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Neo Tech Bold" charset="1" panose="020B0804030504040204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https://cloud.google.com/about/locations?hl=es-419" TargetMode="External" Type="http://schemas.openxmlformats.org/officeDocument/2006/relationships/hyperlink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2.png" Type="http://schemas.openxmlformats.org/officeDocument/2006/relationships/image"/><Relationship Id="rId8" Target="../media/image11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954155">
            <a:off x="11475847" y="-16701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51545">
            <a:off x="-3478707" y="45370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59836" y="4352925"/>
            <a:ext cx="1392979" cy="139297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030667" y="3640374"/>
            <a:ext cx="14226666" cy="203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b="true" sz="11899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AI CLOUD SERVICES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81288" y="5122626"/>
            <a:ext cx="12925424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7500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(AWS, AZURE, GOOGLE)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753834" y="2055071"/>
            <a:ext cx="1392979" cy="139297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13724" y="4274503"/>
            <a:ext cx="466055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22067">
            <a:off x="-2023876" y="6964851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3" y="0"/>
                </a:moveTo>
                <a:lnTo>
                  <a:pt x="0" y="0"/>
                </a:lnTo>
                <a:lnTo>
                  <a:pt x="0" y="8813126"/>
                </a:lnTo>
                <a:lnTo>
                  <a:pt x="12178943" y="8813126"/>
                </a:lnTo>
                <a:lnTo>
                  <a:pt x="121789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2151" y="2180008"/>
            <a:ext cx="15277421" cy="4080484"/>
            <a:chOff x="0" y="0"/>
            <a:chExt cx="4023683" cy="1074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23683" cy="1074695"/>
            </a:xfrm>
            <a:custGeom>
              <a:avLst/>
              <a:gdLst/>
              <a:ahLst/>
              <a:cxnLst/>
              <a:rect r="r" b="b" t="t" l="l"/>
              <a:pathLst>
                <a:path h="1074695" w="4023683">
                  <a:moveTo>
                    <a:pt x="50676" y="0"/>
                  </a:moveTo>
                  <a:lnTo>
                    <a:pt x="3973007" y="0"/>
                  </a:lnTo>
                  <a:cubicBezTo>
                    <a:pt x="3986447" y="0"/>
                    <a:pt x="3999337" y="5339"/>
                    <a:pt x="4008841" y="14843"/>
                  </a:cubicBezTo>
                  <a:cubicBezTo>
                    <a:pt x="4018344" y="24346"/>
                    <a:pt x="4023683" y="37236"/>
                    <a:pt x="4023683" y="50676"/>
                  </a:cubicBezTo>
                  <a:lnTo>
                    <a:pt x="4023683" y="1024020"/>
                  </a:lnTo>
                  <a:cubicBezTo>
                    <a:pt x="4023683" y="1037460"/>
                    <a:pt x="4018344" y="1050349"/>
                    <a:pt x="4008841" y="1059853"/>
                  </a:cubicBezTo>
                  <a:cubicBezTo>
                    <a:pt x="3999337" y="1069356"/>
                    <a:pt x="3986447" y="1074695"/>
                    <a:pt x="3973007" y="1074695"/>
                  </a:cubicBezTo>
                  <a:lnTo>
                    <a:pt x="50676" y="1074695"/>
                  </a:lnTo>
                  <a:cubicBezTo>
                    <a:pt x="37236" y="1074695"/>
                    <a:pt x="24346" y="1069356"/>
                    <a:pt x="14843" y="1059853"/>
                  </a:cubicBezTo>
                  <a:cubicBezTo>
                    <a:pt x="5339" y="1050349"/>
                    <a:pt x="0" y="1037460"/>
                    <a:pt x="0" y="1024020"/>
                  </a:cubicBezTo>
                  <a:lnTo>
                    <a:pt x="0" y="50676"/>
                  </a:lnTo>
                  <a:cubicBezTo>
                    <a:pt x="0" y="37236"/>
                    <a:pt x="5339" y="24346"/>
                    <a:pt x="14843" y="14843"/>
                  </a:cubicBezTo>
                  <a:cubicBezTo>
                    <a:pt x="24346" y="5339"/>
                    <a:pt x="37236" y="0"/>
                    <a:pt x="5067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023683" cy="1141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07645" y="8886070"/>
            <a:ext cx="925952" cy="919347"/>
            <a:chOff x="0" y="0"/>
            <a:chExt cx="289003" cy="2869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5400000">
            <a:off x="17324699" y="9132804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79"/>
                </a:lnTo>
                <a:lnTo>
                  <a:pt x="0" y="42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259300" y="2180008"/>
            <a:ext cx="1664529" cy="166452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944675" y="407896"/>
            <a:ext cx="859237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31"/>
              </a:lnSpc>
            </a:pPr>
            <a:r>
              <a:rPr lang="en-US" sz="919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INTRODUCCIÓN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76546" y="2642275"/>
            <a:ext cx="13328632" cy="307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Los servicios de IA en la nube ofrecen acceso a una amplia gama de tecnologías de IA, incluyendo el Machine Learning, el Deep Learning y el procesamiento del lenguaje natural. Estos servicios están diseñados para facilitar el desarrollo, el entrenamiento y la implementación de modelos de IA, haciendo que la IA sea accesible para empresas de todos los tamaños. Los proveedores de servicios en la nube ofrecen una variedad de herramientas, API y bibliotecas que permiten a los desarrolladores crear aplicaciones de IA personalizadas y soluciones innovadoras.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62774" y="7730838"/>
            <a:ext cx="4394044" cy="1905506"/>
            <a:chOff x="0" y="0"/>
            <a:chExt cx="1317439" cy="5713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17439" cy="571316"/>
            </a:xfrm>
            <a:custGeom>
              <a:avLst/>
              <a:gdLst/>
              <a:ahLst/>
              <a:cxnLst/>
              <a:rect r="r" b="b" t="t" l="l"/>
              <a:pathLst>
                <a:path h="571316" w="1317439">
                  <a:moveTo>
                    <a:pt x="116286" y="0"/>
                  </a:moveTo>
                  <a:lnTo>
                    <a:pt x="1201153" y="0"/>
                  </a:lnTo>
                  <a:cubicBezTo>
                    <a:pt x="1265376" y="0"/>
                    <a:pt x="1317439" y="52063"/>
                    <a:pt x="1317439" y="116286"/>
                  </a:cubicBezTo>
                  <a:lnTo>
                    <a:pt x="1317439" y="455030"/>
                  </a:lnTo>
                  <a:cubicBezTo>
                    <a:pt x="1317439" y="519253"/>
                    <a:pt x="1265376" y="571316"/>
                    <a:pt x="1201153" y="571316"/>
                  </a:cubicBezTo>
                  <a:lnTo>
                    <a:pt x="116286" y="571316"/>
                  </a:lnTo>
                  <a:cubicBezTo>
                    <a:pt x="52063" y="571316"/>
                    <a:pt x="0" y="519253"/>
                    <a:pt x="0" y="455030"/>
                  </a:cubicBezTo>
                  <a:lnTo>
                    <a:pt x="0" y="116286"/>
                  </a:lnTo>
                  <a:cubicBezTo>
                    <a:pt x="0" y="52063"/>
                    <a:pt x="52063" y="0"/>
                    <a:pt x="1162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317439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46978" y="7730838"/>
            <a:ext cx="4394044" cy="1905506"/>
            <a:chOff x="0" y="0"/>
            <a:chExt cx="1317439" cy="57131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17439" cy="571316"/>
            </a:xfrm>
            <a:custGeom>
              <a:avLst/>
              <a:gdLst/>
              <a:ahLst/>
              <a:cxnLst/>
              <a:rect r="r" b="b" t="t" l="l"/>
              <a:pathLst>
                <a:path h="571316" w="1317439">
                  <a:moveTo>
                    <a:pt x="116286" y="0"/>
                  </a:moveTo>
                  <a:lnTo>
                    <a:pt x="1201153" y="0"/>
                  </a:lnTo>
                  <a:cubicBezTo>
                    <a:pt x="1265376" y="0"/>
                    <a:pt x="1317439" y="52063"/>
                    <a:pt x="1317439" y="116286"/>
                  </a:cubicBezTo>
                  <a:lnTo>
                    <a:pt x="1317439" y="455030"/>
                  </a:lnTo>
                  <a:cubicBezTo>
                    <a:pt x="1317439" y="519253"/>
                    <a:pt x="1265376" y="571316"/>
                    <a:pt x="1201153" y="571316"/>
                  </a:cubicBezTo>
                  <a:lnTo>
                    <a:pt x="116286" y="571316"/>
                  </a:lnTo>
                  <a:cubicBezTo>
                    <a:pt x="52063" y="571316"/>
                    <a:pt x="0" y="519253"/>
                    <a:pt x="0" y="455030"/>
                  </a:cubicBezTo>
                  <a:lnTo>
                    <a:pt x="0" y="116286"/>
                  </a:lnTo>
                  <a:cubicBezTo>
                    <a:pt x="0" y="52063"/>
                    <a:pt x="52063" y="0"/>
                    <a:pt x="1162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1317439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131182" y="7730838"/>
            <a:ext cx="4394044" cy="1905506"/>
            <a:chOff x="0" y="0"/>
            <a:chExt cx="1317439" cy="57131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17439" cy="571316"/>
            </a:xfrm>
            <a:custGeom>
              <a:avLst/>
              <a:gdLst/>
              <a:ahLst/>
              <a:cxnLst/>
              <a:rect r="r" b="b" t="t" l="l"/>
              <a:pathLst>
                <a:path h="571316" w="1317439">
                  <a:moveTo>
                    <a:pt x="116286" y="0"/>
                  </a:moveTo>
                  <a:lnTo>
                    <a:pt x="1201153" y="0"/>
                  </a:lnTo>
                  <a:cubicBezTo>
                    <a:pt x="1265376" y="0"/>
                    <a:pt x="1317439" y="52063"/>
                    <a:pt x="1317439" y="116286"/>
                  </a:cubicBezTo>
                  <a:lnTo>
                    <a:pt x="1317439" y="455030"/>
                  </a:lnTo>
                  <a:cubicBezTo>
                    <a:pt x="1317439" y="519253"/>
                    <a:pt x="1265376" y="571316"/>
                    <a:pt x="1201153" y="571316"/>
                  </a:cubicBezTo>
                  <a:lnTo>
                    <a:pt x="116286" y="571316"/>
                  </a:lnTo>
                  <a:cubicBezTo>
                    <a:pt x="52063" y="571316"/>
                    <a:pt x="0" y="519253"/>
                    <a:pt x="0" y="455030"/>
                  </a:cubicBezTo>
                  <a:lnTo>
                    <a:pt x="0" y="116286"/>
                  </a:lnTo>
                  <a:cubicBezTo>
                    <a:pt x="0" y="52063"/>
                    <a:pt x="52063" y="0"/>
                    <a:pt x="1162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1317439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967746" y="7965758"/>
            <a:ext cx="3984100" cy="1378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8"/>
              </a:lnSpc>
              <a:spcBef>
                <a:spcPct val="0"/>
              </a:spcBef>
            </a:pPr>
            <a:r>
              <a:rPr lang="en-US" sz="19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 a las computadoras aprender de los datos y realizar predicciones sin ser programadas explícitamente.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160278" y="7965758"/>
            <a:ext cx="3967444" cy="141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8"/>
              </a:lnSpc>
              <a:spcBef>
                <a:spcPct val="0"/>
              </a:spcBef>
            </a:pPr>
            <a:r>
              <a:rPr lang="en-US" sz="19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Una rama del aprendizaje automático que utiliza redes neuronales artificiales para procesar datos complejos.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513093" y="8124434"/>
            <a:ext cx="3630221" cy="106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8"/>
              </a:lnSpc>
              <a:spcBef>
                <a:spcPct val="0"/>
              </a:spcBef>
            </a:pPr>
            <a:r>
              <a:rPr lang="en-US" sz="19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 a las computadoras comprender y procesar el lenguaje humano.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762774" y="6717250"/>
            <a:ext cx="4394044" cy="711551"/>
            <a:chOff x="0" y="0"/>
            <a:chExt cx="1317439" cy="21334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317439" cy="213340"/>
            </a:xfrm>
            <a:custGeom>
              <a:avLst/>
              <a:gdLst/>
              <a:ahLst/>
              <a:cxnLst/>
              <a:rect r="r" b="b" t="t" l="l"/>
              <a:pathLst>
                <a:path h="213340" w="1317439">
                  <a:moveTo>
                    <a:pt x="106670" y="0"/>
                  </a:moveTo>
                  <a:lnTo>
                    <a:pt x="1210769" y="0"/>
                  </a:lnTo>
                  <a:cubicBezTo>
                    <a:pt x="1269682" y="0"/>
                    <a:pt x="1317439" y="47758"/>
                    <a:pt x="1317439" y="106670"/>
                  </a:cubicBezTo>
                  <a:lnTo>
                    <a:pt x="1317439" y="106670"/>
                  </a:lnTo>
                  <a:cubicBezTo>
                    <a:pt x="1317439" y="165582"/>
                    <a:pt x="1269682" y="213340"/>
                    <a:pt x="1210769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1317439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007685" y="6915919"/>
            <a:ext cx="4115822" cy="29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</a:pPr>
            <a:r>
              <a:rPr lang="en-US" b="true" sz="18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6963634" y="6717250"/>
            <a:ext cx="4394044" cy="711551"/>
            <a:chOff x="0" y="0"/>
            <a:chExt cx="1317439" cy="21334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17439" cy="213340"/>
            </a:xfrm>
            <a:custGeom>
              <a:avLst/>
              <a:gdLst/>
              <a:ahLst/>
              <a:cxnLst/>
              <a:rect r="r" b="b" t="t" l="l"/>
              <a:pathLst>
                <a:path h="213340" w="1317439">
                  <a:moveTo>
                    <a:pt x="106670" y="0"/>
                  </a:moveTo>
                  <a:lnTo>
                    <a:pt x="1210769" y="0"/>
                  </a:lnTo>
                  <a:cubicBezTo>
                    <a:pt x="1269682" y="0"/>
                    <a:pt x="1317439" y="47758"/>
                    <a:pt x="1317439" y="106670"/>
                  </a:cubicBezTo>
                  <a:lnTo>
                    <a:pt x="1317439" y="106670"/>
                  </a:lnTo>
                  <a:cubicBezTo>
                    <a:pt x="1317439" y="165582"/>
                    <a:pt x="1269682" y="213340"/>
                    <a:pt x="1210769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1317439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7086089" y="6915919"/>
            <a:ext cx="4115822" cy="29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</a:pPr>
            <a:r>
              <a:rPr lang="en-US" b="true" sz="18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DEEP LEARNING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2025382" y="6717250"/>
            <a:ext cx="4394044" cy="711551"/>
            <a:chOff x="0" y="0"/>
            <a:chExt cx="1317439" cy="21334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317439" cy="213340"/>
            </a:xfrm>
            <a:custGeom>
              <a:avLst/>
              <a:gdLst/>
              <a:ahLst/>
              <a:cxnLst/>
              <a:rect r="r" b="b" t="t" l="l"/>
              <a:pathLst>
                <a:path h="213340" w="1317439">
                  <a:moveTo>
                    <a:pt x="106670" y="0"/>
                  </a:moveTo>
                  <a:lnTo>
                    <a:pt x="1210769" y="0"/>
                  </a:lnTo>
                  <a:cubicBezTo>
                    <a:pt x="1269682" y="0"/>
                    <a:pt x="1317439" y="47758"/>
                    <a:pt x="1317439" y="106670"/>
                  </a:cubicBezTo>
                  <a:lnTo>
                    <a:pt x="1317439" y="106670"/>
                  </a:lnTo>
                  <a:cubicBezTo>
                    <a:pt x="1317439" y="165582"/>
                    <a:pt x="1269682" y="213340"/>
                    <a:pt x="1210769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1317439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2164493" y="6915919"/>
            <a:ext cx="4115822" cy="29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</a:pPr>
            <a:r>
              <a:rPr lang="en-US" b="true" sz="18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NATURAL LANGUAGE PROCESSING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-364279" y="-364279"/>
            <a:ext cx="1653237" cy="1653237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076780">
            <a:off x="11120447" y="-921645"/>
            <a:ext cx="10739973" cy="7771835"/>
          </a:xfrm>
          <a:custGeom>
            <a:avLst/>
            <a:gdLst/>
            <a:ahLst/>
            <a:cxnLst/>
            <a:rect r="r" b="b" t="t" l="l"/>
            <a:pathLst>
              <a:path h="7771835" w="10739973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124591" y="1666556"/>
            <a:ext cx="2755885" cy="27558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42636" y="2573620"/>
            <a:ext cx="11602727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b="true" sz="10400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CARACTÉRISTICAS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42636" y="3828517"/>
            <a:ext cx="11602727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b="true" sz="10400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Y BENEFICIOS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960284">
            <a:off x="-3537541" y="3885448"/>
            <a:ext cx="15979830" cy="11563586"/>
          </a:xfrm>
          <a:custGeom>
            <a:avLst/>
            <a:gdLst/>
            <a:ahLst/>
            <a:cxnLst/>
            <a:rect r="r" b="b" t="t" l="l"/>
            <a:pathLst>
              <a:path h="11563586" w="15979830">
                <a:moveTo>
                  <a:pt x="15979830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30" y="11563586"/>
                </a:lnTo>
                <a:lnTo>
                  <a:pt x="1597983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5824688"/>
            <a:ext cx="16206335" cy="3162759"/>
            <a:chOff x="0" y="0"/>
            <a:chExt cx="4268335" cy="8329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68335" cy="832990"/>
            </a:xfrm>
            <a:custGeom>
              <a:avLst/>
              <a:gdLst/>
              <a:ahLst/>
              <a:cxnLst/>
              <a:rect r="r" b="b" t="t" l="l"/>
              <a:pathLst>
                <a:path h="832990" w="4268335">
                  <a:moveTo>
                    <a:pt x="22930" y="0"/>
                  </a:moveTo>
                  <a:lnTo>
                    <a:pt x="4245405" y="0"/>
                  </a:lnTo>
                  <a:cubicBezTo>
                    <a:pt x="4251487" y="0"/>
                    <a:pt x="4257319" y="2416"/>
                    <a:pt x="4261619" y="6716"/>
                  </a:cubicBezTo>
                  <a:cubicBezTo>
                    <a:pt x="4265919" y="11016"/>
                    <a:pt x="4268335" y="16849"/>
                    <a:pt x="4268335" y="22930"/>
                  </a:cubicBezTo>
                  <a:lnTo>
                    <a:pt x="4268335" y="810060"/>
                  </a:lnTo>
                  <a:cubicBezTo>
                    <a:pt x="4268335" y="816141"/>
                    <a:pt x="4265919" y="821974"/>
                    <a:pt x="4261619" y="826274"/>
                  </a:cubicBezTo>
                  <a:cubicBezTo>
                    <a:pt x="4257319" y="830574"/>
                    <a:pt x="4251487" y="832990"/>
                    <a:pt x="4245405" y="832990"/>
                  </a:cubicBezTo>
                  <a:lnTo>
                    <a:pt x="22930" y="832990"/>
                  </a:lnTo>
                  <a:cubicBezTo>
                    <a:pt x="16849" y="832990"/>
                    <a:pt x="11016" y="830574"/>
                    <a:pt x="6716" y="826274"/>
                  </a:cubicBezTo>
                  <a:cubicBezTo>
                    <a:pt x="2416" y="821974"/>
                    <a:pt x="0" y="816141"/>
                    <a:pt x="0" y="810060"/>
                  </a:cubicBezTo>
                  <a:lnTo>
                    <a:pt x="0" y="22930"/>
                  </a:lnTo>
                  <a:cubicBezTo>
                    <a:pt x="0" y="16849"/>
                    <a:pt x="2416" y="11016"/>
                    <a:pt x="6716" y="6716"/>
                  </a:cubicBezTo>
                  <a:cubicBezTo>
                    <a:pt x="11016" y="2416"/>
                    <a:pt x="16849" y="0"/>
                    <a:pt x="2293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4268335" cy="899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572662" y="6243082"/>
            <a:ext cx="13118412" cy="224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71"/>
              </a:lnSpc>
              <a:spcBef>
                <a:spcPct val="0"/>
              </a:spcBef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AWS, Azure y Google Cloud son los principales proveedores de servicios de IA en la nube, cada uno con sus propias fortalezas y características únicas. Estos proveedores ofrecen una gama completa de servicios de IA, desde plataformas de aprendizaje automático hasta herramientas de visión por computadora y procesamiento del lenguaje natural.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88776" y="3791694"/>
            <a:ext cx="2088852" cy="208885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1754495" y="6572465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187646">
            <a:off x="12050913" y="-2660948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474390" y="2120800"/>
            <a:ext cx="1392979" cy="139297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62619" y="-923926"/>
            <a:ext cx="4642847" cy="464284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337002" y="4454207"/>
            <a:ext cx="3258036" cy="3258036"/>
          </a:xfrm>
          <a:custGeom>
            <a:avLst/>
            <a:gdLst/>
            <a:ahLst/>
            <a:cxnLst/>
            <a:rect r="r" b="b" t="t" l="l"/>
            <a:pathLst>
              <a:path h="3258036" w="3258036">
                <a:moveTo>
                  <a:pt x="0" y="0"/>
                </a:moveTo>
                <a:lnTo>
                  <a:pt x="3258036" y="0"/>
                </a:lnTo>
                <a:lnTo>
                  <a:pt x="3258036" y="3258036"/>
                </a:lnTo>
                <a:lnTo>
                  <a:pt x="0" y="32580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30972" y="353154"/>
            <a:ext cx="2386533" cy="1401905"/>
          </a:xfrm>
          <a:custGeom>
            <a:avLst/>
            <a:gdLst/>
            <a:ahLst/>
            <a:cxnLst/>
            <a:rect r="r" b="b" t="t" l="l"/>
            <a:pathLst>
              <a:path h="1401905" w="2386533">
                <a:moveTo>
                  <a:pt x="0" y="0"/>
                </a:moveTo>
                <a:lnTo>
                  <a:pt x="2386533" y="0"/>
                </a:lnTo>
                <a:lnTo>
                  <a:pt x="2386533" y="1401905"/>
                </a:lnTo>
                <a:lnTo>
                  <a:pt x="0" y="14019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086370" y="529376"/>
            <a:ext cx="10497000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SERVICIOS DE IA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3074" y="2107484"/>
            <a:ext cx="17421852" cy="161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55"/>
              </a:lnSpc>
              <a:spcBef>
                <a:spcPct val="0"/>
              </a:spcBef>
            </a:pPr>
            <a:r>
              <a:rPr lang="en-US" sz="31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Amazon ofrece una variedad de servicios en la nube  que solucionan cada uno diferentes problemáticas, las soluciones van desde servicios diseñados para reconocinmiento de voz, visión, procesamiento de datos y más.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9450" y="4071640"/>
            <a:ext cx="11995260" cy="370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60"/>
              </a:lnSpc>
              <a:spcBef>
                <a:spcPct val="0"/>
              </a:spcBef>
            </a:pPr>
            <a:r>
              <a:rPr lang="en-US" sz="3042">
                <a:solidFill>
                  <a:srgbClr val="1DFAFA"/>
                </a:solidFill>
                <a:latin typeface="Open Sans"/>
                <a:ea typeface="Open Sans"/>
                <a:cs typeface="Open Sans"/>
                <a:sym typeface="Open Sans"/>
              </a:rPr>
              <a:t>Una forma común de utilizas los servicios de inteligencia artificial es utilizando los servios de computo en la nube de AWS como EC2 o utilizando Sagemaker. Aunque realmente no es necesario ya que estos servicios están diseñados para ser serverless, a los cuales puedes acceder a ellos a través de sus APIs, siempre y cuando el sistema que se utilice tenga soporte de peticiones HTTP.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337002" y="7881449"/>
            <a:ext cx="325803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AWS servicios de IA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076780">
            <a:off x="11120447" y="-921645"/>
            <a:ext cx="10739973" cy="7771835"/>
          </a:xfrm>
          <a:custGeom>
            <a:avLst/>
            <a:gdLst/>
            <a:ahLst/>
            <a:cxnLst/>
            <a:rect r="r" b="b" t="t" l="l"/>
            <a:pathLst>
              <a:path h="7771835" w="10739973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45367" y="4391264"/>
            <a:ext cx="8429577" cy="3607080"/>
            <a:chOff x="0" y="0"/>
            <a:chExt cx="2220135" cy="9500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20135" cy="950013"/>
            </a:xfrm>
            <a:custGeom>
              <a:avLst/>
              <a:gdLst/>
              <a:ahLst/>
              <a:cxnLst/>
              <a:rect r="r" b="b" t="t" l="l"/>
              <a:pathLst>
                <a:path h="950013" w="2220135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889397"/>
                  </a:lnTo>
                  <a:cubicBezTo>
                    <a:pt x="2220135" y="922874"/>
                    <a:pt x="2192997" y="950013"/>
                    <a:pt x="2159520" y="950013"/>
                  </a:cubicBezTo>
                  <a:lnTo>
                    <a:pt x="60616" y="950013"/>
                  </a:lnTo>
                  <a:cubicBezTo>
                    <a:pt x="27139" y="950013"/>
                    <a:pt x="0" y="922874"/>
                    <a:pt x="0" y="889397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20135" cy="1016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620487" y="4756546"/>
            <a:ext cx="7279337" cy="280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Microsoft Azure ofrece una plataforma de IA completa, Azure AI, que incluye servicios de visión por computadora, PNL y análisis de datos. Azure Machine Learning es una plataforma de aprendizaje automático que proporciona herramientas para construir, entrenar e implementar modelos de IA.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408122" y="2267783"/>
            <a:ext cx="5399855" cy="539985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154411">
            <a:off x="-4445856" y="5671974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-448594" y="2267783"/>
            <a:ext cx="1560782" cy="156078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031359" y="3203511"/>
            <a:ext cx="4153381" cy="3239421"/>
          </a:xfrm>
          <a:custGeom>
            <a:avLst/>
            <a:gdLst/>
            <a:ahLst/>
            <a:cxnLst/>
            <a:rect r="r" b="b" t="t" l="l"/>
            <a:pathLst>
              <a:path h="3239421" w="4153381">
                <a:moveTo>
                  <a:pt x="0" y="0"/>
                </a:moveTo>
                <a:lnTo>
                  <a:pt x="4153382" y="0"/>
                </a:lnTo>
                <a:lnTo>
                  <a:pt x="4153382" y="3239421"/>
                </a:lnTo>
                <a:lnTo>
                  <a:pt x="0" y="323942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045367" y="2069581"/>
            <a:ext cx="7924372" cy="195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91"/>
              </a:lnSpc>
            </a:pPr>
            <a:r>
              <a:rPr lang="en-US" sz="11409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AZURE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187646">
            <a:off x="12050913" y="-2660948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932635" y="5635497"/>
            <a:ext cx="8429577" cy="2703992"/>
            <a:chOff x="0" y="0"/>
            <a:chExt cx="2220135" cy="7121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20135" cy="712162"/>
            </a:xfrm>
            <a:custGeom>
              <a:avLst/>
              <a:gdLst/>
              <a:ahLst/>
              <a:cxnLst/>
              <a:rect r="r" b="b" t="t" l="l"/>
              <a:pathLst>
                <a:path h="712162" w="2220135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651546"/>
                  </a:lnTo>
                  <a:cubicBezTo>
                    <a:pt x="2220135" y="685024"/>
                    <a:pt x="2192997" y="712162"/>
                    <a:pt x="2159520" y="712162"/>
                  </a:cubicBezTo>
                  <a:lnTo>
                    <a:pt x="60616" y="712162"/>
                  </a:lnTo>
                  <a:cubicBezTo>
                    <a:pt x="27139" y="712162"/>
                    <a:pt x="0" y="685024"/>
                    <a:pt x="0" y="651546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20135" cy="778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365184" y="5906470"/>
            <a:ext cx="7805696" cy="200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Google Cloud consiste en un conjunto de recursos físicos, como computadoras y unidades de disco duro, y recursos virtuales, como máquinas virtuales (VMs), que se encuentran en los </a:t>
            </a:r>
            <a:r>
              <a:rPr lang="en-US" sz="2251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5" tooltip="https://cloud.google.com/about/locations?hl=es-419"/>
              </a:rPr>
              <a:t>centros de datos</a:t>
            </a: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en todo el mundo.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1780735">
            <a:off x="-3007698" y="4201124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6"/>
                </a:lnTo>
                <a:lnTo>
                  <a:pt x="12178944" y="8813126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75287" y="2504313"/>
            <a:ext cx="5644368" cy="564436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474390" y="2120800"/>
            <a:ext cx="1392979" cy="139297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9E1E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920504" y="2958634"/>
            <a:ext cx="4553932" cy="4735726"/>
          </a:xfrm>
          <a:custGeom>
            <a:avLst/>
            <a:gdLst/>
            <a:ahLst/>
            <a:cxnLst/>
            <a:rect r="r" b="b" t="t" l="l"/>
            <a:pathLst>
              <a:path h="4735726" w="4553932">
                <a:moveTo>
                  <a:pt x="0" y="0"/>
                </a:moveTo>
                <a:lnTo>
                  <a:pt x="4553933" y="0"/>
                </a:lnTo>
                <a:lnTo>
                  <a:pt x="4553933" y="4735726"/>
                </a:lnTo>
                <a:lnTo>
                  <a:pt x="0" y="47357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955681" y="2304288"/>
            <a:ext cx="5733904" cy="182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97"/>
              </a:lnSpc>
            </a:pPr>
            <a:r>
              <a:rPr lang="en-US" sz="10664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GOOGLE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32635" y="3729261"/>
            <a:ext cx="9812023" cy="182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97"/>
              </a:lnSpc>
            </a:pPr>
            <a:r>
              <a:rPr lang="en-US" sz="10664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CLOUD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67455" y="1016361"/>
            <a:ext cx="9540668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5"/>
              </a:lnSpc>
            </a:pPr>
            <a:r>
              <a:rPr lang="en-US" sz="7871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GOOGLE 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290217">
            <a:off x="-1753729" y="4662937"/>
            <a:ext cx="15979830" cy="11563586"/>
          </a:xfrm>
          <a:custGeom>
            <a:avLst/>
            <a:gdLst/>
            <a:ahLst/>
            <a:cxnLst/>
            <a:rect r="r" b="b" t="t" l="l"/>
            <a:pathLst>
              <a:path h="11563586" w="15979830">
                <a:moveTo>
                  <a:pt x="15979829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29" y="11563586"/>
                </a:lnTo>
                <a:lnTo>
                  <a:pt x="1597982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7455" y="2032837"/>
            <a:ext cx="9540668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5"/>
              </a:lnSpc>
            </a:pPr>
            <a:r>
              <a:rPr lang="en-US" sz="7871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SERVICES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315205" y="6558372"/>
            <a:ext cx="5399855" cy="539985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722677" y="7190589"/>
            <a:ext cx="2595217" cy="259521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272364" y="694680"/>
            <a:ext cx="2986936" cy="2981113"/>
          </a:xfrm>
          <a:custGeom>
            <a:avLst/>
            <a:gdLst/>
            <a:ahLst/>
            <a:cxnLst/>
            <a:rect r="r" b="b" t="t" l="l"/>
            <a:pathLst>
              <a:path h="2981113" w="2986936">
                <a:moveTo>
                  <a:pt x="0" y="0"/>
                </a:moveTo>
                <a:lnTo>
                  <a:pt x="2986936" y="0"/>
                </a:lnTo>
                <a:lnTo>
                  <a:pt x="2986936" y="2981113"/>
                </a:lnTo>
                <a:lnTo>
                  <a:pt x="0" y="29811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408122" y="694680"/>
            <a:ext cx="2866675" cy="2981113"/>
          </a:xfrm>
          <a:custGeom>
            <a:avLst/>
            <a:gdLst/>
            <a:ahLst/>
            <a:cxnLst/>
            <a:rect r="r" b="b" t="t" l="l"/>
            <a:pathLst>
              <a:path h="2981113" w="2866675">
                <a:moveTo>
                  <a:pt x="0" y="0"/>
                </a:moveTo>
                <a:lnTo>
                  <a:pt x="2866676" y="0"/>
                </a:lnTo>
                <a:lnTo>
                  <a:pt x="2866676" y="2981113"/>
                </a:lnTo>
                <a:lnTo>
                  <a:pt x="0" y="29811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379177" y="5556210"/>
            <a:ext cx="9529647" cy="4443198"/>
          </a:xfrm>
          <a:custGeom>
            <a:avLst/>
            <a:gdLst/>
            <a:ahLst/>
            <a:cxnLst/>
            <a:rect r="r" b="b" t="t" l="l"/>
            <a:pathLst>
              <a:path h="4443198" w="9529647">
                <a:moveTo>
                  <a:pt x="0" y="0"/>
                </a:moveTo>
                <a:lnTo>
                  <a:pt x="9529646" y="0"/>
                </a:lnTo>
                <a:lnTo>
                  <a:pt x="9529646" y="4443198"/>
                </a:lnTo>
                <a:lnTo>
                  <a:pt x="0" y="44431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256057" y="3309187"/>
            <a:ext cx="14527717" cy="2409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Vertex AI es una plataforma de aprendizaje automático (AA) que te permite entrenar y, también, implementar modelos de AA y aplicaciones de IA, y personalizar modelos de lenguaje grande (LLM) para usarlos en tus aplicaciones con tecnología de IA. Vertex AI combina la ingeniería de datos, la ciencia de datos y los flujos de trabajo de ingeniería de AA, lo que permite a tus equipos colaborar con un conjunto de herramientas común y escalar tus aplicaciones con los beneficios de Google Cloud.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349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25587" y="1280105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8819710" y="1434502"/>
            <a:ext cx="13447968" cy="9731439"/>
          </a:xfrm>
          <a:custGeom>
            <a:avLst/>
            <a:gdLst/>
            <a:ahLst/>
            <a:cxnLst/>
            <a:rect r="r" b="b" t="t" l="l"/>
            <a:pathLst>
              <a:path h="9731439" w="13447968">
                <a:moveTo>
                  <a:pt x="0" y="0"/>
                </a:moveTo>
                <a:lnTo>
                  <a:pt x="13447968" y="0"/>
                </a:lnTo>
                <a:lnTo>
                  <a:pt x="13447968" y="9731438"/>
                </a:lnTo>
                <a:lnTo>
                  <a:pt x="0" y="9731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7659" y="352425"/>
            <a:ext cx="98451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COMPARACIÓN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96194" y="385762"/>
            <a:ext cx="896310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6699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ENTRE SERVICIOS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518329" y="5699363"/>
            <a:ext cx="7524056" cy="7524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04560" y="-470255"/>
            <a:ext cx="2723142" cy="272314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608059" y="1824077"/>
          <a:ext cx="15071882" cy="7750573"/>
        </p:xfrm>
        <a:graphic>
          <a:graphicData uri="http://schemas.openxmlformats.org/drawingml/2006/table">
            <a:tbl>
              <a:tblPr/>
              <a:tblGrid>
                <a:gridCol w="3767970"/>
                <a:gridCol w="3767970"/>
                <a:gridCol w="3767970"/>
                <a:gridCol w="3767970"/>
              </a:tblGrid>
              <a:tr h="1940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Características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Azure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Google cloud vertex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36062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Servicios principales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SageMaker: Entrenamiento y despliegue de modelos.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Rekognition: Análisis de imágenes y videos.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Comprehend: Análisis de texto.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Lex: Creación de chatbots.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Transcribe: Transcripción de audio a texto.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Azure Machine Learning: Plataforma completa para ML.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Cognitive Services: API para IA preconstruidas.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Bot Services: Creación de chatbots.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Translator: Traducción automática de texto.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Form Recognizer: Extracción de datos de formularios.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Vertex AI: Plataforma unificada para ML.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AutoML: Creación automática de modelos.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AI Platform: Herramientas para el desarrollo y despliegue.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Natural Language API: Análisis de texto y lenguaje natural.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Vision AI: Reconocimiento de imágenes.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22038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integración de datos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Glue: ETL (extracción, transformación y carga).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Kinesis: Procesamiento de datos en tiempo real.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Redshift: Almacenamiento de datos.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Azure Data Factory: Orquestación de datos.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Azure Data Lake: Almacenamiento de datos.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Integración con Power BI para visualización de datos.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BigQuery: Análisis de datos.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Integración con Cloud Storage y Cloud Pub/Sub para procesamiento de datos en tiempo real.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349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25587" y="1280105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8819710" y="1434502"/>
            <a:ext cx="13447968" cy="9731439"/>
          </a:xfrm>
          <a:custGeom>
            <a:avLst/>
            <a:gdLst/>
            <a:ahLst/>
            <a:cxnLst/>
            <a:rect r="r" b="b" t="t" l="l"/>
            <a:pathLst>
              <a:path h="9731439" w="13447968">
                <a:moveTo>
                  <a:pt x="0" y="0"/>
                </a:moveTo>
                <a:lnTo>
                  <a:pt x="13447968" y="0"/>
                </a:lnTo>
                <a:lnTo>
                  <a:pt x="13447968" y="9731438"/>
                </a:lnTo>
                <a:lnTo>
                  <a:pt x="0" y="9731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518329" y="5699363"/>
            <a:ext cx="7524056" cy="75240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804560" y="-470255"/>
            <a:ext cx="2723142" cy="272314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608059" y="1167603"/>
          <a:ext cx="15071882" cy="7951794"/>
        </p:xfrm>
        <a:graphic>
          <a:graphicData uri="http://schemas.openxmlformats.org/drawingml/2006/table">
            <a:tbl>
              <a:tblPr/>
              <a:tblGrid>
                <a:gridCol w="3767970"/>
                <a:gridCol w="3767970"/>
                <a:gridCol w="3767970"/>
                <a:gridCol w="3767970"/>
              </a:tblGrid>
              <a:tr h="1987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Características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Azure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Google cloud vertex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987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Escalabilidad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Alta escalabilidad mediante instancias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EC2.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Permite escalar automáticamente recursos según demanda.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Escalabilidad automática en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Azure ML.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Permite el uso de recursos de manera eficiente en múltiples regiones.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Escalabilidad nativa en Google Cloud.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Capacidad para manejar grandes volúmenes de datos y entrenamiento.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987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Costo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Pago por uso en función de los recursos utilizados.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Modelos de precios flexibles, incluyendo instancias reservadas.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Precios basados en consumo y recursos.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Ofertas de créditos y precios por uso.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Precios basados en uso y recursos.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Descuentos por uso a largo plazo y créditos para nuevos usuarios.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987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Diferenciador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Implementación de nuevas funciones y servicios frecuentemente.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Innovaciones en aprendizaje profundo y IA.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Facil integración con otros servicios de Microsoft como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Power BI y Dynamics.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Enfoque en el uso de modelos de última generación (transformers, BERT, etc.).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Innovaciones en IA responsable y sustentable.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DAGT1aGBOho</dc:identifier>
  <dcterms:modified xsi:type="dcterms:W3CDTF">2011-08-01T06:04:30Z</dcterms:modified>
  <cp:revision>1</cp:revision>
  <dc:title>AI Cloud Services</dc:title>
</cp:coreProperties>
</file>