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Economica"/>
      <p:regular r:id="rId30"/>
      <p:bold r:id="rId31"/>
      <p:italic r:id="rId32"/>
      <p:boldItalic r:id="rId33"/>
    </p:embeddedFont>
    <p:embeddedFont>
      <p:font typeface="Nunito"/>
      <p:regular r:id="rId34"/>
      <p:bold r:id="rId35"/>
      <p:italic r:id="rId36"/>
      <p:boldItalic r:id="rId37"/>
    </p:embeddedFont>
    <p:embeddedFont>
      <p:font typeface="Montserrat"/>
      <p:regular r:id="rId38"/>
      <p:bold r:id="rId39"/>
      <p:italic r:id="rId40"/>
      <p:boldItalic r:id="rId41"/>
    </p:embeddedFont>
    <p:embeddedFont>
      <p:font typeface="Lato"/>
      <p:regular r:id="rId42"/>
      <p:bold r:id="rId43"/>
      <p:italic r:id="rId44"/>
      <p:boldItalic r:id="rId45"/>
    </p:embeddedFont>
    <p:embeddedFont>
      <p:font typeface="Open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italic.fntdata"/><Relationship Id="rId42" Type="http://schemas.openxmlformats.org/officeDocument/2006/relationships/font" Target="fonts/Lato-regular.fntdata"/><Relationship Id="rId41" Type="http://schemas.openxmlformats.org/officeDocument/2006/relationships/font" Target="fonts/Montserrat-boldItalic.fntdata"/><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OpenSans-regular.fntdata"/><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OpenSans-italic.fntdata"/><Relationship Id="rId47" Type="http://schemas.openxmlformats.org/officeDocument/2006/relationships/font" Target="fonts/OpenSans-bold.fntdata"/><Relationship Id="rId49"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conomica-bold.fntdata"/><Relationship Id="rId30" Type="http://schemas.openxmlformats.org/officeDocument/2006/relationships/font" Target="fonts/Economica-regular.fntdata"/><Relationship Id="rId33" Type="http://schemas.openxmlformats.org/officeDocument/2006/relationships/font" Target="fonts/Economica-boldItalic.fntdata"/><Relationship Id="rId32" Type="http://schemas.openxmlformats.org/officeDocument/2006/relationships/font" Target="fonts/Economica-italic.fntdata"/><Relationship Id="rId35" Type="http://schemas.openxmlformats.org/officeDocument/2006/relationships/font" Target="fonts/Nunito-bold.fntdata"/><Relationship Id="rId34" Type="http://schemas.openxmlformats.org/officeDocument/2006/relationships/font" Target="fonts/Nunito-regular.fntdata"/><Relationship Id="rId37" Type="http://schemas.openxmlformats.org/officeDocument/2006/relationships/font" Target="fonts/Nunito-boldItalic.fntdata"/><Relationship Id="rId36" Type="http://schemas.openxmlformats.org/officeDocument/2006/relationships/font" Target="fonts/Nunito-italic.fntdata"/><Relationship Id="rId39" Type="http://schemas.openxmlformats.org/officeDocument/2006/relationships/font" Target="fonts/Montserrat-bold.fntdata"/><Relationship Id="rId38" Type="http://schemas.openxmlformats.org/officeDocument/2006/relationships/font" Target="fonts/Montserrat-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568e371382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568e371382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568e371382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568e371382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568e37138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568e37138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568e371382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568e371382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568e371382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568e371382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568e371382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568e371382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568e371382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568e371382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0519707c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0519707c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0519707cd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0519707cd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0519707cd5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0519707cd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68e371382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568e371382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0519707cd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0519707cd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0519707cd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0519707cd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0519707cd5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0519707cd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0519707cd5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0519707cd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0519707cd5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0519707cd5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68e37138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568e37138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568e37138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568e37138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568e371382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568e371382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568e371382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568e371382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568e371382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568e371382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68e371382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568e371382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568e371382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568e371382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www.kaggle.com/datasets/mohammadtalib786/retail-sales-dataset"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7.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EDA RETAIL STORE ANALYSIS</a:t>
            </a:r>
            <a:endParaRPr/>
          </a:p>
        </p:txBody>
      </p:sp>
      <p:sp>
        <p:nvSpPr>
          <p:cNvPr id="135" name="Google Shape;135;p13"/>
          <p:cNvSpPr txBox="1"/>
          <p:nvPr>
            <p:ph idx="1" type="subTitle"/>
          </p:nvPr>
        </p:nvSpPr>
        <p:spPr>
          <a:xfrm>
            <a:off x="4948775" y="3638675"/>
            <a:ext cx="3967800" cy="1011000"/>
          </a:xfrm>
          <a:prstGeom prst="rect">
            <a:avLst/>
          </a:prstGeom>
        </p:spPr>
        <p:txBody>
          <a:bodyPr anchorCtr="0" anchor="t" bIns="91425" lIns="91425" spcFirstLastPara="1" rIns="91425" wrap="square" tIns="91425">
            <a:normAutofit fontScale="55000"/>
          </a:bodyPr>
          <a:lstStyle/>
          <a:p>
            <a:pPr indent="0" lvl="0" marL="0" rtl="0" algn="ctr">
              <a:spcBef>
                <a:spcPts val="0"/>
              </a:spcBef>
              <a:spcAft>
                <a:spcPts val="0"/>
              </a:spcAft>
              <a:buNone/>
            </a:pPr>
            <a:r>
              <a:rPr lang="en-GB" sz="1600">
                <a:latin typeface="Nunito"/>
                <a:ea typeface="Nunito"/>
                <a:cs typeface="Nunito"/>
                <a:sym typeface="Nunito"/>
              </a:rPr>
              <a:t>Analysed using python (pandas, numpy, seaborn, matplotlib) </a:t>
            </a:r>
            <a:endParaRPr sz="1600">
              <a:latin typeface="Nunito"/>
              <a:ea typeface="Nunito"/>
              <a:cs typeface="Nunito"/>
              <a:sym typeface="Nunito"/>
            </a:endParaRPr>
          </a:p>
          <a:p>
            <a:pPr indent="0" lvl="0" marL="0" rtl="0" algn="ctr">
              <a:spcBef>
                <a:spcPts val="0"/>
              </a:spcBef>
              <a:spcAft>
                <a:spcPts val="0"/>
              </a:spcAft>
              <a:buNone/>
            </a:pPr>
            <a:r>
              <a:rPr lang="en-GB" sz="1600">
                <a:latin typeface="Nunito"/>
                <a:ea typeface="Nunito"/>
                <a:cs typeface="Nunito"/>
                <a:sym typeface="Nunito"/>
              </a:rPr>
              <a:t>by Eryk Suchan</a:t>
            </a:r>
            <a:endParaRPr sz="1600">
              <a:latin typeface="Nunito"/>
              <a:ea typeface="Nunito"/>
              <a:cs typeface="Nunito"/>
              <a:sym typeface="Nunito"/>
            </a:endParaRPr>
          </a:p>
          <a:p>
            <a:pPr indent="0" lvl="0" marL="0" rtl="0" algn="ctr">
              <a:spcBef>
                <a:spcPts val="0"/>
              </a:spcBef>
              <a:spcAft>
                <a:spcPts val="0"/>
              </a:spcAft>
              <a:buNone/>
            </a:pPr>
            <a:r>
              <a:t/>
            </a:r>
            <a:endParaRPr sz="1600">
              <a:latin typeface="Nunito"/>
              <a:ea typeface="Nunito"/>
              <a:cs typeface="Nunito"/>
              <a:sym typeface="Nunito"/>
            </a:endParaRPr>
          </a:p>
          <a:p>
            <a:pPr indent="0" lvl="0" marL="0" rtl="0" algn="ctr">
              <a:spcBef>
                <a:spcPts val="0"/>
              </a:spcBef>
              <a:spcAft>
                <a:spcPts val="0"/>
              </a:spcAft>
              <a:buNone/>
            </a:pPr>
            <a:r>
              <a:rPr lang="en-GB" sz="1600">
                <a:latin typeface="Nunito"/>
                <a:ea typeface="Nunito"/>
                <a:cs typeface="Nunito"/>
                <a:sym typeface="Nunito"/>
              </a:rPr>
              <a:t>Data Source:</a:t>
            </a:r>
            <a:endParaRPr sz="1600">
              <a:latin typeface="Nunito"/>
              <a:ea typeface="Nunito"/>
              <a:cs typeface="Nunito"/>
              <a:sym typeface="Nunito"/>
            </a:endParaRPr>
          </a:p>
          <a:p>
            <a:pPr indent="0" lvl="0" marL="0" rtl="0" algn="ctr">
              <a:spcBef>
                <a:spcPts val="0"/>
              </a:spcBef>
              <a:spcAft>
                <a:spcPts val="0"/>
              </a:spcAft>
              <a:buNone/>
            </a:pPr>
            <a:r>
              <a:rPr lang="en-GB" sz="1600" u="sng">
                <a:solidFill>
                  <a:schemeClr val="hlink"/>
                </a:solidFill>
                <a:latin typeface="Nunito"/>
                <a:ea typeface="Nunito"/>
                <a:cs typeface="Nunito"/>
                <a:sym typeface="Nunito"/>
                <a:hlinkClick r:id="rId3"/>
              </a:rPr>
              <a:t>https://www.kaggle.com/datasets/mohammadtalib786/retail-sales-dataset</a:t>
            </a:r>
            <a:endParaRPr sz="1600">
              <a:latin typeface="Nunito"/>
              <a:ea typeface="Nunito"/>
              <a:cs typeface="Nunito"/>
              <a:sym typeface="Nunito"/>
            </a:endParaRPr>
          </a:p>
          <a:p>
            <a:pPr indent="0" lvl="0" marL="0" rtl="0" algn="ctr">
              <a:spcBef>
                <a:spcPts val="0"/>
              </a:spcBef>
              <a:spcAft>
                <a:spcPts val="0"/>
              </a:spcAft>
              <a:buNone/>
            </a:pPr>
            <a:r>
              <a:t/>
            </a:r>
            <a:endParaRPr sz="1600">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2"/>
          <p:cNvSpPr txBox="1"/>
          <p:nvPr>
            <p:ph type="title"/>
          </p:nvPr>
        </p:nvSpPr>
        <p:spPr>
          <a:xfrm>
            <a:off x="318375" y="18503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100"/>
              <a:t>Key Visualisations</a:t>
            </a:r>
            <a:endParaRPr sz="3100"/>
          </a:p>
        </p:txBody>
      </p:sp>
      <p:sp>
        <p:nvSpPr>
          <p:cNvPr id="193" name="Google Shape;193;p22"/>
          <p:cNvSpPr txBox="1"/>
          <p:nvPr>
            <p:ph idx="1" type="body"/>
          </p:nvPr>
        </p:nvSpPr>
        <p:spPr>
          <a:xfrm>
            <a:off x="318375" y="302410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2000"/>
              <a:t>Visuals from the datasets and analysis</a:t>
            </a:r>
            <a:endParaRPr sz="2000"/>
          </a:p>
        </p:txBody>
      </p:sp>
      <p:pic>
        <p:nvPicPr>
          <p:cNvPr descr="Analytics business graph statistics vector icon (provided by Getty Images)" id="194" name="Google Shape;194;p22"/>
          <p:cNvPicPr preferRelativeResize="0"/>
          <p:nvPr/>
        </p:nvPicPr>
        <p:blipFill>
          <a:blip r:embed="rId3">
            <a:alphaModFix/>
          </a:blip>
          <a:stretch>
            <a:fillRect/>
          </a:stretch>
        </p:blipFill>
        <p:spPr>
          <a:xfrm>
            <a:off x="4736950" y="0"/>
            <a:ext cx="4407050" cy="51435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Table 1: Evidence of No Exceeding Values</a:t>
            </a:r>
            <a:endParaRPr/>
          </a:p>
        </p:txBody>
      </p:sp>
      <p:sp>
        <p:nvSpPr>
          <p:cNvPr id="200" name="Google Shape;200;p23"/>
          <p:cNvSpPr txBox="1"/>
          <p:nvPr>
            <p:ph idx="1" type="body"/>
          </p:nvPr>
        </p:nvSpPr>
        <p:spPr>
          <a:xfrm>
            <a:off x="1224675" y="1251975"/>
            <a:ext cx="7038900" cy="1659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From the table listed below, we can clearly see a pattern in the values which the data source has provided. There are no clear values that go way below the min and max count. Everything seem to be tidy and in place. Moreover, the null values were also checked and found that there were no missing values in the data, meaning that no major amount of cleaning was done. </a:t>
            </a:r>
            <a:endParaRPr/>
          </a:p>
          <a:p>
            <a:pPr indent="0" lvl="0" marL="0" rtl="0" algn="l">
              <a:spcBef>
                <a:spcPts val="1200"/>
              </a:spcBef>
              <a:spcAft>
                <a:spcPts val="1200"/>
              </a:spcAft>
              <a:buNone/>
            </a:pPr>
            <a:r>
              <a:rPr lang="en-GB"/>
              <a:t>One of the things which I did was to rename the column names to make the readability more clear for the end user. </a:t>
            </a:r>
            <a:endParaRPr/>
          </a:p>
        </p:txBody>
      </p:sp>
      <p:pic>
        <p:nvPicPr>
          <p:cNvPr id="201" name="Google Shape;201;p23" title="Screenshot 2025-05-09 at 22.33.33.png"/>
          <p:cNvPicPr preferRelativeResize="0"/>
          <p:nvPr/>
        </p:nvPicPr>
        <p:blipFill>
          <a:blip r:embed="rId3">
            <a:alphaModFix/>
          </a:blip>
          <a:stretch>
            <a:fillRect/>
          </a:stretch>
        </p:blipFill>
        <p:spPr>
          <a:xfrm>
            <a:off x="1739788" y="2911625"/>
            <a:ext cx="5664425" cy="2116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4"/>
          <p:cNvSpPr txBox="1"/>
          <p:nvPr>
            <p:ph type="title"/>
          </p:nvPr>
        </p:nvSpPr>
        <p:spPr>
          <a:xfrm>
            <a:off x="105255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Chart 2 &amp; 3: Gender Distribution</a:t>
            </a:r>
            <a:endParaRPr/>
          </a:p>
        </p:txBody>
      </p:sp>
      <p:sp>
        <p:nvSpPr>
          <p:cNvPr id="207" name="Google Shape;207;p24"/>
          <p:cNvSpPr txBox="1"/>
          <p:nvPr>
            <p:ph idx="1" type="body"/>
          </p:nvPr>
        </p:nvSpPr>
        <p:spPr>
          <a:xfrm>
            <a:off x="884125" y="1581100"/>
            <a:ext cx="4580400" cy="320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In order for me to start with the </a:t>
            </a:r>
            <a:r>
              <a:rPr lang="en-GB" sz="1600"/>
              <a:t>research, my first initial thought was to analyse how many males and females were included in the data source. From what we can see in figure 1, the numbers were really close, 49% of the customers were male and 51% of customers were female. </a:t>
            </a:r>
            <a:endParaRPr sz="1600"/>
          </a:p>
          <a:p>
            <a:pPr indent="0" lvl="0" marL="0" rtl="0" algn="l">
              <a:spcBef>
                <a:spcPts val="1200"/>
              </a:spcBef>
              <a:spcAft>
                <a:spcPts val="1200"/>
              </a:spcAft>
              <a:buNone/>
            </a:pPr>
            <a:r>
              <a:rPr lang="en-GB" sz="1600"/>
              <a:t>For numeric values, we can see on figure 2 that transforming this into numbers, that 2% comes across to 20 females more. The total amount of customers in the shop was 1000. </a:t>
            </a:r>
            <a:endParaRPr sz="1600"/>
          </a:p>
        </p:txBody>
      </p:sp>
      <p:pic>
        <p:nvPicPr>
          <p:cNvPr id="208" name="Google Shape;208;p24" title="Screenshot 2025-05-10 at 08.15.38.png"/>
          <p:cNvPicPr preferRelativeResize="0"/>
          <p:nvPr/>
        </p:nvPicPr>
        <p:blipFill>
          <a:blip r:embed="rId3">
            <a:alphaModFix/>
          </a:blip>
          <a:stretch>
            <a:fillRect/>
          </a:stretch>
        </p:blipFill>
        <p:spPr>
          <a:xfrm>
            <a:off x="6241475" y="0"/>
            <a:ext cx="2902524" cy="2872250"/>
          </a:xfrm>
          <a:prstGeom prst="rect">
            <a:avLst/>
          </a:prstGeom>
          <a:noFill/>
          <a:ln>
            <a:noFill/>
          </a:ln>
        </p:spPr>
      </p:pic>
      <p:pic>
        <p:nvPicPr>
          <p:cNvPr id="209" name="Google Shape;209;p24" title="Screenshot 2025-05-10 at 08.18.44.png"/>
          <p:cNvPicPr preferRelativeResize="0"/>
          <p:nvPr/>
        </p:nvPicPr>
        <p:blipFill>
          <a:blip r:embed="rId4">
            <a:alphaModFix/>
          </a:blip>
          <a:stretch>
            <a:fillRect/>
          </a:stretch>
        </p:blipFill>
        <p:spPr>
          <a:xfrm>
            <a:off x="6241485" y="2872250"/>
            <a:ext cx="2902514" cy="2271250"/>
          </a:xfrm>
          <a:prstGeom prst="rect">
            <a:avLst/>
          </a:prstGeom>
          <a:noFill/>
          <a:ln>
            <a:noFill/>
          </a:ln>
        </p:spPr>
      </p:pic>
      <p:sp>
        <p:nvSpPr>
          <p:cNvPr id="210" name="Google Shape;210;p24"/>
          <p:cNvSpPr txBox="1"/>
          <p:nvPr/>
        </p:nvSpPr>
        <p:spPr>
          <a:xfrm>
            <a:off x="6241475" y="0"/>
            <a:ext cx="65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000000"/>
                </a:solidFill>
                <a:latin typeface="Open Sans"/>
                <a:ea typeface="Open Sans"/>
                <a:cs typeface="Open Sans"/>
                <a:sym typeface="Open Sans"/>
              </a:rPr>
              <a:t>Figure 1</a:t>
            </a:r>
            <a:endParaRPr sz="900">
              <a:solidFill>
                <a:srgbClr val="000000"/>
              </a:solidFill>
              <a:latin typeface="Open Sans"/>
              <a:ea typeface="Open Sans"/>
              <a:cs typeface="Open Sans"/>
              <a:sym typeface="Open Sans"/>
            </a:endParaRPr>
          </a:p>
        </p:txBody>
      </p:sp>
      <p:sp>
        <p:nvSpPr>
          <p:cNvPr id="211" name="Google Shape;211;p24"/>
          <p:cNvSpPr txBox="1"/>
          <p:nvPr/>
        </p:nvSpPr>
        <p:spPr>
          <a:xfrm>
            <a:off x="6241475" y="2780300"/>
            <a:ext cx="1188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000000"/>
                </a:solidFill>
                <a:latin typeface="Open Sans"/>
                <a:ea typeface="Open Sans"/>
                <a:cs typeface="Open Sans"/>
                <a:sym typeface="Open Sans"/>
              </a:rPr>
              <a:t>Figure </a:t>
            </a:r>
            <a:r>
              <a:rPr lang="en-GB" sz="900">
                <a:latin typeface="Open Sans"/>
                <a:ea typeface="Open Sans"/>
                <a:cs typeface="Open Sans"/>
                <a:sym typeface="Open Sans"/>
              </a:rPr>
              <a:t>2</a:t>
            </a:r>
            <a:endParaRPr sz="900">
              <a:solidFill>
                <a:srgbClr val="000000"/>
              </a:solidFill>
              <a:latin typeface="Open Sans"/>
              <a:ea typeface="Open Sans"/>
              <a:cs typeface="Open Sans"/>
              <a:sym typeface="Open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Chart 4: Age Distribution by Gender </a:t>
            </a:r>
            <a:endParaRPr/>
          </a:p>
        </p:txBody>
      </p:sp>
      <p:sp>
        <p:nvSpPr>
          <p:cNvPr id="217" name="Google Shape;217;p25"/>
          <p:cNvSpPr txBox="1"/>
          <p:nvPr>
            <p:ph idx="1" type="body"/>
          </p:nvPr>
        </p:nvSpPr>
        <p:spPr>
          <a:xfrm>
            <a:off x="524950" y="1359950"/>
            <a:ext cx="37401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700"/>
              <a:t>From what we can gather from the boxplot on the right, is that there was a wider spread of females that did shopping at this particular shop. The highest age is given to males, </a:t>
            </a:r>
            <a:r>
              <a:rPr lang="en-GB" sz="1700"/>
              <a:t>whereas</a:t>
            </a:r>
            <a:r>
              <a:rPr lang="en-GB" sz="1700"/>
              <a:t> the lowest age is given to females. Moreover, the higher average age that does shopping in this shop are the males. </a:t>
            </a:r>
            <a:endParaRPr sz="1700"/>
          </a:p>
        </p:txBody>
      </p:sp>
      <p:pic>
        <p:nvPicPr>
          <p:cNvPr id="218" name="Google Shape;218;p25" title="Screenshot 2025-05-10 at 08.24.55.png"/>
          <p:cNvPicPr preferRelativeResize="0"/>
          <p:nvPr/>
        </p:nvPicPr>
        <p:blipFill>
          <a:blip r:embed="rId3">
            <a:alphaModFix/>
          </a:blip>
          <a:stretch>
            <a:fillRect/>
          </a:stretch>
        </p:blipFill>
        <p:spPr>
          <a:xfrm>
            <a:off x="4572008" y="1359950"/>
            <a:ext cx="4524791" cy="2911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Chart 5: Age Distribution by Category  </a:t>
            </a:r>
            <a:endParaRPr/>
          </a:p>
        </p:txBody>
      </p:sp>
      <p:sp>
        <p:nvSpPr>
          <p:cNvPr id="224" name="Google Shape;224;p26"/>
          <p:cNvSpPr txBox="1"/>
          <p:nvPr>
            <p:ph idx="1" type="body"/>
          </p:nvPr>
        </p:nvSpPr>
        <p:spPr>
          <a:xfrm>
            <a:off x="355525" y="1396600"/>
            <a:ext cx="33267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GB" sz="1600"/>
              <a:t>When it comes to the question ‘ what average age buys what category?’, this boxplot shows this information accurately. We can see that the highest average age is for the electronics </a:t>
            </a:r>
            <a:r>
              <a:rPr lang="en-GB" sz="1600"/>
              <a:t>category. Whereas the wider spread is for clothing and beauty. This can mean that more people buy electronics in this shop and their average age is higher than the other two categories. </a:t>
            </a:r>
            <a:endParaRPr sz="1600"/>
          </a:p>
        </p:txBody>
      </p:sp>
      <p:pic>
        <p:nvPicPr>
          <p:cNvPr id="225" name="Google Shape;225;p26" title="Screenshot 2025-05-10 at 08.27.19.png"/>
          <p:cNvPicPr preferRelativeResize="0"/>
          <p:nvPr/>
        </p:nvPicPr>
        <p:blipFill>
          <a:blip r:embed="rId3">
            <a:alphaModFix/>
          </a:blip>
          <a:stretch>
            <a:fillRect/>
          </a:stretch>
        </p:blipFill>
        <p:spPr>
          <a:xfrm>
            <a:off x="3893880" y="1175750"/>
            <a:ext cx="5171295" cy="3352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Chart 6: Quantity Distribution by Sales Amount</a:t>
            </a:r>
            <a:endParaRPr/>
          </a:p>
        </p:txBody>
      </p:sp>
      <p:sp>
        <p:nvSpPr>
          <p:cNvPr id="231" name="Google Shape;231;p27"/>
          <p:cNvSpPr txBox="1"/>
          <p:nvPr>
            <p:ph idx="1" type="body"/>
          </p:nvPr>
        </p:nvSpPr>
        <p:spPr>
          <a:xfrm>
            <a:off x="220000" y="1441900"/>
            <a:ext cx="3618300" cy="3269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This boxplot shows us the amount spend for each </a:t>
            </a:r>
            <a:r>
              <a:rPr lang="en-GB"/>
              <a:t>quantity</a:t>
            </a:r>
            <a:r>
              <a:rPr lang="en-GB"/>
              <a:t> amount that the customer bought. Not </a:t>
            </a:r>
            <a:r>
              <a:rPr lang="en-GB"/>
              <a:t>surprisingly, the most money has been spend when the customer bought 4 products in the store and the least has been spend if the customer bought 1 product. </a:t>
            </a:r>
            <a:endParaRPr/>
          </a:p>
          <a:p>
            <a:pPr indent="0" lvl="0" marL="0" rtl="0" algn="l">
              <a:spcBef>
                <a:spcPts val="1200"/>
              </a:spcBef>
              <a:spcAft>
                <a:spcPts val="1200"/>
              </a:spcAft>
              <a:buNone/>
            </a:pPr>
            <a:r>
              <a:rPr lang="en-GB"/>
              <a:t>The most surprising part was the total amount spent for 2 products. The pattern shows us that the total amount spent is higher by around $150 than for the quantity of 3 products. </a:t>
            </a:r>
            <a:endParaRPr/>
          </a:p>
        </p:txBody>
      </p:sp>
      <p:pic>
        <p:nvPicPr>
          <p:cNvPr id="232" name="Google Shape;232;p27" title="Screenshot 2025-05-10 at 08.30.47.png"/>
          <p:cNvPicPr preferRelativeResize="0"/>
          <p:nvPr/>
        </p:nvPicPr>
        <p:blipFill>
          <a:blip r:embed="rId3">
            <a:alphaModFix/>
          </a:blip>
          <a:stretch>
            <a:fillRect/>
          </a:stretch>
        </p:blipFill>
        <p:spPr>
          <a:xfrm>
            <a:off x="3979203" y="1441900"/>
            <a:ext cx="5116900" cy="32697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8"/>
          <p:cNvSpPr txBox="1"/>
          <p:nvPr>
            <p:ph type="title"/>
          </p:nvPr>
        </p:nvSpPr>
        <p:spPr>
          <a:xfrm>
            <a:off x="1297500" y="393750"/>
            <a:ext cx="46008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Chart 7 &amp; 8: Total amount sold in each category </a:t>
            </a:r>
            <a:endParaRPr/>
          </a:p>
        </p:txBody>
      </p:sp>
      <p:sp>
        <p:nvSpPr>
          <p:cNvPr id="238" name="Google Shape;238;p28"/>
          <p:cNvSpPr txBox="1"/>
          <p:nvPr>
            <p:ph idx="1" type="body"/>
          </p:nvPr>
        </p:nvSpPr>
        <p:spPr>
          <a:xfrm>
            <a:off x="490525" y="1567550"/>
            <a:ext cx="5556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The following graphs on the right showcase the amount of products sold in each category. </a:t>
            </a:r>
            <a:r>
              <a:rPr lang="en-GB" sz="1600"/>
              <a:t>Figure</a:t>
            </a:r>
            <a:r>
              <a:rPr lang="en-GB" sz="1600"/>
              <a:t> 1 shows us the amount of distribution in percentages, showing clearly that the electronics was sold the most amount of time standing at 34.2%. The beauty products was sold the least with 30.7%.</a:t>
            </a:r>
            <a:endParaRPr sz="1600"/>
          </a:p>
          <a:p>
            <a:pPr indent="0" lvl="0" marL="0" rtl="0" algn="l">
              <a:spcBef>
                <a:spcPts val="1200"/>
              </a:spcBef>
              <a:spcAft>
                <a:spcPts val="1200"/>
              </a:spcAft>
              <a:buNone/>
            </a:pPr>
            <a:r>
              <a:rPr lang="en-GB" sz="1600"/>
              <a:t>Figure 2 shows us the same pattern but in amount format. All of the category products </a:t>
            </a:r>
            <a:r>
              <a:rPr lang="en-GB" sz="1600"/>
              <a:t>stand</a:t>
            </a:r>
            <a:r>
              <a:rPr lang="en-GB" sz="1600"/>
              <a:t> around the 300/350 mark that was sold. </a:t>
            </a:r>
            <a:endParaRPr sz="1600"/>
          </a:p>
        </p:txBody>
      </p:sp>
      <p:pic>
        <p:nvPicPr>
          <p:cNvPr id="239" name="Google Shape;239;p28" title="Screenshot 2025-05-10 at 08.41.19.png"/>
          <p:cNvPicPr preferRelativeResize="0"/>
          <p:nvPr/>
        </p:nvPicPr>
        <p:blipFill>
          <a:blip r:embed="rId3">
            <a:alphaModFix/>
          </a:blip>
          <a:stretch>
            <a:fillRect/>
          </a:stretch>
        </p:blipFill>
        <p:spPr>
          <a:xfrm>
            <a:off x="6203250" y="0"/>
            <a:ext cx="2940750" cy="2871875"/>
          </a:xfrm>
          <a:prstGeom prst="rect">
            <a:avLst/>
          </a:prstGeom>
          <a:noFill/>
          <a:ln>
            <a:noFill/>
          </a:ln>
        </p:spPr>
      </p:pic>
      <p:pic>
        <p:nvPicPr>
          <p:cNvPr id="240" name="Google Shape;240;p28" title="Screenshot 2025-05-10 at 08.41.36.png"/>
          <p:cNvPicPr preferRelativeResize="0"/>
          <p:nvPr/>
        </p:nvPicPr>
        <p:blipFill>
          <a:blip r:embed="rId4">
            <a:alphaModFix/>
          </a:blip>
          <a:stretch>
            <a:fillRect/>
          </a:stretch>
        </p:blipFill>
        <p:spPr>
          <a:xfrm>
            <a:off x="6203250" y="2809573"/>
            <a:ext cx="2940749" cy="2333928"/>
          </a:xfrm>
          <a:prstGeom prst="rect">
            <a:avLst/>
          </a:prstGeom>
          <a:noFill/>
          <a:ln>
            <a:noFill/>
          </a:ln>
        </p:spPr>
      </p:pic>
      <p:sp>
        <p:nvSpPr>
          <p:cNvPr id="241" name="Google Shape;241;p28"/>
          <p:cNvSpPr txBox="1"/>
          <p:nvPr/>
        </p:nvSpPr>
        <p:spPr>
          <a:xfrm>
            <a:off x="6241475" y="-47425"/>
            <a:ext cx="65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000000"/>
                </a:solidFill>
                <a:latin typeface="Open Sans"/>
                <a:ea typeface="Open Sans"/>
                <a:cs typeface="Open Sans"/>
                <a:sym typeface="Open Sans"/>
              </a:rPr>
              <a:t>Figure 1</a:t>
            </a:r>
            <a:endParaRPr sz="900">
              <a:solidFill>
                <a:srgbClr val="000000"/>
              </a:solidFill>
              <a:latin typeface="Open Sans"/>
              <a:ea typeface="Open Sans"/>
              <a:cs typeface="Open Sans"/>
              <a:sym typeface="Open Sans"/>
            </a:endParaRPr>
          </a:p>
        </p:txBody>
      </p:sp>
      <p:sp>
        <p:nvSpPr>
          <p:cNvPr id="242" name="Google Shape;242;p28"/>
          <p:cNvSpPr txBox="1"/>
          <p:nvPr/>
        </p:nvSpPr>
        <p:spPr>
          <a:xfrm>
            <a:off x="6241475" y="2720750"/>
            <a:ext cx="6546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900">
                <a:solidFill>
                  <a:srgbClr val="000000"/>
                </a:solidFill>
                <a:latin typeface="Open Sans"/>
                <a:ea typeface="Open Sans"/>
                <a:cs typeface="Open Sans"/>
                <a:sym typeface="Open Sans"/>
              </a:rPr>
              <a:t>Figure </a:t>
            </a:r>
            <a:r>
              <a:rPr lang="en-GB" sz="900">
                <a:latin typeface="Open Sans"/>
                <a:ea typeface="Open Sans"/>
                <a:cs typeface="Open Sans"/>
                <a:sym typeface="Open Sans"/>
              </a:rPr>
              <a:t>2</a:t>
            </a:r>
            <a:endParaRPr sz="900">
              <a:solidFill>
                <a:srgbClr val="000000"/>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Chart 9: Product Category Buying Age</a:t>
            </a:r>
            <a:endParaRPr/>
          </a:p>
        </p:txBody>
      </p:sp>
      <p:sp>
        <p:nvSpPr>
          <p:cNvPr id="248" name="Google Shape;248;p29"/>
          <p:cNvSpPr txBox="1"/>
          <p:nvPr>
            <p:ph idx="1" type="body"/>
          </p:nvPr>
        </p:nvSpPr>
        <p:spPr>
          <a:xfrm>
            <a:off x="518175" y="1574325"/>
            <a:ext cx="3326700" cy="29112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lang="en-GB" sz="1600"/>
              <a:t>The line graph on the right shows us the amount quality that each age buys. From the pattern, we can see that the beauty and electronic products are bought most of the time, especially between the age of 30-35 and the pattern is seen again between 50-60. This suggests that the electronic products should be promoted the most in this retail company. </a:t>
            </a:r>
            <a:endParaRPr sz="1600"/>
          </a:p>
        </p:txBody>
      </p:sp>
      <p:pic>
        <p:nvPicPr>
          <p:cNvPr id="249" name="Google Shape;249;p29" title="Screenshot 2025-05-10 at 08.57.58.png"/>
          <p:cNvPicPr preferRelativeResize="0"/>
          <p:nvPr/>
        </p:nvPicPr>
        <p:blipFill>
          <a:blip r:embed="rId3">
            <a:alphaModFix/>
          </a:blip>
          <a:stretch>
            <a:fillRect/>
          </a:stretch>
        </p:blipFill>
        <p:spPr>
          <a:xfrm>
            <a:off x="3902925" y="1219576"/>
            <a:ext cx="5241075" cy="392392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Chart 10: Top 3 ages with the most sales</a:t>
            </a:r>
            <a:endParaRPr/>
          </a:p>
        </p:txBody>
      </p:sp>
      <p:sp>
        <p:nvSpPr>
          <p:cNvPr id="255" name="Google Shape;255;p30"/>
          <p:cNvSpPr txBox="1"/>
          <p:nvPr>
            <p:ph idx="1" type="body"/>
          </p:nvPr>
        </p:nvSpPr>
        <p:spPr>
          <a:xfrm>
            <a:off x="409750" y="1567550"/>
            <a:ext cx="39840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600"/>
              <a:t>In order to dive deeper into the sales, I have found out that the top 3 ages that spend the most amount of money in this company are 34,43 and 51. The age 34 clearly shows the higher demand for beauty products whereas the remaining ages show a major demand for the electronics. </a:t>
            </a:r>
            <a:endParaRPr sz="1600"/>
          </a:p>
          <a:p>
            <a:pPr indent="0" lvl="0" marL="0" rtl="0" algn="l">
              <a:spcBef>
                <a:spcPts val="1200"/>
              </a:spcBef>
              <a:spcAft>
                <a:spcPts val="1200"/>
              </a:spcAft>
              <a:buNone/>
            </a:pPr>
            <a:r>
              <a:rPr lang="en-GB" sz="1600"/>
              <a:t>This is a a big suggestion for the company, to invest more into selling and distributing electronic products for older ages and beauty products for younger rather than clothing at all.</a:t>
            </a:r>
            <a:endParaRPr sz="1600"/>
          </a:p>
        </p:txBody>
      </p:sp>
      <p:pic>
        <p:nvPicPr>
          <p:cNvPr id="256" name="Google Shape;256;p30" title="Screenshot 2025-05-10 at 09.04.12.png"/>
          <p:cNvPicPr preferRelativeResize="0"/>
          <p:nvPr/>
        </p:nvPicPr>
        <p:blipFill>
          <a:blip r:embed="rId3">
            <a:alphaModFix/>
          </a:blip>
          <a:stretch>
            <a:fillRect/>
          </a:stretch>
        </p:blipFill>
        <p:spPr>
          <a:xfrm>
            <a:off x="4749828" y="1323888"/>
            <a:ext cx="4346725" cy="33985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Chart 11: Sales per month across the year </a:t>
            </a:r>
            <a:endParaRPr/>
          </a:p>
        </p:txBody>
      </p:sp>
      <p:sp>
        <p:nvSpPr>
          <p:cNvPr id="262" name="Google Shape;262;p31"/>
          <p:cNvSpPr txBox="1"/>
          <p:nvPr>
            <p:ph idx="1" type="body"/>
          </p:nvPr>
        </p:nvSpPr>
        <p:spPr>
          <a:xfrm>
            <a:off x="84475" y="1445575"/>
            <a:ext cx="34623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The bar chart on the right shows us a great representation of the total sales in each month. The biggest and most </a:t>
            </a:r>
            <a:r>
              <a:rPr lang="en-GB"/>
              <a:t>successful</a:t>
            </a:r>
            <a:r>
              <a:rPr lang="en-GB"/>
              <a:t> month for the company was May of 2023. IT shows that more than $50,000 was made whereas January 2024 shows a significant decrease standing around the $1000 mark. </a:t>
            </a:r>
            <a:endParaRPr/>
          </a:p>
          <a:p>
            <a:pPr indent="0" lvl="0" marL="0" rtl="0" algn="l">
              <a:spcBef>
                <a:spcPts val="1200"/>
              </a:spcBef>
              <a:spcAft>
                <a:spcPts val="1200"/>
              </a:spcAft>
              <a:buNone/>
            </a:pPr>
            <a:r>
              <a:rPr lang="en-GB"/>
              <a:t>This can represent that the company has more traffic during the hotter days, especially between May and August. </a:t>
            </a:r>
            <a:endParaRPr/>
          </a:p>
        </p:txBody>
      </p:sp>
      <p:pic>
        <p:nvPicPr>
          <p:cNvPr id="263" name="Google Shape;263;p31" title="Screenshot 2025-05-10 at 09.11.37.png"/>
          <p:cNvPicPr preferRelativeResize="0"/>
          <p:nvPr/>
        </p:nvPicPr>
        <p:blipFill>
          <a:blip r:embed="rId3">
            <a:alphaModFix/>
          </a:blip>
          <a:stretch>
            <a:fillRect/>
          </a:stretch>
        </p:blipFill>
        <p:spPr>
          <a:xfrm>
            <a:off x="3658075" y="1387787"/>
            <a:ext cx="5485926" cy="3270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OUTLINE</a:t>
            </a:r>
            <a:endParaRPr/>
          </a:p>
        </p:txBody>
      </p:sp>
      <p:sp>
        <p:nvSpPr>
          <p:cNvPr id="141" name="Google Shape;141;p14"/>
          <p:cNvSpPr txBox="1"/>
          <p:nvPr/>
        </p:nvSpPr>
        <p:spPr>
          <a:xfrm>
            <a:off x="1303800" y="1974125"/>
            <a:ext cx="7030500" cy="2541600"/>
          </a:xfrm>
          <a:prstGeom prst="rect">
            <a:avLst/>
          </a:prstGeom>
          <a:noFill/>
          <a:ln>
            <a:noFill/>
          </a:ln>
        </p:spPr>
        <p:txBody>
          <a:bodyPr anchorCtr="0" anchor="t" bIns="91425" lIns="91425" spcFirstLastPara="1" rIns="91425" wrap="square" tIns="91425">
            <a:normAutofit/>
          </a:bodyPr>
          <a:lstStyle/>
          <a:p>
            <a:pPr indent="-355600" lvl="0" marL="457200" rtl="0" algn="l">
              <a:lnSpc>
                <a:spcPct val="115000"/>
              </a:lnSpc>
              <a:spcBef>
                <a:spcPts val="0"/>
              </a:spcBef>
              <a:spcAft>
                <a:spcPts val="0"/>
              </a:spcAft>
              <a:buClr>
                <a:schemeClr val="lt1"/>
              </a:buClr>
              <a:buSzPts val="2000"/>
              <a:buFont typeface="Nunito"/>
              <a:buChar char="-"/>
            </a:pPr>
            <a:r>
              <a:rPr lang="en-GB" sz="2000">
                <a:solidFill>
                  <a:schemeClr val="lt1"/>
                </a:solidFill>
                <a:latin typeface="Nunito"/>
                <a:ea typeface="Nunito"/>
                <a:cs typeface="Nunito"/>
                <a:sym typeface="Nunito"/>
              </a:rPr>
              <a:t>Introduction</a:t>
            </a:r>
            <a:endParaRPr sz="2000">
              <a:solidFill>
                <a:schemeClr val="lt1"/>
              </a:solidFill>
              <a:latin typeface="Nunito"/>
              <a:ea typeface="Nunito"/>
              <a:cs typeface="Nunito"/>
              <a:sym typeface="Nunito"/>
            </a:endParaRPr>
          </a:p>
          <a:p>
            <a:pPr indent="-355600" lvl="0" marL="457200" rtl="0" algn="l">
              <a:lnSpc>
                <a:spcPct val="115000"/>
              </a:lnSpc>
              <a:spcBef>
                <a:spcPts val="0"/>
              </a:spcBef>
              <a:spcAft>
                <a:spcPts val="0"/>
              </a:spcAft>
              <a:buClr>
                <a:schemeClr val="lt1"/>
              </a:buClr>
              <a:buSzPts val="2000"/>
              <a:buFont typeface="Nunito"/>
              <a:buChar char="-"/>
            </a:pPr>
            <a:r>
              <a:rPr lang="en-GB" sz="2000">
                <a:solidFill>
                  <a:schemeClr val="lt1"/>
                </a:solidFill>
                <a:latin typeface="Nunito"/>
                <a:ea typeface="Nunito"/>
                <a:cs typeface="Nunito"/>
                <a:sym typeface="Nunito"/>
              </a:rPr>
              <a:t>Data Sources</a:t>
            </a:r>
            <a:endParaRPr sz="2000">
              <a:solidFill>
                <a:schemeClr val="lt1"/>
              </a:solidFill>
              <a:latin typeface="Nunito"/>
              <a:ea typeface="Nunito"/>
              <a:cs typeface="Nunito"/>
              <a:sym typeface="Nunito"/>
            </a:endParaRPr>
          </a:p>
          <a:p>
            <a:pPr indent="-355600" lvl="0" marL="457200" rtl="0" algn="l">
              <a:lnSpc>
                <a:spcPct val="115000"/>
              </a:lnSpc>
              <a:spcBef>
                <a:spcPts val="0"/>
              </a:spcBef>
              <a:spcAft>
                <a:spcPts val="0"/>
              </a:spcAft>
              <a:buClr>
                <a:schemeClr val="lt1"/>
              </a:buClr>
              <a:buSzPts val="2000"/>
              <a:buFont typeface="Nunito"/>
              <a:buChar char="-"/>
            </a:pPr>
            <a:r>
              <a:rPr lang="en-GB" sz="2000">
                <a:solidFill>
                  <a:schemeClr val="lt1"/>
                </a:solidFill>
                <a:latin typeface="Nunito"/>
                <a:ea typeface="Nunito"/>
                <a:cs typeface="Nunito"/>
                <a:sym typeface="Nunito"/>
              </a:rPr>
              <a:t>Documentation of cleaning and manipulation</a:t>
            </a:r>
            <a:endParaRPr sz="2000">
              <a:solidFill>
                <a:schemeClr val="lt1"/>
              </a:solidFill>
              <a:latin typeface="Nunito"/>
              <a:ea typeface="Nunito"/>
              <a:cs typeface="Nunito"/>
              <a:sym typeface="Nunito"/>
            </a:endParaRPr>
          </a:p>
          <a:p>
            <a:pPr indent="-355600" lvl="0" marL="457200" rtl="0" algn="l">
              <a:lnSpc>
                <a:spcPct val="115000"/>
              </a:lnSpc>
              <a:spcBef>
                <a:spcPts val="0"/>
              </a:spcBef>
              <a:spcAft>
                <a:spcPts val="0"/>
              </a:spcAft>
              <a:buClr>
                <a:schemeClr val="lt1"/>
              </a:buClr>
              <a:buSzPts val="2000"/>
              <a:buFont typeface="Nunito"/>
              <a:buChar char="-"/>
            </a:pPr>
            <a:r>
              <a:rPr lang="en-GB" sz="2000">
                <a:solidFill>
                  <a:schemeClr val="lt1"/>
                </a:solidFill>
                <a:latin typeface="Nunito"/>
                <a:ea typeface="Nunito"/>
                <a:cs typeface="Nunito"/>
                <a:sym typeface="Nunito"/>
              </a:rPr>
              <a:t>Summary of Data Analysis</a:t>
            </a:r>
            <a:endParaRPr sz="2000">
              <a:solidFill>
                <a:schemeClr val="lt1"/>
              </a:solidFill>
              <a:latin typeface="Nunito"/>
              <a:ea typeface="Nunito"/>
              <a:cs typeface="Nunito"/>
              <a:sym typeface="Nunito"/>
            </a:endParaRPr>
          </a:p>
          <a:p>
            <a:pPr indent="-355600" lvl="0" marL="457200" rtl="0" algn="l">
              <a:lnSpc>
                <a:spcPct val="115000"/>
              </a:lnSpc>
              <a:spcBef>
                <a:spcPts val="0"/>
              </a:spcBef>
              <a:spcAft>
                <a:spcPts val="0"/>
              </a:spcAft>
              <a:buClr>
                <a:schemeClr val="lt1"/>
              </a:buClr>
              <a:buSzPts val="2000"/>
              <a:buFont typeface="Nunito"/>
              <a:buChar char="-"/>
            </a:pPr>
            <a:r>
              <a:rPr lang="en-GB" sz="2000">
                <a:solidFill>
                  <a:schemeClr val="lt1"/>
                </a:solidFill>
                <a:latin typeface="Nunito"/>
                <a:ea typeface="Nunito"/>
                <a:cs typeface="Nunito"/>
                <a:sym typeface="Nunito"/>
              </a:rPr>
              <a:t>Key Visualisations and Findings</a:t>
            </a:r>
            <a:endParaRPr sz="2000">
              <a:solidFill>
                <a:schemeClr val="lt1"/>
              </a:solidFill>
              <a:latin typeface="Nunito"/>
              <a:ea typeface="Nunito"/>
              <a:cs typeface="Nunito"/>
              <a:sym typeface="Nunito"/>
            </a:endParaRPr>
          </a:p>
          <a:p>
            <a:pPr indent="-355600" lvl="0" marL="457200" rtl="0" algn="l">
              <a:lnSpc>
                <a:spcPct val="115000"/>
              </a:lnSpc>
              <a:spcBef>
                <a:spcPts val="0"/>
              </a:spcBef>
              <a:spcAft>
                <a:spcPts val="0"/>
              </a:spcAft>
              <a:buClr>
                <a:schemeClr val="lt1"/>
              </a:buClr>
              <a:buSzPts val="2000"/>
              <a:buFont typeface="Nunito"/>
              <a:buChar char="-"/>
            </a:pPr>
            <a:r>
              <a:rPr lang="en-GB" sz="2000">
                <a:solidFill>
                  <a:schemeClr val="lt1"/>
                </a:solidFill>
                <a:latin typeface="Nunito"/>
                <a:ea typeface="Nunito"/>
                <a:cs typeface="Nunito"/>
                <a:sym typeface="Nunito"/>
              </a:rPr>
              <a:t>Summary</a:t>
            </a:r>
            <a:endParaRPr sz="2000">
              <a:solidFill>
                <a:schemeClr val="lt1"/>
              </a:solidFill>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Chart 12: Analysis of sales between January 2023 and </a:t>
            </a:r>
            <a:r>
              <a:rPr lang="en-GB"/>
              <a:t>June</a:t>
            </a:r>
            <a:r>
              <a:rPr lang="en-GB"/>
              <a:t> 2023. </a:t>
            </a:r>
            <a:endParaRPr/>
          </a:p>
        </p:txBody>
      </p:sp>
      <p:sp>
        <p:nvSpPr>
          <p:cNvPr id="269" name="Google Shape;269;p32"/>
          <p:cNvSpPr txBox="1"/>
          <p:nvPr>
            <p:ph idx="1" type="body"/>
          </p:nvPr>
        </p:nvSpPr>
        <p:spPr>
          <a:xfrm>
            <a:off x="90600" y="1994500"/>
            <a:ext cx="2694900" cy="2911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sz="1600"/>
              <a:t>As we could see in chart 11, the most sales were made during May of 2023, so in order to dive deeper, I have analysed the first six months of 2023, showing what products sold the most in what month. This chart proves that electronics is the most popular product in the company even in the peak, selling over $22,500 worth of products. </a:t>
            </a:r>
            <a:endParaRPr sz="1600"/>
          </a:p>
          <a:p>
            <a:pPr indent="0" lvl="0" marL="0" rtl="0" algn="l">
              <a:spcBef>
                <a:spcPts val="1200"/>
              </a:spcBef>
              <a:spcAft>
                <a:spcPts val="1200"/>
              </a:spcAft>
              <a:buNone/>
            </a:pPr>
            <a:r>
              <a:rPr lang="en-GB" sz="1600"/>
              <a:t>There was although a major dip in March of 2023, showing that any month can drastically change the sales amount of a product.</a:t>
            </a:r>
            <a:endParaRPr sz="1600"/>
          </a:p>
        </p:txBody>
      </p:sp>
      <p:pic>
        <p:nvPicPr>
          <p:cNvPr id="270" name="Google Shape;270;p32" title="Screenshot 2025-05-10 at 09.14.50.png"/>
          <p:cNvPicPr preferRelativeResize="0"/>
          <p:nvPr/>
        </p:nvPicPr>
        <p:blipFill>
          <a:blip r:embed="rId3">
            <a:alphaModFix/>
          </a:blip>
          <a:stretch>
            <a:fillRect/>
          </a:stretch>
        </p:blipFill>
        <p:spPr>
          <a:xfrm>
            <a:off x="2785499" y="1833828"/>
            <a:ext cx="6358502" cy="33096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Chart 13: May 2023 Sales </a:t>
            </a:r>
            <a:endParaRPr/>
          </a:p>
        </p:txBody>
      </p:sp>
      <p:sp>
        <p:nvSpPr>
          <p:cNvPr id="276" name="Google Shape;276;p33"/>
          <p:cNvSpPr txBox="1"/>
          <p:nvPr>
            <p:ph idx="1" type="body"/>
          </p:nvPr>
        </p:nvSpPr>
        <p:spPr>
          <a:xfrm>
            <a:off x="436850" y="1560775"/>
            <a:ext cx="3274500" cy="291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1200"/>
              </a:spcAft>
              <a:buNone/>
            </a:pPr>
            <a:r>
              <a:rPr lang="en-GB" sz="1600"/>
              <a:t>A bar chart was also created to show that the </a:t>
            </a:r>
            <a:r>
              <a:rPr lang="en-GB" sz="1600"/>
              <a:t>electronics</a:t>
            </a:r>
            <a:r>
              <a:rPr lang="en-GB" sz="1600"/>
              <a:t> was the main income of the company as of May 2023, nearly doubling the amount of Beauty products sold. The company </a:t>
            </a:r>
            <a:r>
              <a:rPr lang="en-GB" sz="1600"/>
              <a:t>should</a:t>
            </a:r>
            <a:r>
              <a:rPr lang="en-GB" sz="1600"/>
              <a:t> </a:t>
            </a:r>
            <a:r>
              <a:rPr lang="en-GB" sz="1600"/>
              <a:t>definitely</a:t>
            </a:r>
            <a:r>
              <a:rPr lang="en-GB" sz="1600"/>
              <a:t> focus on the research of their beauty and electronic products, and ask themselves a question. How can we maximise the profits each month of electronics and beauty products even more?</a:t>
            </a:r>
            <a:endParaRPr sz="1600"/>
          </a:p>
        </p:txBody>
      </p:sp>
      <p:pic>
        <p:nvPicPr>
          <p:cNvPr id="277" name="Google Shape;277;p33" title="Screenshot 2025-05-10 at 09.22.58.png"/>
          <p:cNvPicPr preferRelativeResize="0"/>
          <p:nvPr/>
        </p:nvPicPr>
        <p:blipFill>
          <a:blip r:embed="rId3">
            <a:alphaModFix/>
          </a:blip>
          <a:stretch>
            <a:fillRect/>
          </a:stretch>
        </p:blipFill>
        <p:spPr>
          <a:xfrm>
            <a:off x="4285450" y="965775"/>
            <a:ext cx="4800100" cy="388137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4"/>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Chart 14: Average amount spent in each product</a:t>
            </a:r>
            <a:endParaRPr/>
          </a:p>
        </p:txBody>
      </p:sp>
      <p:sp>
        <p:nvSpPr>
          <p:cNvPr id="283" name="Google Shape;283;p34"/>
          <p:cNvSpPr txBox="1"/>
          <p:nvPr>
            <p:ph idx="1" type="body"/>
          </p:nvPr>
        </p:nvSpPr>
        <p:spPr>
          <a:xfrm>
            <a:off x="247125" y="2091125"/>
            <a:ext cx="3611400" cy="1819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GB" sz="1600"/>
              <a:t>This bar graphs confirms that the company should focus more on the beauty and electronic products. We can clearly read that both of these product categories have the most success in this retail company. </a:t>
            </a:r>
            <a:endParaRPr sz="1600"/>
          </a:p>
        </p:txBody>
      </p:sp>
      <p:pic>
        <p:nvPicPr>
          <p:cNvPr id="284" name="Google Shape;284;p34" title="Screenshot 2025-05-10 at 09.25.41.png"/>
          <p:cNvPicPr preferRelativeResize="0"/>
          <p:nvPr/>
        </p:nvPicPr>
        <p:blipFill>
          <a:blip r:embed="rId3">
            <a:alphaModFix/>
          </a:blip>
          <a:stretch>
            <a:fillRect/>
          </a:stretch>
        </p:blipFill>
        <p:spPr>
          <a:xfrm>
            <a:off x="3959471" y="1339112"/>
            <a:ext cx="5184524" cy="33232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3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Summary</a:t>
            </a:r>
            <a:endParaRPr/>
          </a:p>
        </p:txBody>
      </p:sp>
      <p:sp>
        <p:nvSpPr>
          <p:cNvPr id="290" name="Google Shape;290;p35"/>
          <p:cNvSpPr txBox="1"/>
          <p:nvPr>
            <p:ph idx="1" type="body"/>
          </p:nvPr>
        </p:nvSpPr>
        <p:spPr>
          <a:xfrm>
            <a:off x="819000" y="1411700"/>
            <a:ext cx="7995900" cy="365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This whole EDA research has helped me to understand how crucial data analysis is in companies. From this specific analysis, I have gathered the following suggestions for the company:</a:t>
            </a:r>
            <a:endParaRPr sz="1600"/>
          </a:p>
          <a:p>
            <a:pPr indent="-330200" lvl="0" marL="457200" rtl="0" algn="l">
              <a:spcBef>
                <a:spcPts val="1200"/>
              </a:spcBef>
              <a:spcAft>
                <a:spcPts val="0"/>
              </a:spcAft>
              <a:buSzPts val="1600"/>
              <a:buChar char="-"/>
            </a:pPr>
            <a:r>
              <a:rPr lang="en-GB" sz="1600"/>
              <a:t>Focus on marketing the products togards age groups 30-35 and 50-60. </a:t>
            </a:r>
            <a:endParaRPr sz="1600"/>
          </a:p>
          <a:p>
            <a:pPr indent="-330200" lvl="0" marL="457200" rtl="0" algn="l">
              <a:spcBef>
                <a:spcPts val="0"/>
              </a:spcBef>
              <a:spcAft>
                <a:spcPts val="0"/>
              </a:spcAft>
              <a:buSzPts val="1600"/>
              <a:buChar char="-"/>
            </a:pPr>
            <a:r>
              <a:rPr lang="en-GB" sz="1600"/>
              <a:t>Make sure to </a:t>
            </a:r>
            <a:r>
              <a:rPr lang="en-GB" sz="1600"/>
              <a:t>strictly</a:t>
            </a:r>
            <a:r>
              <a:rPr lang="en-GB" sz="1600"/>
              <a:t> concentrate on the sales of the </a:t>
            </a:r>
            <a:r>
              <a:rPr lang="en-GB" sz="1600"/>
              <a:t>electronic</a:t>
            </a:r>
            <a:r>
              <a:rPr lang="en-GB" sz="1600"/>
              <a:t> products. We have seen the biggest success of this category. </a:t>
            </a:r>
            <a:endParaRPr sz="1600"/>
          </a:p>
          <a:p>
            <a:pPr indent="-330200" lvl="0" marL="457200" rtl="0" algn="l">
              <a:spcBef>
                <a:spcPts val="0"/>
              </a:spcBef>
              <a:spcAft>
                <a:spcPts val="0"/>
              </a:spcAft>
              <a:buSzPts val="1600"/>
              <a:buChar char="-"/>
            </a:pPr>
            <a:r>
              <a:rPr lang="en-GB" sz="1600"/>
              <a:t>As May being the peak season, the company should follow </a:t>
            </a:r>
            <a:r>
              <a:rPr lang="en-GB" sz="1600"/>
              <a:t>trends</a:t>
            </a:r>
            <a:r>
              <a:rPr lang="en-GB" sz="1600"/>
              <a:t> in order to marketise their electronic products. Perhaps relate them to summer holidays, how can they be useful during this hotter season? </a:t>
            </a:r>
            <a:endParaRPr sz="1600"/>
          </a:p>
          <a:p>
            <a:pPr indent="-330200" lvl="0" marL="457200" rtl="0" algn="l">
              <a:spcBef>
                <a:spcPts val="0"/>
              </a:spcBef>
              <a:spcAft>
                <a:spcPts val="0"/>
              </a:spcAft>
              <a:buSzPts val="1600"/>
              <a:buChar char="-"/>
            </a:pPr>
            <a:r>
              <a:rPr lang="en-GB" sz="1600"/>
              <a:t>Clothing products should be </a:t>
            </a:r>
            <a:r>
              <a:rPr lang="en-GB" sz="1600"/>
              <a:t>abandoned. Focusing on one or two main products will definitely drive the business to wider success. </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type="title"/>
          </p:nvPr>
        </p:nvSpPr>
        <p:spPr>
          <a:xfrm>
            <a:off x="1222975" y="2114700"/>
            <a:ext cx="2811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3600"/>
              <a:t>Thank you!</a:t>
            </a:r>
            <a:endParaRPr sz="3600"/>
          </a:p>
        </p:txBody>
      </p:sp>
      <p:sp>
        <p:nvSpPr>
          <p:cNvPr id="296" name="Google Shape;296;p36"/>
          <p:cNvSpPr/>
          <p:nvPr/>
        </p:nvSpPr>
        <p:spPr>
          <a:xfrm>
            <a:off x="4983450" y="-375"/>
            <a:ext cx="4160700" cy="514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nvSpPr>
        <p:spPr>
          <a:xfrm>
            <a:off x="1090925" y="315925"/>
            <a:ext cx="8520600" cy="8313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rPr lang="en-GB" sz="4200">
                <a:solidFill>
                  <a:schemeClr val="lt1"/>
                </a:solidFill>
                <a:latin typeface="Economica"/>
                <a:ea typeface="Economica"/>
                <a:cs typeface="Economica"/>
                <a:sym typeface="Economica"/>
              </a:rPr>
              <a:t>Introduction</a:t>
            </a:r>
            <a:endParaRPr sz="4200">
              <a:solidFill>
                <a:schemeClr val="lt1"/>
              </a:solidFill>
              <a:latin typeface="Economica"/>
              <a:ea typeface="Economica"/>
              <a:cs typeface="Economica"/>
              <a:sym typeface="Economica"/>
            </a:endParaRPr>
          </a:p>
        </p:txBody>
      </p:sp>
      <p:sp>
        <p:nvSpPr>
          <p:cNvPr id="147" name="Google Shape;147;p15"/>
          <p:cNvSpPr/>
          <p:nvPr/>
        </p:nvSpPr>
        <p:spPr>
          <a:xfrm>
            <a:off x="6121375" y="1818075"/>
            <a:ext cx="2895600" cy="3164700"/>
          </a:xfrm>
          <a:prstGeom prst="rect">
            <a:avLst/>
          </a:prstGeom>
          <a:solidFill>
            <a:schemeClr val="lt2"/>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b="1" lang="en-GB">
                <a:solidFill>
                  <a:srgbClr val="000000"/>
                </a:solidFill>
                <a:latin typeface="Nunito"/>
                <a:ea typeface="Nunito"/>
                <a:cs typeface="Nunito"/>
                <a:sym typeface="Nunito"/>
              </a:rPr>
              <a:t>Personal Task: </a:t>
            </a:r>
            <a:r>
              <a:rPr lang="en-GB">
                <a:latin typeface="Nunito"/>
                <a:ea typeface="Nunito"/>
                <a:cs typeface="Nunito"/>
                <a:sym typeface="Nunito"/>
              </a:rPr>
              <a:t>My main goal is to showcase the retail business the insights of their sales and how can they improve moving forward. </a:t>
            </a:r>
            <a:endParaRPr>
              <a:solidFill>
                <a:srgbClr val="000000"/>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t/>
            </a:r>
            <a:endParaRPr>
              <a:solidFill>
                <a:srgbClr val="000000"/>
              </a:solidFill>
              <a:latin typeface="Nunito"/>
              <a:ea typeface="Nunito"/>
              <a:cs typeface="Nunito"/>
              <a:sym typeface="Nunito"/>
            </a:endParaRPr>
          </a:p>
          <a:p>
            <a:pPr indent="0" lvl="0" marL="0" rtl="0" algn="l">
              <a:spcBef>
                <a:spcPts val="0"/>
              </a:spcBef>
              <a:spcAft>
                <a:spcPts val="0"/>
              </a:spcAft>
              <a:buClr>
                <a:srgbClr val="000000"/>
              </a:buClr>
              <a:buSzPts val="1100"/>
              <a:buFont typeface="Arial"/>
              <a:buNone/>
            </a:pPr>
            <a:r>
              <a:rPr b="1" lang="en-GB">
                <a:solidFill>
                  <a:srgbClr val="000000"/>
                </a:solidFill>
                <a:latin typeface="Nunito"/>
                <a:ea typeface="Nunito"/>
                <a:cs typeface="Nunito"/>
                <a:sym typeface="Nunito"/>
              </a:rPr>
              <a:t>Problem: </a:t>
            </a:r>
            <a:r>
              <a:rPr lang="en-GB">
                <a:solidFill>
                  <a:srgbClr val="000000"/>
                </a:solidFill>
                <a:latin typeface="Nunito"/>
                <a:ea typeface="Nunito"/>
                <a:cs typeface="Nunito"/>
                <a:sym typeface="Nunito"/>
              </a:rPr>
              <a:t>The data within the csv file isn’t clearly readable for the majority. My job is to implement different graphs to present the data within the table. </a:t>
            </a:r>
            <a:endParaRPr>
              <a:latin typeface="Open Sans"/>
              <a:ea typeface="Open Sans"/>
              <a:cs typeface="Open Sans"/>
              <a:sym typeface="Open Sans"/>
            </a:endParaRPr>
          </a:p>
        </p:txBody>
      </p:sp>
      <p:sp>
        <p:nvSpPr>
          <p:cNvPr id="148" name="Google Shape;148;p15"/>
          <p:cNvSpPr/>
          <p:nvPr/>
        </p:nvSpPr>
        <p:spPr>
          <a:xfrm>
            <a:off x="3124200" y="1818075"/>
            <a:ext cx="2895600" cy="3164700"/>
          </a:xfrm>
          <a:prstGeom prst="rect">
            <a:avLst/>
          </a:prstGeom>
          <a:solidFill>
            <a:srgbClr val="3C78D8"/>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pen Sans"/>
                <a:ea typeface="Open Sans"/>
                <a:cs typeface="Open Sans"/>
                <a:sym typeface="Open Sans"/>
              </a:rPr>
              <a:t>The chosen dataset for this analysis is ‘Retail Sales Analysis’. The main focus in this project was to find out the key data from each column. This sort of data is easy to manipulate, work with and analyse. On the way, there were some challenges, for instance with extracting the months from the years but I have managed to gather all of the data that I wanted. </a:t>
            </a:r>
            <a:endParaRPr>
              <a:latin typeface="Open Sans"/>
              <a:ea typeface="Open Sans"/>
              <a:cs typeface="Open Sans"/>
              <a:sym typeface="Open Sans"/>
            </a:endParaRPr>
          </a:p>
        </p:txBody>
      </p:sp>
      <p:sp>
        <p:nvSpPr>
          <p:cNvPr id="149" name="Google Shape;149;p15"/>
          <p:cNvSpPr/>
          <p:nvPr/>
        </p:nvSpPr>
        <p:spPr>
          <a:xfrm>
            <a:off x="127025" y="1818075"/>
            <a:ext cx="2895600" cy="3164700"/>
          </a:xfrm>
          <a:prstGeom prst="rect">
            <a:avLst/>
          </a:prstGeom>
          <a:solidFill>
            <a:srgbClr val="B6D7A8"/>
          </a:solidFill>
          <a:ln cap="flat" cmpd="sng" w="9525">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pen Sans"/>
                <a:ea typeface="Open Sans"/>
                <a:cs typeface="Open Sans"/>
                <a:sym typeface="Open Sans"/>
              </a:rPr>
              <a:t>My name is Eryk and I am responsible for creating the following EDA Retail Store Analysis. This Analysis was created in order for me to practice more real life projects that can come across my journey. My biggest learning factor in this analysis was not to forget about data manipulation and cleaning. One particular point mentioned later on will explain what I mean.</a:t>
            </a:r>
            <a:endParaRPr>
              <a:latin typeface="Open Sans"/>
              <a:ea typeface="Open Sans"/>
              <a:cs typeface="Open Sans"/>
              <a:sym typeface="Open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nvSpPr>
        <p:spPr>
          <a:xfrm>
            <a:off x="1265850" y="315938"/>
            <a:ext cx="8520600" cy="831300"/>
          </a:xfrm>
          <a:prstGeom prst="rect">
            <a:avLst/>
          </a:prstGeom>
          <a:noFill/>
          <a:ln>
            <a:noFill/>
          </a:ln>
        </p:spPr>
        <p:txBody>
          <a:bodyPr anchorCtr="0" anchor="b" bIns="91425" lIns="91425" spcFirstLastPara="1" rIns="91425" wrap="square" tIns="91425">
            <a:normAutofit/>
          </a:bodyPr>
          <a:lstStyle/>
          <a:p>
            <a:pPr indent="0" lvl="0" marL="0" rtl="0" algn="l">
              <a:spcBef>
                <a:spcPts val="0"/>
              </a:spcBef>
              <a:spcAft>
                <a:spcPts val="0"/>
              </a:spcAft>
              <a:buNone/>
            </a:pPr>
            <a:r>
              <a:rPr lang="en-GB" sz="4200">
                <a:solidFill>
                  <a:schemeClr val="lt1"/>
                </a:solidFill>
                <a:latin typeface="Economica"/>
                <a:ea typeface="Economica"/>
                <a:cs typeface="Economica"/>
                <a:sym typeface="Economica"/>
              </a:rPr>
              <a:t>Data Source Used</a:t>
            </a:r>
            <a:endParaRPr sz="4200">
              <a:solidFill>
                <a:schemeClr val="lt1"/>
              </a:solidFill>
              <a:latin typeface="Economica"/>
              <a:ea typeface="Economica"/>
              <a:cs typeface="Economica"/>
              <a:sym typeface="Economica"/>
            </a:endParaRPr>
          </a:p>
        </p:txBody>
      </p:sp>
      <p:sp>
        <p:nvSpPr>
          <p:cNvPr id="155" name="Google Shape;155;p16"/>
          <p:cNvSpPr txBox="1"/>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chemeClr val="lt1"/>
              </a:buClr>
              <a:buSzPts val="1800"/>
              <a:buFont typeface="Open Sans"/>
              <a:buChar char="-"/>
            </a:pPr>
            <a:r>
              <a:rPr lang="en-GB" sz="1800">
                <a:solidFill>
                  <a:schemeClr val="lt1"/>
                </a:solidFill>
                <a:highlight>
                  <a:schemeClr val="dk1"/>
                </a:highlight>
                <a:latin typeface="Open Sans"/>
                <a:ea typeface="Open Sans"/>
                <a:cs typeface="Open Sans"/>
                <a:sym typeface="Open Sans"/>
              </a:rPr>
              <a:t>The data source has been used from kaggle via Public Domain. Below is a short project description: </a:t>
            </a:r>
            <a:r>
              <a:rPr lang="en-GB" sz="1800">
                <a:solidFill>
                  <a:srgbClr val="4A86E8"/>
                </a:solidFill>
                <a:highlight>
                  <a:schemeClr val="dk1"/>
                </a:highlight>
              </a:rPr>
              <a:t>This dataset is a snapshot of a fictional retail landscape, capturing essential attributes that drive retail operations and customer interactions. It includes key details such as Transaction ID, Date, Customer ID, Gender, Age, Product Category, Quantity, Price per Unit, and Total Amount. These attributes enable a multifaceted exploration of sales trends, demographic influences, and purchasing behaviors.</a:t>
            </a:r>
            <a:endParaRPr sz="1800">
              <a:solidFill>
                <a:srgbClr val="4A86E8"/>
              </a:solidFill>
              <a:highlight>
                <a:schemeClr val="dk1"/>
              </a:highlight>
            </a:endParaRPr>
          </a:p>
          <a:p>
            <a:pPr indent="-342900" lvl="0" marL="457200" rtl="0" algn="l">
              <a:lnSpc>
                <a:spcPct val="115000"/>
              </a:lnSpc>
              <a:spcBef>
                <a:spcPts val="0"/>
              </a:spcBef>
              <a:spcAft>
                <a:spcPts val="0"/>
              </a:spcAft>
              <a:buClr>
                <a:schemeClr val="lt1"/>
              </a:buClr>
              <a:buSzPts val="1800"/>
              <a:buFont typeface="Arial"/>
              <a:buChar char="-"/>
            </a:pPr>
            <a:r>
              <a:rPr lang="en-GB" sz="1800">
                <a:solidFill>
                  <a:schemeClr val="lt1"/>
                </a:solidFill>
                <a:highlight>
                  <a:schemeClr val="dk1"/>
                </a:highlight>
                <a:latin typeface="Lato"/>
                <a:ea typeface="Lato"/>
                <a:cs typeface="Lato"/>
                <a:sym typeface="Lato"/>
              </a:rPr>
              <a:t>This data is deemed credible as it operated under a public domain with data made available.</a:t>
            </a:r>
            <a:r>
              <a:rPr lang="en-GB" sz="1800">
                <a:solidFill>
                  <a:schemeClr val="lt1"/>
                </a:solidFill>
                <a:highlight>
                  <a:schemeClr val="dk1"/>
                </a:highlight>
              </a:rPr>
              <a:t> </a:t>
            </a:r>
            <a:endParaRPr sz="1800">
              <a:solidFill>
                <a:schemeClr val="lt1"/>
              </a:solidFill>
              <a:highlight>
                <a:schemeClr val="dk1"/>
              </a:highlight>
            </a:endParaRPr>
          </a:p>
        </p:txBody>
      </p:sp>
      <p:pic>
        <p:nvPicPr>
          <p:cNvPr descr="File:Kaggle logo.png - Wikipedia" id="156" name="Google Shape;156;p16"/>
          <p:cNvPicPr preferRelativeResize="0"/>
          <p:nvPr/>
        </p:nvPicPr>
        <p:blipFill>
          <a:blip r:embed="rId3">
            <a:alphaModFix/>
          </a:blip>
          <a:stretch>
            <a:fillRect/>
          </a:stretch>
        </p:blipFill>
        <p:spPr>
          <a:xfrm>
            <a:off x="6043450" y="182263"/>
            <a:ext cx="2844474" cy="10986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633925" y="1931225"/>
            <a:ext cx="4362000" cy="22665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990"/>
              <a:buNone/>
            </a:pPr>
            <a:r>
              <a:rPr lang="en-GB" sz="2700">
                <a:latin typeface="Nunito"/>
                <a:ea typeface="Nunito"/>
                <a:cs typeface="Nunito"/>
                <a:sym typeface="Nunito"/>
              </a:rPr>
              <a:t>Documentation of cleaning and manipulation</a:t>
            </a:r>
            <a:endParaRPr sz="2700">
              <a:latin typeface="Nunito"/>
              <a:ea typeface="Nunito"/>
              <a:cs typeface="Nunito"/>
              <a:sym typeface="Nunito"/>
            </a:endParaRPr>
          </a:p>
          <a:p>
            <a:pPr indent="0" lvl="0" marL="0" rtl="0" algn="l">
              <a:spcBef>
                <a:spcPts val="1200"/>
              </a:spcBef>
              <a:spcAft>
                <a:spcPts val="0"/>
              </a:spcAft>
              <a:buSzPts val="990"/>
              <a:buNone/>
            </a:pPr>
            <a:r>
              <a:t/>
            </a:r>
            <a:endParaRPr sz="2160"/>
          </a:p>
        </p:txBody>
      </p:sp>
      <p:pic>
        <p:nvPicPr>
          <p:cNvPr descr="cleaning laptop icon vector outline illustration (provided by Getty Images)" id="162" name="Google Shape;162;p17"/>
          <p:cNvPicPr preferRelativeResize="0"/>
          <p:nvPr/>
        </p:nvPicPr>
        <p:blipFill>
          <a:blip r:embed="rId3">
            <a:alphaModFix/>
          </a:blip>
          <a:stretch>
            <a:fillRect/>
          </a:stretch>
        </p:blipFill>
        <p:spPr>
          <a:xfrm>
            <a:off x="5300725" y="0"/>
            <a:ext cx="3843277"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68" name="Google Shape;168;p18"/>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9" name="Google Shape;169;p18" title="Cream Neutral Meeting And Workshop Schedule Graph Template.png"/>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Summary </a:t>
            </a:r>
            <a:r>
              <a:rPr lang="en-GB"/>
              <a:t>Continued</a:t>
            </a:r>
            <a:endParaRPr/>
          </a:p>
        </p:txBody>
      </p:sp>
      <p:sp>
        <p:nvSpPr>
          <p:cNvPr id="175" name="Google Shape;175;p19"/>
          <p:cNvSpPr txBox="1"/>
          <p:nvPr>
            <p:ph idx="1" type="body"/>
          </p:nvPr>
        </p:nvSpPr>
        <p:spPr>
          <a:xfrm>
            <a:off x="805050" y="1438075"/>
            <a:ext cx="7533900" cy="34233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None/>
            </a:pPr>
            <a:r>
              <a:rPr lang="en-GB" sz="1305">
                <a:latin typeface="Open Sans"/>
                <a:ea typeface="Open Sans"/>
                <a:cs typeface="Open Sans"/>
                <a:sym typeface="Open Sans"/>
              </a:rPr>
              <a:t>Summary analysis was carried out on the dataset and the following statistics were taken:</a:t>
            </a:r>
            <a:endParaRPr sz="1305">
              <a:latin typeface="Open Sans"/>
              <a:ea typeface="Open Sans"/>
              <a:cs typeface="Open Sans"/>
              <a:sym typeface="Open Sans"/>
            </a:endParaRPr>
          </a:p>
          <a:p>
            <a:pPr indent="-311150" lvl="0" marL="457200" rtl="0" algn="l">
              <a:spcBef>
                <a:spcPts val="1200"/>
              </a:spcBef>
              <a:spcAft>
                <a:spcPts val="0"/>
              </a:spcAft>
              <a:buSzPts val="1300"/>
              <a:buChar char="-"/>
            </a:pPr>
            <a:r>
              <a:rPr lang="en-GB"/>
              <a:t>A table </a:t>
            </a:r>
            <a:r>
              <a:rPr lang="en-GB"/>
              <a:t>proving</a:t>
            </a:r>
            <a:r>
              <a:rPr lang="en-GB"/>
              <a:t> that no values were out of range</a:t>
            </a:r>
            <a:endParaRPr/>
          </a:p>
          <a:p>
            <a:pPr indent="-311150" lvl="0" marL="457200" rtl="0" algn="l">
              <a:spcBef>
                <a:spcPts val="0"/>
              </a:spcBef>
              <a:spcAft>
                <a:spcPts val="0"/>
              </a:spcAft>
              <a:buSzPts val="1300"/>
              <a:buChar char="-"/>
            </a:pPr>
            <a:r>
              <a:rPr lang="en-GB"/>
              <a:t>A box plot showing the age distribution by gender</a:t>
            </a:r>
            <a:endParaRPr/>
          </a:p>
          <a:p>
            <a:pPr indent="-311150" lvl="0" marL="457200" rtl="0" algn="l">
              <a:spcBef>
                <a:spcPts val="0"/>
              </a:spcBef>
              <a:spcAft>
                <a:spcPts val="0"/>
              </a:spcAft>
              <a:buSzPts val="1300"/>
              <a:buChar char="-"/>
            </a:pPr>
            <a:r>
              <a:rPr lang="en-GB"/>
              <a:t>Age distribution by Product Category - what the average age was for each product</a:t>
            </a:r>
            <a:endParaRPr/>
          </a:p>
          <a:p>
            <a:pPr indent="-311150" lvl="0" marL="457200" rtl="0" algn="l">
              <a:spcBef>
                <a:spcPts val="0"/>
              </a:spcBef>
              <a:spcAft>
                <a:spcPts val="0"/>
              </a:spcAft>
              <a:buSzPts val="1300"/>
              <a:buChar char="-"/>
            </a:pPr>
            <a:r>
              <a:rPr lang="en-GB"/>
              <a:t>Quantity distribution by Sales Amount - boxplot</a:t>
            </a:r>
            <a:endParaRPr/>
          </a:p>
          <a:p>
            <a:pPr indent="-311150" lvl="0" marL="457200" rtl="0" algn="l">
              <a:spcBef>
                <a:spcPts val="0"/>
              </a:spcBef>
              <a:spcAft>
                <a:spcPts val="0"/>
              </a:spcAft>
              <a:buSzPts val="1300"/>
              <a:buChar char="-"/>
            </a:pPr>
            <a:r>
              <a:rPr lang="en-GB"/>
              <a:t>Pie chart showcasing the age percentage</a:t>
            </a:r>
            <a:endParaRPr/>
          </a:p>
          <a:p>
            <a:pPr indent="-311150" lvl="0" marL="457200" rtl="0" algn="l">
              <a:spcBef>
                <a:spcPts val="0"/>
              </a:spcBef>
              <a:spcAft>
                <a:spcPts val="0"/>
              </a:spcAft>
              <a:buSzPts val="1300"/>
              <a:buChar char="-"/>
            </a:pPr>
            <a:r>
              <a:rPr lang="en-GB"/>
              <a:t>Bar chart with Men, Women and Total Amount  (units)</a:t>
            </a:r>
            <a:endParaRPr/>
          </a:p>
          <a:p>
            <a:pPr indent="-311150" lvl="0" marL="457200" rtl="0" algn="l">
              <a:spcBef>
                <a:spcPts val="0"/>
              </a:spcBef>
              <a:spcAft>
                <a:spcPts val="0"/>
              </a:spcAft>
              <a:buSzPts val="1300"/>
              <a:buChar char="-"/>
            </a:pPr>
            <a:r>
              <a:rPr lang="en-GB"/>
              <a:t>Product </a:t>
            </a:r>
            <a:r>
              <a:rPr lang="en-GB"/>
              <a:t>category</a:t>
            </a:r>
            <a:r>
              <a:rPr lang="en-GB"/>
              <a:t> split into percentage in a pie chart</a:t>
            </a:r>
            <a:endParaRPr/>
          </a:p>
          <a:p>
            <a:pPr indent="-311150" lvl="0" marL="457200" rtl="0" algn="l">
              <a:spcBef>
                <a:spcPts val="0"/>
              </a:spcBef>
              <a:spcAft>
                <a:spcPts val="0"/>
              </a:spcAft>
              <a:buSzPts val="1300"/>
              <a:buChar char="-"/>
            </a:pPr>
            <a:r>
              <a:rPr lang="en-GB"/>
              <a:t>Total Amount of product </a:t>
            </a:r>
            <a:r>
              <a:rPr lang="en-GB"/>
              <a:t>category</a:t>
            </a:r>
            <a:endParaRPr/>
          </a:p>
          <a:p>
            <a:pPr indent="-311150" lvl="0" marL="457200" rtl="0" algn="l">
              <a:spcBef>
                <a:spcPts val="0"/>
              </a:spcBef>
              <a:spcAft>
                <a:spcPts val="0"/>
              </a:spcAft>
              <a:buSzPts val="1300"/>
              <a:buChar char="-"/>
            </a:pPr>
            <a:r>
              <a:rPr lang="en-GB"/>
              <a:t>Line plot showing buying age vs product category</a:t>
            </a:r>
            <a:endParaRPr/>
          </a:p>
          <a:p>
            <a:pPr indent="-311150" lvl="0" marL="457200" rtl="0" algn="l">
              <a:spcBef>
                <a:spcPts val="0"/>
              </a:spcBef>
              <a:spcAft>
                <a:spcPts val="0"/>
              </a:spcAft>
              <a:buSzPts val="1300"/>
              <a:buChar char="-"/>
            </a:pPr>
            <a:r>
              <a:rPr lang="en-GB"/>
              <a:t>Triple bar graph showing the top 3 ages with the most sales</a:t>
            </a:r>
            <a:endParaRPr/>
          </a:p>
          <a:p>
            <a:pPr indent="-311150" lvl="0" marL="457200" rtl="0" algn="l">
              <a:spcBef>
                <a:spcPts val="0"/>
              </a:spcBef>
              <a:spcAft>
                <a:spcPts val="0"/>
              </a:spcAft>
              <a:buSzPts val="1300"/>
              <a:buChar char="-"/>
            </a:pPr>
            <a:r>
              <a:rPr lang="en-GB"/>
              <a:t>Line plot showing the sales made per month ( 6 months)</a:t>
            </a:r>
            <a:endParaRPr/>
          </a:p>
          <a:p>
            <a:pPr indent="-311150" lvl="0" marL="457200" rtl="0" algn="l">
              <a:spcBef>
                <a:spcPts val="0"/>
              </a:spcBef>
              <a:spcAft>
                <a:spcPts val="0"/>
              </a:spcAft>
              <a:buSzPts val="1300"/>
              <a:buChar char="-"/>
            </a:pPr>
            <a:r>
              <a:rPr lang="en-GB"/>
              <a:t>Monthly sales from beginning of 2023 to the start of 2024.</a:t>
            </a:r>
            <a:endParaRPr/>
          </a:p>
          <a:p>
            <a:pPr indent="-311150" lvl="0" marL="457200" rtl="0" algn="l">
              <a:spcBef>
                <a:spcPts val="0"/>
              </a:spcBef>
              <a:spcAft>
                <a:spcPts val="0"/>
              </a:spcAft>
              <a:buSzPts val="1300"/>
              <a:buChar char="-"/>
            </a:pPr>
            <a:r>
              <a:rPr lang="en-GB"/>
              <a:t>May 2023 Sales were at the top so I create a bar graph showing which category had most sales</a:t>
            </a:r>
            <a:endParaRPr/>
          </a:p>
          <a:p>
            <a:pPr indent="-311150" lvl="0" marL="457200" rtl="0" algn="l">
              <a:spcBef>
                <a:spcPts val="0"/>
              </a:spcBef>
              <a:spcAft>
                <a:spcPts val="0"/>
              </a:spcAft>
              <a:buSzPts val="1300"/>
              <a:buChar char="-"/>
            </a:pPr>
            <a:r>
              <a:rPr lang="en-GB"/>
              <a:t>Average quality amount bought in each product category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431650" y="211470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4100"/>
              <a:t>Key Findings</a:t>
            </a:r>
            <a:endParaRPr sz="4100"/>
          </a:p>
        </p:txBody>
      </p:sp>
      <p:pic>
        <p:nvPicPr>
          <p:cNvPr descr="Finding Solutions Icon, Problem Solution (provided by Getty Images)" id="181" name="Google Shape;181;p20"/>
          <p:cNvPicPr preferRelativeResize="0"/>
          <p:nvPr/>
        </p:nvPicPr>
        <p:blipFill>
          <a:blip r:embed="rId3">
            <a:alphaModFix/>
          </a:blip>
          <a:stretch>
            <a:fillRect/>
          </a:stretch>
        </p:blipFill>
        <p:spPr>
          <a:xfrm>
            <a:off x="4408825" y="0"/>
            <a:ext cx="4735176" cy="51435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Key Findings:</a:t>
            </a:r>
            <a:endParaRPr/>
          </a:p>
        </p:txBody>
      </p:sp>
      <p:sp>
        <p:nvSpPr>
          <p:cNvPr id="187" name="Google Shape;187;p21"/>
          <p:cNvSpPr txBox="1"/>
          <p:nvPr>
            <p:ph idx="1" type="body"/>
          </p:nvPr>
        </p:nvSpPr>
        <p:spPr>
          <a:xfrm>
            <a:off x="494400" y="1397600"/>
            <a:ext cx="8155200" cy="3496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As I was cleaning the data, I have found out that there were no missing values and no values that had any strange outstanding amount. </a:t>
            </a:r>
            <a:endParaRPr/>
          </a:p>
          <a:p>
            <a:pPr indent="-311150" lvl="0" marL="457200" rtl="0" algn="l">
              <a:spcBef>
                <a:spcPts val="0"/>
              </a:spcBef>
              <a:spcAft>
                <a:spcPts val="0"/>
              </a:spcAft>
              <a:buSzPts val="1300"/>
              <a:buChar char="-"/>
            </a:pPr>
            <a:r>
              <a:rPr lang="en-GB"/>
              <a:t>When it comes to age, </a:t>
            </a:r>
            <a:r>
              <a:rPr b="1" lang="en-GB"/>
              <a:t>younger females</a:t>
            </a:r>
            <a:r>
              <a:rPr lang="en-GB"/>
              <a:t> spend more money at the store.</a:t>
            </a:r>
            <a:endParaRPr/>
          </a:p>
          <a:p>
            <a:pPr indent="-311150" lvl="0" marL="457200" rtl="0" algn="l">
              <a:spcBef>
                <a:spcPts val="0"/>
              </a:spcBef>
              <a:spcAft>
                <a:spcPts val="0"/>
              </a:spcAft>
              <a:buSzPts val="1300"/>
              <a:buChar char="-"/>
            </a:pPr>
            <a:r>
              <a:rPr lang="en-GB"/>
              <a:t>Clothing and Beauty category have the same highest age group.</a:t>
            </a:r>
            <a:endParaRPr/>
          </a:p>
          <a:p>
            <a:pPr indent="-311150" lvl="0" marL="457200" rtl="0" algn="l">
              <a:spcBef>
                <a:spcPts val="0"/>
              </a:spcBef>
              <a:spcAft>
                <a:spcPts val="0"/>
              </a:spcAft>
              <a:buSzPts val="1300"/>
              <a:buChar char="-"/>
            </a:pPr>
            <a:r>
              <a:rPr lang="en-GB"/>
              <a:t>When a customer </a:t>
            </a:r>
            <a:r>
              <a:rPr b="1" lang="en-GB"/>
              <a:t>bought 2 products</a:t>
            </a:r>
            <a:r>
              <a:rPr lang="en-GB"/>
              <a:t>, they spend </a:t>
            </a:r>
            <a:r>
              <a:rPr b="1" lang="en-GB"/>
              <a:t>more money than</a:t>
            </a:r>
            <a:r>
              <a:rPr lang="en-GB"/>
              <a:t> a customer who </a:t>
            </a:r>
            <a:r>
              <a:rPr b="1" lang="en-GB"/>
              <a:t>bought 3 products.</a:t>
            </a:r>
            <a:endParaRPr b="1"/>
          </a:p>
          <a:p>
            <a:pPr indent="-311150" lvl="0" marL="457200" rtl="0" algn="l">
              <a:spcBef>
                <a:spcPts val="0"/>
              </a:spcBef>
              <a:spcAft>
                <a:spcPts val="0"/>
              </a:spcAft>
              <a:buSzPts val="1300"/>
              <a:buChar char="-"/>
            </a:pPr>
            <a:r>
              <a:rPr b="1" lang="en-GB"/>
              <a:t>By 2%</a:t>
            </a:r>
            <a:r>
              <a:rPr lang="en-GB"/>
              <a:t>, there is more females recorded. This is </a:t>
            </a:r>
            <a:r>
              <a:rPr b="1" lang="en-GB"/>
              <a:t>20 females more</a:t>
            </a:r>
            <a:r>
              <a:rPr lang="en-GB"/>
              <a:t> in this dataset.</a:t>
            </a:r>
            <a:endParaRPr/>
          </a:p>
          <a:p>
            <a:pPr indent="-311150" lvl="0" marL="457200" rtl="0" algn="l">
              <a:spcBef>
                <a:spcPts val="0"/>
              </a:spcBef>
              <a:spcAft>
                <a:spcPts val="0"/>
              </a:spcAft>
              <a:buSzPts val="1300"/>
              <a:buChar char="-"/>
            </a:pPr>
            <a:r>
              <a:rPr lang="en-GB"/>
              <a:t>The most sold </a:t>
            </a:r>
            <a:r>
              <a:rPr lang="en-GB"/>
              <a:t>category</a:t>
            </a:r>
            <a:r>
              <a:rPr lang="en-GB"/>
              <a:t> was </a:t>
            </a:r>
            <a:r>
              <a:rPr b="1" lang="en-GB"/>
              <a:t>Clothing</a:t>
            </a:r>
            <a:r>
              <a:rPr lang="en-GB"/>
              <a:t>, standing at </a:t>
            </a:r>
            <a:r>
              <a:rPr b="1" lang="en-GB"/>
              <a:t>35.1%</a:t>
            </a:r>
            <a:r>
              <a:rPr lang="en-GB"/>
              <a:t> and  </a:t>
            </a:r>
            <a:r>
              <a:rPr b="1" lang="en-GB"/>
              <a:t>beauty</a:t>
            </a:r>
            <a:r>
              <a:rPr lang="en-GB"/>
              <a:t> with the least with</a:t>
            </a:r>
            <a:r>
              <a:rPr b="1" lang="en-GB"/>
              <a:t> 30.7%</a:t>
            </a:r>
            <a:r>
              <a:rPr lang="en-GB"/>
              <a:t>.</a:t>
            </a:r>
            <a:endParaRPr/>
          </a:p>
          <a:p>
            <a:pPr indent="-311150" lvl="0" marL="457200" rtl="0" algn="l">
              <a:spcBef>
                <a:spcPts val="0"/>
              </a:spcBef>
              <a:spcAft>
                <a:spcPts val="0"/>
              </a:spcAft>
              <a:buSzPts val="1300"/>
              <a:buChar char="-"/>
            </a:pPr>
            <a:r>
              <a:rPr b="1" lang="en-GB"/>
              <a:t>Age 33 has the highest tendencies</a:t>
            </a:r>
            <a:r>
              <a:rPr lang="en-GB"/>
              <a:t> to buy most products - beauty and </a:t>
            </a:r>
            <a:r>
              <a:rPr lang="en-GB"/>
              <a:t>electronics</a:t>
            </a:r>
            <a:r>
              <a:rPr lang="en-GB"/>
              <a:t> the most.</a:t>
            </a:r>
            <a:endParaRPr/>
          </a:p>
          <a:p>
            <a:pPr indent="-311150" lvl="0" marL="457200" rtl="0" algn="l">
              <a:spcBef>
                <a:spcPts val="0"/>
              </a:spcBef>
              <a:spcAft>
                <a:spcPts val="0"/>
              </a:spcAft>
              <a:buSzPts val="1300"/>
              <a:buChar char="-"/>
            </a:pPr>
            <a:r>
              <a:rPr b="1" lang="en-GB"/>
              <a:t>Top 3 ages</a:t>
            </a:r>
            <a:r>
              <a:rPr lang="en-GB"/>
              <a:t> who spend the most amount of money  were </a:t>
            </a:r>
            <a:r>
              <a:rPr b="1" lang="en-GB"/>
              <a:t>34,43,51. </a:t>
            </a:r>
            <a:endParaRPr b="1"/>
          </a:p>
          <a:p>
            <a:pPr indent="-311150" lvl="0" marL="457200" rtl="0" algn="l">
              <a:spcBef>
                <a:spcPts val="0"/>
              </a:spcBef>
              <a:spcAft>
                <a:spcPts val="0"/>
              </a:spcAft>
              <a:buSzPts val="1300"/>
              <a:buChar char="-"/>
            </a:pPr>
            <a:r>
              <a:rPr lang="en-GB"/>
              <a:t>In May 2023, people spend most money on electronics. </a:t>
            </a:r>
            <a:endParaRPr/>
          </a:p>
          <a:p>
            <a:pPr indent="-311150" lvl="0" marL="457200" rtl="0" algn="l">
              <a:spcBef>
                <a:spcPts val="0"/>
              </a:spcBef>
              <a:spcAft>
                <a:spcPts val="0"/>
              </a:spcAft>
              <a:buSzPts val="1300"/>
              <a:buChar char="-"/>
            </a:pPr>
            <a:r>
              <a:rPr b="1" lang="en-GB"/>
              <a:t>Biggest sales</a:t>
            </a:r>
            <a:r>
              <a:rPr lang="en-GB"/>
              <a:t> were made in </a:t>
            </a:r>
            <a:r>
              <a:rPr b="1" lang="en-GB"/>
              <a:t>May 2023.</a:t>
            </a:r>
            <a:endParaRPr b="1"/>
          </a:p>
          <a:p>
            <a:pPr indent="-311150" lvl="0" marL="457200" rtl="0" algn="l">
              <a:spcBef>
                <a:spcPts val="0"/>
              </a:spcBef>
              <a:spcAft>
                <a:spcPts val="0"/>
              </a:spcAft>
              <a:buSzPts val="1300"/>
              <a:buChar char="-"/>
            </a:pPr>
            <a:r>
              <a:rPr lang="en-GB"/>
              <a:t>The </a:t>
            </a:r>
            <a:r>
              <a:rPr b="1" lang="en-GB"/>
              <a:t>Beauty</a:t>
            </a:r>
            <a:r>
              <a:rPr lang="en-GB"/>
              <a:t> products had the biggest </a:t>
            </a:r>
            <a:r>
              <a:rPr b="1" lang="en-GB"/>
              <a:t>average</a:t>
            </a:r>
            <a:r>
              <a:rPr lang="en-GB"/>
              <a:t> sales with </a:t>
            </a:r>
            <a:r>
              <a:rPr b="1" lang="en-GB"/>
              <a:t>$467</a:t>
            </a:r>
            <a:r>
              <a:rPr lang="en-GB"/>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