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Lato"/>
      <p:regular r:id="rId30"/>
      <p:bold r:id="rId31"/>
      <p:italic r:id="rId32"/>
      <p:boldItalic r:id="rId33"/>
    </p:embeddedFont>
    <p:embeddedFont>
      <p:font typeface="Maven Pro"/>
      <p:regular r:id="rId34"/>
      <p:bold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037369fe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037369fe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037369fe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037369fe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037369fe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037369fe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037369fe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037369fe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037369fe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037369fe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037369fe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037369fe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037369fe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037369fe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037369fe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037369fe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5037369fe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5037369fe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037369fe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037369fe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037369fe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037369fe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037369fe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5037369fe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037369fe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037369fe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037369fe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037369fe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5037369fe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5037369fe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037369fe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037369fe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037369fe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037369fe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037369fe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037369fe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037369fe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037369fe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Student Analysis Case Study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Analysed using python (pandas, numpy) </a:t>
            </a:r>
            <a:endParaRPr/>
          </a:p>
          <a:p>
            <a:pPr indent="0" lvl="0" marL="0" rtl="0" algn="l">
              <a:spcBef>
                <a:spcPts val="0"/>
              </a:spcBef>
              <a:spcAft>
                <a:spcPts val="0"/>
              </a:spcAft>
              <a:buNone/>
            </a:pPr>
            <a:r>
              <a:rPr lang="en-GB"/>
              <a:t>by Eryk Suchan</a:t>
            </a:r>
            <a:endParaRPr/>
          </a:p>
        </p:txBody>
      </p:sp>
      <p:sp>
        <p:nvSpPr>
          <p:cNvPr id="279" name="Google Shape;279;p13"/>
          <p:cNvSpPr txBox="1"/>
          <p:nvPr>
            <p:ph idx="1" type="subTitle"/>
          </p:nvPr>
        </p:nvSpPr>
        <p:spPr>
          <a:xfrm>
            <a:off x="824000" y="4225800"/>
            <a:ext cx="4255500" cy="695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GB" sz="960"/>
              <a:t>Data Source: </a:t>
            </a:r>
            <a:endParaRPr sz="960"/>
          </a:p>
          <a:p>
            <a:pPr indent="0" lvl="0" marL="0" rtl="0" algn="l">
              <a:lnSpc>
                <a:spcPct val="80000"/>
              </a:lnSpc>
              <a:spcBef>
                <a:spcPts val="0"/>
              </a:spcBef>
              <a:spcAft>
                <a:spcPts val="0"/>
              </a:spcAft>
              <a:buSzPts val="935"/>
              <a:buNone/>
            </a:pPr>
            <a:r>
              <a:rPr lang="en-GB" sz="960"/>
              <a:t>https://www.kaggle.com/datasets/jayaantanaath/student-habits-vs-academic-performance</a:t>
            </a:r>
            <a:endParaRPr sz="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 2</a:t>
            </a:r>
            <a:endParaRPr/>
          </a:p>
        </p:txBody>
      </p:sp>
      <p:sp>
        <p:nvSpPr>
          <p:cNvPr id="343" name="Google Shape;34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average attendance percentage of students is </a:t>
            </a:r>
            <a:r>
              <a:rPr b="1" lang="en-GB"/>
              <a:t>83%</a:t>
            </a:r>
            <a:r>
              <a:rPr lang="en-GB"/>
              <a:t> and their average exam score is </a:t>
            </a:r>
            <a:r>
              <a:rPr b="1" lang="en-GB"/>
              <a:t>78%.</a:t>
            </a:r>
            <a:endParaRPr b="1"/>
          </a:p>
          <a:p>
            <a:pPr indent="-311150" lvl="0" marL="457200" rtl="0" algn="l">
              <a:spcBef>
                <a:spcPts val="0"/>
              </a:spcBef>
              <a:spcAft>
                <a:spcPts val="0"/>
              </a:spcAft>
              <a:buSzPts val="1300"/>
              <a:buChar char="-"/>
            </a:pPr>
            <a:r>
              <a:rPr lang="en-GB"/>
              <a:t>The minimum number of exam score that Females </a:t>
            </a:r>
            <a:r>
              <a:rPr lang="en-GB"/>
              <a:t>receive</a:t>
            </a:r>
            <a:r>
              <a:rPr lang="en-GB"/>
              <a:t> is </a:t>
            </a:r>
            <a:r>
              <a:rPr b="1" lang="en-GB"/>
              <a:t>18.4%</a:t>
            </a:r>
            <a:r>
              <a:rPr lang="en-GB"/>
              <a:t> whereas their mean is </a:t>
            </a:r>
            <a:r>
              <a:rPr b="1" lang="en-GB"/>
              <a:t>69.7%.</a:t>
            </a:r>
            <a:r>
              <a:rPr lang="en-GB"/>
              <a:t> Moreover, the Males on the other hand, have a minimum exam score of </a:t>
            </a:r>
            <a:r>
              <a:rPr b="1" lang="en-GB"/>
              <a:t>23.1%</a:t>
            </a:r>
            <a:r>
              <a:rPr lang="en-GB"/>
              <a:t> with their mean being lower at </a:t>
            </a:r>
            <a:r>
              <a:rPr b="1" lang="en-GB"/>
              <a:t>69.3%</a:t>
            </a:r>
            <a:r>
              <a:rPr lang="en-GB"/>
              <a:t>. </a:t>
            </a:r>
            <a:endParaRPr/>
          </a:p>
          <a:p>
            <a:pPr indent="-311150" lvl="0" marL="457200" rtl="0" algn="l">
              <a:spcBef>
                <a:spcPts val="0"/>
              </a:spcBef>
              <a:spcAft>
                <a:spcPts val="0"/>
              </a:spcAft>
              <a:buSzPts val="1300"/>
              <a:buChar char="-"/>
            </a:pPr>
            <a:r>
              <a:rPr lang="en-GB"/>
              <a:t>The overall exam score across all students assessed is higher for Females than for Males. This suggests that Females learn slightly more effectively than the Male students.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339350" y="1931825"/>
            <a:ext cx="4253400" cy="16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00"/>
              <a:t>Key Visualisations</a:t>
            </a:r>
            <a:endParaRPr sz="3200"/>
          </a:p>
          <a:p>
            <a:pPr indent="0" lvl="0" marL="0" rtl="0" algn="l">
              <a:spcBef>
                <a:spcPts val="0"/>
              </a:spcBef>
              <a:spcAft>
                <a:spcPts val="0"/>
              </a:spcAft>
              <a:buNone/>
            </a:pPr>
            <a:r>
              <a:t/>
            </a:r>
            <a:endParaRPr/>
          </a:p>
          <a:p>
            <a:pPr indent="0" lvl="0" marL="0" rtl="0" algn="l">
              <a:spcBef>
                <a:spcPts val="0"/>
              </a:spcBef>
              <a:spcAft>
                <a:spcPts val="0"/>
              </a:spcAft>
              <a:buNone/>
            </a:pPr>
            <a:r>
              <a:rPr b="0" lang="en-GB" sz="1711"/>
              <a:t>Visuals from the datasets and analysis</a:t>
            </a:r>
            <a:endParaRPr b="0" sz="1711"/>
          </a:p>
        </p:txBody>
      </p:sp>
      <p:sp>
        <p:nvSpPr>
          <p:cNvPr id="349" name="Google Shape;349;p23"/>
          <p:cNvSpPr/>
          <p:nvPr/>
        </p:nvSpPr>
        <p:spPr>
          <a:xfrm>
            <a:off x="337925" y="603850"/>
            <a:ext cx="1314600" cy="10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50" name="Google Shape;350;p23" title="Screenshot 2025-04-25 at 20.28.21.png"/>
          <p:cNvPicPr preferRelativeResize="0"/>
          <p:nvPr/>
        </p:nvPicPr>
        <p:blipFill rotWithShape="1">
          <a:blip r:embed="rId3">
            <a:alphaModFix/>
          </a:blip>
          <a:srcRect b="0" l="0" r="2210" t="0"/>
          <a:stretch/>
        </p:blipFill>
        <p:spPr>
          <a:xfrm>
            <a:off x="4890725" y="0"/>
            <a:ext cx="42532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1: Hours of Study per Gender</a:t>
            </a:r>
            <a:endParaRPr sz="2300">
              <a:solidFill>
                <a:schemeClr val="lt2"/>
              </a:solidFill>
            </a:endParaRPr>
          </a:p>
        </p:txBody>
      </p:sp>
      <p:sp>
        <p:nvSpPr>
          <p:cNvPr id="356" name="Google Shape;356;p24"/>
          <p:cNvSpPr txBox="1"/>
          <p:nvPr>
            <p:ph idx="1" type="body"/>
          </p:nvPr>
        </p:nvSpPr>
        <p:spPr>
          <a:xfrm>
            <a:off x="339850" y="1758150"/>
            <a:ext cx="3685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Lora"/>
                <a:ea typeface="Lora"/>
                <a:cs typeface="Lora"/>
                <a:sym typeface="Lora"/>
              </a:rPr>
              <a:t>The pie </a:t>
            </a:r>
            <a:r>
              <a:rPr lang="en-GB" sz="1600">
                <a:latin typeface="Lora"/>
                <a:ea typeface="Lora"/>
                <a:cs typeface="Lora"/>
                <a:sym typeface="Lora"/>
              </a:rPr>
              <a:t>chart shows the amount of study being done by both Females and Males across the whole DataFrame. This result suggests that Females tend to spend more time studying per day than Males do. The more learning they do, the better results they get.</a:t>
            </a:r>
            <a:endParaRPr sz="1600">
              <a:latin typeface="Lora"/>
              <a:ea typeface="Lora"/>
              <a:cs typeface="Lora"/>
              <a:sym typeface="Lora"/>
            </a:endParaRPr>
          </a:p>
        </p:txBody>
      </p:sp>
      <p:pic>
        <p:nvPicPr>
          <p:cNvPr id="357" name="Google Shape;357;p24" title="Screenshot 2025-04-25 at 20.55.15.png"/>
          <p:cNvPicPr preferRelativeResize="0"/>
          <p:nvPr/>
        </p:nvPicPr>
        <p:blipFill>
          <a:blip r:embed="rId3">
            <a:alphaModFix/>
          </a:blip>
          <a:stretch>
            <a:fillRect/>
          </a:stretch>
        </p:blipFill>
        <p:spPr>
          <a:xfrm>
            <a:off x="4462278" y="1044650"/>
            <a:ext cx="3647473" cy="4098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2: Social Media Hours Per Day / Per Age</a:t>
            </a:r>
            <a:endParaRPr sz="2300">
              <a:solidFill>
                <a:schemeClr val="lt2"/>
              </a:solidFill>
            </a:endParaRPr>
          </a:p>
        </p:txBody>
      </p:sp>
      <p:sp>
        <p:nvSpPr>
          <p:cNvPr id="363" name="Google Shape;363;p25"/>
          <p:cNvSpPr txBox="1"/>
          <p:nvPr>
            <p:ph idx="1" type="body"/>
          </p:nvPr>
        </p:nvSpPr>
        <p:spPr>
          <a:xfrm>
            <a:off x="339850" y="1758150"/>
            <a:ext cx="3685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GB" sz="1600">
                <a:latin typeface="Lora"/>
                <a:ea typeface="Lora"/>
                <a:cs typeface="Lora"/>
                <a:sym typeface="Lora"/>
              </a:rPr>
              <a:t>The following bar chart showcases that age 23 spends the most time in front of the social media. This might be in regards to the fact that students tend to be more relaxed and laid back with their university studies. The major chances can be seen at age 24. This is because the graduation is coming up and students have to concentrate on their studies more.</a:t>
            </a:r>
            <a:endParaRPr sz="1600">
              <a:latin typeface="Lora"/>
              <a:ea typeface="Lora"/>
              <a:cs typeface="Lora"/>
              <a:sym typeface="Lora"/>
            </a:endParaRPr>
          </a:p>
        </p:txBody>
      </p:sp>
      <p:pic>
        <p:nvPicPr>
          <p:cNvPr id="364" name="Google Shape;364;p25" title="Screenshot 2025-04-25 at 20.59.26.png"/>
          <p:cNvPicPr preferRelativeResize="0"/>
          <p:nvPr/>
        </p:nvPicPr>
        <p:blipFill rotWithShape="1">
          <a:blip r:embed="rId3">
            <a:alphaModFix/>
          </a:blip>
          <a:srcRect b="2066" l="0" r="1254" t="0"/>
          <a:stretch/>
        </p:blipFill>
        <p:spPr>
          <a:xfrm>
            <a:off x="4426250" y="1233888"/>
            <a:ext cx="4357450" cy="359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3: Does work </a:t>
            </a:r>
            <a:r>
              <a:rPr lang="en-GB" sz="2300">
                <a:solidFill>
                  <a:schemeClr val="lt2"/>
                </a:solidFill>
              </a:rPr>
              <a:t>decrease</a:t>
            </a:r>
            <a:r>
              <a:rPr lang="en-GB" sz="2300">
                <a:solidFill>
                  <a:schemeClr val="lt2"/>
                </a:solidFill>
              </a:rPr>
              <a:t> the amount of study being done?</a:t>
            </a:r>
            <a:endParaRPr sz="2300">
              <a:solidFill>
                <a:schemeClr val="lt2"/>
              </a:solidFill>
            </a:endParaRPr>
          </a:p>
        </p:txBody>
      </p:sp>
      <p:sp>
        <p:nvSpPr>
          <p:cNvPr id="370" name="Google Shape;370;p26"/>
          <p:cNvSpPr txBox="1"/>
          <p:nvPr>
            <p:ph idx="1" type="body"/>
          </p:nvPr>
        </p:nvSpPr>
        <p:spPr>
          <a:xfrm>
            <a:off x="339850" y="1758150"/>
            <a:ext cx="4567500" cy="31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Lora"/>
                <a:ea typeface="Lora"/>
                <a:cs typeface="Lora"/>
                <a:sym typeface="Lora"/>
              </a:rPr>
              <a:t>Chart 3 has been done to showcase how much does part-time work do to the students study dedication. 79% of students that work part-time </a:t>
            </a:r>
            <a:r>
              <a:rPr b="1" lang="en-GB" sz="1600">
                <a:latin typeface="Lora"/>
                <a:ea typeface="Lora"/>
                <a:cs typeface="Lora"/>
                <a:sym typeface="Lora"/>
              </a:rPr>
              <a:t>DON’T</a:t>
            </a:r>
            <a:r>
              <a:rPr lang="en-GB" sz="1600">
                <a:latin typeface="Lora"/>
                <a:ea typeface="Lora"/>
                <a:cs typeface="Lora"/>
                <a:sym typeface="Lora"/>
              </a:rPr>
              <a:t> study in their free time after work. On the other hand, 21% of students in question has said </a:t>
            </a:r>
            <a:r>
              <a:rPr b="1" lang="en-GB" sz="1600">
                <a:latin typeface="Lora"/>
                <a:ea typeface="Lora"/>
                <a:cs typeface="Lora"/>
                <a:sym typeface="Lora"/>
              </a:rPr>
              <a:t>‘YES’</a:t>
            </a:r>
            <a:r>
              <a:rPr lang="en-GB" sz="1600">
                <a:latin typeface="Lora"/>
                <a:ea typeface="Lora"/>
                <a:cs typeface="Lora"/>
                <a:sym typeface="Lora"/>
              </a:rPr>
              <a:t> to studying after work. This is a major difference and students have to ask themselves a question, will my part-time work cause my drive to study to </a:t>
            </a:r>
            <a:r>
              <a:rPr lang="en-GB" sz="1600">
                <a:latin typeface="Lora"/>
                <a:ea typeface="Lora"/>
                <a:cs typeface="Lora"/>
                <a:sym typeface="Lora"/>
              </a:rPr>
              <a:t>decrease</a:t>
            </a:r>
            <a:r>
              <a:rPr lang="en-GB" sz="1600">
                <a:latin typeface="Lora"/>
                <a:ea typeface="Lora"/>
                <a:cs typeface="Lora"/>
                <a:sym typeface="Lora"/>
              </a:rPr>
              <a:t> and potentially get worse grades?</a:t>
            </a:r>
            <a:endParaRPr sz="1600">
              <a:latin typeface="Lora"/>
              <a:ea typeface="Lora"/>
              <a:cs typeface="Lora"/>
              <a:sym typeface="Lora"/>
            </a:endParaRPr>
          </a:p>
        </p:txBody>
      </p:sp>
      <p:pic>
        <p:nvPicPr>
          <p:cNvPr id="371" name="Google Shape;371;p26" title="Screenshot 2025-04-25 at 21.04.18.png"/>
          <p:cNvPicPr preferRelativeResize="0"/>
          <p:nvPr/>
        </p:nvPicPr>
        <p:blipFill>
          <a:blip r:embed="rId3">
            <a:alphaModFix/>
          </a:blip>
          <a:stretch>
            <a:fillRect/>
          </a:stretch>
        </p:blipFill>
        <p:spPr>
          <a:xfrm>
            <a:off x="5163375" y="1262151"/>
            <a:ext cx="3819100" cy="384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4: Hours of sleep Vs Attendance</a:t>
            </a:r>
            <a:endParaRPr sz="2300">
              <a:solidFill>
                <a:schemeClr val="lt2"/>
              </a:solidFill>
            </a:endParaRPr>
          </a:p>
        </p:txBody>
      </p:sp>
      <p:sp>
        <p:nvSpPr>
          <p:cNvPr id="377" name="Google Shape;377;p27"/>
          <p:cNvSpPr txBox="1"/>
          <p:nvPr>
            <p:ph idx="1" type="body"/>
          </p:nvPr>
        </p:nvSpPr>
        <p:spPr>
          <a:xfrm>
            <a:off x="132975" y="1774725"/>
            <a:ext cx="4567500" cy="31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Lora"/>
                <a:ea typeface="Lora"/>
                <a:cs typeface="Lora"/>
                <a:sym typeface="Lora"/>
              </a:rPr>
              <a:t>The graph on the right indicates the amount of sleep hours students get and their attendance in class. From the pattern gathered, students tend to sleep on average </a:t>
            </a:r>
            <a:r>
              <a:rPr b="1" lang="en-GB" sz="1600">
                <a:latin typeface="Lora"/>
                <a:ea typeface="Lora"/>
                <a:cs typeface="Lora"/>
                <a:sym typeface="Lora"/>
              </a:rPr>
              <a:t>6.5 hours daily </a:t>
            </a:r>
            <a:r>
              <a:rPr lang="en-GB" sz="1600">
                <a:latin typeface="Lora"/>
                <a:ea typeface="Lora"/>
                <a:cs typeface="Lora"/>
                <a:sym typeface="Lora"/>
              </a:rPr>
              <a:t>with their attendance being around </a:t>
            </a:r>
            <a:r>
              <a:rPr b="1" lang="en-GB" sz="1600">
                <a:latin typeface="Lora"/>
                <a:ea typeface="Lora"/>
                <a:cs typeface="Lora"/>
                <a:sym typeface="Lora"/>
              </a:rPr>
              <a:t>83%. </a:t>
            </a:r>
            <a:r>
              <a:rPr lang="en-GB" sz="1600">
                <a:latin typeface="Lora"/>
                <a:ea typeface="Lora"/>
                <a:cs typeface="Lora"/>
                <a:sym typeface="Lora"/>
              </a:rPr>
              <a:t>The pattern of this scatter graph mainly is focused in the middle of both hours of sleep and attendance. </a:t>
            </a:r>
            <a:endParaRPr sz="1600">
              <a:latin typeface="Lora"/>
              <a:ea typeface="Lora"/>
              <a:cs typeface="Lora"/>
              <a:sym typeface="Lora"/>
            </a:endParaRPr>
          </a:p>
        </p:txBody>
      </p:sp>
      <p:pic>
        <p:nvPicPr>
          <p:cNvPr id="378" name="Google Shape;378;p27" title="Screenshot 2025-04-25 at 21.47.38.png"/>
          <p:cNvPicPr preferRelativeResize="0"/>
          <p:nvPr/>
        </p:nvPicPr>
        <p:blipFill rotWithShape="1">
          <a:blip r:embed="rId3">
            <a:alphaModFix/>
          </a:blip>
          <a:srcRect b="0" l="3629" r="-3630" t="-1389"/>
          <a:stretch/>
        </p:blipFill>
        <p:spPr>
          <a:xfrm>
            <a:off x="4667325" y="1325700"/>
            <a:ext cx="4567499" cy="361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5: Does attendance at school has an impact on exam scores?</a:t>
            </a:r>
            <a:endParaRPr sz="2300">
              <a:solidFill>
                <a:schemeClr val="lt2"/>
              </a:solidFill>
            </a:endParaRPr>
          </a:p>
        </p:txBody>
      </p:sp>
      <p:sp>
        <p:nvSpPr>
          <p:cNvPr id="384" name="Google Shape;384;p28"/>
          <p:cNvSpPr txBox="1"/>
          <p:nvPr>
            <p:ph idx="1" type="body"/>
          </p:nvPr>
        </p:nvSpPr>
        <p:spPr>
          <a:xfrm>
            <a:off x="339850" y="1758150"/>
            <a:ext cx="4567500" cy="31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Lora"/>
                <a:ea typeface="Lora"/>
                <a:cs typeface="Lora"/>
                <a:sym typeface="Lora"/>
              </a:rPr>
              <a:t>From chart 5, we can gather that attendance </a:t>
            </a:r>
            <a:r>
              <a:rPr b="1" lang="en-GB" sz="1600">
                <a:latin typeface="Lora"/>
                <a:ea typeface="Lora"/>
                <a:cs typeface="Lora"/>
                <a:sym typeface="Lora"/>
              </a:rPr>
              <a:t>DOES</a:t>
            </a:r>
            <a:r>
              <a:rPr lang="en-GB" sz="1600">
                <a:latin typeface="Lora"/>
                <a:ea typeface="Lora"/>
                <a:cs typeface="Lora"/>
                <a:sym typeface="Lora"/>
              </a:rPr>
              <a:t> play a vital role in students </a:t>
            </a:r>
            <a:r>
              <a:rPr lang="en-GB" sz="1600">
                <a:latin typeface="Lora"/>
                <a:ea typeface="Lora"/>
                <a:cs typeface="Lora"/>
                <a:sym typeface="Lora"/>
              </a:rPr>
              <a:t>receiving</a:t>
            </a:r>
            <a:r>
              <a:rPr lang="en-GB" sz="1600">
                <a:latin typeface="Lora"/>
                <a:ea typeface="Lora"/>
                <a:cs typeface="Lora"/>
                <a:sym typeface="Lora"/>
              </a:rPr>
              <a:t> a significantly better exam results. With the main pattern of this scatter graph being focused slightly to the right, positioning itself around </a:t>
            </a:r>
            <a:r>
              <a:rPr b="1" lang="en-GB" sz="1600">
                <a:latin typeface="Lora"/>
                <a:ea typeface="Lora"/>
                <a:cs typeface="Lora"/>
                <a:sym typeface="Lora"/>
              </a:rPr>
              <a:t>83% mark </a:t>
            </a:r>
            <a:r>
              <a:rPr lang="en-GB" sz="1600">
                <a:latin typeface="Lora"/>
                <a:ea typeface="Lora"/>
                <a:cs typeface="Lora"/>
                <a:sym typeface="Lora"/>
              </a:rPr>
              <a:t>with the exam score being just </a:t>
            </a:r>
            <a:r>
              <a:rPr b="1" lang="en-GB" sz="1600">
                <a:latin typeface="Lora"/>
                <a:ea typeface="Lora"/>
                <a:cs typeface="Lora"/>
                <a:sym typeface="Lora"/>
              </a:rPr>
              <a:t>over 78%</a:t>
            </a:r>
            <a:r>
              <a:rPr lang="en-GB" sz="1600">
                <a:latin typeface="Lora"/>
                <a:ea typeface="Lora"/>
                <a:cs typeface="Lora"/>
                <a:sym typeface="Lora"/>
              </a:rPr>
              <a:t>. Plenty of factors play a vital part to the exam score but from what we can gather from this graph itself, attendance does matter!</a:t>
            </a:r>
            <a:endParaRPr sz="1600">
              <a:latin typeface="Lora"/>
              <a:ea typeface="Lora"/>
              <a:cs typeface="Lora"/>
              <a:sym typeface="Lora"/>
            </a:endParaRPr>
          </a:p>
        </p:txBody>
      </p:sp>
      <p:pic>
        <p:nvPicPr>
          <p:cNvPr id="385" name="Google Shape;385;p28" title="Screenshot 2025-04-25 at 21.51.40.png"/>
          <p:cNvPicPr preferRelativeResize="0"/>
          <p:nvPr/>
        </p:nvPicPr>
        <p:blipFill>
          <a:blip r:embed="rId3">
            <a:alphaModFix/>
          </a:blip>
          <a:stretch>
            <a:fillRect/>
          </a:stretch>
        </p:blipFill>
        <p:spPr>
          <a:xfrm>
            <a:off x="4907354" y="1695950"/>
            <a:ext cx="4136376" cy="3292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lt2"/>
                </a:solidFill>
              </a:rPr>
              <a:t>Chart 6: Exam Scores vs Gender</a:t>
            </a:r>
            <a:endParaRPr sz="2300">
              <a:solidFill>
                <a:schemeClr val="lt2"/>
              </a:solidFill>
            </a:endParaRPr>
          </a:p>
        </p:txBody>
      </p:sp>
      <p:sp>
        <p:nvSpPr>
          <p:cNvPr id="391" name="Google Shape;391;p29"/>
          <p:cNvSpPr txBox="1"/>
          <p:nvPr>
            <p:ph idx="1" type="body"/>
          </p:nvPr>
        </p:nvSpPr>
        <p:spPr>
          <a:xfrm>
            <a:off x="339850" y="1758150"/>
            <a:ext cx="4567500" cy="31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Lora"/>
                <a:ea typeface="Lora"/>
                <a:cs typeface="Lora"/>
                <a:sym typeface="Lora"/>
              </a:rPr>
              <a:t>Figure 1 shows the min,mean and max number of results the students got within their exams. From what we can gather, the females have an overall higher mean standing ar </a:t>
            </a:r>
            <a:r>
              <a:rPr b="1" lang="en-GB" sz="1600">
                <a:latin typeface="Lora"/>
                <a:ea typeface="Lora"/>
                <a:cs typeface="Lora"/>
                <a:sym typeface="Lora"/>
              </a:rPr>
              <a:t>69.7 </a:t>
            </a:r>
            <a:r>
              <a:rPr lang="en-GB" sz="1600">
                <a:latin typeface="Lora"/>
                <a:ea typeface="Lora"/>
                <a:cs typeface="Lora"/>
                <a:sym typeface="Lora"/>
              </a:rPr>
              <a:t>whereas</a:t>
            </a:r>
            <a:r>
              <a:rPr lang="en-GB" sz="1600">
                <a:latin typeface="Lora"/>
                <a:ea typeface="Lora"/>
                <a:cs typeface="Lora"/>
                <a:sym typeface="Lora"/>
              </a:rPr>
              <a:t> the male students have a mean of </a:t>
            </a:r>
            <a:r>
              <a:rPr b="1" lang="en-GB" sz="1600">
                <a:latin typeface="Lora"/>
                <a:ea typeface="Lora"/>
                <a:cs typeface="Lora"/>
                <a:sym typeface="Lora"/>
              </a:rPr>
              <a:t>69.3</a:t>
            </a:r>
            <a:r>
              <a:rPr lang="en-GB" sz="1600">
                <a:latin typeface="Lora"/>
                <a:ea typeface="Lora"/>
                <a:cs typeface="Lora"/>
                <a:sym typeface="Lora"/>
              </a:rPr>
              <a:t>, just slightly below. </a:t>
            </a:r>
            <a:endParaRPr sz="1600">
              <a:latin typeface="Lora"/>
              <a:ea typeface="Lora"/>
              <a:cs typeface="Lora"/>
              <a:sym typeface="Lora"/>
            </a:endParaRPr>
          </a:p>
          <a:p>
            <a:pPr indent="0" lvl="0" marL="0" rtl="0" algn="l">
              <a:spcBef>
                <a:spcPts val="1200"/>
              </a:spcBef>
              <a:spcAft>
                <a:spcPts val="1200"/>
              </a:spcAft>
              <a:buNone/>
            </a:pPr>
            <a:r>
              <a:rPr lang="en-GB" sz="1600">
                <a:latin typeface="Lora"/>
                <a:ea typeface="Lora"/>
                <a:cs typeface="Lora"/>
                <a:sym typeface="Lora"/>
              </a:rPr>
              <a:t>Figure 2 confirms that the summarised exam score is higher for the females than the males. This could be related to the fact</a:t>
            </a:r>
            <a:r>
              <a:rPr lang="en-GB" sz="1600">
                <a:latin typeface="Lora"/>
                <a:ea typeface="Lora"/>
                <a:cs typeface="Lora"/>
                <a:sym typeface="Lora"/>
              </a:rPr>
              <a:t> that male students spend </a:t>
            </a:r>
            <a:r>
              <a:rPr b="1" lang="en-GB" sz="1600">
                <a:latin typeface="Lora"/>
                <a:ea typeface="Lora"/>
                <a:cs typeface="Lora"/>
                <a:sym typeface="Lora"/>
              </a:rPr>
              <a:t>0.4%</a:t>
            </a:r>
            <a:r>
              <a:rPr lang="en-GB" sz="1600">
                <a:latin typeface="Lora"/>
                <a:ea typeface="Lora"/>
                <a:cs typeface="Lora"/>
                <a:sym typeface="Lora"/>
              </a:rPr>
              <a:t> </a:t>
            </a:r>
            <a:r>
              <a:rPr b="1" lang="en-GB" sz="1600">
                <a:latin typeface="Lora"/>
                <a:ea typeface="Lora"/>
                <a:cs typeface="Lora"/>
                <a:sym typeface="Lora"/>
              </a:rPr>
              <a:t>less</a:t>
            </a:r>
            <a:r>
              <a:rPr lang="en-GB" sz="1600">
                <a:latin typeface="Lora"/>
                <a:ea typeface="Lora"/>
                <a:cs typeface="Lora"/>
                <a:sym typeface="Lora"/>
              </a:rPr>
              <a:t> time studying.</a:t>
            </a:r>
            <a:endParaRPr sz="1600">
              <a:latin typeface="Lora"/>
              <a:ea typeface="Lora"/>
              <a:cs typeface="Lora"/>
              <a:sym typeface="Lora"/>
            </a:endParaRPr>
          </a:p>
        </p:txBody>
      </p:sp>
      <p:pic>
        <p:nvPicPr>
          <p:cNvPr id="392" name="Google Shape;392;p29" title="Screenshot 2025-04-25 at 21.56.29.png"/>
          <p:cNvPicPr preferRelativeResize="0"/>
          <p:nvPr/>
        </p:nvPicPr>
        <p:blipFill>
          <a:blip r:embed="rId3">
            <a:alphaModFix/>
          </a:blip>
          <a:stretch>
            <a:fillRect/>
          </a:stretch>
        </p:blipFill>
        <p:spPr>
          <a:xfrm>
            <a:off x="5059750" y="1750275"/>
            <a:ext cx="3931849" cy="2995695"/>
          </a:xfrm>
          <a:prstGeom prst="rect">
            <a:avLst/>
          </a:prstGeom>
          <a:noFill/>
          <a:ln>
            <a:noFill/>
          </a:ln>
        </p:spPr>
      </p:pic>
      <p:pic>
        <p:nvPicPr>
          <p:cNvPr id="393" name="Google Shape;393;p29" title="Screenshot 2025-04-25 at 21.57.08.png"/>
          <p:cNvPicPr preferRelativeResize="0"/>
          <p:nvPr/>
        </p:nvPicPr>
        <p:blipFill rotWithShape="1">
          <a:blip r:embed="rId4">
            <a:alphaModFix/>
          </a:blip>
          <a:srcRect b="23687" l="0" r="0" t="0"/>
          <a:stretch/>
        </p:blipFill>
        <p:spPr>
          <a:xfrm>
            <a:off x="6132475" y="140800"/>
            <a:ext cx="2302175" cy="1174200"/>
          </a:xfrm>
          <a:prstGeom prst="rect">
            <a:avLst/>
          </a:prstGeom>
          <a:noFill/>
          <a:ln>
            <a:noFill/>
          </a:ln>
        </p:spPr>
      </p:pic>
      <p:sp>
        <p:nvSpPr>
          <p:cNvPr id="394" name="Google Shape;394;p29"/>
          <p:cNvSpPr txBox="1"/>
          <p:nvPr/>
        </p:nvSpPr>
        <p:spPr>
          <a:xfrm>
            <a:off x="8434650" y="140800"/>
            <a:ext cx="4482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2"/>
                </a:solidFill>
                <a:latin typeface="Nunito"/>
                <a:ea typeface="Nunito"/>
                <a:cs typeface="Nunito"/>
                <a:sym typeface="Nunito"/>
              </a:rPr>
              <a:t>Fig 1</a:t>
            </a:r>
            <a:endParaRPr sz="900">
              <a:solidFill>
                <a:schemeClr val="dk2"/>
              </a:solidFill>
              <a:latin typeface="Nunito"/>
              <a:ea typeface="Nunito"/>
              <a:cs typeface="Nunito"/>
              <a:sym typeface="Nunito"/>
            </a:endParaRPr>
          </a:p>
        </p:txBody>
      </p:sp>
      <p:sp>
        <p:nvSpPr>
          <p:cNvPr id="395" name="Google Shape;395;p29"/>
          <p:cNvSpPr txBox="1"/>
          <p:nvPr/>
        </p:nvSpPr>
        <p:spPr>
          <a:xfrm>
            <a:off x="7986450" y="1679425"/>
            <a:ext cx="4482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2"/>
                </a:solidFill>
                <a:latin typeface="Nunito"/>
                <a:ea typeface="Nunito"/>
                <a:cs typeface="Nunito"/>
                <a:sym typeface="Nunito"/>
              </a:rPr>
              <a:t>Fig 2</a:t>
            </a:r>
            <a:endParaRPr sz="9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a:t>
            </a:r>
            <a:endParaRPr/>
          </a:p>
        </p:txBody>
      </p:sp>
      <p:sp>
        <p:nvSpPr>
          <p:cNvPr id="401" name="Google Shape;401;p30"/>
          <p:cNvSpPr txBox="1"/>
          <p:nvPr>
            <p:ph idx="1" type="body"/>
          </p:nvPr>
        </p:nvSpPr>
        <p:spPr>
          <a:xfrm>
            <a:off x="392400" y="1990050"/>
            <a:ext cx="8390400" cy="2811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In response to my task and problem, the following are the concluding recommendations for me and other students to use to incorporate into </a:t>
            </a:r>
            <a:r>
              <a:rPr lang="en-GB"/>
              <a:t>everyday</a:t>
            </a:r>
            <a:r>
              <a:rPr lang="en-GB"/>
              <a:t> </a:t>
            </a:r>
            <a:r>
              <a:rPr lang="en-GB"/>
              <a:t>lives</a:t>
            </a:r>
            <a:r>
              <a:rPr lang="en-GB"/>
              <a:t>:</a:t>
            </a:r>
            <a:endParaRPr/>
          </a:p>
          <a:p>
            <a:pPr indent="-298767" lvl="0" marL="457200" rtl="0" algn="l">
              <a:spcBef>
                <a:spcPts val="1200"/>
              </a:spcBef>
              <a:spcAft>
                <a:spcPts val="0"/>
              </a:spcAft>
              <a:buSzPct val="100000"/>
              <a:buAutoNum type="arabicPeriod"/>
            </a:pPr>
            <a:r>
              <a:rPr lang="en-GB"/>
              <a:t>The biggest problem currently on the rise is the amount of social media hours that both males and females digest. In order to minimise this, students should change this time out for spending time with their family or using the Pomodoro method to focus more on their studies. The pomodoro method allows students to study for 25 minutes and then 10 minute break for a quick snack or stretching and so on. This greatly reduces deconcentration amount and allows students to stay on </a:t>
            </a:r>
            <a:r>
              <a:rPr lang="en-GB"/>
              <a:t>track.</a:t>
            </a:r>
            <a:endParaRPr/>
          </a:p>
          <a:p>
            <a:pPr indent="-298767" lvl="0" marL="457200" rtl="0" algn="l">
              <a:spcBef>
                <a:spcPts val="0"/>
              </a:spcBef>
              <a:spcAft>
                <a:spcPts val="0"/>
              </a:spcAft>
              <a:buSzPct val="100000"/>
              <a:buAutoNum type="arabicPeriod"/>
            </a:pPr>
            <a:r>
              <a:rPr lang="en-GB"/>
              <a:t>The amount of part time jobs can be reduced to weekends only as during the week, the brain is focused more on studies. If a student works during the week, the amount of energy they will have after the work will be little to none so minimising the amount of hours worked as a student can definitely help to get better exam grades. </a:t>
            </a:r>
            <a:endParaRPr/>
          </a:p>
          <a:p>
            <a:pPr indent="-298767" lvl="0" marL="457200" rtl="0" algn="l">
              <a:spcBef>
                <a:spcPts val="0"/>
              </a:spcBef>
              <a:spcAft>
                <a:spcPts val="0"/>
              </a:spcAft>
              <a:buSzPct val="100000"/>
              <a:buAutoNum type="arabicPeriod"/>
            </a:pPr>
            <a:r>
              <a:rPr lang="en-GB"/>
              <a:t>Increasing the amount of sleep hours will help with concentration levels and energy to go to university/college. Students should realise how important lectures are. Sometimes one crucial tip from the teacher, can change the perception of learning. </a:t>
            </a:r>
            <a:endParaRPr/>
          </a:p>
          <a:p>
            <a:pPr indent="-298767" lvl="0" marL="457200" rtl="0" algn="l">
              <a:spcBef>
                <a:spcPts val="0"/>
              </a:spcBef>
              <a:spcAft>
                <a:spcPts val="0"/>
              </a:spcAft>
              <a:buSzPct val="100000"/>
              <a:buAutoNum type="arabicPeriod"/>
            </a:pPr>
            <a:r>
              <a:rPr lang="en-GB"/>
              <a:t>Students that are in the middle of their Graduate should minimise their amount of hours spent in front of social media platforms, especially 23 year olds. Being more productive by creating projects for the future or learning new skills can be much more beneficial than sitting in front of the social media platforms.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Message from me to me:</a:t>
            </a:r>
            <a:endParaRPr/>
          </a:p>
        </p:txBody>
      </p:sp>
      <p:sp>
        <p:nvSpPr>
          <p:cNvPr id="407" name="Google Shape;40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GB"/>
              <a:t>Over the past year, I’ve committed myself to a journey of self-discipline, resilience, and continuous learning. Teaching myself programming from the ground up has not only deepened my appreciation for education but has also shown me the power of consistency, focus, and self-sacrifice in the pursuit of something greater.</a:t>
            </a:r>
            <a:endParaRPr/>
          </a:p>
          <a:p>
            <a:pPr indent="0" lvl="0" marL="0" rtl="0" algn="l">
              <a:spcBef>
                <a:spcPts val="1200"/>
              </a:spcBef>
              <a:spcAft>
                <a:spcPts val="0"/>
              </a:spcAft>
              <a:buNone/>
            </a:pPr>
            <a:r>
              <a:rPr lang="en-GB"/>
              <a:t>My proudest achievement isn’t a certificate or a finished project—it’s becoming a better version of myself. It’s the quiet victory of building strong habits, dedicating 4 to 5 hours each day to learn and grow, and showing up even when it’s hard.</a:t>
            </a:r>
            <a:endParaRPr/>
          </a:p>
          <a:p>
            <a:pPr indent="0" lvl="0" marL="0" rtl="0" algn="l">
              <a:spcBef>
                <a:spcPts val="1200"/>
              </a:spcBef>
              <a:spcAft>
                <a:spcPts val="0"/>
              </a:spcAft>
              <a:buNone/>
            </a:pPr>
            <a:r>
              <a:rPr lang="en-GB"/>
              <a:t>Working on projects that challenge me to use various programming languages, tools, and design techniques has only confirmed how deeply I love this path. The sense of fulfillment I get from creating something out of nothing—from solving problems and bringing ideas to life—is something I find difficult to put into words.</a:t>
            </a:r>
            <a:endParaRPr/>
          </a:p>
          <a:p>
            <a:pPr indent="0" lvl="0" marL="0" rtl="0" algn="l">
              <a:spcBef>
                <a:spcPts val="1200"/>
              </a:spcBef>
              <a:spcAft>
                <a:spcPts val="0"/>
              </a:spcAft>
              <a:buNone/>
            </a:pPr>
            <a:r>
              <a:rPr lang="en-GB"/>
              <a:t>Thank you for reading this far. In doing so, you’ve become a small, meaningful part of my journey.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Outline</a:t>
            </a:r>
            <a:endParaRPr sz="3600"/>
          </a:p>
        </p:txBody>
      </p:sp>
      <p:sp>
        <p:nvSpPr>
          <p:cNvPr id="285" name="Google Shape;285;p14"/>
          <p:cNvSpPr txBox="1"/>
          <p:nvPr>
            <p:ph idx="1" type="body"/>
          </p:nvPr>
        </p:nvSpPr>
        <p:spPr>
          <a:xfrm>
            <a:off x="1303800" y="1974125"/>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Introduction</a:t>
            </a:r>
            <a:endParaRPr sz="2000"/>
          </a:p>
          <a:p>
            <a:pPr indent="-355600" lvl="0" marL="457200" rtl="0" algn="l">
              <a:spcBef>
                <a:spcPts val="0"/>
              </a:spcBef>
              <a:spcAft>
                <a:spcPts val="0"/>
              </a:spcAft>
              <a:buSzPts val="2000"/>
              <a:buChar char="-"/>
            </a:pPr>
            <a:r>
              <a:rPr lang="en-GB" sz="2000"/>
              <a:t>Data Sources</a:t>
            </a:r>
            <a:endParaRPr sz="2000"/>
          </a:p>
          <a:p>
            <a:pPr indent="-355600" lvl="0" marL="457200" rtl="0" algn="l">
              <a:spcBef>
                <a:spcPts val="0"/>
              </a:spcBef>
              <a:spcAft>
                <a:spcPts val="0"/>
              </a:spcAft>
              <a:buSzPts val="2000"/>
              <a:buChar char="-"/>
            </a:pPr>
            <a:r>
              <a:rPr lang="en-GB" sz="2000"/>
              <a:t>Documentation of cleaning and manipulation</a:t>
            </a:r>
            <a:endParaRPr sz="2000"/>
          </a:p>
          <a:p>
            <a:pPr indent="-355600" lvl="0" marL="457200" rtl="0" algn="l">
              <a:spcBef>
                <a:spcPts val="0"/>
              </a:spcBef>
              <a:spcAft>
                <a:spcPts val="0"/>
              </a:spcAft>
              <a:buSzPts val="2000"/>
              <a:buChar char="-"/>
            </a:pPr>
            <a:r>
              <a:rPr lang="en-GB" sz="2000"/>
              <a:t>Summary of Data Analysis</a:t>
            </a:r>
            <a:endParaRPr sz="2000"/>
          </a:p>
          <a:p>
            <a:pPr indent="-355600" lvl="0" marL="457200" rtl="0" algn="l">
              <a:spcBef>
                <a:spcPts val="0"/>
              </a:spcBef>
              <a:spcAft>
                <a:spcPts val="0"/>
              </a:spcAft>
              <a:buSzPts val="2000"/>
              <a:buChar char="-"/>
            </a:pPr>
            <a:r>
              <a:rPr lang="en-GB" sz="2000"/>
              <a:t>Key Visualisations and Findings</a:t>
            </a:r>
            <a:endParaRPr sz="2000"/>
          </a:p>
          <a:p>
            <a:pPr indent="-355600" lvl="0" marL="457200" rtl="0" algn="l">
              <a:spcBef>
                <a:spcPts val="0"/>
              </a:spcBef>
              <a:spcAft>
                <a:spcPts val="0"/>
              </a:spcAft>
              <a:buSzPts val="2000"/>
              <a:buChar char="-"/>
            </a:pPr>
            <a:r>
              <a:rPr lang="en-GB" sz="2000"/>
              <a:t>Recommendations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3288375" y="2072100"/>
            <a:ext cx="2637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Thank you</a:t>
            </a:r>
            <a:r>
              <a:rPr lang="en-GB"/>
              <a:t>!</a:t>
            </a:r>
            <a:endParaRPr sz="3100"/>
          </a:p>
        </p:txBody>
      </p:sp>
      <p:sp>
        <p:nvSpPr>
          <p:cNvPr id="413" name="Google Shape;413;p32"/>
          <p:cNvSpPr/>
          <p:nvPr/>
        </p:nvSpPr>
        <p:spPr>
          <a:xfrm>
            <a:off x="3150" y="3335975"/>
            <a:ext cx="9144000" cy="180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4" name="Google Shape;414;p32"/>
          <p:cNvSpPr/>
          <p:nvPr/>
        </p:nvSpPr>
        <p:spPr>
          <a:xfrm>
            <a:off x="375875" y="685525"/>
            <a:ext cx="1292100" cy="133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91" name="Google Shape;291;p15"/>
          <p:cNvSpPr/>
          <p:nvPr/>
        </p:nvSpPr>
        <p:spPr>
          <a:xfrm>
            <a:off x="98475" y="1667925"/>
            <a:ext cx="2743200" cy="3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My name is Eryk and I am responsible for the analysis of this data. I have been studying data </a:t>
            </a:r>
            <a:r>
              <a:rPr lang="en-GB">
                <a:latin typeface="Nunito"/>
                <a:ea typeface="Nunito"/>
                <a:cs typeface="Nunito"/>
                <a:sym typeface="Nunito"/>
              </a:rPr>
              <a:t>analysis</a:t>
            </a:r>
            <a:r>
              <a:rPr lang="en-GB">
                <a:latin typeface="Nunito"/>
                <a:ea typeface="Nunito"/>
                <a:cs typeface="Nunito"/>
                <a:sym typeface="Nunito"/>
              </a:rPr>
              <a:t> programs such as SQL and Python over the past year. With my learnt skills, I am able to present the following dataframe. The project has been created using pandas, numpy in google colab. </a:t>
            </a:r>
            <a:endParaRPr>
              <a:latin typeface="Nunito"/>
              <a:ea typeface="Nunito"/>
              <a:cs typeface="Nunito"/>
              <a:sym typeface="Nunito"/>
            </a:endParaRPr>
          </a:p>
        </p:txBody>
      </p:sp>
      <p:sp>
        <p:nvSpPr>
          <p:cNvPr id="292" name="Google Shape;292;p15"/>
          <p:cNvSpPr/>
          <p:nvPr/>
        </p:nvSpPr>
        <p:spPr>
          <a:xfrm>
            <a:off x="3200400" y="1667925"/>
            <a:ext cx="2743200" cy="3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latin typeface="Lora"/>
                <a:ea typeface="Lora"/>
                <a:cs typeface="Lora"/>
                <a:sym typeface="Lora"/>
              </a:rPr>
              <a:t>The chosen analysis is ‘Student habits vs academic performance’ due to the fact that this allowed me to reach a variety of conclusions regarding a wide range of topics which will be present in the following slides. </a:t>
            </a:r>
            <a:endParaRPr sz="1700">
              <a:latin typeface="Lora"/>
              <a:ea typeface="Lora"/>
              <a:cs typeface="Lora"/>
              <a:sym typeface="Lora"/>
            </a:endParaRPr>
          </a:p>
        </p:txBody>
      </p:sp>
      <p:sp>
        <p:nvSpPr>
          <p:cNvPr id="293" name="Google Shape;293;p15"/>
          <p:cNvSpPr/>
          <p:nvPr/>
        </p:nvSpPr>
        <p:spPr>
          <a:xfrm>
            <a:off x="6302325" y="1667925"/>
            <a:ext cx="2743200" cy="3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Personal Task: </a:t>
            </a:r>
            <a:r>
              <a:rPr lang="en-GB">
                <a:latin typeface="Nunito"/>
                <a:ea typeface="Nunito"/>
                <a:cs typeface="Nunito"/>
                <a:sym typeface="Nunito"/>
              </a:rPr>
              <a:t>To analyse the difference in learning between male and female students and how </a:t>
            </a:r>
            <a:r>
              <a:rPr lang="en-GB">
                <a:latin typeface="Nunito"/>
                <a:ea typeface="Nunito"/>
                <a:cs typeface="Nunito"/>
                <a:sym typeface="Nunito"/>
              </a:rPr>
              <a:t>much</a:t>
            </a:r>
            <a:r>
              <a:rPr lang="en-GB">
                <a:latin typeface="Nunito"/>
                <a:ea typeface="Nunito"/>
                <a:cs typeface="Nunito"/>
                <a:sym typeface="Nunito"/>
              </a:rPr>
              <a:t> of an impact the current technology can have on their education.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GB">
                <a:latin typeface="Nunito"/>
                <a:ea typeface="Nunito"/>
                <a:cs typeface="Nunito"/>
                <a:sym typeface="Nunito"/>
              </a:rPr>
              <a:t>Problem: </a:t>
            </a:r>
            <a:r>
              <a:rPr lang="en-GB">
                <a:latin typeface="Nunito"/>
                <a:ea typeface="Nunito"/>
                <a:cs typeface="Nunito"/>
                <a:sym typeface="Nunito"/>
              </a:rPr>
              <a:t>How can I reflect this data onto myself and my </a:t>
            </a:r>
            <a:r>
              <a:rPr lang="en-GB">
                <a:latin typeface="Nunito"/>
                <a:ea typeface="Nunito"/>
                <a:cs typeface="Nunito"/>
                <a:sym typeface="Nunito"/>
              </a:rPr>
              <a:t>style of learning?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Sources Used</a:t>
            </a:r>
            <a:endParaRPr/>
          </a:p>
        </p:txBody>
      </p:sp>
      <p:sp>
        <p:nvSpPr>
          <p:cNvPr id="299" name="Google Shape;299;p16"/>
          <p:cNvSpPr txBox="1"/>
          <p:nvPr>
            <p:ph idx="1" type="body"/>
          </p:nvPr>
        </p:nvSpPr>
        <p:spPr>
          <a:xfrm>
            <a:off x="753750" y="20973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8DD8D3"/>
              </a:buClr>
              <a:buSzPts val="1400"/>
              <a:buFont typeface="Lato"/>
              <a:buChar char="-"/>
            </a:pPr>
            <a:r>
              <a:rPr b="1" lang="en-GB" sz="1400">
                <a:solidFill>
                  <a:srgbClr val="8DD8D3"/>
                </a:solidFill>
                <a:latin typeface="Lato"/>
                <a:ea typeface="Lato"/>
                <a:cs typeface="Lato"/>
                <a:sym typeface="Lato"/>
              </a:rPr>
              <a:t>The dataset for this analysis was downloaded from Kaggle via Public Domain. The dataset was made available through Kaggle.</a:t>
            </a:r>
            <a:endParaRPr b="1" sz="1400">
              <a:solidFill>
                <a:srgbClr val="8DD8D3"/>
              </a:solidFill>
              <a:latin typeface="Lato"/>
              <a:ea typeface="Lato"/>
              <a:cs typeface="Lato"/>
              <a:sym typeface="Lato"/>
            </a:endParaRPr>
          </a:p>
          <a:p>
            <a:pPr indent="-317500" lvl="0" marL="457200" rtl="0" algn="l">
              <a:spcBef>
                <a:spcPts val="0"/>
              </a:spcBef>
              <a:spcAft>
                <a:spcPts val="0"/>
              </a:spcAft>
              <a:buClr>
                <a:srgbClr val="3C4043"/>
              </a:buClr>
              <a:buSzPts val="1400"/>
              <a:buFont typeface="Lato"/>
              <a:buChar char="-"/>
            </a:pPr>
            <a:r>
              <a:rPr lang="en-GB" sz="1400">
                <a:solidFill>
                  <a:srgbClr val="3C4043"/>
                </a:solidFill>
                <a:highlight>
                  <a:srgbClr val="FFFFFF"/>
                </a:highlight>
                <a:latin typeface="Lato"/>
                <a:ea typeface="Lato"/>
                <a:cs typeface="Lato"/>
                <a:sym typeface="Lato"/>
              </a:rPr>
              <a:t>This is a simulated dataset exploring how lifestyle habits affect academic performance in students. With 1,000 synthetic student records and 15+ features including study hours, sleep patterns, social media usage, diet quality, mental health, and final exam scores, it’s perfect for ML projects, regression analysis, clustering, and data viz. Created using realistic patterns for educational practice.</a:t>
            </a:r>
            <a:endParaRPr sz="1400">
              <a:solidFill>
                <a:srgbClr val="3C4043"/>
              </a:solidFill>
              <a:highlight>
                <a:srgbClr val="FFFFFF"/>
              </a:highlight>
              <a:latin typeface="Lato"/>
              <a:ea typeface="Lato"/>
              <a:cs typeface="Lato"/>
              <a:sym typeface="Lato"/>
            </a:endParaRPr>
          </a:p>
          <a:p>
            <a:pPr indent="-317500" lvl="0" marL="457200" rtl="0" algn="l">
              <a:spcBef>
                <a:spcPts val="0"/>
              </a:spcBef>
              <a:spcAft>
                <a:spcPts val="0"/>
              </a:spcAft>
              <a:buClr>
                <a:schemeClr val="lt2"/>
              </a:buClr>
              <a:buSzPts val="1400"/>
              <a:buChar char="-"/>
            </a:pPr>
            <a:r>
              <a:rPr b="1" lang="en-GB" sz="1400">
                <a:solidFill>
                  <a:schemeClr val="lt2"/>
                </a:solidFill>
                <a:highlight>
                  <a:srgbClr val="FFFFFF"/>
                </a:highlight>
                <a:latin typeface="Lato"/>
                <a:ea typeface="Lato"/>
                <a:cs typeface="Lato"/>
                <a:sym typeface="Lato"/>
              </a:rPr>
              <a:t>This data is deemed credible as it operated under a public domain with data made available.</a:t>
            </a:r>
            <a:r>
              <a:rPr b="1" lang="en-GB" sz="1400">
                <a:solidFill>
                  <a:schemeClr val="lt2"/>
                </a:solidFill>
                <a:highlight>
                  <a:srgbClr val="FFFFFF"/>
                </a:highlight>
                <a:latin typeface="Arial"/>
                <a:ea typeface="Arial"/>
                <a:cs typeface="Arial"/>
                <a:sym typeface="Arial"/>
              </a:rPr>
              <a:t> </a:t>
            </a:r>
            <a:endParaRPr b="1" sz="1400">
              <a:solidFill>
                <a:schemeClr val="lt2"/>
              </a:solidFill>
              <a:highlight>
                <a:srgbClr val="FFFFFF"/>
              </a:highlight>
              <a:latin typeface="Arial"/>
              <a:ea typeface="Arial"/>
              <a:cs typeface="Arial"/>
              <a:sym typeface="Arial"/>
            </a:endParaRPr>
          </a:p>
        </p:txBody>
      </p:sp>
      <p:pic>
        <p:nvPicPr>
          <p:cNvPr descr="File:Kaggle logo.png - Wikipedia" id="300" name="Google Shape;300;p16"/>
          <p:cNvPicPr preferRelativeResize="0"/>
          <p:nvPr/>
        </p:nvPicPr>
        <p:blipFill>
          <a:blip r:embed="rId3">
            <a:alphaModFix/>
          </a:blip>
          <a:stretch>
            <a:fillRect/>
          </a:stretch>
        </p:blipFill>
        <p:spPr>
          <a:xfrm>
            <a:off x="5616525" y="454100"/>
            <a:ext cx="2844474" cy="109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339350" y="1931825"/>
            <a:ext cx="3010500" cy="169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Documentation of cleaning &amp; manipulation</a:t>
            </a:r>
            <a:endParaRPr/>
          </a:p>
          <a:p>
            <a:pPr indent="0" lvl="0" marL="0" rtl="0" algn="l">
              <a:spcBef>
                <a:spcPts val="0"/>
              </a:spcBef>
              <a:spcAft>
                <a:spcPts val="0"/>
              </a:spcAft>
              <a:buNone/>
            </a:pPr>
            <a:r>
              <a:t/>
            </a:r>
            <a:endParaRPr/>
          </a:p>
        </p:txBody>
      </p:sp>
      <p:sp>
        <p:nvSpPr>
          <p:cNvPr id="306" name="Google Shape;306;p17"/>
          <p:cNvSpPr/>
          <p:nvPr/>
        </p:nvSpPr>
        <p:spPr>
          <a:xfrm>
            <a:off x="337925" y="603850"/>
            <a:ext cx="1314600" cy="10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Data, Information, Analysis Free Stock Photo - Public Domain Pictures" id="307" name="Google Shape;307;p17"/>
          <p:cNvPicPr preferRelativeResize="0"/>
          <p:nvPr/>
        </p:nvPicPr>
        <p:blipFill>
          <a:blip r:embed="rId3">
            <a:alphaModFix/>
          </a:blip>
          <a:stretch>
            <a:fillRect/>
          </a:stretch>
        </p:blipFill>
        <p:spPr>
          <a:xfrm>
            <a:off x="4044420" y="1363175"/>
            <a:ext cx="3531126" cy="268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title="Screenshot 2025-04-25 at 20.10.03.png"/>
          <p:cNvPicPr preferRelativeResize="0"/>
          <p:nvPr/>
        </p:nvPicPr>
        <p:blipFill>
          <a:blip r:embed="rId3">
            <a:alphaModFix/>
          </a:blip>
          <a:stretch>
            <a:fillRect/>
          </a:stretch>
        </p:blipFill>
        <p:spPr>
          <a:xfrm>
            <a:off x="689663" y="2043249"/>
            <a:ext cx="7764674" cy="1971600"/>
          </a:xfrm>
          <a:prstGeom prst="rect">
            <a:avLst/>
          </a:prstGeom>
          <a:noFill/>
          <a:ln>
            <a:noFill/>
          </a:ln>
        </p:spPr>
      </p:pic>
      <p:sp>
        <p:nvSpPr>
          <p:cNvPr id="313" name="Google Shape;313;p18"/>
          <p:cNvSpPr/>
          <p:nvPr/>
        </p:nvSpPr>
        <p:spPr>
          <a:xfrm>
            <a:off x="337925" y="603850"/>
            <a:ext cx="1314600" cy="10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4" name="Google Shape;314;p18"/>
          <p:cNvSpPr txBox="1"/>
          <p:nvPr/>
        </p:nvSpPr>
        <p:spPr>
          <a:xfrm>
            <a:off x="723750" y="1040000"/>
            <a:ext cx="20457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Maven Pro"/>
                <a:ea typeface="Maven Pro"/>
                <a:cs typeface="Maven Pro"/>
                <a:sym typeface="Maven Pro"/>
              </a:rPr>
              <a:t>Dataset was downloaded and stored with appropriate file names.</a:t>
            </a:r>
            <a:endParaRPr sz="1300">
              <a:solidFill>
                <a:schemeClr val="dk2"/>
              </a:solidFill>
              <a:latin typeface="Maven Pro"/>
              <a:ea typeface="Maven Pro"/>
              <a:cs typeface="Maven Pro"/>
              <a:sym typeface="Maven Pro"/>
            </a:endParaRPr>
          </a:p>
        </p:txBody>
      </p:sp>
      <p:sp>
        <p:nvSpPr>
          <p:cNvPr id="315" name="Google Shape;315;p18"/>
          <p:cNvSpPr txBox="1"/>
          <p:nvPr/>
        </p:nvSpPr>
        <p:spPr>
          <a:xfrm>
            <a:off x="1820375" y="3902475"/>
            <a:ext cx="26886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Maven Pro"/>
                <a:ea typeface="Maven Pro"/>
                <a:cs typeface="Maven Pro"/>
                <a:sym typeface="Maven Pro"/>
              </a:rPr>
              <a:t>Python Libraries Such as Pandas and Numpy as well as Google Colab were the tools employed for this analysis.</a:t>
            </a:r>
            <a:endParaRPr sz="1300">
              <a:solidFill>
                <a:schemeClr val="dk2"/>
              </a:solidFill>
              <a:latin typeface="Maven Pro"/>
              <a:ea typeface="Maven Pro"/>
              <a:cs typeface="Maven Pro"/>
              <a:sym typeface="Maven Pro"/>
            </a:endParaRPr>
          </a:p>
        </p:txBody>
      </p:sp>
      <p:sp>
        <p:nvSpPr>
          <p:cNvPr id="316" name="Google Shape;316;p18"/>
          <p:cNvSpPr txBox="1"/>
          <p:nvPr/>
        </p:nvSpPr>
        <p:spPr>
          <a:xfrm>
            <a:off x="3124075" y="1040000"/>
            <a:ext cx="26886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Maven Pro"/>
                <a:ea typeface="Maven Pro"/>
                <a:cs typeface="Maven Pro"/>
                <a:sym typeface="Maven Pro"/>
              </a:rPr>
              <a:t>The titles of the columns were renamed in order for my working environment to be easily accessible. </a:t>
            </a:r>
            <a:endParaRPr sz="1300">
              <a:solidFill>
                <a:schemeClr val="dk2"/>
              </a:solidFill>
              <a:latin typeface="Maven Pro"/>
              <a:ea typeface="Maven Pro"/>
              <a:cs typeface="Maven Pro"/>
              <a:sym typeface="Maven Pro"/>
            </a:endParaRPr>
          </a:p>
        </p:txBody>
      </p:sp>
      <p:sp>
        <p:nvSpPr>
          <p:cNvPr id="317" name="Google Shape;317;p18"/>
          <p:cNvSpPr txBox="1"/>
          <p:nvPr/>
        </p:nvSpPr>
        <p:spPr>
          <a:xfrm>
            <a:off x="4850175" y="3902475"/>
            <a:ext cx="26886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Maven Pro"/>
                <a:ea typeface="Maven Pro"/>
                <a:cs typeface="Maven Pro"/>
                <a:sym typeface="Maven Pro"/>
              </a:rPr>
              <a:t>The dataset has been checked for any duplicates or empty spaces. If any, those would be deleted appropriately. </a:t>
            </a:r>
            <a:endParaRPr sz="1300">
              <a:solidFill>
                <a:schemeClr val="dk2"/>
              </a:solidFill>
              <a:latin typeface="Maven Pro"/>
              <a:ea typeface="Maven Pro"/>
              <a:cs typeface="Maven Pro"/>
              <a:sym typeface="Maven Pro"/>
            </a:endParaRPr>
          </a:p>
        </p:txBody>
      </p:sp>
      <p:sp>
        <p:nvSpPr>
          <p:cNvPr id="318" name="Google Shape;318;p18"/>
          <p:cNvSpPr txBox="1"/>
          <p:nvPr/>
        </p:nvSpPr>
        <p:spPr>
          <a:xfrm>
            <a:off x="5955075" y="1040000"/>
            <a:ext cx="26886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Maven Pro"/>
                <a:ea typeface="Maven Pro"/>
                <a:cs typeface="Maven Pro"/>
                <a:sym typeface="Maven Pro"/>
              </a:rPr>
              <a:t>To check if the Libraries are working fine, simple .loc (select) </a:t>
            </a:r>
            <a:r>
              <a:rPr lang="en-GB" sz="1300">
                <a:solidFill>
                  <a:schemeClr val="dk2"/>
                </a:solidFill>
                <a:latin typeface="Maven Pro"/>
                <a:ea typeface="Maven Pro"/>
                <a:cs typeface="Maven Pro"/>
                <a:sym typeface="Maven Pro"/>
              </a:rPr>
              <a:t>query</a:t>
            </a:r>
            <a:r>
              <a:rPr lang="en-GB" sz="1300">
                <a:solidFill>
                  <a:schemeClr val="dk2"/>
                </a:solidFill>
                <a:latin typeface="Maven Pro"/>
                <a:ea typeface="Maven Pro"/>
                <a:cs typeface="Maven Pro"/>
                <a:sym typeface="Maven Pro"/>
              </a:rPr>
              <a:t> has been used to highlight all of the male students.</a:t>
            </a:r>
            <a:endParaRPr sz="1300">
              <a:solidFill>
                <a:schemeClr val="dk2"/>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Continued.</a:t>
            </a:r>
            <a:endParaRPr/>
          </a:p>
        </p:txBody>
      </p:sp>
      <p:sp>
        <p:nvSpPr>
          <p:cNvPr id="324" name="Google Shape;324;p19"/>
          <p:cNvSpPr txBox="1"/>
          <p:nvPr>
            <p:ph idx="1" type="body"/>
          </p:nvPr>
        </p:nvSpPr>
        <p:spPr>
          <a:xfrm>
            <a:off x="497100" y="1766375"/>
            <a:ext cx="8149800" cy="30282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b="1" lang="en-GB" sz="1305"/>
              <a:t>Summary analysis was carried out on the dataset and the following </a:t>
            </a:r>
            <a:r>
              <a:rPr b="1" lang="en-GB" sz="1305"/>
              <a:t>statistics were taken:</a:t>
            </a:r>
            <a:endParaRPr b="1" sz="1305"/>
          </a:p>
          <a:p>
            <a:pPr indent="0" lvl="0" marL="457200" rtl="0" algn="l">
              <a:lnSpc>
                <a:spcPct val="95000"/>
              </a:lnSpc>
              <a:spcBef>
                <a:spcPts val="1200"/>
              </a:spcBef>
              <a:spcAft>
                <a:spcPts val="0"/>
              </a:spcAft>
              <a:buSzPts val="935"/>
              <a:buNone/>
            </a:pPr>
            <a:r>
              <a:rPr lang="en-GB" sz="1305"/>
              <a:t>	- Female/Male Social Media hours from ages 18-24 ( academic ages)</a:t>
            </a:r>
            <a:endParaRPr sz="1305"/>
          </a:p>
          <a:p>
            <a:pPr indent="0" lvl="0" marL="457200" rtl="0" algn="l">
              <a:lnSpc>
                <a:spcPct val="95000"/>
              </a:lnSpc>
              <a:spcBef>
                <a:spcPts val="1200"/>
              </a:spcBef>
              <a:spcAft>
                <a:spcPts val="0"/>
              </a:spcAft>
              <a:buSzPts val="935"/>
              <a:buNone/>
            </a:pPr>
            <a:r>
              <a:rPr lang="en-GB" sz="1305"/>
              <a:t>	- Total study hours by gender during a day period.</a:t>
            </a:r>
            <a:endParaRPr sz="1305"/>
          </a:p>
          <a:p>
            <a:pPr indent="0" lvl="0" marL="457200" rtl="0" algn="l">
              <a:lnSpc>
                <a:spcPct val="95000"/>
              </a:lnSpc>
              <a:spcBef>
                <a:spcPts val="1200"/>
              </a:spcBef>
              <a:spcAft>
                <a:spcPts val="0"/>
              </a:spcAft>
              <a:buSzPts val="935"/>
              <a:buNone/>
            </a:pPr>
            <a:r>
              <a:rPr lang="en-GB" sz="1305"/>
              <a:t>	- Amount of students that work/don’t work and their study hours</a:t>
            </a:r>
            <a:endParaRPr sz="1305"/>
          </a:p>
          <a:p>
            <a:pPr indent="0" lvl="0" marL="457200" rtl="0" algn="l">
              <a:lnSpc>
                <a:spcPct val="95000"/>
              </a:lnSpc>
              <a:spcBef>
                <a:spcPts val="1200"/>
              </a:spcBef>
              <a:spcAft>
                <a:spcPts val="0"/>
              </a:spcAft>
              <a:buSzPts val="935"/>
              <a:buNone/>
            </a:pPr>
            <a:r>
              <a:rPr lang="en-GB" sz="1305"/>
              <a:t>	- Hours of sleep vs Attendance</a:t>
            </a:r>
            <a:endParaRPr sz="1305"/>
          </a:p>
          <a:p>
            <a:pPr indent="0" lvl="0" marL="457200" rtl="0" algn="l">
              <a:lnSpc>
                <a:spcPct val="95000"/>
              </a:lnSpc>
              <a:spcBef>
                <a:spcPts val="1200"/>
              </a:spcBef>
              <a:spcAft>
                <a:spcPts val="0"/>
              </a:spcAft>
              <a:buSzPts val="935"/>
              <a:buNone/>
            </a:pPr>
            <a:r>
              <a:rPr lang="en-GB" sz="1305"/>
              <a:t>	- Attendance vs Exam Scores</a:t>
            </a:r>
            <a:endParaRPr sz="1305"/>
          </a:p>
          <a:p>
            <a:pPr indent="0" lvl="0" marL="457200" rtl="0" algn="l">
              <a:lnSpc>
                <a:spcPct val="95000"/>
              </a:lnSpc>
              <a:spcBef>
                <a:spcPts val="1200"/>
              </a:spcBef>
              <a:spcAft>
                <a:spcPts val="0"/>
              </a:spcAft>
              <a:buSzPts val="935"/>
              <a:buNone/>
            </a:pPr>
            <a:r>
              <a:rPr lang="en-GB" sz="1305"/>
              <a:t>	- Exam Scores vs Gender</a:t>
            </a:r>
            <a:endParaRPr sz="1305"/>
          </a:p>
          <a:p>
            <a:pPr indent="0" lvl="0" marL="0" rtl="0" algn="l">
              <a:lnSpc>
                <a:spcPct val="95000"/>
              </a:lnSpc>
              <a:spcBef>
                <a:spcPts val="1200"/>
              </a:spcBef>
              <a:spcAft>
                <a:spcPts val="1200"/>
              </a:spcAft>
              <a:buSzPts val="935"/>
              <a:buNone/>
            </a:pPr>
            <a:r>
              <a:rPr lang="en-GB" sz="1305"/>
              <a:t>		- Gender vs Age ( the total amount of Female and Male students)</a:t>
            </a:r>
            <a:endParaRPr sz="130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339350" y="1931825"/>
            <a:ext cx="3010500" cy="16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00"/>
              <a:t>Key Findings</a:t>
            </a:r>
            <a:endParaRPr sz="3200"/>
          </a:p>
          <a:p>
            <a:pPr indent="0" lvl="0" marL="0" rtl="0" algn="l">
              <a:spcBef>
                <a:spcPts val="0"/>
              </a:spcBef>
              <a:spcAft>
                <a:spcPts val="0"/>
              </a:spcAft>
              <a:buNone/>
            </a:pPr>
            <a:r>
              <a:t/>
            </a:r>
            <a:endParaRPr/>
          </a:p>
        </p:txBody>
      </p:sp>
      <p:sp>
        <p:nvSpPr>
          <p:cNvPr id="330" name="Google Shape;330;p20"/>
          <p:cNvSpPr/>
          <p:nvPr/>
        </p:nvSpPr>
        <p:spPr>
          <a:xfrm>
            <a:off x="337925" y="603850"/>
            <a:ext cx="1314600" cy="10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31" name="Google Shape;331;p20" title="Screenshot 2025-04-25 at 20.28.21.png"/>
          <p:cNvPicPr preferRelativeResize="0"/>
          <p:nvPr/>
        </p:nvPicPr>
        <p:blipFill rotWithShape="1">
          <a:blip r:embed="rId3">
            <a:alphaModFix/>
          </a:blip>
          <a:srcRect b="0" l="0" r="2210" t="0"/>
          <a:stretch/>
        </p:blipFill>
        <p:spPr>
          <a:xfrm>
            <a:off x="4890725" y="0"/>
            <a:ext cx="425327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337" name="Google Shape;33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From the dataset, I have gathered that the total amount of social media hours that Females use is </a:t>
            </a:r>
            <a:r>
              <a:rPr b="1" lang="en-GB"/>
              <a:t>1204</a:t>
            </a:r>
            <a:r>
              <a:rPr lang="en-GB"/>
              <a:t> hours across 481 individuals </a:t>
            </a:r>
            <a:r>
              <a:rPr lang="en-GB"/>
              <a:t>whereas</a:t>
            </a:r>
            <a:r>
              <a:rPr lang="en-GB"/>
              <a:t> males is </a:t>
            </a:r>
            <a:r>
              <a:rPr b="1" lang="en-GB"/>
              <a:t>1192</a:t>
            </a:r>
            <a:r>
              <a:rPr lang="en-GB"/>
              <a:t> hours across 481 individuals.</a:t>
            </a:r>
            <a:endParaRPr/>
          </a:p>
          <a:p>
            <a:pPr indent="-311150" lvl="0" marL="457200" rtl="0" algn="l">
              <a:spcBef>
                <a:spcPts val="0"/>
              </a:spcBef>
              <a:spcAft>
                <a:spcPts val="0"/>
              </a:spcAft>
              <a:buSzPts val="1300"/>
              <a:buChar char="-"/>
            </a:pPr>
            <a:r>
              <a:rPr lang="en-GB"/>
              <a:t>The total amount of hours that Females study is </a:t>
            </a:r>
            <a:r>
              <a:rPr b="1" lang="en-GB"/>
              <a:t>32.6</a:t>
            </a:r>
            <a:r>
              <a:rPr lang="en-GB"/>
              <a:t> </a:t>
            </a:r>
            <a:r>
              <a:rPr lang="en-GB"/>
              <a:t>across 5 random students &amp; the total amount that males study is </a:t>
            </a:r>
            <a:r>
              <a:rPr b="1" lang="en-GB"/>
              <a:t>32.4 </a:t>
            </a:r>
            <a:r>
              <a:rPr lang="en-GB"/>
              <a:t>across 5 random students.</a:t>
            </a:r>
            <a:endParaRPr/>
          </a:p>
          <a:p>
            <a:pPr indent="-311150" lvl="0" marL="457200" rtl="0" algn="l">
              <a:spcBef>
                <a:spcPts val="0"/>
              </a:spcBef>
              <a:spcAft>
                <a:spcPts val="0"/>
              </a:spcAft>
              <a:buSzPts val="1300"/>
              <a:buChar char="-"/>
            </a:pPr>
            <a:r>
              <a:rPr lang="en-GB"/>
              <a:t>The data suggests that </a:t>
            </a:r>
            <a:r>
              <a:rPr b="1" lang="en-GB"/>
              <a:t>23 year olds</a:t>
            </a:r>
            <a:r>
              <a:rPr lang="en-GB"/>
              <a:t> spend the most time in front of social media with just over </a:t>
            </a:r>
            <a:r>
              <a:rPr b="1" lang="en-GB"/>
              <a:t>7 hours a day.</a:t>
            </a:r>
            <a:endParaRPr b="1"/>
          </a:p>
          <a:p>
            <a:pPr indent="-311150" lvl="0" marL="457200" rtl="0" algn="l">
              <a:spcBef>
                <a:spcPts val="0"/>
              </a:spcBef>
              <a:spcAft>
                <a:spcPts val="0"/>
              </a:spcAft>
              <a:buSzPts val="1300"/>
              <a:buChar char="-"/>
            </a:pPr>
            <a:r>
              <a:rPr lang="en-GB"/>
              <a:t>Students who work spend much less time studying ( </a:t>
            </a:r>
            <a:r>
              <a:rPr b="1" lang="en-GB"/>
              <a:t>79% less</a:t>
            </a:r>
            <a:r>
              <a:rPr lang="en-GB"/>
              <a:t>).</a:t>
            </a:r>
            <a:endParaRPr/>
          </a:p>
          <a:p>
            <a:pPr indent="-311150" lvl="0" marL="457200" rtl="0" algn="l">
              <a:spcBef>
                <a:spcPts val="0"/>
              </a:spcBef>
              <a:spcAft>
                <a:spcPts val="0"/>
              </a:spcAft>
              <a:buSzPts val="1300"/>
              <a:buChar char="-"/>
            </a:pPr>
            <a:r>
              <a:rPr lang="en-GB"/>
              <a:t>The average result for the average hours of sleep is </a:t>
            </a:r>
            <a:r>
              <a:rPr b="1" lang="en-GB"/>
              <a:t>6.5 hours daily </a:t>
            </a:r>
            <a:r>
              <a:rPr lang="en-GB"/>
              <a:t>and the students attendance on average is</a:t>
            </a:r>
            <a:r>
              <a:rPr b="1" lang="en-GB"/>
              <a:t> 83%.</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