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Roboto Mon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RobotoMono-regular.fntdata"/><Relationship Id="rId43" Type="http://schemas.openxmlformats.org/officeDocument/2006/relationships/font" Target="fonts/Nunito-boldItalic.fntdata"/><Relationship Id="rId46" Type="http://schemas.openxmlformats.org/officeDocument/2006/relationships/font" Target="fonts/RobotoMono-italic.fntdata"/><Relationship Id="rId45"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regular.fntdata"/><Relationship Id="rId47" Type="http://schemas.openxmlformats.org/officeDocument/2006/relationships/font" Target="fonts/RobotoMono-boldItalic.fntdata"/><Relationship Id="rId4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92401d27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92401d27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92401d27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92401d27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92401d27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92401d27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92401d278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92401d278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92401d27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92401d27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92401d27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92401d27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92401d278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92401d278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92401d27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92401d27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92401d27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92401d27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92401d278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92401d27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92401d27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92401d27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92401d278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92401d27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92401d278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92401d278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92401d27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592401d27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92401d27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92401d27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92401d27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92401d27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92401d27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92401d27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92401d27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92401d27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92401d278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92401d278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92401d278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92401d278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92401d278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92401d278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92401d27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92401d27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92401d278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92401d27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592401d27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92401d27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92401d27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92401d27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92401d278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592401d278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92401d278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92401d27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2401d27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92401d27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92401d27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92401d27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92401d27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92401d27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92401d27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92401d2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92401d27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92401d27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92401d27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92401d27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junnn0126/university-students-mental-health" TargetMode="External"/><Relationship Id="rId4" Type="http://schemas.openxmlformats.org/officeDocument/2006/relationships/hyperlink" Target="https://www.kaggle.com/datasets/junnn0126/university-students-mental-health"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Student Mental Health Analysis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Analysed in Jupyter using Python Libraries such as Matplotlib,Numpy,Pandas and Seaborn</a:t>
            </a:r>
            <a:endParaRPr/>
          </a:p>
        </p:txBody>
      </p:sp>
      <p:sp>
        <p:nvSpPr>
          <p:cNvPr id="130" name="Google Shape;130;p13"/>
          <p:cNvSpPr txBox="1"/>
          <p:nvPr/>
        </p:nvSpPr>
        <p:spPr>
          <a:xfrm>
            <a:off x="1256400" y="3935750"/>
            <a:ext cx="66312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600">
                <a:solidFill>
                  <a:schemeClr val="dk2"/>
                </a:solidFill>
                <a:latin typeface="Nunito"/>
                <a:ea typeface="Nunito"/>
                <a:cs typeface="Nunito"/>
                <a:sym typeface="Nunito"/>
              </a:rPr>
              <a:t>Data Source:</a:t>
            </a:r>
            <a:endParaRPr sz="1600">
              <a:solidFill>
                <a:schemeClr val="dk2"/>
              </a:solidFill>
              <a:latin typeface="Nunito"/>
              <a:ea typeface="Nunito"/>
              <a:cs typeface="Nunito"/>
              <a:sym typeface="Nunito"/>
            </a:endParaRPr>
          </a:p>
          <a:p>
            <a:pPr indent="0" lvl="0" marL="0" rtl="0" algn="ctr">
              <a:spcBef>
                <a:spcPts val="0"/>
              </a:spcBef>
              <a:spcAft>
                <a:spcPts val="0"/>
              </a:spcAft>
              <a:buNone/>
            </a:pPr>
            <a:r>
              <a:rPr lang="en-GB" sz="800">
                <a:solidFill>
                  <a:schemeClr val="dk2"/>
                </a:solidFill>
                <a:latin typeface="Nunito"/>
                <a:ea typeface="Nunito"/>
                <a:cs typeface="Nunito"/>
                <a:sym typeface="Nunito"/>
              </a:rPr>
              <a:t>https://www.kaggle.com/datasets/junnn0126/university-students-mental-health</a:t>
            </a:r>
            <a:endParaRPr sz="800">
              <a:solidFill>
                <a:schemeClr val="dk2"/>
              </a:solidFill>
              <a:latin typeface="Nunito"/>
              <a:ea typeface="Nunito"/>
              <a:cs typeface="Nunito"/>
              <a:sym typeface="Nunito"/>
            </a:endParaRPr>
          </a:p>
          <a:p>
            <a:pPr indent="0" lvl="0" marL="0" rtl="0" algn="ctr">
              <a:spcBef>
                <a:spcPts val="0"/>
              </a:spcBef>
              <a:spcAft>
                <a:spcPts val="0"/>
              </a:spcAft>
              <a:buNone/>
            </a:pPr>
            <a:r>
              <a:t/>
            </a:r>
            <a:endParaRPr sz="8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Findings 2:</a:t>
            </a:r>
            <a:endParaRPr/>
          </a:p>
          <a:p>
            <a:pPr indent="0" lvl="0" marL="0" rtl="0" algn="l">
              <a:spcBef>
                <a:spcPts val="0"/>
              </a:spcBef>
              <a:spcAft>
                <a:spcPts val="0"/>
              </a:spcAft>
              <a:buNone/>
            </a:pPr>
            <a:r>
              <a:t/>
            </a:r>
            <a:endParaRPr/>
          </a:p>
        </p:txBody>
      </p:sp>
      <p:sp>
        <p:nvSpPr>
          <p:cNvPr id="189" name="Google Shape;189;p22"/>
          <p:cNvSpPr txBox="1"/>
          <p:nvPr>
            <p:ph idx="1" type="body"/>
          </p:nvPr>
        </p:nvSpPr>
        <p:spPr>
          <a:xfrm>
            <a:off x="700600" y="1482550"/>
            <a:ext cx="7624200" cy="295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6092"/>
          </a:p>
          <a:p>
            <a:pPr indent="-325316" lvl="0" marL="457200" rtl="0" algn="l">
              <a:spcBef>
                <a:spcPts val="1200"/>
              </a:spcBef>
              <a:spcAft>
                <a:spcPts val="0"/>
              </a:spcAft>
              <a:buSzPct val="100000"/>
              <a:buChar char="-"/>
            </a:pPr>
            <a:r>
              <a:rPr lang="en-GB" sz="6092"/>
              <a:t>It is clearly seen that the more students spend studying, the better score they get.</a:t>
            </a:r>
            <a:endParaRPr sz="6092"/>
          </a:p>
          <a:p>
            <a:pPr indent="-325316" lvl="0" marL="457200" rtl="0" algn="l">
              <a:spcBef>
                <a:spcPts val="0"/>
              </a:spcBef>
              <a:spcAft>
                <a:spcPts val="0"/>
              </a:spcAft>
              <a:buSzPct val="100000"/>
              <a:buChar char="-"/>
            </a:pPr>
            <a:r>
              <a:rPr lang="en-GB" sz="6092"/>
              <a:t>The most recent year, had the lowest amount of student engagement. </a:t>
            </a:r>
            <a:endParaRPr sz="6092"/>
          </a:p>
          <a:p>
            <a:pPr indent="-325316" lvl="0" marL="457200" rtl="0" algn="l">
              <a:spcBef>
                <a:spcPts val="0"/>
              </a:spcBef>
              <a:spcAft>
                <a:spcPts val="0"/>
              </a:spcAft>
              <a:buSzPct val="100000"/>
              <a:buChar char="-"/>
            </a:pPr>
            <a:r>
              <a:rPr lang="en-GB" sz="6092"/>
              <a:t>The ages with the highest depression were 18-19. </a:t>
            </a:r>
            <a:endParaRPr sz="6092"/>
          </a:p>
          <a:p>
            <a:pPr indent="-325316" lvl="0" marL="457200" rtl="0" algn="l">
              <a:spcBef>
                <a:spcPts val="0"/>
              </a:spcBef>
              <a:spcAft>
                <a:spcPts val="0"/>
              </a:spcAft>
              <a:buSzPct val="100000"/>
              <a:buChar char="-"/>
            </a:pPr>
            <a:r>
              <a:rPr lang="en-GB" sz="6092"/>
              <a:t>In year 2, students had the most support from teachers and third party sources, closely followed by year 1. </a:t>
            </a:r>
            <a:endParaRPr sz="6092"/>
          </a:p>
          <a:p>
            <a:pPr indent="-325316" lvl="0" marL="457200" rtl="0" algn="l">
              <a:spcBef>
                <a:spcPts val="0"/>
              </a:spcBef>
              <a:spcAft>
                <a:spcPts val="0"/>
              </a:spcAft>
              <a:buSzPct val="100000"/>
              <a:buChar char="-"/>
            </a:pPr>
            <a:r>
              <a:rPr lang="en-GB" sz="6092"/>
              <a:t>Specialist treatment does have a positive impact on the students sleep patterns.</a:t>
            </a:r>
            <a:endParaRPr sz="6092"/>
          </a:p>
          <a:p>
            <a:pPr indent="-325316" lvl="0" marL="457200" rtl="0" algn="l">
              <a:spcBef>
                <a:spcPts val="0"/>
              </a:spcBef>
              <a:spcAft>
                <a:spcPts val="0"/>
              </a:spcAft>
              <a:buSzPct val="100000"/>
              <a:buChar char="-"/>
            </a:pPr>
            <a:r>
              <a:rPr lang="en-GB" sz="6092"/>
              <a:t>The highest stress level could be seen at age 21 ( year 2).</a:t>
            </a:r>
            <a:endParaRPr sz="6092"/>
          </a:p>
          <a:p>
            <a:pPr indent="-325316" lvl="0" marL="457200" rtl="0" algn="l">
              <a:spcBef>
                <a:spcPts val="0"/>
              </a:spcBef>
              <a:spcAft>
                <a:spcPts val="0"/>
              </a:spcAft>
              <a:buSzPct val="100000"/>
              <a:buChar char="-"/>
            </a:pPr>
            <a:r>
              <a:rPr lang="en-GB" sz="6092"/>
              <a:t>Most repeated mental health case that occured in this survey was depression.</a:t>
            </a:r>
            <a:endParaRPr sz="6092"/>
          </a:p>
          <a:p>
            <a:pPr indent="-325316" lvl="0" marL="457200" rtl="0" algn="l">
              <a:spcBef>
                <a:spcPts val="0"/>
              </a:spcBef>
              <a:spcAft>
                <a:spcPts val="0"/>
              </a:spcAft>
              <a:buSzPct val="100000"/>
              <a:buChar char="-"/>
            </a:pPr>
            <a:r>
              <a:rPr lang="en-GB" sz="6092"/>
              <a:t>Engineering had the most study hours.</a:t>
            </a:r>
            <a:endParaRPr sz="6092"/>
          </a:p>
          <a:p>
            <a:pPr indent="-325316" lvl="0" marL="457200" rtl="0" algn="l">
              <a:spcBef>
                <a:spcPts val="0"/>
              </a:spcBef>
              <a:spcAft>
                <a:spcPts val="0"/>
              </a:spcAft>
              <a:buSzPct val="100000"/>
              <a:buChar char="-"/>
            </a:pPr>
            <a:r>
              <a:rPr lang="en-GB" sz="6092"/>
              <a:t>If a student committed fully to their academic year, their CGPA would be higher.</a:t>
            </a:r>
            <a:endParaRPr sz="6092"/>
          </a:p>
          <a:p>
            <a:pPr indent="-325316" lvl="0" marL="457200" rtl="0" algn="l">
              <a:spcBef>
                <a:spcPts val="0"/>
              </a:spcBef>
              <a:spcAft>
                <a:spcPts val="0"/>
              </a:spcAft>
              <a:buSzPct val="100000"/>
              <a:buChar char="-"/>
            </a:pPr>
            <a:r>
              <a:rPr lang="en-GB" sz="6092"/>
              <a:t>It could be seen that the first year had the largest amount of study hours, because of new school pressure?</a:t>
            </a:r>
            <a:endParaRPr sz="6092"/>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048325" y="662625"/>
            <a:ext cx="3317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Visualisation </a:t>
            </a:r>
            <a:endParaRPr/>
          </a:p>
        </p:txBody>
      </p:sp>
      <p:pic>
        <p:nvPicPr>
          <p:cNvPr descr="Scatter plot app icon. Scattergram. Mathematical diagram. Chart on coordinate plane. Statistics data visualization. UI/UX user interface. Web or mobile applications. Vector isolated illustrations (provided by Getty Images)" id="195" name="Google Shape;195;p23"/>
          <p:cNvPicPr preferRelativeResize="0"/>
          <p:nvPr/>
        </p:nvPicPr>
        <p:blipFill>
          <a:blip r:embed="rId3">
            <a:alphaModFix/>
          </a:blip>
          <a:stretch>
            <a:fillRect/>
          </a:stretch>
        </p:blipFill>
        <p:spPr>
          <a:xfrm>
            <a:off x="3048313" y="1617225"/>
            <a:ext cx="3047373" cy="3047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47500" y="602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 Percentage of Males/ Females </a:t>
            </a:r>
            <a:endParaRPr/>
          </a:p>
        </p:txBody>
      </p:sp>
      <p:sp>
        <p:nvSpPr>
          <p:cNvPr id="201" name="Google Shape;201;p24"/>
          <p:cNvSpPr txBox="1"/>
          <p:nvPr>
            <p:ph idx="1" type="body"/>
          </p:nvPr>
        </p:nvSpPr>
        <p:spPr>
          <a:xfrm>
            <a:off x="277000" y="149710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868">
                <a:solidFill>
                  <a:srgbClr val="000000"/>
                </a:solidFill>
                <a:latin typeface="Arial"/>
                <a:ea typeface="Arial"/>
                <a:cs typeface="Arial"/>
                <a:sym typeface="Arial"/>
              </a:rPr>
              <a:t>Chart Summary:</a:t>
            </a:r>
            <a:br>
              <a:rPr b="1" lang="en-GB" sz="3868">
                <a:solidFill>
                  <a:srgbClr val="000000"/>
                </a:solidFill>
                <a:latin typeface="Arial"/>
                <a:ea typeface="Arial"/>
                <a:cs typeface="Arial"/>
                <a:sym typeface="Arial"/>
              </a:rPr>
            </a:br>
            <a:r>
              <a:rPr lang="en-GB" sz="3868">
                <a:solidFill>
                  <a:srgbClr val="000000"/>
                </a:solidFill>
                <a:latin typeface="Arial"/>
                <a:ea typeface="Arial"/>
                <a:cs typeface="Arial"/>
                <a:sym typeface="Arial"/>
              </a:rPr>
              <a:t> The pie chart shows the gender distribution of respondents in the dataset. It reveals a significant imbalance in the sample composition:</a:t>
            </a:r>
            <a:endParaRPr sz="3868">
              <a:solidFill>
                <a:srgbClr val="000000"/>
              </a:solidFill>
              <a:latin typeface="Arial"/>
              <a:ea typeface="Arial"/>
              <a:cs typeface="Arial"/>
              <a:sym typeface="Arial"/>
            </a:endParaRPr>
          </a:p>
          <a:p>
            <a:pPr indent="-290008" lvl="0" marL="457200" rtl="0" algn="l">
              <a:spcBef>
                <a:spcPts val="1200"/>
              </a:spcBef>
              <a:spcAft>
                <a:spcPts val="0"/>
              </a:spcAft>
              <a:buClr>
                <a:srgbClr val="000000"/>
              </a:buClr>
              <a:buSzPct val="100000"/>
              <a:buFont typeface="Arial"/>
              <a:buChar char="●"/>
            </a:pPr>
            <a:r>
              <a:rPr b="1" lang="en-GB" sz="3868">
                <a:solidFill>
                  <a:srgbClr val="000000"/>
                </a:solidFill>
                <a:latin typeface="Arial"/>
                <a:ea typeface="Arial"/>
                <a:cs typeface="Arial"/>
                <a:sym typeface="Arial"/>
              </a:rPr>
              <a:t>Female respondents</a:t>
            </a:r>
            <a:r>
              <a:rPr lang="en-GB" sz="3868">
                <a:solidFill>
                  <a:srgbClr val="000000"/>
                </a:solidFill>
                <a:latin typeface="Arial"/>
                <a:ea typeface="Arial"/>
                <a:cs typeface="Arial"/>
                <a:sym typeface="Arial"/>
              </a:rPr>
              <a:t> make up </a:t>
            </a:r>
            <a:r>
              <a:rPr b="1" lang="en-GB" sz="3868">
                <a:solidFill>
                  <a:srgbClr val="000000"/>
                </a:solidFill>
                <a:latin typeface="Arial"/>
                <a:ea typeface="Arial"/>
                <a:cs typeface="Arial"/>
                <a:sym typeface="Arial"/>
              </a:rPr>
              <a:t>76%</a:t>
            </a:r>
            <a:r>
              <a:rPr lang="en-GB" sz="3868">
                <a:solidFill>
                  <a:srgbClr val="000000"/>
                </a:solidFill>
                <a:latin typeface="Arial"/>
                <a:ea typeface="Arial"/>
                <a:cs typeface="Arial"/>
                <a:sym typeface="Arial"/>
              </a:rPr>
              <a:t> of the total.</a:t>
            </a:r>
            <a:br>
              <a:rPr lang="en-GB" sz="3868">
                <a:solidFill>
                  <a:srgbClr val="000000"/>
                </a:solidFill>
                <a:latin typeface="Arial"/>
                <a:ea typeface="Arial"/>
                <a:cs typeface="Arial"/>
                <a:sym typeface="Arial"/>
              </a:rPr>
            </a:br>
            <a:endParaRPr sz="3868">
              <a:solidFill>
                <a:srgbClr val="000000"/>
              </a:solidFill>
              <a:latin typeface="Arial"/>
              <a:ea typeface="Arial"/>
              <a:cs typeface="Arial"/>
              <a:sym typeface="Arial"/>
            </a:endParaRPr>
          </a:p>
          <a:p>
            <a:pPr indent="-290008" lvl="0" marL="457200" rtl="0" algn="l">
              <a:spcBef>
                <a:spcPts val="0"/>
              </a:spcBef>
              <a:spcAft>
                <a:spcPts val="0"/>
              </a:spcAft>
              <a:buClr>
                <a:srgbClr val="000000"/>
              </a:buClr>
              <a:buSzPct val="100000"/>
              <a:buFont typeface="Arial"/>
              <a:buChar char="●"/>
            </a:pPr>
            <a:r>
              <a:rPr b="1" lang="en-GB" sz="3868">
                <a:solidFill>
                  <a:srgbClr val="000000"/>
                </a:solidFill>
                <a:latin typeface="Arial"/>
                <a:ea typeface="Arial"/>
                <a:cs typeface="Arial"/>
                <a:sym typeface="Arial"/>
              </a:rPr>
              <a:t>Male respondents</a:t>
            </a:r>
            <a:r>
              <a:rPr lang="en-GB" sz="3868">
                <a:solidFill>
                  <a:srgbClr val="000000"/>
                </a:solidFill>
                <a:latin typeface="Arial"/>
                <a:ea typeface="Arial"/>
                <a:cs typeface="Arial"/>
                <a:sym typeface="Arial"/>
              </a:rPr>
              <a:t> account for only </a:t>
            </a:r>
            <a:r>
              <a:rPr b="1" lang="en-GB" sz="3868">
                <a:solidFill>
                  <a:srgbClr val="000000"/>
                </a:solidFill>
                <a:latin typeface="Arial"/>
                <a:ea typeface="Arial"/>
                <a:cs typeface="Arial"/>
                <a:sym typeface="Arial"/>
              </a:rPr>
              <a:t>24%</a:t>
            </a:r>
            <a:r>
              <a:rPr lang="en-GB" sz="3868">
                <a:solidFill>
                  <a:srgbClr val="000000"/>
                </a:solidFill>
                <a:latin typeface="Arial"/>
                <a:ea typeface="Arial"/>
                <a:cs typeface="Arial"/>
                <a:sym typeface="Arial"/>
              </a:rPr>
              <a:t>.</a:t>
            </a:r>
            <a:endParaRPr sz="3868">
              <a:solidFill>
                <a:srgbClr val="000000"/>
              </a:solidFill>
              <a:latin typeface="Arial"/>
              <a:ea typeface="Arial"/>
              <a:cs typeface="Arial"/>
              <a:sym typeface="Arial"/>
            </a:endParaRPr>
          </a:p>
          <a:p>
            <a:pPr indent="0" lvl="0" marL="457200" rtl="0" algn="l">
              <a:spcBef>
                <a:spcPts val="1200"/>
              </a:spcBef>
              <a:spcAft>
                <a:spcPts val="0"/>
              </a:spcAft>
              <a:buNone/>
            </a:pPr>
            <a:r>
              <a:rPr b="1" lang="en-GB" sz="3868">
                <a:solidFill>
                  <a:srgbClr val="000000"/>
                </a:solidFill>
                <a:latin typeface="Arial"/>
                <a:ea typeface="Arial"/>
                <a:cs typeface="Arial"/>
                <a:sym typeface="Arial"/>
              </a:rPr>
              <a:t>Interpretation:</a:t>
            </a:r>
            <a:endParaRPr b="1" sz="3868">
              <a:solidFill>
                <a:srgbClr val="000000"/>
              </a:solidFill>
              <a:latin typeface="Arial"/>
              <a:ea typeface="Arial"/>
              <a:cs typeface="Arial"/>
              <a:sym typeface="Arial"/>
            </a:endParaRPr>
          </a:p>
          <a:p>
            <a:pPr indent="-290008" lvl="0" marL="457200" rtl="0" algn="l">
              <a:spcBef>
                <a:spcPts val="1200"/>
              </a:spcBef>
              <a:spcAft>
                <a:spcPts val="0"/>
              </a:spcAft>
              <a:buClr>
                <a:srgbClr val="000000"/>
              </a:buClr>
              <a:buSzPct val="100000"/>
              <a:buFont typeface="Arial"/>
              <a:buChar char="●"/>
            </a:pPr>
            <a:r>
              <a:rPr lang="en-GB" sz="3868">
                <a:solidFill>
                  <a:srgbClr val="000000"/>
                </a:solidFill>
                <a:latin typeface="Arial"/>
                <a:ea typeface="Arial"/>
                <a:cs typeface="Arial"/>
                <a:sym typeface="Arial"/>
              </a:rPr>
              <a:t>This indicates that the majority of participants in this mental health study are </a:t>
            </a:r>
            <a:r>
              <a:rPr b="1" lang="en-GB" sz="3868">
                <a:solidFill>
                  <a:srgbClr val="000000"/>
                </a:solidFill>
                <a:latin typeface="Arial"/>
                <a:ea typeface="Arial"/>
                <a:cs typeface="Arial"/>
                <a:sym typeface="Arial"/>
              </a:rPr>
              <a:t>female</a:t>
            </a:r>
            <a:r>
              <a:rPr lang="en-GB" sz="3868">
                <a:solidFill>
                  <a:srgbClr val="000000"/>
                </a:solidFill>
                <a:latin typeface="Arial"/>
                <a:ea typeface="Arial"/>
                <a:cs typeface="Arial"/>
                <a:sym typeface="Arial"/>
              </a:rPr>
              <a:t>, which could reflect either higher female engagement in mental health surveys or gender-related patterns in mental health reporting.</a:t>
            </a:r>
            <a:br>
              <a:rPr lang="en-GB" sz="3868">
                <a:solidFill>
                  <a:srgbClr val="000000"/>
                </a:solidFill>
                <a:latin typeface="Arial"/>
                <a:ea typeface="Arial"/>
                <a:cs typeface="Arial"/>
                <a:sym typeface="Arial"/>
              </a:rPr>
            </a:br>
            <a:endParaRPr sz="3868">
              <a:solidFill>
                <a:srgbClr val="000000"/>
              </a:solidFill>
              <a:latin typeface="Arial"/>
              <a:ea typeface="Arial"/>
              <a:cs typeface="Arial"/>
              <a:sym typeface="Arial"/>
            </a:endParaRPr>
          </a:p>
          <a:p>
            <a:pPr indent="-290008" lvl="0" marL="457200" rtl="0" algn="l">
              <a:spcBef>
                <a:spcPts val="0"/>
              </a:spcBef>
              <a:spcAft>
                <a:spcPts val="0"/>
              </a:spcAft>
              <a:buClr>
                <a:srgbClr val="000000"/>
              </a:buClr>
              <a:buSzPct val="100000"/>
              <a:buFont typeface="Arial"/>
              <a:buChar char="●"/>
            </a:pPr>
            <a:r>
              <a:rPr lang="en-GB" sz="3868">
                <a:solidFill>
                  <a:srgbClr val="000000"/>
                </a:solidFill>
                <a:latin typeface="Arial"/>
                <a:ea typeface="Arial"/>
                <a:cs typeface="Arial"/>
                <a:sym typeface="Arial"/>
              </a:rPr>
              <a:t>The underrepresentation of male respondents suggests that any gender-based comparisons (e.g., prevalence of depression by gender) must be interpreted cautiously. There is a risk of bias due to sample imbalance.</a:t>
            </a:r>
            <a:br>
              <a:rPr lang="en-GB" sz="3868">
                <a:solidFill>
                  <a:srgbClr val="000000"/>
                </a:solidFill>
                <a:latin typeface="Arial"/>
                <a:ea typeface="Arial"/>
                <a:cs typeface="Arial"/>
                <a:sym typeface="Arial"/>
              </a:rPr>
            </a:br>
            <a:endParaRPr sz="3868">
              <a:solidFill>
                <a:srgbClr val="000000"/>
              </a:solidFill>
              <a:latin typeface="Arial"/>
              <a:ea typeface="Arial"/>
              <a:cs typeface="Arial"/>
              <a:sym typeface="Arial"/>
            </a:endParaRPr>
          </a:p>
          <a:p>
            <a:pPr indent="-290008" lvl="0" marL="457200" rtl="0" algn="l">
              <a:spcBef>
                <a:spcPts val="0"/>
              </a:spcBef>
              <a:spcAft>
                <a:spcPts val="0"/>
              </a:spcAft>
              <a:buClr>
                <a:srgbClr val="000000"/>
              </a:buClr>
              <a:buSzPct val="100000"/>
              <a:buFont typeface="Arial"/>
              <a:buChar char="●"/>
            </a:pPr>
            <a:r>
              <a:rPr lang="en-GB" sz="3868">
                <a:solidFill>
                  <a:srgbClr val="000000"/>
                </a:solidFill>
                <a:latin typeface="Arial"/>
                <a:ea typeface="Arial"/>
                <a:cs typeface="Arial"/>
                <a:sym typeface="Arial"/>
              </a:rPr>
              <a:t>From a broader perspective, this pattern may also highlight a </a:t>
            </a:r>
            <a:r>
              <a:rPr b="1" lang="en-GB" sz="3868">
                <a:solidFill>
                  <a:srgbClr val="000000"/>
                </a:solidFill>
                <a:latin typeface="Arial"/>
                <a:ea typeface="Arial"/>
                <a:cs typeface="Arial"/>
                <a:sym typeface="Arial"/>
              </a:rPr>
              <a:t>potential stigma among males</a:t>
            </a:r>
            <a:r>
              <a:rPr lang="en-GB" sz="3868">
                <a:solidFill>
                  <a:srgbClr val="000000"/>
                </a:solidFill>
                <a:latin typeface="Arial"/>
                <a:ea typeface="Arial"/>
                <a:cs typeface="Arial"/>
                <a:sym typeface="Arial"/>
              </a:rPr>
              <a:t> in acknowledging or discussing mental health issues—something that’s often reported in academic literature and public health research.</a:t>
            </a:r>
            <a:br>
              <a:rPr lang="en-GB" sz="3868">
                <a:solidFill>
                  <a:srgbClr val="000000"/>
                </a:solidFill>
                <a:latin typeface="Arial"/>
                <a:ea typeface="Arial"/>
                <a:cs typeface="Arial"/>
                <a:sym typeface="Arial"/>
              </a:rPr>
            </a:br>
            <a:endParaRPr sz="3868">
              <a:solidFill>
                <a:srgbClr val="000000"/>
              </a:solidFill>
              <a:latin typeface="Arial"/>
              <a:ea typeface="Arial"/>
              <a:cs typeface="Arial"/>
              <a:sym typeface="Arial"/>
            </a:endParaRPr>
          </a:p>
          <a:p>
            <a:pPr indent="0" lvl="0" marL="0" rtl="0" algn="l">
              <a:spcBef>
                <a:spcPts val="1200"/>
              </a:spcBef>
              <a:spcAft>
                <a:spcPts val="0"/>
              </a:spcAft>
              <a:buNone/>
            </a:pPr>
            <a:r>
              <a:rPr b="1" lang="en-GB" sz="3868">
                <a:solidFill>
                  <a:srgbClr val="000000"/>
                </a:solidFill>
                <a:latin typeface="Arial"/>
                <a:ea typeface="Arial"/>
                <a:cs typeface="Arial"/>
                <a:sym typeface="Arial"/>
              </a:rPr>
              <a:t>Key Takeaway:</a:t>
            </a:r>
            <a:br>
              <a:rPr b="1" lang="en-GB" sz="3868">
                <a:solidFill>
                  <a:srgbClr val="000000"/>
                </a:solidFill>
                <a:latin typeface="Arial"/>
                <a:ea typeface="Arial"/>
                <a:cs typeface="Arial"/>
                <a:sym typeface="Arial"/>
              </a:rPr>
            </a:br>
            <a:r>
              <a:rPr lang="en-GB" sz="3868">
                <a:solidFill>
                  <a:srgbClr val="000000"/>
                </a:solidFill>
                <a:latin typeface="Arial"/>
                <a:ea typeface="Arial"/>
                <a:cs typeface="Arial"/>
                <a:sym typeface="Arial"/>
              </a:rPr>
              <a:t> While the dataset provides valuable insights, gender representation should be considered when generalizing findings or making policy recommendations.</a:t>
            </a:r>
            <a:endParaRPr sz="3868">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2" name="Google Shape;202;p24"/>
          <p:cNvPicPr preferRelativeResize="0"/>
          <p:nvPr/>
        </p:nvPicPr>
        <p:blipFill>
          <a:blip r:embed="rId3">
            <a:alphaModFix/>
          </a:blip>
          <a:stretch>
            <a:fillRect/>
          </a:stretch>
        </p:blipFill>
        <p:spPr>
          <a:xfrm>
            <a:off x="7091725" y="220300"/>
            <a:ext cx="1873800" cy="197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260800" y="497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t>Chart 2 &amp; 3: Age &amp; Gender Distribution</a:t>
            </a:r>
            <a:endParaRPr sz="2500"/>
          </a:p>
        </p:txBody>
      </p:sp>
      <p:sp>
        <p:nvSpPr>
          <p:cNvPr id="208" name="Google Shape;208;p25"/>
          <p:cNvSpPr txBox="1"/>
          <p:nvPr>
            <p:ph idx="1" type="body"/>
          </p:nvPr>
        </p:nvSpPr>
        <p:spPr>
          <a:xfrm>
            <a:off x="357900" y="1452225"/>
            <a:ext cx="5649600" cy="329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Chart 1: Students of Different Ages and Genders</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Females significantly outnumber males in all age groups.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Age 18 shows the highest participation, especially among females.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Male representation remains consistently lower across all ages.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Chart 2: Age Distribution</a:t>
            </a:r>
            <a:endParaRPr b="1"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Majority of respondents are between ages </a:t>
            </a:r>
            <a:r>
              <a:rPr b="1" lang="en-GB" sz="1100">
                <a:solidFill>
                  <a:srgbClr val="000000"/>
                </a:solidFill>
                <a:latin typeface="Arial"/>
                <a:ea typeface="Arial"/>
                <a:cs typeface="Arial"/>
                <a:sym typeface="Arial"/>
              </a:rPr>
              <a:t>18–25</a:t>
            </a:r>
            <a:r>
              <a:rPr lang="en-GB" sz="1100">
                <a:solidFill>
                  <a:srgbClr val="000000"/>
                </a:solidFill>
                <a:latin typeface="Arial"/>
                <a:ea typeface="Arial"/>
                <a:cs typeface="Arial"/>
                <a:sym typeface="Arial"/>
              </a:rPr>
              <a:t>, with </a:t>
            </a:r>
            <a:r>
              <a:rPr b="1" lang="en-GB" sz="1100">
                <a:solidFill>
                  <a:srgbClr val="000000"/>
                </a:solidFill>
                <a:latin typeface="Arial"/>
                <a:ea typeface="Arial"/>
                <a:cs typeface="Arial"/>
                <a:sym typeface="Arial"/>
              </a:rPr>
              <a:t>age 18</a:t>
            </a:r>
            <a:r>
              <a:rPr lang="en-GB" sz="1100">
                <a:solidFill>
                  <a:srgbClr val="000000"/>
                </a:solidFill>
                <a:latin typeface="Arial"/>
                <a:ea typeface="Arial"/>
                <a:cs typeface="Arial"/>
                <a:sym typeface="Arial"/>
              </a:rPr>
              <a:t> being the most common.</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Participation is fairly balanced across the rest of the age range, suggesting a good spread for analysis.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09" name="Google Shape;209;p25"/>
          <p:cNvPicPr preferRelativeResize="0"/>
          <p:nvPr/>
        </p:nvPicPr>
        <p:blipFill>
          <a:blip r:embed="rId3">
            <a:alphaModFix/>
          </a:blip>
          <a:stretch>
            <a:fillRect/>
          </a:stretch>
        </p:blipFill>
        <p:spPr>
          <a:xfrm>
            <a:off x="6112574" y="243424"/>
            <a:ext cx="2772924" cy="2209599"/>
          </a:xfrm>
          <a:prstGeom prst="rect">
            <a:avLst/>
          </a:prstGeom>
          <a:noFill/>
          <a:ln>
            <a:noFill/>
          </a:ln>
        </p:spPr>
      </p:pic>
      <p:pic>
        <p:nvPicPr>
          <p:cNvPr id="210" name="Google Shape;210;p25"/>
          <p:cNvPicPr preferRelativeResize="0"/>
          <p:nvPr/>
        </p:nvPicPr>
        <p:blipFill>
          <a:blip r:embed="rId4">
            <a:alphaModFix/>
          </a:blip>
          <a:stretch>
            <a:fillRect/>
          </a:stretch>
        </p:blipFill>
        <p:spPr>
          <a:xfrm>
            <a:off x="6112575" y="2453025"/>
            <a:ext cx="2772924" cy="247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366000" y="570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4: ‘No’ Response Heatmap </a:t>
            </a:r>
            <a:endParaRPr/>
          </a:p>
        </p:txBody>
      </p:sp>
      <p:sp>
        <p:nvSpPr>
          <p:cNvPr id="216" name="Google Shape;216;p26"/>
          <p:cNvSpPr txBox="1"/>
          <p:nvPr>
            <p:ph idx="1" type="body"/>
          </p:nvPr>
        </p:nvSpPr>
        <p:spPr>
          <a:xfrm>
            <a:off x="423875" y="1260450"/>
            <a:ext cx="4611600" cy="33831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This heatmap visualizes the frequency of </a:t>
            </a:r>
            <a:r>
              <a:rPr b="1" lang="en-GB" sz="1100">
                <a:solidFill>
                  <a:srgbClr val="000000"/>
                </a:solidFill>
                <a:latin typeface="Arial"/>
                <a:ea typeface="Arial"/>
                <a:cs typeface="Arial"/>
                <a:sym typeface="Arial"/>
              </a:rPr>
              <a:t>"No"</a:t>
            </a:r>
            <a:r>
              <a:rPr lang="en-GB" sz="1100">
                <a:solidFill>
                  <a:srgbClr val="000000"/>
                </a:solidFill>
                <a:latin typeface="Arial"/>
                <a:ea typeface="Arial"/>
                <a:cs typeface="Arial"/>
                <a:sym typeface="Arial"/>
              </a:rPr>
              <a:t> responses across key mental health-related columns.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darkest areas indicate that a </a:t>
            </a:r>
            <a:r>
              <a:rPr b="1" lang="en-GB" sz="1100">
                <a:solidFill>
                  <a:srgbClr val="000000"/>
                </a:solidFill>
                <a:latin typeface="Arial"/>
                <a:ea typeface="Arial"/>
                <a:cs typeface="Arial"/>
                <a:sym typeface="Arial"/>
              </a:rPr>
              <a:t>large number of participants denied experiencing depression, anxiety, panic attacks, or needing treatment</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Despite high "No" rates, there's still noticeable variation — some rows show clusters of "Yes" responses, especially in columns like </a:t>
            </a:r>
            <a:r>
              <a:rPr b="1" lang="en-GB" sz="1100">
                <a:solidFill>
                  <a:srgbClr val="000000"/>
                </a:solidFill>
                <a:latin typeface="Arial"/>
                <a:ea typeface="Arial"/>
                <a:cs typeface="Arial"/>
                <a:sym typeface="Arial"/>
              </a:rPr>
              <a:t>Anxiety</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Support</a:t>
            </a:r>
            <a:r>
              <a:rPr lang="en-GB" sz="1100">
                <a:solidFill>
                  <a:srgbClr val="000000"/>
                </a:solidFill>
                <a:latin typeface="Arial"/>
                <a:ea typeface="Arial"/>
                <a:cs typeface="Arial"/>
                <a:sym typeface="Arial"/>
              </a:rPr>
              <a:t>, which indicates mixed experiences.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chart also shows that </a:t>
            </a:r>
            <a:r>
              <a:rPr b="1" lang="en-GB" sz="1100">
                <a:solidFill>
                  <a:srgbClr val="000000"/>
                </a:solidFill>
                <a:latin typeface="Arial"/>
                <a:ea typeface="Arial"/>
                <a:cs typeface="Arial"/>
                <a:sym typeface="Arial"/>
              </a:rPr>
              <a:t>non-mental health columns</a:t>
            </a:r>
            <a:r>
              <a:rPr lang="en-GB" sz="1100">
                <a:solidFill>
                  <a:srgbClr val="000000"/>
                </a:solidFill>
                <a:latin typeface="Arial"/>
                <a:ea typeface="Arial"/>
                <a:cs typeface="Arial"/>
                <a:sym typeface="Arial"/>
              </a:rPr>
              <a:t> (like </a:t>
            </a:r>
            <a:r>
              <a:rPr lang="en-GB" sz="1100">
                <a:solidFill>
                  <a:srgbClr val="188038"/>
                </a:solidFill>
                <a:latin typeface="Roboto Mono"/>
                <a:ea typeface="Roboto Mono"/>
                <a:cs typeface="Roboto Mono"/>
                <a:sym typeface="Roboto Mono"/>
              </a:rPr>
              <a:t>Age</a:t>
            </a:r>
            <a:r>
              <a:rPr lang="en-GB" sz="1100">
                <a:solidFill>
                  <a:srgbClr val="000000"/>
                </a:solidFill>
                <a:latin typeface="Arial"/>
                <a:ea typeface="Arial"/>
                <a:cs typeface="Arial"/>
                <a:sym typeface="Arial"/>
              </a:rPr>
              <a:t>, </a:t>
            </a:r>
            <a:r>
              <a:rPr lang="en-GB" sz="1100">
                <a:solidFill>
                  <a:srgbClr val="188038"/>
                </a:solidFill>
                <a:latin typeface="Roboto Mono"/>
                <a:ea typeface="Roboto Mono"/>
                <a:cs typeface="Roboto Mono"/>
                <a:sym typeface="Roboto Mono"/>
              </a:rPr>
              <a:t>Gender</a:t>
            </a:r>
            <a:r>
              <a:rPr lang="en-GB" sz="1100">
                <a:solidFill>
                  <a:srgbClr val="000000"/>
                </a:solidFill>
                <a:latin typeface="Arial"/>
                <a:ea typeface="Arial"/>
                <a:cs typeface="Arial"/>
                <a:sym typeface="Arial"/>
              </a:rPr>
              <a:t>, </a:t>
            </a:r>
            <a:r>
              <a:rPr lang="en-GB" sz="1100">
                <a:solidFill>
                  <a:srgbClr val="188038"/>
                </a:solidFill>
                <a:latin typeface="Roboto Mono"/>
                <a:ea typeface="Roboto Mono"/>
                <a:cs typeface="Roboto Mono"/>
                <a:sym typeface="Roboto Mono"/>
              </a:rPr>
              <a:t>CGPA</a:t>
            </a:r>
            <a:r>
              <a:rPr lang="en-GB" sz="1100">
                <a:solidFill>
                  <a:srgbClr val="000000"/>
                </a:solidFill>
                <a:latin typeface="Arial"/>
                <a:ea typeface="Arial"/>
                <a:cs typeface="Arial"/>
                <a:sym typeface="Arial"/>
              </a:rPr>
              <a:t>) have no "No" values, confirming they're mostly numeric or non-binary.</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Takeaway:</a:t>
            </a:r>
            <a:br>
              <a:rPr b="1" lang="en-GB" sz="1100">
                <a:solidFill>
                  <a:srgbClr val="000000"/>
                </a:solidFill>
                <a:latin typeface="Arial"/>
                <a:ea typeface="Arial"/>
                <a:cs typeface="Arial"/>
                <a:sym typeface="Arial"/>
              </a:rPr>
            </a:br>
            <a:r>
              <a:rPr lang="en-GB" sz="1100">
                <a:solidFill>
                  <a:srgbClr val="000000"/>
                </a:solidFill>
                <a:latin typeface="Arial"/>
                <a:ea typeface="Arial"/>
                <a:cs typeface="Arial"/>
                <a:sym typeface="Arial"/>
              </a:rPr>
              <a:t> While many participants reported no mental health issues, there is a </a:t>
            </a:r>
            <a:r>
              <a:rPr b="1" lang="en-GB" sz="1100">
                <a:solidFill>
                  <a:srgbClr val="000000"/>
                </a:solidFill>
                <a:latin typeface="Arial"/>
                <a:ea typeface="Arial"/>
                <a:cs typeface="Arial"/>
                <a:sym typeface="Arial"/>
              </a:rPr>
              <a:t>significant minority with positive responses</a:t>
            </a:r>
            <a:r>
              <a:rPr lang="en-GB" sz="1100">
                <a:solidFill>
                  <a:srgbClr val="000000"/>
                </a:solidFill>
                <a:latin typeface="Arial"/>
                <a:ea typeface="Arial"/>
                <a:cs typeface="Arial"/>
                <a:sym typeface="Arial"/>
              </a:rPr>
              <a:t>, which makes this dataset valuable for identifying patterns and risk factors.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17" name="Google Shape;217;p26"/>
          <p:cNvPicPr preferRelativeResize="0"/>
          <p:nvPr/>
        </p:nvPicPr>
        <p:blipFill rotWithShape="1">
          <a:blip r:embed="rId3">
            <a:alphaModFix/>
          </a:blip>
          <a:srcRect b="1390" l="0" r="0" t="-1390"/>
          <a:stretch/>
        </p:blipFill>
        <p:spPr>
          <a:xfrm>
            <a:off x="5035400" y="1260300"/>
            <a:ext cx="3907976" cy="3383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5: Enrollment by Gender and Course</a:t>
            </a:r>
            <a:endParaRPr/>
          </a:p>
        </p:txBody>
      </p:sp>
      <p:sp>
        <p:nvSpPr>
          <p:cNvPr id="223" name="Google Shape;223;p27"/>
          <p:cNvSpPr txBox="1"/>
          <p:nvPr>
            <p:ph idx="1" type="body"/>
          </p:nvPr>
        </p:nvSpPr>
        <p:spPr>
          <a:xfrm>
            <a:off x="448075" y="1787475"/>
            <a:ext cx="4685400" cy="28545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120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Female students</a:t>
            </a:r>
            <a:r>
              <a:rPr lang="en-GB" sz="1100">
                <a:solidFill>
                  <a:srgbClr val="000000"/>
                </a:solidFill>
                <a:latin typeface="Arial"/>
                <a:ea typeface="Arial"/>
                <a:cs typeface="Arial"/>
                <a:sym typeface="Arial"/>
              </a:rPr>
              <a:t> dominate enrollment across all three programs — </a:t>
            </a:r>
            <a:r>
              <a:rPr b="1" lang="en-GB" sz="1100">
                <a:solidFill>
                  <a:srgbClr val="000000"/>
                </a:solidFill>
                <a:latin typeface="Arial"/>
                <a:ea typeface="Arial"/>
                <a:cs typeface="Arial"/>
                <a:sym typeface="Arial"/>
              </a:rPr>
              <a:t>Engineering</a:t>
            </a: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BCS (Computer Science)</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BIT (Information Technology)</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Engineering</a:t>
            </a:r>
            <a:r>
              <a:rPr lang="en-GB" sz="1100">
                <a:solidFill>
                  <a:srgbClr val="000000"/>
                </a:solidFill>
                <a:latin typeface="Arial"/>
                <a:ea typeface="Arial"/>
                <a:cs typeface="Arial"/>
                <a:sym typeface="Arial"/>
              </a:rPr>
              <a:t> has the highest overall enrollment, especially among females.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Male students</a:t>
            </a:r>
            <a:r>
              <a:rPr lang="en-GB" sz="1100">
                <a:solidFill>
                  <a:srgbClr val="000000"/>
                </a:solidFill>
                <a:latin typeface="Arial"/>
                <a:ea typeface="Arial"/>
                <a:cs typeface="Arial"/>
                <a:sym typeface="Arial"/>
              </a:rPr>
              <a:t> are more evenly distributed across courses but in smaller numbers overall.</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BCS</a:t>
            </a:r>
            <a:r>
              <a:rPr lang="en-GB" sz="1100">
                <a:solidFill>
                  <a:srgbClr val="000000"/>
                </a:solidFill>
                <a:latin typeface="Arial"/>
                <a:ea typeface="Arial"/>
                <a:cs typeface="Arial"/>
                <a:sym typeface="Arial"/>
              </a:rPr>
              <a:t> has slightly more male participants compared to Engineering and BIT.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Takeaway:</a:t>
            </a:r>
            <a:br>
              <a:rPr b="1" lang="en-GB" sz="1100">
                <a:solidFill>
                  <a:srgbClr val="000000"/>
                </a:solidFill>
                <a:latin typeface="Arial"/>
                <a:ea typeface="Arial"/>
                <a:cs typeface="Arial"/>
                <a:sym typeface="Arial"/>
              </a:rPr>
            </a:br>
            <a:r>
              <a:rPr lang="en-GB" sz="1100">
                <a:solidFill>
                  <a:srgbClr val="000000"/>
                </a:solidFill>
                <a:latin typeface="Arial"/>
                <a:ea typeface="Arial"/>
                <a:cs typeface="Arial"/>
                <a:sym typeface="Arial"/>
              </a:rPr>
              <a:t> The distribution shows a strong female presence in technical fields, which might influence course-specific mental health trends explored later.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5133475" y="1852200"/>
            <a:ext cx="3652724" cy="2725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2115450" y="389075"/>
            <a:ext cx="49131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6: Most Popular Courses </a:t>
            </a:r>
            <a:endParaRPr/>
          </a:p>
        </p:txBody>
      </p:sp>
      <p:sp>
        <p:nvSpPr>
          <p:cNvPr id="230" name="Google Shape;230;p28"/>
          <p:cNvSpPr txBox="1"/>
          <p:nvPr>
            <p:ph idx="1" type="body"/>
          </p:nvPr>
        </p:nvSpPr>
        <p:spPr>
          <a:xfrm>
            <a:off x="5157725" y="1269463"/>
            <a:ext cx="3515100" cy="33159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Engineering</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BCS (Computer Science)</a:t>
            </a:r>
            <a:r>
              <a:rPr lang="en-GB" sz="1100">
                <a:solidFill>
                  <a:srgbClr val="000000"/>
                </a:solidFill>
                <a:latin typeface="Arial"/>
                <a:ea typeface="Arial"/>
                <a:cs typeface="Arial"/>
                <a:sym typeface="Arial"/>
              </a:rPr>
              <a:t> are the most popular courses, each with around </a:t>
            </a:r>
            <a:r>
              <a:rPr b="1" lang="en-GB" sz="1100">
                <a:solidFill>
                  <a:srgbClr val="000000"/>
                </a:solidFill>
                <a:latin typeface="Arial"/>
                <a:ea typeface="Arial"/>
                <a:cs typeface="Arial"/>
                <a:sym typeface="Arial"/>
              </a:rPr>
              <a:t>180 students</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b="1" lang="en-GB" sz="1100">
                <a:solidFill>
                  <a:srgbClr val="000000"/>
                </a:solidFill>
                <a:latin typeface="Arial"/>
                <a:ea typeface="Arial"/>
                <a:cs typeface="Arial"/>
                <a:sym typeface="Arial"/>
              </a:rPr>
              <a:t>BIT (Information Technology)</a:t>
            </a:r>
            <a:r>
              <a:rPr lang="en-GB" sz="1100">
                <a:solidFill>
                  <a:srgbClr val="000000"/>
                </a:solidFill>
                <a:latin typeface="Arial"/>
                <a:ea typeface="Arial"/>
                <a:cs typeface="Arial"/>
                <a:sym typeface="Arial"/>
              </a:rPr>
              <a:t> follows as the third most common with just over </a:t>
            </a:r>
            <a:r>
              <a:rPr b="1" lang="en-GB" sz="1100">
                <a:solidFill>
                  <a:srgbClr val="000000"/>
                </a:solidFill>
                <a:latin typeface="Arial"/>
                <a:ea typeface="Arial"/>
                <a:cs typeface="Arial"/>
                <a:sym typeface="Arial"/>
              </a:rPr>
              <a:t>100 students</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Other fields like </a:t>
            </a:r>
            <a:r>
              <a:rPr b="1" lang="en-GB" sz="1100">
                <a:solidFill>
                  <a:srgbClr val="000000"/>
                </a:solidFill>
                <a:latin typeface="Arial"/>
                <a:ea typeface="Arial"/>
                <a:cs typeface="Arial"/>
                <a:sym typeface="Arial"/>
              </a:rPr>
              <a:t>KOE</a:t>
            </a: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Biomedical Science</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Law</a:t>
            </a:r>
            <a:r>
              <a:rPr lang="en-GB" sz="1100">
                <a:solidFill>
                  <a:srgbClr val="000000"/>
                </a:solidFill>
                <a:latin typeface="Arial"/>
                <a:ea typeface="Arial"/>
                <a:cs typeface="Arial"/>
                <a:sym typeface="Arial"/>
              </a:rPr>
              <a:t> have notably fewer students, ranging from ~20 to 40.</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Courses like </a:t>
            </a:r>
            <a:r>
              <a:rPr b="1" lang="en-GB" sz="1100">
                <a:solidFill>
                  <a:srgbClr val="000000"/>
                </a:solidFill>
                <a:latin typeface="Arial"/>
                <a:ea typeface="Arial"/>
                <a:cs typeface="Arial"/>
                <a:sym typeface="Arial"/>
              </a:rPr>
              <a:t>Psychology</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Engine</a:t>
            </a:r>
            <a:r>
              <a:rPr lang="en-GB" sz="1100">
                <a:solidFill>
                  <a:srgbClr val="000000"/>
                </a:solidFill>
                <a:latin typeface="Arial"/>
                <a:ea typeface="Arial"/>
                <a:cs typeface="Arial"/>
                <a:sym typeface="Arial"/>
              </a:rPr>
              <a:t> have the </a:t>
            </a:r>
            <a:r>
              <a:rPr b="1" lang="en-GB" sz="1100">
                <a:solidFill>
                  <a:srgbClr val="000000"/>
                </a:solidFill>
                <a:latin typeface="Arial"/>
                <a:ea typeface="Arial"/>
                <a:cs typeface="Arial"/>
                <a:sym typeface="Arial"/>
              </a:rPr>
              <a:t>lowest representation</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Takeaway:</a:t>
            </a:r>
            <a:br>
              <a:rPr b="1" lang="en-GB" sz="1100">
                <a:solidFill>
                  <a:srgbClr val="000000"/>
                </a:solidFill>
                <a:latin typeface="Arial"/>
                <a:ea typeface="Arial"/>
                <a:cs typeface="Arial"/>
                <a:sym typeface="Arial"/>
              </a:rPr>
            </a:br>
            <a:r>
              <a:rPr lang="en-GB" sz="1100">
                <a:solidFill>
                  <a:srgbClr val="000000"/>
                </a:solidFill>
                <a:latin typeface="Arial"/>
                <a:ea typeface="Arial"/>
                <a:cs typeface="Arial"/>
                <a:sym typeface="Arial"/>
              </a:rPr>
              <a:t> The dataset is heavily dominated by technical and computing-related courses, which may influence overall patterns in academic pressure or mental health indicators.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1" name="Google Shape;231;p28" title="Screenshot 2025-05-16 at 10.36.26.png"/>
          <p:cNvPicPr preferRelativeResize="0"/>
          <p:nvPr/>
        </p:nvPicPr>
        <p:blipFill>
          <a:blip r:embed="rId3">
            <a:alphaModFix/>
          </a:blip>
          <a:stretch>
            <a:fillRect/>
          </a:stretch>
        </p:blipFill>
        <p:spPr>
          <a:xfrm>
            <a:off x="525225" y="1236175"/>
            <a:ext cx="4219799" cy="3382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2095200" y="408125"/>
            <a:ext cx="49536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7: CGPA Distribution </a:t>
            </a:r>
            <a:endParaRPr/>
          </a:p>
        </p:txBody>
      </p:sp>
      <p:sp>
        <p:nvSpPr>
          <p:cNvPr id="237" name="Google Shape;237;p29"/>
          <p:cNvSpPr txBox="1"/>
          <p:nvPr>
            <p:ph idx="1" type="body"/>
          </p:nvPr>
        </p:nvSpPr>
        <p:spPr>
          <a:xfrm>
            <a:off x="819150" y="1600325"/>
            <a:ext cx="3634500" cy="3115500"/>
          </a:xfrm>
          <a:prstGeom prst="rect">
            <a:avLst/>
          </a:prstGeom>
        </p:spPr>
        <p:txBody>
          <a:bodyPr anchorCtr="0" anchor="t" bIns="91425" lIns="91425" spcFirstLastPara="1" rIns="91425" wrap="square" tIns="91425">
            <a:normAutofit fontScale="85000"/>
          </a:bodyPr>
          <a:lstStyle/>
          <a:p>
            <a:pPr indent="-287972" lvl="0" marL="457200" rtl="0" algn="l">
              <a:spcBef>
                <a:spcPts val="120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distribution is </a:t>
            </a:r>
            <a:r>
              <a:rPr b="1" lang="en-GB" sz="1100">
                <a:solidFill>
                  <a:srgbClr val="000000"/>
                </a:solidFill>
                <a:latin typeface="Arial"/>
                <a:ea typeface="Arial"/>
                <a:cs typeface="Arial"/>
                <a:sym typeface="Arial"/>
              </a:rPr>
              <a:t>bimodal</a:t>
            </a:r>
            <a:r>
              <a:rPr lang="en-GB" sz="1100">
                <a:solidFill>
                  <a:srgbClr val="000000"/>
                </a:solidFill>
                <a:latin typeface="Arial"/>
                <a:ea typeface="Arial"/>
                <a:cs typeface="Arial"/>
                <a:sym typeface="Arial"/>
              </a:rPr>
              <a:t>, with two clear peaks at </a:t>
            </a:r>
            <a:r>
              <a:rPr b="1" lang="en-GB" sz="1100">
                <a:solidFill>
                  <a:srgbClr val="000000"/>
                </a:solidFill>
                <a:latin typeface="Arial"/>
                <a:ea typeface="Arial"/>
                <a:cs typeface="Arial"/>
                <a:sym typeface="Arial"/>
              </a:rPr>
              <a:t>2.0</a:t>
            </a:r>
            <a:r>
              <a:rPr lang="en-GB" sz="1100">
                <a:solidFill>
                  <a:srgbClr val="000000"/>
                </a:solidFill>
                <a:latin typeface="Arial"/>
                <a:ea typeface="Arial"/>
                <a:cs typeface="Arial"/>
                <a:sym typeface="Arial"/>
              </a:rPr>
              <a:t> and </a:t>
            </a:r>
            <a:r>
              <a:rPr b="1" lang="en-GB" sz="1100">
                <a:solidFill>
                  <a:srgbClr val="000000"/>
                </a:solidFill>
                <a:latin typeface="Arial"/>
                <a:ea typeface="Arial"/>
                <a:cs typeface="Arial"/>
                <a:sym typeface="Arial"/>
              </a:rPr>
              <a:t>4.0</a:t>
            </a:r>
            <a:r>
              <a:rPr lang="en-GB" sz="1100">
                <a:solidFill>
                  <a:srgbClr val="000000"/>
                </a:solidFill>
                <a:latin typeface="Arial"/>
                <a:ea typeface="Arial"/>
                <a:cs typeface="Arial"/>
                <a:sym typeface="Arial"/>
              </a:rPr>
              <a:t>, indicating many students are either at the lower or upper extremes of academic performance.</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A significant number of students have a </a:t>
            </a:r>
            <a:r>
              <a:rPr b="1" lang="en-GB" sz="1100">
                <a:solidFill>
                  <a:srgbClr val="000000"/>
                </a:solidFill>
                <a:latin typeface="Arial"/>
                <a:ea typeface="Arial"/>
                <a:cs typeface="Arial"/>
                <a:sym typeface="Arial"/>
              </a:rPr>
              <a:t>perfect 4.0 CGPA</a:t>
            </a:r>
            <a:r>
              <a:rPr lang="en-GB" sz="1100">
                <a:solidFill>
                  <a:srgbClr val="000000"/>
                </a:solidFill>
                <a:latin typeface="Arial"/>
                <a:ea typeface="Arial"/>
                <a:cs typeface="Arial"/>
                <a:sym typeface="Arial"/>
              </a:rPr>
              <a:t>, followed closely by those clustered at </a:t>
            </a:r>
            <a:r>
              <a:rPr b="1" lang="en-GB" sz="1100">
                <a:solidFill>
                  <a:srgbClr val="000000"/>
                </a:solidFill>
                <a:latin typeface="Arial"/>
                <a:ea typeface="Arial"/>
                <a:cs typeface="Arial"/>
                <a:sym typeface="Arial"/>
              </a:rPr>
              <a:t>2.0</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GB" sz="1100">
                <a:solidFill>
                  <a:srgbClr val="000000"/>
                </a:solidFill>
                <a:latin typeface="Arial"/>
                <a:ea typeface="Arial"/>
                <a:cs typeface="Arial"/>
                <a:sym typeface="Arial"/>
              </a:rPr>
              <a:t>The </a:t>
            </a:r>
            <a:r>
              <a:rPr b="1" lang="en-GB" sz="1100">
                <a:solidFill>
                  <a:srgbClr val="000000"/>
                </a:solidFill>
                <a:latin typeface="Arial"/>
                <a:ea typeface="Arial"/>
                <a:cs typeface="Arial"/>
                <a:sym typeface="Arial"/>
              </a:rPr>
              <a:t>middle range (2.5–3.5)</a:t>
            </a:r>
            <a:r>
              <a:rPr lang="en-GB" sz="1100">
                <a:solidFill>
                  <a:srgbClr val="000000"/>
                </a:solidFill>
                <a:latin typeface="Arial"/>
                <a:ea typeface="Arial"/>
                <a:cs typeface="Arial"/>
                <a:sym typeface="Arial"/>
              </a:rPr>
              <a:t> has comparatively </a:t>
            </a:r>
            <a:r>
              <a:rPr b="1" lang="en-GB" sz="1100">
                <a:solidFill>
                  <a:srgbClr val="000000"/>
                </a:solidFill>
                <a:latin typeface="Arial"/>
                <a:ea typeface="Arial"/>
                <a:cs typeface="Arial"/>
                <a:sym typeface="Arial"/>
              </a:rPr>
              <a:t>fewer students</a:t>
            </a:r>
            <a:r>
              <a:rPr lang="en-GB" sz="1100">
                <a:solidFill>
                  <a:srgbClr val="000000"/>
                </a:solidFill>
                <a:latin typeface="Arial"/>
                <a:ea typeface="Arial"/>
                <a:cs typeface="Arial"/>
                <a:sym typeface="Arial"/>
              </a:rPr>
              <a:t>, showing a polarization in academic achievement.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Takeaway:</a:t>
            </a:r>
            <a:br>
              <a:rPr b="1" lang="en-GB" sz="1100">
                <a:solidFill>
                  <a:srgbClr val="000000"/>
                </a:solidFill>
                <a:latin typeface="Arial"/>
                <a:ea typeface="Arial"/>
                <a:cs typeface="Arial"/>
                <a:sym typeface="Arial"/>
              </a:rPr>
            </a:br>
            <a:r>
              <a:rPr lang="en-GB" sz="1100">
                <a:solidFill>
                  <a:srgbClr val="000000"/>
                </a:solidFill>
                <a:latin typeface="Arial"/>
                <a:ea typeface="Arial"/>
                <a:cs typeface="Arial"/>
                <a:sym typeface="Arial"/>
              </a:rPr>
              <a:t> This unusual pattern suggests that some students either excel academically or struggle considerably—potentially correlating with mental health or stress-related factors to be explored later.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38" name="Google Shape;238;p29"/>
          <p:cNvPicPr preferRelativeResize="0"/>
          <p:nvPr/>
        </p:nvPicPr>
        <p:blipFill>
          <a:blip r:embed="rId3">
            <a:alphaModFix/>
          </a:blip>
          <a:stretch>
            <a:fillRect/>
          </a:stretch>
        </p:blipFill>
        <p:spPr>
          <a:xfrm>
            <a:off x="4453698" y="1362725"/>
            <a:ext cx="4480374" cy="357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1702800" y="465275"/>
            <a:ext cx="5738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8: Sleep Quality vs CGPA</a:t>
            </a:r>
            <a:endParaRPr/>
          </a:p>
        </p:txBody>
      </p:sp>
      <p:sp>
        <p:nvSpPr>
          <p:cNvPr id="244" name="Google Shape;244;p30"/>
          <p:cNvSpPr txBox="1"/>
          <p:nvPr>
            <p:ph idx="1" type="body"/>
          </p:nvPr>
        </p:nvSpPr>
        <p:spPr>
          <a:xfrm>
            <a:off x="446900" y="1569950"/>
            <a:ext cx="3658800" cy="3000300"/>
          </a:xfrm>
          <a:prstGeom prst="rect">
            <a:avLst/>
          </a:prstGeom>
        </p:spPr>
        <p:txBody>
          <a:bodyPr anchorCtr="0" anchor="t" bIns="91425" lIns="91425" spcFirstLastPara="1" rIns="91425" wrap="square" tIns="91425">
            <a:normAutofit fontScale="25000" lnSpcReduction="20000"/>
          </a:bodyPr>
          <a:lstStyle/>
          <a:p>
            <a:pPr indent="-289886" lvl="0" marL="457200" rtl="0" algn="l">
              <a:spcBef>
                <a:spcPts val="1200"/>
              </a:spcBef>
              <a:spcAft>
                <a:spcPts val="0"/>
              </a:spcAft>
              <a:buClr>
                <a:srgbClr val="000000"/>
              </a:buClr>
              <a:buSzPct val="100000"/>
              <a:buFont typeface="Arial"/>
              <a:buChar char="●"/>
            </a:pPr>
            <a:r>
              <a:rPr lang="en-GB" sz="3860">
                <a:solidFill>
                  <a:srgbClr val="000000"/>
                </a:solidFill>
                <a:latin typeface="Arial"/>
                <a:ea typeface="Arial"/>
                <a:cs typeface="Arial"/>
                <a:sym typeface="Arial"/>
              </a:rPr>
              <a:t>Students across all </a:t>
            </a:r>
            <a:r>
              <a:rPr b="1" lang="en-GB" sz="3860">
                <a:solidFill>
                  <a:srgbClr val="000000"/>
                </a:solidFill>
                <a:latin typeface="Arial"/>
                <a:ea typeface="Arial"/>
                <a:cs typeface="Arial"/>
                <a:sym typeface="Arial"/>
              </a:rPr>
              <a:t>sleep quality levels (1–5)</a:t>
            </a:r>
            <a:r>
              <a:rPr lang="en-GB" sz="3860">
                <a:solidFill>
                  <a:srgbClr val="000000"/>
                </a:solidFill>
                <a:latin typeface="Arial"/>
                <a:ea typeface="Arial"/>
                <a:cs typeface="Arial"/>
                <a:sym typeface="Arial"/>
              </a:rPr>
              <a:t> show a wide range of CGPAs from </a:t>
            </a:r>
            <a:r>
              <a:rPr b="1" lang="en-GB" sz="3860">
                <a:solidFill>
                  <a:srgbClr val="000000"/>
                </a:solidFill>
                <a:latin typeface="Arial"/>
                <a:ea typeface="Arial"/>
                <a:cs typeface="Arial"/>
                <a:sym typeface="Arial"/>
              </a:rPr>
              <a:t>2.0 to 4.0</a:t>
            </a:r>
            <a:r>
              <a:rPr lang="en-GB" sz="3860">
                <a:solidFill>
                  <a:srgbClr val="000000"/>
                </a:solidFill>
                <a:latin typeface="Arial"/>
                <a:ea typeface="Arial"/>
                <a:cs typeface="Arial"/>
                <a:sym typeface="Arial"/>
              </a:rPr>
              <a:t>.</a:t>
            </a:r>
            <a:br>
              <a:rPr lang="en-GB" sz="3860">
                <a:solidFill>
                  <a:srgbClr val="000000"/>
                </a:solidFill>
                <a:latin typeface="Arial"/>
                <a:ea typeface="Arial"/>
                <a:cs typeface="Arial"/>
                <a:sym typeface="Arial"/>
              </a:rPr>
            </a:br>
            <a:endParaRPr sz="3860">
              <a:solidFill>
                <a:srgbClr val="000000"/>
              </a:solidFill>
              <a:latin typeface="Arial"/>
              <a:ea typeface="Arial"/>
              <a:cs typeface="Arial"/>
              <a:sym typeface="Arial"/>
            </a:endParaRPr>
          </a:p>
          <a:p>
            <a:pPr indent="-289886" lvl="0" marL="457200" rtl="0" algn="l">
              <a:spcBef>
                <a:spcPts val="0"/>
              </a:spcBef>
              <a:spcAft>
                <a:spcPts val="0"/>
              </a:spcAft>
              <a:buClr>
                <a:srgbClr val="000000"/>
              </a:buClr>
              <a:buSzPct val="100000"/>
              <a:buFont typeface="Arial"/>
              <a:buChar char="●"/>
            </a:pPr>
            <a:r>
              <a:rPr b="1" lang="en-GB" sz="3860">
                <a:solidFill>
                  <a:srgbClr val="000000"/>
                </a:solidFill>
                <a:latin typeface="Arial"/>
                <a:ea typeface="Arial"/>
                <a:cs typeface="Arial"/>
                <a:sym typeface="Arial"/>
              </a:rPr>
              <a:t>Median CGPA</a:t>
            </a:r>
            <a:r>
              <a:rPr lang="en-GB" sz="3860">
                <a:solidFill>
                  <a:srgbClr val="000000"/>
                </a:solidFill>
                <a:latin typeface="Arial"/>
                <a:ea typeface="Arial"/>
                <a:cs typeface="Arial"/>
                <a:sym typeface="Arial"/>
              </a:rPr>
              <a:t> is slightly higher for those reporting </a:t>
            </a:r>
            <a:r>
              <a:rPr b="1" lang="en-GB" sz="3860">
                <a:solidFill>
                  <a:srgbClr val="000000"/>
                </a:solidFill>
                <a:latin typeface="Arial"/>
                <a:ea typeface="Arial"/>
                <a:cs typeface="Arial"/>
                <a:sym typeface="Arial"/>
              </a:rPr>
              <a:t>better sleep quality (3–5)</a:t>
            </a:r>
            <a:r>
              <a:rPr lang="en-GB" sz="3860">
                <a:solidFill>
                  <a:srgbClr val="000000"/>
                </a:solidFill>
                <a:latin typeface="Arial"/>
                <a:ea typeface="Arial"/>
                <a:cs typeface="Arial"/>
                <a:sym typeface="Arial"/>
              </a:rPr>
              <a:t>.</a:t>
            </a:r>
            <a:br>
              <a:rPr lang="en-GB" sz="3860">
                <a:solidFill>
                  <a:srgbClr val="000000"/>
                </a:solidFill>
                <a:latin typeface="Arial"/>
                <a:ea typeface="Arial"/>
                <a:cs typeface="Arial"/>
                <a:sym typeface="Arial"/>
              </a:rPr>
            </a:br>
            <a:endParaRPr sz="3860">
              <a:solidFill>
                <a:srgbClr val="000000"/>
              </a:solidFill>
              <a:latin typeface="Arial"/>
              <a:ea typeface="Arial"/>
              <a:cs typeface="Arial"/>
              <a:sym typeface="Arial"/>
            </a:endParaRPr>
          </a:p>
          <a:p>
            <a:pPr indent="-289886" lvl="0" marL="457200" rtl="0" algn="l">
              <a:spcBef>
                <a:spcPts val="0"/>
              </a:spcBef>
              <a:spcAft>
                <a:spcPts val="0"/>
              </a:spcAft>
              <a:buClr>
                <a:srgbClr val="000000"/>
              </a:buClr>
              <a:buSzPct val="100000"/>
              <a:buFont typeface="Arial"/>
              <a:buChar char="●"/>
            </a:pPr>
            <a:r>
              <a:rPr lang="en-GB" sz="3860">
                <a:solidFill>
                  <a:srgbClr val="000000"/>
                </a:solidFill>
                <a:latin typeface="Arial"/>
                <a:ea typeface="Arial"/>
                <a:cs typeface="Arial"/>
                <a:sym typeface="Arial"/>
              </a:rPr>
              <a:t>The </a:t>
            </a:r>
            <a:r>
              <a:rPr b="1" lang="en-GB" sz="3860">
                <a:solidFill>
                  <a:srgbClr val="000000"/>
                </a:solidFill>
                <a:latin typeface="Arial"/>
                <a:ea typeface="Arial"/>
                <a:cs typeface="Arial"/>
                <a:sym typeface="Arial"/>
              </a:rPr>
              <a:t>lowest median CGPA</a:t>
            </a:r>
            <a:r>
              <a:rPr lang="en-GB" sz="3860">
                <a:solidFill>
                  <a:srgbClr val="000000"/>
                </a:solidFill>
                <a:latin typeface="Arial"/>
                <a:ea typeface="Arial"/>
                <a:cs typeface="Arial"/>
                <a:sym typeface="Arial"/>
              </a:rPr>
              <a:t> appears around </a:t>
            </a:r>
            <a:r>
              <a:rPr b="1" lang="en-GB" sz="3860">
                <a:solidFill>
                  <a:srgbClr val="000000"/>
                </a:solidFill>
                <a:latin typeface="Arial"/>
                <a:ea typeface="Arial"/>
                <a:cs typeface="Arial"/>
                <a:sym typeface="Arial"/>
              </a:rPr>
              <a:t>sleep quality level 2</a:t>
            </a:r>
            <a:r>
              <a:rPr lang="en-GB" sz="3860">
                <a:solidFill>
                  <a:srgbClr val="000000"/>
                </a:solidFill>
                <a:latin typeface="Arial"/>
                <a:ea typeface="Arial"/>
                <a:cs typeface="Arial"/>
                <a:sym typeface="Arial"/>
              </a:rPr>
              <a:t>, suggesting poor sleep may slightly affect performance.</a:t>
            </a:r>
            <a:br>
              <a:rPr lang="en-GB" sz="3860">
                <a:solidFill>
                  <a:srgbClr val="000000"/>
                </a:solidFill>
                <a:latin typeface="Arial"/>
                <a:ea typeface="Arial"/>
                <a:cs typeface="Arial"/>
                <a:sym typeface="Arial"/>
              </a:rPr>
            </a:br>
            <a:endParaRPr sz="3860">
              <a:solidFill>
                <a:srgbClr val="000000"/>
              </a:solidFill>
              <a:latin typeface="Arial"/>
              <a:ea typeface="Arial"/>
              <a:cs typeface="Arial"/>
              <a:sym typeface="Arial"/>
            </a:endParaRPr>
          </a:p>
          <a:p>
            <a:pPr indent="-289886" lvl="0" marL="457200" rtl="0" algn="l">
              <a:spcBef>
                <a:spcPts val="0"/>
              </a:spcBef>
              <a:spcAft>
                <a:spcPts val="0"/>
              </a:spcAft>
              <a:buClr>
                <a:srgbClr val="000000"/>
              </a:buClr>
              <a:buSzPct val="100000"/>
              <a:buFont typeface="Arial"/>
              <a:buChar char="●"/>
            </a:pPr>
            <a:r>
              <a:rPr lang="en-GB" sz="3860">
                <a:solidFill>
                  <a:srgbClr val="000000"/>
                </a:solidFill>
                <a:latin typeface="Arial"/>
                <a:ea typeface="Arial"/>
                <a:cs typeface="Arial"/>
                <a:sym typeface="Arial"/>
              </a:rPr>
              <a:t>However, the variation within each group is large — </a:t>
            </a:r>
            <a:r>
              <a:rPr b="1" lang="en-GB" sz="3860">
                <a:solidFill>
                  <a:srgbClr val="000000"/>
                </a:solidFill>
                <a:latin typeface="Arial"/>
                <a:ea typeface="Arial"/>
                <a:cs typeface="Arial"/>
                <a:sym typeface="Arial"/>
              </a:rPr>
              <a:t>no strong correlation</a:t>
            </a:r>
            <a:r>
              <a:rPr lang="en-GB" sz="3860">
                <a:solidFill>
                  <a:srgbClr val="000000"/>
                </a:solidFill>
                <a:latin typeface="Arial"/>
                <a:ea typeface="Arial"/>
                <a:cs typeface="Arial"/>
                <a:sym typeface="Arial"/>
              </a:rPr>
              <a:t> is visually evident.</a:t>
            </a:r>
            <a:br>
              <a:rPr lang="en-GB" sz="3860">
                <a:solidFill>
                  <a:srgbClr val="000000"/>
                </a:solidFill>
                <a:latin typeface="Arial"/>
                <a:ea typeface="Arial"/>
                <a:cs typeface="Arial"/>
                <a:sym typeface="Arial"/>
              </a:rPr>
            </a:br>
            <a:endParaRPr sz="3860">
              <a:solidFill>
                <a:srgbClr val="000000"/>
              </a:solidFill>
              <a:latin typeface="Arial"/>
              <a:ea typeface="Arial"/>
              <a:cs typeface="Arial"/>
              <a:sym typeface="Arial"/>
            </a:endParaRPr>
          </a:p>
          <a:p>
            <a:pPr indent="0" lvl="0" marL="0" rtl="0" algn="l">
              <a:spcBef>
                <a:spcPts val="1200"/>
              </a:spcBef>
              <a:spcAft>
                <a:spcPts val="0"/>
              </a:spcAft>
              <a:buNone/>
            </a:pPr>
            <a:r>
              <a:rPr b="1" lang="en-GB" sz="3860">
                <a:solidFill>
                  <a:srgbClr val="000000"/>
                </a:solidFill>
                <a:latin typeface="Arial"/>
                <a:ea typeface="Arial"/>
                <a:cs typeface="Arial"/>
                <a:sym typeface="Arial"/>
              </a:rPr>
              <a:t>Takeaway:</a:t>
            </a:r>
            <a:br>
              <a:rPr b="1" lang="en-GB" sz="3860">
                <a:solidFill>
                  <a:srgbClr val="000000"/>
                </a:solidFill>
                <a:latin typeface="Arial"/>
                <a:ea typeface="Arial"/>
                <a:cs typeface="Arial"/>
                <a:sym typeface="Arial"/>
              </a:rPr>
            </a:br>
            <a:r>
              <a:rPr lang="en-GB" sz="3860">
                <a:solidFill>
                  <a:srgbClr val="000000"/>
                </a:solidFill>
                <a:latin typeface="Arial"/>
                <a:ea typeface="Arial"/>
                <a:cs typeface="Arial"/>
                <a:sym typeface="Arial"/>
              </a:rPr>
              <a:t> While better sleep </a:t>
            </a:r>
            <a:r>
              <a:rPr b="1" lang="en-GB" sz="3860">
                <a:solidFill>
                  <a:srgbClr val="000000"/>
                </a:solidFill>
                <a:latin typeface="Arial"/>
                <a:ea typeface="Arial"/>
                <a:cs typeface="Arial"/>
                <a:sym typeface="Arial"/>
              </a:rPr>
              <a:t>might support slightly better academic performance</a:t>
            </a:r>
            <a:r>
              <a:rPr lang="en-GB" sz="3860">
                <a:solidFill>
                  <a:srgbClr val="000000"/>
                </a:solidFill>
                <a:latin typeface="Arial"/>
                <a:ea typeface="Arial"/>
                <a:cs typeface="Arial"/>
                <a:sym typeface="Arial"/>
              </a:rPr>
              <a:t>, it's </a:t>
            </a:r>
            <a:r>
              <a:rPr b="1" lang="en-GB" sz="3860">
                <a:solidFill>
                  <a:srgbClr val="000000"/>
                </a:solidFill>
                <a:latin typeface="Arial"/>
                <a:ea typeface="Arial"/>
                <a:cs typeface="Arial"/>
                <a:sym typeface="Arial"/>
              </a:rPr>
              <a:t>not a strong predictor</a:t>
            </a:r>
            <a:r>
              <a:rPr lang="en-GB" sz="3860">
                <a:solidFill>
                  <a:srgbClr val="000000"/>
                </a:solidFill>
                <a:latin typeface="Arial"/>
                <a:ea typeface="Arial"/>
                <a:cs typeface="Arial"/>
                <a:sym typeface="Arial"/>
              </a:rPr>
              <a:t> of CGPA on its own.</a:t>
            </a:r>
            <a:endParaRPr sz="386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45" name="Google Shape;245;p30"/>
          <p:cNvPicPr preferRelativeResize="0"/>
          <p:nvPr/>
        </p:nvPicPr>
        <p:blipFill>
          <a:blip r:embed="rId3">
            <a:alphaModFix/>
          </a:blip>
          <a:stretch>
            <a:fillRect/>
          </a:stretch>
        </p:blipFill>
        <p:spPr>
          <a:xfrm>
            <a:off x="4140347" y="1378075"/>
            <a:ext cx="4778429" cy="306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900950" y="473350"/>
            <a:ext cx="5342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9: Stress Level vs CGPA</a:t>
            </a:r>
            <a:endParaRPr/>
          </a:p>
        </p:txBody>
      </p:sp>
      <p:sp>
        <p:nvSpPr>
          <p:cNvPr id="251" name="Google Shape;251;p31"/>
          <p:cNvSpPr txBox="1"/>
          <p:nvPr>
            <p:ph idx="1" type="body"/>
          </p:nvPr>
        </p:nvSpPr>
        <p:spPr>
          <a:xfrm>
            <a:off x="4486075" y="1427950"/>
            <a:ext cx="4143000" cy="33363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CGPA values remain fairly consistent </a:t>
            </a:r>
            <a:r>
              <a:rPr b="1" lang="en-GB" sz="1100">
                <a:solidFill>
                  <a:srgbClr val="000000"/>
                </a:solidFill>
                <a:latin typeface="Arial"/>
                <a:ea typeface="Arial"/>
                <a:cs typeface="Arial"/>
                <a:sym typeface="Arial"/>
              </a:rPr>
              <a:t>across all stress levels (1–5)</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Median CGPA does </a:t>
            </a:r>
            <a:r>
              <a:rPr b="1" lang="en-GB" sz="1100">
                <a:solidFill>
                  <a:srgbClr val="000000"/>
                </a:solidFill>
                <a:latin typeface="Arial"/>
                <a:ea typeface="Arial"/>
                <a:cs typeface="Arial"/>
                <a:sym typeface="Arial"/>
              </a:rPr>
              <a:t>not show a strong downward trend</a:t>
            </a:r>
            <a:r>
              <a:rPr lang="en-GB" sz="1100">
                <a:solidFill>
                  <a:srgbClr val="000000"/>
                </a:solidFill>
                <a:latin typeface="Arial"/>
                <a:ea typeface="Arial"/>
                <a:cs typeface="Arial"/>
                <a:sym typeface="Arial"/>
              </a:rPr>
              <a:t> with increasing stress.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Students with </a:t>
            </a:r>
            <a:r>
              <a:rPr b="1" lang="en-GB" sz="1100">
                <a:solidFill>
                  <a:srgbClr val="000000"/>
                </a:solidFill>
                <a:latin typeface="Arial"/>
                <a:ea typeface="Arial"/>
                <a:cs typeface="Arial"/>
                <a:sym typeface="Arial"/>
              </a:rPr>
              <a:t>moderate to high stress (3–5)</a:t>
            </a:r>
            <a:r>
              <a:rPr lang="en-GB" sz="1100">
                <a:solidFill>
                  <a:srgbClr val="000000"/>
                </a:solidFill>
                <a:latin typeface="Arial"/>
                <a:ea typeface="Arial"/>
                <a:cs typeface="Arial"/>
                <a:sym typeface="Arial"/>
              </a:rPr>
              <a:t> still perform comparably to those with lower stress.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Wide range of CGPAs at all levels suggests that </a:t>
            </a:r>
            <a:r>
              <a:rPr b="1" lang="en-GB" sz="1100">
                <a:solidFill>
                  <a:srgbClr val="000000"/>
                </a:solidFill>
                <a:latin typeface="Arial"/>
                <a:ea typeface="Arial"/>
                <a:cs typeface="Arial"/>
                <a:sym typeface="Arial"/>
              </a:rPr>
              <a:t>stress alone is not a reliable predictor</a:t>
            </a:r>
            <a:r>
              <a:rPr lang="en-GB" sz="1100">
                <a:solidFill>
                  <a:srgbClr val="000000"/>
                </a:solidFill>
                <a:latin typeface="Arial"/>
                <a:ea typeface="Arial"/>
                <a:cs typeface="Arial"/>
                <a:sym typeface="Arial"/>
              </a:rPr>
              <a:t> of academic performance.</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en-GB" sz="1100">
                <a:solidFill>
                  <a:srgbClr val="000000"/>
                </a:solidFill>
                <a:latin typeface="Arial"/>
                <a:ea typeface="Arial"/>
                <a:cs typeface="Arial"/>
                <a:sym typeface="Arial"/>
              </a:rPr>
              <a:t>Takeaway:</a:t>
            </a:r>
            <a:br>
              <a:rPr b="1" lang="en-GB" sz="1100">
                <a:solidFill>
                  <a:srgbClr val="000000"/>
                </a:solidFill>
                <a:latin typeface="Arial"/>
                <a:ea typeface="Arial"/>
                <a:cs typeface="Arial"/>
                <a:sym typeface="Arial"/>
              </a:rPr>
            </a:br>
            <a:r>
              <a:rPr lang="en-GB" sz="1100">
                <a:solidFill>
                  <a:srgbClr val="000000"/>
                </a:solidFill>
                <a:latin typeface="Arial"/>
                <a:ea typeface="Arial"/>
                <a:cs typeface="Arial"/>
                <a:sym typeface="Arial"/>
              </a:rPr>
              <a:t> While stress is often assumed to hinder performance, the data suggests </a:t>
            </a:r>
            <a:r>
              <a:rPr b="1" lang="en-GB" sz="1100">
                <a:solidFill>
                  <a:srgbClr val="000000"/>
                </a:solidFill>
                <a:latin typeface="Arial"/>
                <a:ea typeface="Arial"/>
                <a:cs typeface="Arial"/>
                <a:sym typeface="Arial"/>
              </a:rPr>
              <a:t>no clear impact</a:t>
            </a:r>
            <a:r>
              <a:rPr lang="en-GB" sz="1100">
                <a:solidFill>
                  <a:srgbClr val="000000"/>
                </a:solidFill>
                <a:latin typeface="Arial"/>
                <a:ea typeface="Arial"/>
                <a:cs typeface="Arial"/>
                <a:sym typeface="Arial"/>
              </a:rPr>
              <a:t> of stress levels on CGPA in this group.</a:t>
            </a:r>
            <a:endParaRPr/>
          </a:p>
        </p:txBody>
      </p:sp>
      <p:pic>
        <p:nvPicPr>
          <p:cNvPr id="252" name="Google Shape;252;p31"/>
          <p:cNvPicPr preferRelativeResize="0"/>
          <p:nvPr/>
        </p:nvPicPr>
        <p:blipFill>
          <a:blip r:embed="rId3">
            <a:alphaModFix/>
          </a:blip>
          <a:stretch>
            <a:fillRect/>
          </a:stretch>
        </p:blipFill>
        <p:spPr>
          <a:xfrm>
            <a:off x="304800" y="1427950"/>
            <a:ext cx="4181276" cy="3336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Outline:</a:t>
            </a:r>
            <a:endParaRPr/>
          </a:p>
        </p:txBody>
      </p:sp>
      <p:sp>
        <p:nvSpPr>
          <p:cNvPr id="136" name="Google Shape;136;p14"/>
          <p:cNvSpPr txBox="1"/>
          <p:nvPr>
            <p:ph idx="1" type="body"/>
          </p:nvPr>
        </p:nvSpPr>
        <p:spPr>
          <a:xfrm>
            <a:off x="652175" y="1974825"/>
            <a:ext cx="7505700" cy="2448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Introduction</a:t>
            </a:r>
            <a:endParaRPr sz="2200"/>
          </a:p>
          <a:p>
            <a:pPr indent="-368300" lvl="0" marL="457200" rtl="0" algn="l">
              <a:spcBef>
                <a:spcPts val="0"/>
              </a:spcBef>
              <a:spcAft>
                <a:spcPts val="0"/>
              </a:spcAft>
              <a:buSzPts val="2200"/>
              <a:buChar char="-"/>
            </a:pPr>
            <a:r>
              <a:rPr lang="en-GB" sz="2200"/>
              <a:t>Data Sources</a:t>
            </a:r>
            <a:endParaRPr sz="2200"/>
          </a:p>
          <a:p>
            <a:pPr indent="-368300" lvl="0" marL="457200" rtl="0" algn="l">
              <a:spcBef>
                <a:spcPts val="0"/>
              </a:spcBef>
              <a:spcAft>
                <a:spcPts val="0"/>
              </a:spcAft>
              <a:buSzPts val="2200"/>
              <a:buChar char="-"/>
            </a:pPr>
            <a:r>
              <a:rPr lang="en-GB" sz="2200"/>
              <a:t>Documentation of cleaning and manipulation</a:t>
            </a:r>
            <a:endParaRPr sz="2200"/>
          </a:p>
          <a:p>
            <a:pPr indent="-368300" lvl="0" marL="457200" rtl="0" algn="l">
              <a:spcBef>
                <a:spcPts val="0"/>
              </a:spcBef>
              <a:spcAft>
                <a:spcPts val="0"/>
              </a:spcAft>
              <a:buSzPts val="2200"/>
              <a:buChar char="-"/>
            </a:pPr>
            <a:r>
              <a:rPr lang="en-GB" sz="2200"/>
              <a:t>Summary of Data Analysis</a:t>
            </a:r>
            <a:endParaRPr sz="2200"/>
          </a:p>
          <a:p>
            <a:pPr indent="-368300" lvl="0" marL="457200" rtl="0" algn="l">
              <a:spcBef>
                <a:spcPts val="0"/>
              </a:spcBef>
              <a:spcAft>
                <a:spcPts val="0"/>
              </a:spcAft>
              <a:buSzPts val="2200"/>
              <a:buChar char="-"/>
            </a:pPr>
            <a:r>
              <a:rPr lang="en-GB" sz="2200"/>
              <a:t>Key Visualisations and Findings</a:t>
            </a:r>
            <a:endParaRPr sz="2200"/>
          </a:p>
          <a:p>
            <a:pPr indent="-368300" lvl="0" marL="457200" rtl="0" algn="l">
              <a:spcBef>
                <a:spcPts val="0"/>
              </a:spcBef>
              <a:spcAft>
                <a:spcPts val="0"/>
              </a:spcAft>
              <a:buSzPts val="2200"/>
              <a:buChar char="-"/>
            </a:pPr>
            <a:r>
              <a:rPr lang="en-GB" sz="2200"/>
              <a:t>Summary </a:t>
            </a:r>
            <a:endParaRPr sz="2200"/>
          </a:p>
        </p:txBody>
      </p:sp>
      <p:pic>
        <p:nvPicPr>
          <p:cNvPr descr="Adult and children hands holding paper brain and heart, brain stroke, world heart day, world mental health day, Alzheimer and wellness concept (provided by Getty Images)" id="137" name="Google Shape;137;p14"/>
          <p:cNvPicPr preferRelativeResize="0"/>
          <p:nvPr/>
        </p:nvPicPr>
        <p:blipFill>
          <a:blip r:embed="rId3">
            <a:alphaModFix/>
          </a:blip>
          <a:stretch>
            <a:fillRect/>
          </a:stretch>
        </p:blipFill>
        <p:spPr>
          <a:xfrm>
            <a:off x="5926475" y="194200"/>
            <a:ext cx="3031424" cy="20204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10: Anxiety Percentage by Study Year</a:t>
            </a:r>
            <a:endParaRPr/>
          </a:p>
        </p:txBody>
      </p:sp>
      <p:sp>
        <p:nvSpPr>
          <p:cNvPr id="258" name="Google Shape;258;p32"/>
          <p:cNvSpPr txBox="1"/>
          <p:nvPr>
            <p:ph idx="1" type="body"/>
          </p:nvPr>
        </p:nvSpPr>
        <p:spPr>
          <a:xfrm>
            <a:off x="819150" y="1535600"/>
            <a:ext cx="3917700" cy="3183900"/>
          </a:xfrm>
          <a:prstGeom prst="rect">
            <a:avLst/>
          </a:prstGeom>
        </p:spPr>
        <p:txBody>
          <a:bodyPr anchorCtr="0" anchor="t" bIns="91425" lIns="91425" spcFirstLastPara="1" rIns="91425" wrap="square" tIns="91425">
            <a:normAutofit fontScale="25000" lnSpcReduction="20000"/>
          </a:bodyPr>
          <a:lstStyle/>
          <a:p>
            <a:pPr indent="-298861" lvl="0" marL="457200" rtl="0" algn="l">
              <a:spcBef>
                <a:spcPts val="1200"/>
              </a:spcBef>
              <a:spcAft>
                <a:spcPts val="0"/>
              </a:spcAft>
              <a:buClr>
                <a:srgbClr val="000000"/>
              </a:buClr>
              <a:buSzPct val="100000"/>
              <a:buFont typeface="Arial"/>
              <a:buChar char="●"/>
            </a:pPr>
            <a:r>
              <a:rPr b="1" lang="en-GB" sz="4425">
                <a:solidFill>
                  <a:srgbClr val="000000"/>
                </a:solidFill>
                <a:latin typeface="Arial"/>
                <a:ea typeface="Arial"/>
                <a:cs typeface="Arial"/>
                <a:sym typeface="Arial"/>
              </a:rPr>
              <a:t>Year 1 and Year 2</a:t>
            </a:r>
            <a:r>
              <a:rPr lang="en-GB" sz="4425">
                <a:solidFill>
                  <a:srgbClr val="000000"/>
                </a:solidFill>
                <a:latin typeface="Arial"/>
                <a:ea typeface="Arial"/>
                <a:cs typeface="Arial"/>
                <a:sym typeface="Arial"/>
              </a:rPr>
              <a:t> students show similar anxiety levels:</a:t>
            </a:r>
            <a:br>
              <a:rPr lang="en-GB" sz="4425">
                <a:solidFill>
                  <a:srgbClr val="000000"/>
                </a:solidFill>
                <a:latin typeface="Arial"/>
                <a:ea typeface="Arial"/>
                <a:cs typeface="Arial"/>
                <a:sym typeface="Arial"/>
              </a:rPr>
            </a:br>
            <a:r>
              <a:rPr lang="en-GB" sz="4425">
                <a:solidFill>
                  <a:srgbClr val="000000"/>
                </a:solidFill>
                <a:latin typeface="Arial"/>
                <a:ea typeface="Arial"/>
                <a:cs typeface="Arial"/>
                <a:sym typeface="Arial"/>
              </a:rPr>
              <a:t> ~</a:t>
            </a:r>
            <a:r>
              <a:rPr b="1" lang="en-GB" sz="4425">
                <a:solidFill>
                  <a:srgbClr val="000000"/>
                </a:solidFill>
                <a:latin typeface="Arial"/>
                <a:ea typeface="Arial"/>
                <a:cs typeface="Arial"/>
                <a:sym typeface="Arial"/>
              </a:rPr>
              <a:t>53–54%</a:t>
            </a:r>
            <a:r>
              <a:rPr lang="en-GB" sz="4425">
                <a:solidFill>
                  <a:srgbClr val="000000"/>
                </a:solidFill>
                <a:latin typeface="Arial"/>
                <a:ea typeface="Arial"/>
                <a:cs typeface="Arial"/>
                <a:sym typeface="Arial"/>
              </a:rPr>
              <a:t> report </a:t>
            </a:r>
            <a:r>
              <a:rPr b="1" lang="en-GB" sz="4425">
                <a:solidFill>
                  <a:srgbClr val="000000"/>
                </a:solidFill>
                <a:latin typeface="Arial"/>
                <a:ea typeface="Arial"/>
                <a:cs typeface="Arial"/>
                <a:sym typeface="Arial"/>
              </a:rPr>
              <a:t>no anxiety</a:t>
            </a:r>
            <a:r>
              <a:rPr lang="en-GB" sz="4425">
                <a:solidFill>
                  <a:srgbClr val="000000"/>
                </a:solidFill>
                <a:latin typeface="Arial"/>
                <a:ea typeface="Arial"/>
                <a:cs typeface="Arial"/>
                <a:sym typeface="Arial"/>
              </a:rPr>
              <a:t>.</a:t>
            </a:r>
            <a:br>
              <a:rPr lang="en-GB" sz="4425">
                <a:solidFill>
                  <a:srgbClr val="000000"/>
                </a:solidFill>
                <a:latin typeface="Arial"/>
                <a:ea typeface="Arial"/>
                <a:cs typeface="Arial"/>
                <a:sym typeface="Arial"/>
              </a:rPr>
            </a:br>
            <a:endParaRPr sz="4425">
              <a:solidFill>
                <a:srgbClr val="000000"/>
              </a:solidFill>
              <a:latin typeface="Arial"/>
              <a:ea typeface="Arial"/>
              <a:cs typeface="Arial"/>
              <a:sym typeface="Arial"/>
            </a:endParaRPr>
          </a:p>
          <a:p>
            <a:pPr indent="-298861" lvl="0" marL="457200" rtl="0" algn="l">
              <a:spcBef>
                <a:spcPts val="0"/>
              </a:spcBef>
              <a:spcAft>
                <a:spcPts val="0"/>
              </a:spcAft>
              <a:buClr>
                <a:srgbClr val="000000"/>
              </a:buClr>
              <a:buSzPct val="100000"/>
              <a:buFont typeface="Arial"/>
              <a:buChar char="●"/>
            </a:pPr>
            <a:r>
              <a:rPr b="1" lang="en-GB" sz="4425">
                <a:solidFill>
                  <a:srgbClr val="000000"/>
                </a:solidFill>
                <a:latin typeface="Arial"/>
                <a:ea typeface="Arial"/>
                <a:cs typeface="Arial"/>
                <a:sym typeface="Arial"/>
              </a:rPr>
              <a:t>Year 3</a:t>
            </a:r>
            <a:r>
              <a:rPr lang="en-GB" sz="4425">
                <a:solidFill>
                  <a:srgbClr val="000000"/>
                </a:solidFill>
                <a:latin typeface="Arial"/>
                <a:ea typeface="Arial"/>
                <a:cs typeface="Arial"/>
                <a:sym typeface="Arial"/>
              </a:rPr>
              <a:t> sees a </a:t>
            </a:r>
            <a:r>
              <a:rPr b="1" lang="en-GB" sz="4425">
                <a:solidFill>
                  <a:srgbClr val="000000"/>
                </a:solidFill>
                <a:latin typeface="Arial"/>
                <a:ea typeface="Arial"/>
                <a:cs typeface="Arial"/>
                <a:sym typeface="Arial"/>
              </a:rPr>
              <a:t>notable increase</a:t>
            </a:r>
            <a:r>
              <a:rPr lang="en-GB" sz="4425">
                <a:solidFill>
                  <a:srgbClr val="000000"/>
                </a:solidFill>
                <a:latin typeface="Arial"/>
                <a:ea typeface="Arial"/>
                <a:cs typeface="Arial"/>
                <a:sym typeface="Arial"/>
              </a:rPr>
              <a:t> in anxiety:</a:t>
            </a:r>
            <a:br>
              <a:rPr lang="en-GB" sz="4425">
                <a:solidFill>
                  <a:srgbClr val="000000"/>
                </a:solidFill>
                <a:latin typeface="Arial"/>
                <a:ea typeface="Arial"/>
                <a:cs typeface="Arial"/>
                <a:sym typeface="Arial"/>
              </a:rPr>
            </a:br>
            <a:r>
              <a:rPr lang="en-GB" sz="4425">
                <a:solidFill>
                  <a:srgbClr val="000000"/>
                </a:solidFill>
                <a:latin typeface="Arial"/>
                <a:ea typeface="Arial"/>
                <a:cs typeface="Arial"/>
                <a:sym typeface="Arial"/>
              </a:rPr>
              <a:t> ~</a:t>
            </a:r>
            <a:r>
              <a:rPr b="1" lang="en-GB" sz="4425">
                <a:solidFill>
                  <a:srgbClr val="000000"/>
                </a:solidFill>
                <a:latin typeface="Arial"/>
                <a:ea typeface="Arial"/>
                <a:cs typeface="Arial"/>
                <a:sym typeface="Arial"/>
              </a:rPr>
              <a:t>53%</a:t>
            </a:r>
            <a:r>
              <a:rPr lang="en-GB" sz="4425">
                <a:solidFill>
                  <a:srgbClr val="000000"/>
                </a:solidFill>
                <a:latin typeface="Arial"/>
                <a:ea typeface="Arial"/>
                <a:cs typeface="Arial"/>
                <a:sym typeface="Arial"/>
              </a:rPr>
              <a:t> report experiencing anxiety.</a:t>
            </a:r>
            <a:br>
              <a:rPr lang="en-GB" sz="4425">
                <a:solidFill>
                  <a:srgbClr val="000000"/>
                </a:solidFill>
                <a:latin typeface="Arial"/>
                <a:ea typeface="Arial"/>
                <a:cs typeface="Arial"/>
                <a:sym typeface="Arial"/>
              </a:rPr>
            </a:br>
            <a:endParaRPr sz="4425">
              <a:solidFill>
                <a:srgbClr val="000000"/>
              </a:solidFill>
              <a:latin typeface="Arial"/>
              <a:ea typeface="Arial"/>
              <a:cs typeface="Arial"/>
              <a:sym typeface="Arial"/>
            </a:endParaRPr>
          </a:p>
          <a:p>
            <a:pPr indent="-298861" lvl="0" marL="457200" rtl="0" algn="l">
              <a:spcBef>
                <a:spcPts val="0"/>
              </a:spcBef>
              <a:spcAft>
                <a:spcPts val="0"/>
              </a:spcAft>
              <a:buClr>
                <a:srgbClr val="000000"/>
              </a:buClr>
              <a:buSzPct val="100000"/>
              <a:buFont typeface="Arial"/>
              <a:buChar char="●"/>
            </a:pPr>
            <a:r>
              <a:rPr lang="en-GB" sz="4425">
                <a:solidFill>
                  <a:srgbClr val="000000"/>
                </a:solidFill>
                <a:latin typeface="Arial"/>
                <a:ea typeface="Arial"/>
                <a:cs typeface="Arial"/>
                <a:sym typeface="Arial"/>
              </a:rPr>
              <a:t>Slight recovery in </a:t>
            </a:r>
            <a:r>
              <a:rPr b="1" lang="en-GB" sz="4425">
                <a:solidFill>
                  <a:srgbClr val="000000"/>
                </a:solidFill>
                <a:latin typeface="Arial"/>
                <a:ea typeface="Arial"/>
                <a:cs typeface="Arial"/>
                <a:sym typeface="Arial"/>
              </a:rPr>
              <a:t>Year 4</a:t>
            </a:r>
            <a:r>
              <a:rPr lang="en-GB" sz="4425">
                <a:solidFill>
                  <a:srgbClr val="000000"/>
                </a:solidFill>
                <a:latin typeface="Arial"/>
                <a:ea typeface="Arial"/>
                <a:cs typeface="Arial"/>
                <a:sym typeface="Arial"/>
              </a:rPr>
              <a:t>, but anxiety levels remain high.</a:t>
            </a:r>
            <a:br>
              <a:rPr lang="en-GB" sz="4425">
                <a:solidFill>
                  <a:srgbClr val="000000"/>
                </a:solidFill>
                <a:latin typeface="Arial"/>
                <a:ea typeface="Arial"/>
                <a:cs typeface="Arial"/>
                <a:sym typeface="Arial"/>
              </a:rPr>
            </a:br>
            <a:endParaRPr sz="4425">
              <a:solidFill>
                <a:srgbClr val="000000"/>
              </a:solidFill>
              <a:latin typeface="Arial"/>
              <a:ea typeface="Arial"/>
              <a:cs typeface="Arial"/>
              <a:sym typeface="Arial"/>
            </a:endParaRPr>
          </a:p>
          <a:p>
            <a:pPr indent="0" lvl="0" marL="0" rtl="0" algn="l">
              <a:spcBef>
                <a:spcPts val="1200"/>
              </a:spcBef>
              <a:spcAft>
                <a:spcPts val="0"/>
              </a:spcAft>
              <a:buNone/>
            </a:pPr>
            <a:r>
              <a:rPr b="1" lang="en-GB" sz="4425">
                <a:solidFill>
                  <a:srgbClr val="000000"/>
                </a:solidFill>
                <a:latin typeface="Arial"/>
                <a:ea typeface="Arial"/>
                <a:cs typeface="Arial"/>
                <a:sym typeface="Arial"/>
              </a:rPr>
              <a:t>Insights:</a:t>
            </a:r>
            <a:endParaRPr b="1" sz="4425">
              <a:solidFill>
                <a:srgbClr val="000000"/>
              </a:solidFill>
              <a:latin typeface="Arial"/>
              <a:ea typeface="Arial"/>
              <a:cs typeface="Arial"/>
              <a:sym typeface="Arial"/>
            </a:endParaRPr>
          </a:p>
          <a:p>
            <a:pPr indent="-298861" lvl="0" marL="457200" rtl="0" algn="l">
              <a:spcBef>
                <a:spcPts val="1200"/>
              </a:spcBef>
              <a:spcAft>
                <a:spcPts val="0"/>
              </a:spcAft>
              <a:buClr>
                <a:srgbClr val="000000"/>
              </a:buClr>
              <a:buSzPct val="100000"/>
              <a:buFont typeface="Arial"/>
              <a:buChar char="●"/>
            </a:pPr>
            <a:r>
              <a:rPr b="1" lang="en-GB" sz="4425">
                <a:solidFill>
                  <a:srgbClr val="000000"/>
                </a:solidFill>
                <a:latin typeface="Arial"/>
                <a:ea typeface="Arial"/>
                <a:cs typeface="Arial"/>
                <a:sym typeface="Arial"/>
              </a:rPr>
              <a:t>Anxiety peaks in Year 3</a:t>
            </a:r>
            <a:r>
              <a:rPr lang="en-GB" sz="4425">
                <a:solidFill>
                  <a:srgbClr val="000000"/>
                </a:solidFill>
                <a:latin typeface="Arial"/>
                <a:ea typeface="Arial"/>
                <a:cs typeface="Arial"/>
                <a:sym typeface="Arial"/>
              </a:rPr>
              <a:t>, possibly due to academic workload, internships, or looming graduation pressures.</a:t>
            </a:r>
            <a:br>
              <a:rPr lang="en-GB" sz="4425">
                <a:solidFill>
                  <a:srgbClr val="000000"/>
                </a:solidFill>
                <a:latin typeface="Arial"/>
                <a:ea typeface="Arial"/>
                <a:cs typeface="Arial"/>
                <a:sym typeface="Arial"/>
              </a:rPr>
            </a:br>
            <a:endParaRPr sz="4425">
              <a:solidFill>
                <a:srgbClr val="000000"/>
              </a:solidFill>
              <a:latin typeface="Arial"/>
              <a:ea typeface="Arial"/>
              <a:cs typeface="Arial"/>
              <a:sym typeface="Arial"/>
            </a:endParaRPr>
          </a:p>
          <a:p>
            <a:pPr indent="-298861" lvl="0" marL="457200" rtl="0" algn="l">
              <a:spcBef>
                <a:spcPts val="0"/>
              </a:spcBef>
              <a:spcAft>
                <a:spcPts val="0"/>
              </a:spcAft>
              <a:buClr>
                <a:srgbClr val="000000"/>
              </a:buClr>
              <a:buSzPct val="100000"/>
              <a:buFont typeface="Arial"/>
              <a:buChar char="●"/>
            </a:pPr>
            <a:r>
              <a:rPr lang="en-GB" sz="4425">
                <a:solidFill>
                  <a:srgbClr val="000000"/>
                </a:solidFill>
                <a:latin typeface="Arial"/>
                <a:ea typeface="Arial"/>
                <a:cs typeface="Arial"/>
                <a:sym typeface="Arial"/>
              </a:rPr>
              <a:t>Trends suggest the need for </a:t>
            </a:r>
            <a:r>
              <a:rPr b="1" lang="en-GB" sz="4425">
                <a:solidFill>
                  <a:srgbClr val="000000"/>
                </a:solidFill>
                <a:latin typeface="Arial"/>
                <a:ea typeface="Arial"/>
                <a:cs typeface="Arial"/>
                <a:sym typeface="Arial"/>
              </a:rPr>
              <a:t>targeted mental health support</a:t>
            </a:r>
            <a:r>
              <a:rPr lang="en-GB" sz="4425">
                <a:solidFill>
                  <a:srgbClr val="000000"/>
                </a:solidFill>
                <a:latin typeface="Arial"/>
                <a:ea typeface="Arial"/>
                <a:cs typeface="Arial"/>
                <a:sym typeface="Arial"/>
              </a:rPr>
              <a:t>, particularly for mid-program students.</a:t>
            </a:r>
            <a:br>
              <a:rPr lang="en-GB" sz="4425">
                <a:solidFill>
                  <a:srgbClr val="000000"/>
                </a:solidFill>
                <a:latin typeface="Arial"/>
                <a:ea typeface="Arial"/>
                <a:cs typeface="Arial"/>
                <a:sym typeface="Arial"/>
              </a:rPr>
            </a:br>
            <a:endParaRPr sz="4425">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259" name="Google Shape;259;p32"/>
          <p:cNvPicPr preferRelativeResize="0"/>
          <p:nvPr/>
        </p:nvPicPr>
        <p:blipFill>
          <a:blip r:embed="rId3">
            <a:alphaModFix/>
          </a:blip>
          <a:stretch>
            <a:fillRect/>
          </a:stretch>
        </p:blipFill>
        <p:spPr>
          <a:xfrm>
            <a:off x="4775875" y="1478949"/>
            <a:ext cx="4034575" cy="324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1690650" y="432900"/>
            <a:ext cx="5762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11: Study Hours vs CGPA </a:t>
            </a:r>
            <a:endParaRPr/>
          </a:p>
        </p:txBody>
      </p:sp>
      <p:sp>
        <p:nvSpPr>
          <p:cNvPr id="265" name="Google Shape;265;p33"/>
          <p:cNvSpPr txBox="1"/>
          <p:nvPr>
            <p:ph idx="1" type="body"/>
          </p:nvPr>
        </p:nvSpPr>
        <p:spPr>
          <a:xfrm>
            <a:off x="569550" y="1220000"/>
            <a:ext cx="4002600" cy="3218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The chart clearly shows a positive correlation between weekly study hours and CGPA. Students who dedicate more time to studying—particularly those studying 12 hours or more per week—tend to achieve higher academic performance. </a:t>
            </a:r>
            <a:endParaRPr/>
          </a:p>
          <a:p>
            <a:pPr indent="0" lvl="0" marL="0" rtl="0" algn="l">
              <a:spcBef>
                <a:spcPts val="1200"/>
              </a:spcBef>
              <a:spcAft>
                <a:spcPts val="0"/>
              </a:spcAft>
              <a:buNone/>
            </a:pPr>
            <a:r>
              <a:rPr lang="en-GB"/>
              <a:t>Lower study durations are generally associated with lower CGPAs, and the trend becomes more consistent as study hours increase. The colour gradient further reinforces how higher study time aligns with academic success, suggesting the importance of disciplined study habits in achieving top grades.</a:t>
            </a:r>
            <a:endParaRPr/>
          </a:p>
          <a:p>
            <a:pPr indent="0" lvl="0" marL="0" rtl="0" algn="l">
              <a:spcBef>
                <a:spcPts val="1200"/>
              </a:spcBef>
              <a:spcAft>
                <a:spcPts val="1200"/>
              </a:spcAft>
              <a:buNone/>
            </a:pPr>
            <a:r>
              <a:t/>
            </a:r>
            <a:endParaRPr/>
          </a:p>
        </p:txBody>
      </p:sp>
      <p:pic>
        <p:nvPicPr>
          <p:cNvPr id="266" name="Google Shape;266;p33"/>
          <p:cNvPicPr preferRelativeResize="0"/>
          <p:nvPr/>
        </p:nvPicPr>
        <p:blipFill>
          <a:blip r:embed="rId3">
            <a:alphaModFix/>
          </a:blip>
          <a:stretch>
            <a:fillRect/>
          </a:stretch>
        </p:blipFill>
        <p:spPr>
          <a:xfrm>
            <a:off x="4628347" y="1163060"/>
            <a:ext cx="4211500" cy="3332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19150" y="335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12: Academic Engagement over time</a:t>
            </a:r>
            <a:endParaRPr/>
          </a:p>
        </p:txBody>
      </p:sp>
      <p:sp>
        <p:nvSpPr>
          <p:cNvPr id="272" name="Google Shape;272;p34"/>
          <p:cNvSpPr txBox="1"/>
          <p:nvPr>
            <p:ph idx="1" type="body"/>
          </p:nvPr>
        </p:nvSpPr>
        <p:spPr>
          <a:xfrm>
            <a:off x="634275" y="1290400"/>
            <a:ext cx="4410300" cy="3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line graph illustrates the average academic engagement of students across different time periods from 2020 to 2023. The trend shows periodic fluctuations, with peaks reaching around 4.0 in engagement and some noticeable dips. These variations could reflect academic calendar cycles, such as exam periods or semester breaks, influencing students’ engagement levels. Overall, the engagement remains relatively high, but the dips indicate times when students may be less involved or motivated academically. </a:t>
            </a:r>
            <a:endParaRPr/>
          </a:p>
          <a:p>
            <a:pPr indent="0" lvl="0" marL="0" rtl="0" algn="l">
              <a:spcBef>
                <a:spcPts val="1200"/>
              </a:spcBef>
              <a:spcAft>
                <a:spcPts val="1200"/>
              </a:spcAft>
              <a:buNone/>
            </a:pPr>
            <a:r>
              <a:rPr lang="en-GB"/>
              <a:t>When we compare September of 2020 to September of 2023, we can gather that the students focus much less in the latest year, this could be to many factors, such as coming back to school after the COVID time has finished. </a:t>
            </a:r>
            <a:endParaRPr/>
          </a:p>
        </p:txBody>
      </p:sp>
      <p:pic>
        <p:nvPicPr>
          <p:cNvPr id="273" name="Google Shape;273;p34"/>
          <p:cNvPicPr preferRelativeResize="0"/>
          <p:nvPr/>
        </p:nvPicPr>
        <p:blipFill>
          <a:blip r:embed="rId3">
            <a:alphaModFix/>
          </a:blip>
          <a:stretch>
            <a:fillRect/>
          </a:stretch>
        </p:blipFill>
        <p:spPr>
          <a:xfrm>
            <a:off x="4949800" y="1290400"/>
            <a:ext cx="3863775" cy="3099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819150" y="594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13: Depression per Age in Count</a:t>
            </a:r>
            <a:endParaRPr/>
          </a:p>
        </p:txBody>
      </p:sp>
      <p:sp>
        <p:nvSpPr>
          <p:cNvPr id="279" name="Google Shape;279;p35"/>
          <p:cNvSpPr txBox="1"/>
          <p:nvPr>
            <p:ph idx="1" type="body"/>
          </p:nvPr>
        </p:nvSpPr>
        <p:spPr>
          <a:xfrm>
            <a:off x="819150" y="1446575"/>
            <a:ext cx="4354800" cy="322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The graph compares the number of students experiencing depression versus those not experiencing depression across different ages from 18 to 25. At age 18, the number of students without depression is noticeably higher than those with depression. For ages 19 to 23, the counts of students with and without depression are relatively close, showing some variation but no large gap. At age 24, the number of students without depression significantly surpasses those with depression, while at age 25, the counts are again more balanced but with slightly more students without depression. Overall, this graph reveals fluctuations in depression prevalence across age groups, with some ages showing more balanced distributions and others showing a greater proportion without depression.</a:t>
            </a:r>
            <a:endParaRPr/>
          </a:p>
        </p:txBody>
      </p:sp>
      <p:pic>
        <p:nvPicPr>
          <p:cNvPr id="280" name="Google Shape;280;p35"/>
          <p:cNvPicPr preferRelativeResize="0"/>
          <p:nvPr/>
        </p:nvPicPr>
        <p:blipFill>
          <a:blip r:embed="rId3">
            <a:alphaModFix/>
          </a:blip>
          <a:stretch>
            <a:fillRect/>
          </a:stretch>
        </p:blipFill>
        <p:spPr>
          <a:xfrm>
            <a:off x="5173950" y="1549350"/>
            <a:ext cx="3665250" cy="303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819150" y="4814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14: Support Percentage by Year Group </a:t>
            </a:r>
            <a:endParaRPr/>
          </a:p>
        </p:txBody>
      </p:sp>
      <p:sp>
        <p:nvSpPr>
          <p:cNvPr id="286" name="Google Shape;286;p36"/>
          <p:cNvSpPr txBox="1"/>
          <p:nvPr>
            <p:ph idx="1" type="body"/>
          </p:nvPr>
        </p:nvSpPr>
        <p:spPr>
          <a:xfrm>
            <a:off x="503525" y="1347750"/>
            <a:ext cx="3893700" cy="312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The graph illustrates the percentage of students receiving support versus those not receiving support across four different year groups. In Year 1, a small percentage of students receive support, with the majority not receiving any. Year 2 shows the highest support percentage among all year groups, though the majority still do not receive support. Year 3 has a lower support percentage compared to Year 2, with most students not receiving support. Year 4 has no students receiving support, with the entire group falling under no support. </a:t>
            </a:r>
            <a:endParaRPr/>
          </a:p>
          <a:p>
            <a:pPr indent="0" lvl="0" marL="0" rtl="0" algn="l">
              <a:spcBef>
                <a:spcPts val="1200"/>
              </a:spcBef>
              <a:spcAft>
                <a:spcPts val="1200"/>
              </a:spcAft>
              <a:buNone/>
            </a:pPr>
            <a:r>
              <a:rPr lang="en-GB"/>
              <a:t>This trend indicates that support availability or uptake tends to decrease as students progress through their years of study.</a:t>
            </a:r>
            <a:endParaRPr/>
          </a:p>
        </p:txBody>
      </p:sp>
      <p:pic>
        <p:nvPicPr>
          <p:cNvPr id="287" name="Google Shape;287;p36"/>
          <p:cNvPicPr preferRelativeResize="0"/>
          <p:nvPr/>
        </p:nvPicPr>
        <p:blipFill>
          <a:blip r:embed="rId3">
            <a:alphaModFix/>
          </a:blip>
          <a:stretch>
            <a:fillRect/>
          </a:stretch>
        </p:blipFill>
        <p:spPr>
          <a:xfrm>
            <a:off x="4499175" y="1217987"/>
            <a:ext cx="4246575" cy="31680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15: Sleep Quality vs Specialist Treatment</a:t>
            </a:r>
            <a:endParaRPr/>
          </a:p>
        </p:txBody>
      </p:sp>
      <p:sp>
        <p:nvSpPr>
          <p:cNvPr id="293" name="Google Shape;293;p37"/>
          <p:cNvSpPr txBox="1"/>
          <p:nvPr>
            <p:ph idx="1" type="body"/>
          </p:nvPr>
        </p:nvSpPr>
        <p:spPr>
          <a:xfrm>
            <a:off x="819150" y="1543100"/>
            <a:ext cx="4179900" cy="289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GB" sz="1100">
                <a:solidFill>
                  <a:srgbClr val="000000"/>
                </a:solidFill>
                <a:latin typeface="Arial"/>
                <a:ea typeface="Arial"/>
                <a:cs typeface="Arial"/>
                <a:sym typeface="Arial"/>
              </a:rPr>
              <a:t>The </a:t>
            </a:r>
            <a:r>
              <a:rPr b="1" lang="en-GB" sz="1100">
                <a:solidFill>
                  <a:srgbClr val="000000"/>
                </a:solidFill>
                <a:latin typeface="Arial"/>
                <a:ea typeface="Arial"/>
                <a:cs typeface="Arial"/>
                <a:sym typeface="Arial"/>
              </a:rPr>
              <a:t>Sleep Quality vs Specialist Treatment</a:t>
            </a:r>
            <a:r>
              <a:rPr lang="en-GB" sz="1100">
                <a:solidFill>
                  <a:srgbClr val="000000"/>
                </a:solidFill>
                <a:latin typeface="Arial"/>
                <a:ea typeface="Arial"/>
                <a:cs typeface="Arial"/>
                <a:sym typeface="Arial"/>
              </a:rPr>
              <a:t> violin plot shows the distribution of sleep quality scores for individuals who did and did not receive specialist treatment.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On the left, those without treatment (indicated by </a:t>
            </a:r>
            <a:r>
              <a:rPr lang="en-GB" sz="1100">
                <a:solidFill>
                  <a:srgbClr val="188038"/>
                </a:solidFill>
                <a:latin typeface="Roboto Mono"/>
                <a:ea typeface="Roboto Mono"/>
                <a:cs typeface="Roboto Mono"/>
                <a:sym typeface="Roboto Mono"/>
              </a:rPr>
              <a:t>0</a:t>
            </a:r>
            <a:r>
              <a:rPr lang="en-GB" sz="1100">
                <a:solidFill>
                  <a:srgbClr val="000000"/>
                </a:solidFill>
                <a:latin typeface="Arial"/>
                <a:ea typeface="Arial"/>
                <a:cs typeface="Arial"/>
                <a:sym typeface="Arial"/>
              </a:rPr>
              <a:t>) have a fairly symmetrical distribution centered around a sleep quality score of 3. The majority of responses fall between 2 and 4, suggesting a moderate but consistent level of sleep quality.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On the right, those who received treatment (indicated by </a:t>
            </a:r>
            <a:r>
              <a:rPr lang="en-GB" sz="1100">
                <a:solidFill>
                  <a:srgbClr val="188038"/>
                </a:solidFill>
                <a:latin typeface="Roboto Mono"/>
                <a:ea typeface="Roboto Mono"/>
                <a:cs typeface="Roboto Mono"/>
                <a:sym typeface="Roboto Mono"/>
              </a:rPr>
              <a:t>1</a:t>
            </a:r>
            <a:r>
              <a:rPr lang="en-GB" sz="1100">
                <a:solidFill>
                  <a:srgbClr val="000000"/>
                </a:solidFill>
                <a:latin typeface="Arial"/>
                <a:ea typeface="Arial"/>
                <a:cs typeface="Arial"/>
                <a:sym typeface="Arial"/>
              </a:rPr>
              <a:t>) show a wider distribution. While the median sleep quality remains similar, this group includes more individuals with very low and very high sleep quality scores, indicating greater variability. This suggests that while treatment doesn't drastically shift the average sleep quality, it may be associated with more diverse outcomes—some individuals benefit significantly, while others do not.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294" name="Google Shape;294;p37"/>
          <p:cNvPicPr preferRelativeResize="0"/>
          <p:nvPr/>
        </p:nvPicPr>
        <p:blipFill>
          <a:blip r:embed="rId3">
            <a:alphaModFix/>
          </a:blip>
          <a:stretch>
            <a:fillRect/>
          </a:stretch>
        </p:blipFill>
        <p:spPr>
          <a:xfrm>
            <a:off x="4998950" y="1365650"/>
            <a:ext cx="3862275" cy="3172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1832250" y="481450"/>
            <a:ext cx="54795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16: Stress Level vs Age</a:t>
            </a:r>
            <a:endParaRPr/>
          </a:p>
        </p:txBody>
      </p:sp>
      <p:sp>
        <p:nvSpPr>
          <p:cNvPr id="300" name="Google Shape;300;p38"/>
          <p:cNvSpPr txBox="1"/>
          <p:nvPr>
            <p:ph idx="1" type="body"/>
          </p:nvPr>
        </p:nvSpPr>
        <p:spPr>
          <a:xfrm>
            <a:off x="4652925" y="1197725"/>
            <a:ext cx="4065300" cy="288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068">
                <a:solidFill>
                  <a:srgbClr val="000000"/>
                </a:solidFill>
                <a:latin typeface="Arial"/>
                <a:ea typeface="Arial"/>
                <a:cs typeface="Arial"/>
                <a:sym typeface="Arial"/>
              </a:rPr>
              <a:t>Overall Distribution</a:t>
            </a:r>
            <a:r>
              <a:rPr lang="en-GB" sz="3068">
                <a:solidFill>
                  <a:srgbClr val="000000"/>
                </a:solidFill>
                <a:latin typeface="Arial"/>
                <a:ea typeface="Arial"/>
                <a:cs typeface="Arial"/>
                <a:sym typeface="Arial"/>
              </a:rPr>
              <a:t>: Across all age groups (18 to 25), stress levels are spread across the entire 1–5 range, suggesting that high and low stress are common at all ages.</a:t>
            </a:r>
            <a:br>
              <a:rPr lang="en-GB" sz="3068">
                <a:solidFill>
                  <a:srgbClr val="000000"/>
                </a:solidFill>
                <a:latin typeface="Arial"/>
                <a:ea typeface="Arial"/>
                <a:cs typeface="Arial"/>
                <a:sym typeface="Arial"/>
              </a:rPr>
            </a:br>
            <a:endParaRPr sz="3068">
              <a:solidFill>
                <a:srgbClr val="000000"/>
              </a:solidFill>
              <a:latin typeface="Arial"/>
              <a:ea typeface="Arial"/>
              <a:cs typeface="Arial"/>
              <a:sym typeface="Arial"/>
            </a:endParaRPr>
          </a:p>
          <a:p>
            <a:pPr indent="0" lvl="0" marL="0" rtl="0" algn="l">
              <a:spcBef>
                <a:spcPts val="1200"/>
              </a:spcBef>
              <a:spcAft>
                <a:spcPts val="0"/>
              </a:spcAft>
              <a:buNone/>
            </a:pPr>
            <a:r>
              <a:rPr b="1" lang="en-GB" sz="3068">
                <a:solidFill>
                  <a:srgbClr val="000000"/>
                </a:solidFill>
                <a:latin typeface="Arial"/>
                <a:ea typeface="Arial"/>
                <a:cs typeface="Arial"/>
                <a:sym typeface="Arial"/>
              </a:rPr>
              <a:t>Subtle Age Differences</a:t>
            </a:r>
            <a:r>
              <a:rPr lang="en-GB" sz="3068">
                <a:solidFill>
                  <a:srgbClr val="000000"/>
                </a:solidFill>
                <a:latin typeface="Arial"/>
                <a:ea typeface="Arial"/>
                <a:cs typeface="Arial"/>
                <a:sym typeface="Arial"/>
              </a:rPr>
              <a:t>:</a:t>
            </a:r>
            <a:br>
              <a:rPr lang="en-GB" sz="3068">
                <a:solidFill>
                  <a:srgbClr val="000000"/>
                </a:solidFill>
                <a:latin typeface="Arial"/>
                <a:ea typeface="Arial"/>
                <a:cs typeface="Arial"/>
                <a:sym typeface="Arial"/>
              </a:rPr>
            </a:br>
            <a:endParaRPr sz="3068">
              <a:solidFill>
                <a:srgbClr val="000000"/>
              </a:solidFill>
              <a:latin typeface="Arial"/>
              <a:ea typeface="Arial"/>
              <a:cs typeface="Arial"/>
              <a:sym typeface="Arial"/>
            </a:endParaRPr>
          </a:p>
          <a:p>
            <a:pPr indent="-280483" lvl="0" marL="457200" rtl="0" algn="l">
              <a:spcBef>
                <a:spcPts val="1200"/>
              </a:spcBef>
              <a:spcAft>
                <a:spcPts val="0"/>
              </a:spcAft>
              <a:buClr>
                <a:srgbClr val="000000"/>
              </a:buClr>
              <a:buSzPct val="100000"/>
              <a:buFont typeface="Arial"/>
              <a:buChar char="-"/>
            </a:pPr>
            <a:r>
              <a:rPr b="1" lang="en-GB" sz="3268">
                <a:solidFill>
                  <a:srgbClr val="000000"/>
                </a:solidFill>
                <a:latin typeface="Arial"/>
                <a:ea typeface="Arial"/>
                <a:cs typeface="Arial"/>
                <a:sym typeface="Arial"/>
              </a:rPr>
              <a:t>Age 18 and 21</a:t>
            </a:r>
            <a:r>
              <a:rPr lang="en-GB" sz="3268">
                <a:solidFill>
                  <a:srgbClr val="000000"/>
                </a:solidFill>
                <a:latin typeface="Arial"/>
                <a:ea typeface="Arial"/>
                <a:cs typeface="Arial"/>
                <a:sym typeface="Arial"/>
              </a:rPr>
              <a:t>: These age groups show a slightly wider distribution, especially toward higher stress levels (4–5), indicating that individuals in transitional phases (e.g., entering or midway through university) may be more likely to report higher stress.</a:t>
            </a:r>
            <a:br>
              <a:rPr lang="en-GB" sz="3268">
                <a:solidFill>
                  <a:srgbClr val="000000"/>
                </a:solidFill>
                <a:latin typeface="Arial"/>
                <a:ea typeface="Arial"/>
                <a:cs typeface="Arial"/>
                <a:sym typeface="Arial"/>
              </a:rPr>
            </a:br>
            <a:endParaRPr sz="3268">
              <a:solidFill>
                <a:srgbClr val="000000"/>
              </a:solidFill>
              <a:latin typeface="Arial"/>
              <a:ea typeface="Arial"/>
              <a:cs typeface="Arial"/>
              <a:sym typeface="Arial"/>
            </a:endParaRPr>
          </a:p>
          <a:p>
            <a:pPr indent="-280483" lvl="0" marL="457200" rtl="0" algn="l">
              <a:spcBef>
                <a:spcPts val="0"/>
              </a:spcBef>
              <a:spcAft>
                <a:spcPts val="0"/>
              </a:spcAft>
              <a:buClr>
                <a:srgbClr val="000000"/>
              </a:buClr>
              <a:buSzPct val="100000"/>
              <a:buFont typeface="Arial"/>
              <a:buChar char="-"/>
            </a:pPr>
            <a:r>
              <a:rPr b="1" lang="en-GB" sz="3268">
                <a:solidFill>
                  <a:srgbClr val="000000"/>
                </a:solidFill>
                <a:latin typeface="Arial"/>
                <a:ea typeface="Arial"/>
                <a:cs typeface="Arial"/>
                <a:sym typeface="Arial"/>
              </a:rPr>
              <a:t>Ages 19, 20, 22, 23</a:t>
            </a:r>
            <a:r>
              <a:rPr lang="en-GB" sz="3268">
                <a:solidFill>
                  <a:srgbClr val="000000"/>
                </a:solidFill>
                <a:latin typeface="Arial"/>
                <a:ea typeface="Arial"/>
                <a:cs typeface="Arial"/>
                <a:sym typeface="Arial"/>
              </a:rPr>
              <a:t>: These groups show a slightly more balanced or symmetrical distribution, hinting at a more moderate or stable stress experience during these years.</a:t>
            </a:r>
            <a:br>
              <a:rPr lang="en-GB" sz="3268">
                <a:solidFill>
                  <a:srgbClr val="000000"/>
                </a:solidFill>
                <a:latin typeface="Arial"/>
                <a:ea typeface="Arial"/>
                <a:cs typeface="Arial"/>
                <a:sym typeface="Arial"/>
              </a:rPr>
            </a:br>
            <a:endParaRPr sz="3268">
              <a:solidFill>
                <a:srgbClr val="000000"/>
              </a:solidFill>
              <a:latin typeface="Arial"/>
              <a:ea typeface="Arial"/>
              <a:cs typeface="Arial"/>
              <a:sym typeface="Arial"/>
            </a:endParaRPr>
          </a:p>
          <a:p>
            <a:pPr indent="-280483" lvl="0" marL="457200" rtl="0" algn="l">
              <a:spcBef>
                <a:spcPts val="0"/>
              </a:spcBef>
              <a:spcAft>
                <a:spcPts val="0"/>
              </a:spcAft>
              <a:buClr>
                <a:srgbClr val="000000"/>
              </a:buClr>
              <a:buSzPct val="100000"/>
              <a:buFont typeface="Arial"/>
              <a:buChar char="-"/>
            </a:pPr>
            <a:r>
              <a:rPr b="1" lang="en-GB" sz="3268">
                <a:solidFill>
                  <a:srgbClr val="000000"/>
                </a:solidFill>
                <a:latin typeface="Arial"/>
                <a:ea typeface="Arial"/>
                <a:cs typeface="Arial"/>
                <a:sym typeface="Arial"/>
              </a:rPr>
              <a:t>Ages 24 and 25</a:t>
            </a:r>
            <a:r>
              <a:rPr lang="en-GB" sz="3268">
                <a:solidFill>
                  <a:srgbClr val="000000"/>
                </a:solidFill>
                <a:latin typeface="Arial"/>
                <a:ea typeface="Arial"/>
                <a:cs typeface="Arial"/>
                <a:sym typeface="Arial"/>
              </a:rPr>
              <a:t>: The density is more pronounced at stress levels 3–4, with less presence at the extremes. This could reflect coping improvements or reduced academic/social pressure as individuals approach graduation or early career stages.</a:t>
            </a:r>
            <a:endParaRPr sz="3268">
              <a:solidFill>
                <a:srgbClr val="000000"/>
              </a:solidFill>
              <a:latin typeface="Arial"/>
              <a:ea typeface="Arial"/>
              <a:cs typeface="Arial"/>
              <a:sym typeface="Arial"/>
            </a:endParaRPr>
          </a:p>
          <a:p>
            <a:pPr indent="0" lvl="0" marL="0" rtl="0" algn="l">
              <a:spcBef>
                <a:spcPts val="1200"/>
              </a:spcBef>
              <a:spcAft>
                <a:spcPts val="0"/>
              </a:spcAft>
              <a:buNone/>
            </a:pPr>
            <a:r>
              <a:rPr b="1" lang="en-GB" sz="3068">
                <a:solidFill>
                  <a:srgbClr val="000000"/>
                </a:solidFill>
                <a:latin typeface="Arial"/>
                <a:ea typeface="Arial"/>
                <a:cs typeface="Arial"/>
                <a:sym typeface="Arial"/>
              </a:rPr>
              <a:t>Consistency in Median Stress</a:t>
            </a:r>
            <a:r>
              <a:rPr lang="en-GB" sz="3068">
                <a:solidFill>
                  <a:srgbClr val="000000"/>
                </a:solidFill>
                <a:latin typeface="Arial"/>
                <a:ea typeface="Arial"/>
                <a:cs typeface="Arial"/>
                <a:sym typeface="Arial"/>
              </a:rPr>
              <a:t>: Despite the varying spreads, the median stress level appears fairly consistent (around 3), reinforcing the idea that while individuals differ widely, the central tendency does not shift dramatically with age.</a:t>
            </a:r>
            <a:br>
              <a:rPr lang="en-GB" sz="3068">
                <a:solidFill>
                  <a:srgbClr val="000000"/>
                </a:solidFill>
                <a:latin typeface="Arial"/>
                <a:ea typeface="Arial"/>
                <a:cs typeface="Arial"/>
                <a:sym typeface="Arial"/>
              </a:rPr>
            </a:br>
            <a:endParaRPr sz="3068">
              <a:solidFill>
                <a:srgbClr val="000000"/>
              </a:solidFill>
              <a:latin typeface="Arial"/>
              <a:ea typeface="Arial"/>
              <a:cs typeface="Arial"/>
              <a:sym typeface="Arial"/>
            </a:endParaRPr>
          </a:p>
          <a:p>
            <a:pPr indent="0" lvl="0" marL="0" rtl="0" algn="l">
              <a:spcBef>
                <a:spcPts val="1200"/>
              </a:spcBef>
              <a:spcAft>
                <a:spcPts val="0"/>
              </a:spcAft>
              <a:buNone/>
            </a:pPr>
            <a:r>
              <a:rPr lang="en-GB" sz="3068">
                <a:solidFill>
                  <a:srgbClr val="000000"/>
                </a:solidFill>
                <a:latin typeface="Arial"/>
                <a:ea typeface="Arial"/>
                <a:cs typeface="Arial"/>
                <a:sym typeface="Arial"/>
              </a:rPr>
              <a:t>In summary, while stress is widespread across all age groups, individuals at the beginning and midpoint of their academic journey (18 and 21) might be particularly prone to elevated stress levels, potentially due to adjustment challenges or academic pressure peaks.</a:t>
            </a:r>
            <a:endParaRPr sz="3068">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01" name="Google Shape;301;p38"/>
          <p:cNvPicPr preferRelativeResize="0"/>
          <p:nvPr/>
        </p:nvPicPr>
        <p:blipFill>
          <a:blip r:embed="rId3">
            <a:alphaModFix/>
          </a:blip>
          <a:stretch>
            <a:fillRect/>
          </a:stretch>
        </p:blipFill>
        <p:spPr>
          <a:xfrm>
            <a:off x="419125" y="1436047"/>
            <a:ext cx="3959125" cy="3251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2038500" y="368150"/>
            <a:ext cx="5067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17: Most Popular Case</a:t>
            </a:r>
            <a:endParaRPr/>
          </a:p>
        </p:txBody>
      </p:sp>
      <p:sp>
        <p:nvSpPr>
          <p:cNvPr id="307" name="Google Shape;307;p39"/>
          <p:cNvSpPr txBox="1"/>
          <p:nvPr>
            <p:ph idx="1" type="body"/>
          </p:nvPr>
        </p:nvSpPr>
        <p:spPr>
          <a:xfrm>
            <a:off x="1067550" y="961075"/>
            <a:ext cx="7008900" cy="1691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lang="en-GB" sz="767">
                <a:solidFill>
                  <a:srgbClr val="000000"/>
                </a:solidFill>
                <a:latin typeface="Arial"/>
                <a:ea typeface="Arial"/>
                <a:cs typeface="Arial"/>
                <a:sym typeface="Arial"/>
              </a:rPr>
              <a:t>The pie chart titled </a:t>
            </a:r>
            <a:r>
              <a:rPr b="1" lang="en-GB" sz="767">
                <a:solidFill>
                  <a:srgbClr val="000000"/>
                </a:solidFill>
                <a:latin typeface="Arial"/>
                <a:ea typeface="Arial"/>
                <a:cs typeface="Arial"/>
                <a:sym typeface="Arial"/>
              </a:rPr>
              <a:t>"Most Popular Case"</a:t>
            </a:r>
            <a:r>
              <a:rPr lang="en-GB" sz="767">
                <a:solidFill>
                  <a:srgbClr val="000000"/>
                </a:solidFill>
                <a:latin typeface="Arial"/>
                <a:ea typeface="Arial"/>
                <a:cs typeface="Arial"/>
                <a:sym typeface="Arial"/>
              </a:rPr>
              <a:t> presents a fairly even distribution among three mental health issues—</a:t>
            </a:r>
            <a:r>
              <a:rPr b="1" lang="en-GB" sz="767">
                <a:solidFill>
                  <a:srgbClr val="000000"/>
                </a:solidFill>
                <a:latin typeface="Arial"/>
                <a:ea typeface="Arial"/>
                <a:cs typeface="Arial"/>
                <a:sym typeface="Arial"/>
              </a:rPr>
              <a:t>Depression (34.1%)</a:t>
            </a:r>
            <a:r>
              <a:rPr lang="en-GB" sz="767">
                <a:solidFill>
                  <a:srgbClr val="000000"/>
                </a:solidFill>
                <a:latin typeface="Arial"/>
                <a:ea typeface="Arial"/>
                <a:cs typeface="Arial"/>
                <a:sym typeface="Arial"/>
              </a:rPr>
              <a:t>, </a:t>
            </a:r>
            <a:r>
              <a:rPr b="1" lang="en-GB" sz="767">
                <a:solidFill>
                  <a:srgbClr val="000000"/>
                </a:solidFill>
                <a:latin typeface="Arial"/>
                <a:ea typeface="Arial"/>
                <a:cs typeface="Arial"/>
                <a:sym typeface="Arial"/>
              </a:rPr>
              <a:t>Anxiety (33.5%)</a:t>
            </a:r>
            <a:r>
              <a:rPr lang="en-GB" sz="767">
                <a:solidFill>
                  <a:srgbClr val="000000"/>
                </a:solidFill>
                <a:latin typeface="Arial"/>
                <a:ea typeface="Arial"/>
                <a:cs typeface="Arial"/>
                <a:sym typeface="Arial"/>
              </a:rPr>
              <a:t>, and </a:t>
            </a:r>
            <a:r>
              <a:rPr b="1" lang="en-GB" sz="767">
                <a:solidFill>
                  <a:srgbClr val="000000"/>
                </a:solidFill>
                <a:latin typeface="Arial"/>
                <a:ea typeface="Arial"/>
                <a:cs typeface="Arial"/>
                <a:sym typeface="Arial"/>
              </a:rPr>
              <a:t>Panic Attack (32.4%)</a:t>
            </a:r>
            <a:r>
              <a:rPr lang="en-GB" sz="767">
                <a:solidFill>
                  <a:srgbClr val="000000"/>
                </a:solidFill>
                <a:latin typeface="Arial"/>
                <a:ea typeface="Arial"/>
                <a:cs typeface="Arial"/>
                <a:sym typeface="Arial"/>
              </a:rPr>
              <a:t>—but with meaningful distinctions:</a:t>
            </a:r>
            <a:endParaRPr sz="767">
              <a:solidFill>
                <a:srgbClr val="000000"/>
              </a:solidFill>
              <a:latin typeface="Arial"/>
              <a:ea typeface="Arial"/>
              <a:cs typeface="Arial"/>
              <a:sym typeface="Arial"/>
            </a:endParaRPr>
          </a:p>
          <a:p>
            <a:pPr indent="-277307" lvl="0" marL="457200" rtl="0" algn="l">
              <a:lnSpc>
                <a:spcPct val="95000"/>
              </a:lnSpc>
              <a:spcBef>
                <a:spcPts val="1200"/>
              </a:spcBef>
              <a:spcAft>
                <a:spcPts val="0"/>
              </a:spcAft>
              <a:buClr>
                <a:srgbClr val="000000"/>
              </a:buClr>
              <a:buSzPts val="767"/>
              <a:buFont typeface="Arial"/>
              <a:buAutoNum type="arabicPeriod"/>
            </a:pPr>
            <a:r>
              <a:rPr b="1" lang="en-GB" sz="767">
                <a:solidFill>
                  <a:srgbClr val="000000"/>
                </a:solidFill>
                <a:latin typeface="Arial"/>
                <a:ea typeface="Arial"/>
                <a:cs typeface="Arial"/>
                <a:sym typeface="Arial"/>
              </a:rPr>
              <a:t>Depression</a:t>
            </a:r>
            <a:r>
              <a:rPr lang="en-GB" sz="767">
                <a:solidFill>
                  <a:srgbClr val="000000"/>
                </a:solidFill>
                <a:latin typeface="Arial"/>
                <a:ea typeface="Arial"/>
                <a:cs typeface="Arial"/>
                <a:sym typeface="Arial"/>
              </a:rPr>
              <a:t> slightly leads as the most frequently reported condition, albeit by a narrow margin. Its prevalence suggests that it may be the most recognized or diagnosed issue among the sample population.</a:t>
            </a:r>
            <a:br>
              <a:rPr lang="en-GB" sz="767">
                <a:solidFill>
                  <a:srgbClr val="000000"/>
                </a:solidFill>
                <a:latin typeface="Arial"/>
                <a:ea typeface="Arial"/>
                <a:cs typeface="Arial"/>
                <a:sym typeface="Arial"/>
              </a:rPr>
            </a:br>
            <a:endParaRPr sz="767">
              <a:solidFill>
                <a:srgbClr val="000000"/>
              </a:solidFill>
              <a:latin typeface="Arial"/>
              <a:ea typeface="Arial"/>
              <a:cs typeface="Arial"/>
              <a:sym typeface="Arial"/>
            </a:endParaRPr>
          </a:p>
          <a:p>
            <a:pPr indent="-277307" lvl="0" marL="457200" rtl="0" algn="l">
              <a:lnSpc>
                <a:spcPct val="95000"/>
              </a:lnSpc>
              <a:spcBef>
                <a:spcPts val="0"/>
              </a:spcBef>
              <a:spcAft>
                <a:spcPts val="0"/>
              </a:spcAft>
              <a:buClr>
                <a:srgbClr val="000000"/>
              </a:buClr>
              <a:buSzPts val="767"/>
              <a:buFont typeface="Arial"/>
              <a:buAutoNum type="arabicPeriod"/>
            </a:pPr>
            <a:r>
              <a:rPr b="1" lang="en-GB" sz="767">
                <a:solidFill>
                  <a:srgbClr val="000000"/>
                </a:solidFill>
                <a:latin typeface="Arial"/>
                <a:ea typeface="Arial"/>
                <a:cs typeface="Arial"/>
                <a:sym typeface="Arial"/>
              </a:rPr>
              <a:t>Anxiety</a:t>
            </a:r>
            <a:r>
              <a:rPr lang="en-GB" sz="767">
                <a:solidFill>
                  <a:srgbClr val="000000"/>
                </a:solidFill>
                <a:latin typeface="Arial"/>
                <a:ea typeface="Arial"/>
                <a:cs typeface="Arial"/>
                <a:sym typeface="Arial"/>
              </a:rPr>
              <a:t> is a very close second, only 0.6 percentage points behind Depression. This near-equal share implies a high co-occurrence or intertwined experience with Depression, which aligns with known psychological comorbidity trends.</a:t>
            </a:r>
            <a:br>
              <a:rPr lang="en-GB" sz="767">
                <a:solidFill>
                  <a:srgbClr val="000000"/>
                </a:solidFill>
                <a:latin typeface="Arial"/>
                <a:ea typeface="Arial"/>
                <a:cs typeface="Arial"/>
                <a:sym typeface="Arial"/>
              </a:rPr>
            </a:br>
            <a:endParaRPr sz="767">
              <a:solidFill>
                <a:srgbClr val="000000"/>
              </a:solidFill>
              <a:latin typeface="Arial"/>
              <a:ea typeface="Arial"/>
              <a:cs typeface="Arial"/>
              <a:sym typeface="Arial"/>
            </a:endParaRPr>
          </a:p>
          <a:p>
            <a:pPr indent="-277307" lvl="0" marL="457200" rtl="0" algn="l">
              <a:lnSpc>
                <a:spcPct val="95000"/>
              </a:lnSpc>
              <a:spcBef>
                <a:spcPts val="0"/>
              </a:spcBef>
              <a:spcAft>
                <a:spcPts val="0"/>
              </a:spcAft>
              <a:buClr>
                <a:srgbClr val="000000"/>
              </a:buClr>
              <a:buSzPts val="767"/>
              <a:buFont typeface="Arial"/>
              <a:buAutoNum type="arabicPeriod"/>
            </a:pPr>
            <a:r>
              <a:rPr b="1" lang="en-GB" sz="767">
                <a:solidFill>
                  <a:srgbClr val="000000"/>
                </a:solidFill>
                <a:latin typeface="Arial"/>
                <a:ea typeface="Arial"/>
                <a:cs typeface="Arial"/>
                <a:sym typeface="Arial"/>
              </a:rPr>
              <a:t>Panic Attacks</a:t>
            </a:r>
            <a:r>
              <a:rPr lang="en-GB" sz="767">
                <a:solidFill>
                  <a:srgbClr val="000000"/>
                </a:solidFill>
                <a:latin typeface="Arial"/>
                <a:ea typeface="Arial"/>
                <a:cs typeface="Arial"/>
                <a:sym typeface="Arial"/>
              </a:rPr>
              <a:t>, while just slightly less prevalent (32.4%), are still reported by nearly one-third of the group. This highlights that acute episodes of extreme stress are common and cannot be overlooked.</a:t>
            </a:r>
            <a:br>
              <a:rPr lang="en-GB" sz="767">
                <a:solidFill>
                  <a:srgbClr val="000000"/>
                </a:solidFill>
                <a:latin typeface="Arial"/>
                <a:ea typeface="Arial"/>
                <a:cs typeface="Arial"/>
                <a:sym typeface="Arial"/>
              </a:rPr>
            </a:br>
            <a:endParaRPr sz="767">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25"/>
          </a:p>
        </p:txBody>
      </p:sp>
      <p:pic>
        <p:nvPicPr>
          <p:cNvPr id="308" name="Google Shape;308;p39"/>
          <p:cNvPicPr preferRelativeResize="0"/>
          <p:nvPr/>
        </p:nvPicPr>
        <p:blipFill>
          <a:blip r:embed="rId3">
            <a:alphaModFix/>
          </a:blip>
          <a:stretch>
            <a:fillRect/>
          </a:stretch>
        </p:blipFill>
        <p:spPr>
          <a:xfrm>
            <a:off x="5976950" y="2353900"/>
            <a:ext cx="2933201" cy="2571825"/>
          </a:xfrm>
          <a:prstGeom prst="rect">
            <a:avLst/>
          </a:prstGeom>
          <a:noFill/>
          <a:ln>
            <a:noFill/>
          </a:ln>
        </p:spPr>
      </p:pic>
      <p:sp>
        <p:nvSpPr>
          <p:cNvPr id="309" name="Google Shape;309;p39"/>
          <p:cNvSpPr txBox="1"/>
          <p:nvPr/>
        </p:nvSpPr>
        <p:spPr>
          <a:xfrm>
            <a:off x="1216950" y="2571750"/>
            <a:ext cx="4661100" cy="26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1400"/>
              </a:spcBef>
              <a:spcAft>
                <a:spcPts val="0"/>
              </a:spcAft>
              <a:buClr>
                <a:srgbClr val="000000"/>
              </a:buClr>
              <a:buSzPts val="275"/>
              <a:buFont typeface="Arial"/>
              <a:buNone/>
            </a:pPr>
            <a:r>
              <a:rPr b="1" lang="en-GB" sz="817"/>
              <a:t>Interpretation:</a:t>
            </a:r>
            <a:endParaRPr b="1" sz="817"/>
          </a:p>
          <a:p>
            <a:pPr indent="-277307" lvl="0" marL="457200" rtl="0" algn="l">
              <a:lnSpc>
                <a:spcPct val="95000"/>
              </a:lnSpc>
              <a:spcBef>
                <a:spcPts val="1200"/>
              </a:spcBef>
              <a:spcAft>
                <a:spcPts val="0"/>
              </a:spcAft>
              <a:buSzPts val="767"/>
              <a:buChar char="●"/>
            </a:pPr>
            <a:r>
              <a:rPr lang="en-GB" sz="767"/>
              <a:t>The minimal spread (under 2%) across all three categories suggests that these mental health concerns are </a:t>
            </a:r>
            <a:r>
              <a:rPr b="1" lang="en-GB" sz="767"/>
              <a:t>almost equally significant</a:t>
            </a:r>
            <a:r>
              <a:rPr lang="en-GB" sz="767"/>
              <a:t> in this population.</a:t>
            </a:r>
            <a:br>
              <a:rPr lang="en-GB" sz="767"/>
            </a:br>
            <a:endParaRPr sz="767"/>
          </a:p>
          <a:p>
            <a:pPr indent="-277307" lvl="0" marL="457200" rtl="0" algn="l">
              <a:lnSpc>
                <a:spcPct val="95000"/>
              </a:lnSpc>
              <a:spcBef>
                <a:spcPts val="0"/>
              </a:spcBef>
              <a:spcAft>
                <a:spcPts val="0"/>
              </a:spcAft>
              <a:buSzPts val="767"/>
              <a:buChar char="●"/>
            </a:pPr>
            <a:r>
              <a:rPr lang="en-GB" sz="767"/>
              <a:t>It may point toward a need for </a:t>
            </a:r>
            <a:r>
              <a:rPr b="1" lang="en-GB" sz="767"/>
              <a:t>holistic mental health interventions</a:t>
            </a:r>
            <a:r>
              <a:rPr lang="en-GB" sz="767"/>
              <a:t> that address the interconnected nature of these issues rather than treating them in isolation.</a:t>
            </a:r>
            <a:br>
              <a:rPr lang="en-GB" sz="767"/>
            </a:br>
            <a:endParaRPr sz="767"/>
          </a:p>
          <a:p>
            <a:pPr indent="-277307" lvl="0" marL="457200" rtl="0" algn="l">
              <a:lnSpc>
                <a:spcPct val="95000"/>
              </a:lnSpc>
              <a:spcBef>
                <a:spcPts val="0"/>
              </a:spcBef>
              <a:spcAft>
                <a:spcPts val="0"/>
              </a:spcAft>
              <a:buSzPts val="767"/>
              <a:buChar char="●"/>
            </a:pPr>
            <a:r>
              <a:rPr lang="en-GB" sz="767"/>
              <a:t>Additionally, the high overall reporting of each case type may reflect </a:t>
            </a:r>
            <a:r>
              <a:rPr b="1" lang="en-GB" sz="767"/>
              <a:t>growing awareness, reduced stigma, or elevated stress environments</a:t>
            </a:r>
            <a:r>
              <a:rPr lang="en-GB" sz="767"/>
              <a:t> such as academia or early career life stages.</a:t>
            </a:r>
            <a:br>
              <a:rPr lang="en-GB" sz="767"/>
            </a:br>
            <a:endParaRPr sz="767"/>
          </a:p>
          <a:p>
            <a:pPr indent="0" lvl="0" marL="0" rtl="0" algn="l">
              <a:lnSpc>
                <a:spcPct val="95000"/>
              </a:lnSpc>
              <a:spcBef>
                <a:spcPts val="1200"/>
              </a:spcBef>
              <a:spcAft>
                <a:spcPts val="0"/>
              </a:spcAft>
              <a:buClr>
                <a:srgbClr val="000000"/>
              </a:buClr>
              <a:buSzPts val="275"/>
              <a:buFont typeface="Arial"/>
              <a:buNone/>
            </a:pPr>
            <a:r>
              <a:rPr lang="en-GB" sz="767"/>
              <a:t>In summary, Depression is marginally the most common concern, but the data strongly emphasizes that </a:t>
            </a:r>
            <a:r>
              <a:rPr b="1" lang="en-GB" sz="767"/>
              <a:t>Anxiety and Panic Attacks are equally pressing issues</a:t>
            </a:r>
            <a:r>
              <a:rPr lang="en-GB" sz="767"/>
              <a:t>—together forming a triad that likely coexists and impacts the same individuals.</a:t>
            </a:r>
            <a:endParaRPr sz="767"/>
          </a:p>
          <a:p>
            <a:pPr indent="0" lvl="0" marL="0" rtl="0" algn="l">
              <a:lnSpc>
                <a:spcPct val="95000"/>
              </a:lnSpc>
              <a:spcBef>
                <a:spcPts val="1200"/>
              </a:spcBef>
              <a:spcAft>
                <a:spcPts val="0"/>
              </a:spcAft>
              <a:buClr>
                <a:srgbClr val="000000"/>
              </a:buClr>
              <a:buSzPts val="275"/>
              <a:buFont typeface="Arial"/>
              <a:buNone/>
            </a:pPr>
            <a:r>
              <a:t/>
            </a:r>
            <a:endParaRPr sz="125">
              <a:solidFill>
                <a:schemeClr val="dk2"/>
              </a:solidFill>
              <a:latin typeface="Calibri"/>
              <a:ea typeface="Calibri"/>
              <a:cs typeface="Calibri"/>
              <a:sym typeface="Calibri"/>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262950" y="400550"/>
            <a:ext cx="8618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600"/>
              <a:t>Chart 18: Top 3 Courses with the Highest Study Amount</a:t>
            </a:r>
            <a:endParaRPr sz="2600"/>
          </a:p>
        </p:txBody>
      </p:sp>
      <p:sp>
        <p:nvSpPr>
          <p:cNvPr id="315" name="Google Shape;315;p40"/>
          <p:cNvSpPr txBox="1"/>
          <p:nvPr>
            <p:ph idx="1" type="body"/>
          </p:nvPr>
        </p:nvSpPr>
        <p:spPr>
          <a:xfrm>
            <a:off x="262950" y="946875"/>
            <a:ext cx="5954700" cy="2448000"/>
          </a:xfrm>
          <a:prstGeom prst="rect">
            <a:avLst/>
          </a:prstGeom>
        </p:spPr>
        <p:txBody>
          <a:bodyPr anchorCtr="0" anchor="t" bIns="91425" lIns="91425" spcFirstLastPara="1" rIns="91425" wrap="square" tIns="91425">
            <a:normAutofit fontScale="25000" lnSpcReduction="20000"/>
          </a:bodyPr>
          <a:lstStyle/>
          <a:p>
            <a:pPr indent="-292894" lvl="0" marL="457200" rtl="0" algn="l">
              <a:spcBef>
                <a:spcPts val="1200"/>
              </a:spcBef>
              <a:spcAft>
                <a:spcPts val="0"/>
              </a:spcAft>
              <a:buClr>
                <a:srgbClr val="000000"/>
              </a:buClr>
              <a:buSzPct val="100000"/>
              <a:buFont typeface="Arial"/>
              <a:buAutoNum type="arabicPeriod"/>
            </a:pPr>
            <a:r>
              <a:rPr b="1" lang="en-GB" sz="4050">
                <a:solidFill>
                  <a:srgbClr val="000000"/>
                </a:solidFill>
                <a:latin typeface="Arial"/>
                <a:ea typeface="Arial"/>
                <a:cs typeface="Arial"/>
                <a:sym typeface="Arial"/>
              </a:rPr>
              <a:t>Engineering and BCS demand high study engagement:</a:t>
            </a:r>
            <a:br>
              <a:rPr b="1" lang="en-GB" sz="4050">
                <a:solidFill>
                  <a:srgbClr val="000000"/>
                </a:solidFill>
                <a:latin typeface="Arial"/>
                <a:ea typeface="Arial"/>
                <a:cs typeface="Arial"/>
                <a:sym typeface="Arial"/>
              </a:rPr>
            </a:br>
            <a:endParaRPr b="1"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The near-identical totals suggest these two courses have </a:t>
            </a:r>
            <a:r>
              <a:rPr b="1" lang="en-GB" sz="4050">
                <a:solidFill>
                  <a:srgbClr val="000000"/>
                </a:solidFill>
                <a:latin typeface="Arial"/>
                <a:ea typeface="Arial"/>
                <a:cs typeface="Arial"/>
                <a:sym typeface="Arial"/>
              </a:rPr>
              <a:t>similar academic rigor</a:t>
            </a:r>
            <a:r>
              <a:rPr lang="en-GB" sz="4050">
                <a:solidFill>
                  <a:srgbClr val="000000"/>
                </a:solidFill>
                <a:latin typeface="Arial"/>
                <a:ea typeface="Arial"/>
                <a:cs typeface="Arial"/>
                <a:sym typeface="Arial"/>
              </a:rPr>
              <a:t> or </a:t>
            </a:r>
            <a:r>
              <a:rPr b="1" lang="en-GB" sz="4050">
                <a:solidFill>
                  <a:srgbClr val="000000"/>
                </a:solidFill>
                <a:latin typeface="Arial"/>
                <a:ea typeface="Arial"/>
                <a:cs typeface="Arial"/>
                <a:sym typeface="Arial"/>
              </a:rPr>
              <a:t>student work ethic</a:t>
            </a:r>
            <a:r>
              <a:rPr lang="en-GB" sz="4050">
                <a:solidFill>
                  <a:srgbClr val="000000"/>
                </a:solidFill>
                <a:latin typeface="Arial"/>
                <a:ea typeface="Arial"/>
                <a:cs typeface="Arial"/>
                <a:sym typeface="Arial"/>
              </a:rPr>
              <a:t> expectations.</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It could also reflect </a:t>
            </a:r>
            <a:r>
              <a:rPr b="1" lang="en-GB" sz="4050">
                <a:solidFill>
                  <a:srgbClr val="000000"/>
                </a:solidFill>
                <a:latin typeface="Arial"/>
                <a:ea typeface="Arial"/>
                <a:cs typeface="Arial"/>
                <a:sym typeface="Arial"/>
              </a:rPr>
              <a:t>structured curriculums</a:t>
            </a:r>
            <a:r>
              <a:rPr lang="en-GB" sz="4050">
                <a:solidFill>
                  <a:srgbClr val="000000"/>
                </a:solidFill>
                <a:latin typeface="Arial"/>
                <a:ea typeface="Arial"/>
                <a:cs typeface="Arial"/>
                <a:sym typeface="Arial"/>
              </a:rPr>
              <a:t> with consistent assessment loads or time-intensive content (e.g., labs, projects, coding).</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0" marL="457200" rtl="0" algn="l">
              <a:spcBef>
                <a:spcPts val="0"/>
              </a:spcBef>
              <a:spcAft>
                <a:spcPts val="0"/>
              </a:spcAft>
              <a:buClr>
                <a:srgbClr val="000000"/>
              </a:buClr>
              <a:buSzPct val="100000"/>
              <a:buFont typeface="Arial"/>
              <a:buAutoNum type="arabicPeriod"/>
            </a:pPr>
            <a:r>
              <a:rPr b="1" lang="en-GB" sz="4050">
                <a:solidFill>
                  <a:srgbClr val="000000"/>
                </a:solidFill>
                <a:latin typeface="Arial"/>
                <a:ea typeface="Arial"/>
                <a:cs typeface="Arial"/>
                <a:sym typeface="Arial"/>
              </a:rPr>
              <a:t>BIT shows a substantial drop:</a:t>
            </a:r>
            <a:br>
              <a:rPr b="1" lang="en-GB" sz="4050">
                <a:solidFill>
                  <a:srgbClr val="000000"/>
                </a:solidFill>
                <a:latin typeface="Arial"/>
                <a:ea typeface="Arial"/>
                <a:cs typeface="Arial"/>
                <a:sym typeface="Arial"/>
              </a:rPr>
            </a:br>
            <a:endParaRPr b="1"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The difference of </a:t>
            </a:r>
            <a:r>
              <a:rPr b="1" lang="en-GB" sz="4050">
                <a:solidFill>
                  <a:srgbClr val="000000"/>
                </a:solidFill>
                <a:latin typeface="Arial"/>
                <a:ea typeface="Arial"/>
                <a:cs typeface="Arial"/>
                <a:sym typeface="Arial"/>
              </a:rPr>
              <a:t>over 600 hours</a:t>
            </a:r>
            <a:r>
              <a:rPr lang="en-GB" sz="4050">
                <a:solidFill>
                  <a:srgbClr val="000000"/>
                </a:solidFill>
                <a:latin typeface="Arial"/>
                <a:ea typeface="Arial"/>
                <a:cs typeface="Arial"/>
                <a:sym typeface="Arial"/>
              </a:rPr>
              <a:t> compared to BCS and Engineering is notable.</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This might indicate:</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2" marL="13716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A lighter curriculum structure,</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2" marL="13716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More project-based or practical work not reflected in study hour logging,</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2" marL="13716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Or even a potential </a:t>
            </a:r>
            <a:r>
              <a:rPr b="1" lang="en-GB" sz="4050">
                <a:solidFill>
                  <a:srgbClr val="000000"/>
                </a:solidFill>
                <a:latin typeface="Arial"/>
                <a:ea typeface="Arial"/>
                <a:cs typeface="Arial"/>
                <a:sym typeface="Arial"/>
              </a:rPr>
              <a:t>lack of engagement or underreporting</a:t>
            </a:r>
            <a:r>
              <a:rPr lang="en-GB" sz="4050">
                <a:solidFill>
                  <a:srgbClr val="000000"/>
                </a:solidFill>
                <a:latin typeface="Arial"/>
                <a:ea typeface="Arial"/>
                <a:cs typeface="Arial"/>
                <a:sym typeface="Arial"/>
              </a:rPr>
              <a:t> from students in the BIT program.</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0" marL="457200" rtl="0" algn="l">
              <a:spcBef>
                <a:spcPts val="0"/>
              </a:spcBef>
              <a:spcAft>
                <a:spcPts val="0"/>
              </a:spcAft>
              <a:buClr>
                <a:srgbClr val="000000"/>
              </a:buClr>
              <a:buSzPct val="100000"/>
              <a:buFont typeface="Arial"/>
              <a:buAutoNum type="arabicPeriod"/>
            </a:pPr>
            <a:r>
              <a:rPr b="1" lang="en-GB" sz="4050">
                <a:solidFill>
                  <a:srgbClr val="000000"/>
                </a:solidFill>
                <a:latin typeface="Arial"/>
                <a:ea typeface="Arial"/>
                <a:cs typeface="Arial"/>
                <a:sym typeface="Arial"/>
              </a:rPr>
              <a:t>Competitive nature of Engineering and BCS:</a:t>
            </a:r>
            <a:br>
              <a:rPr b="1" lang="en-GB" sz="4050">
                <a:solidFill>
                  <a:srgbClr val="000000"/>
                </a:solidFill>
                <a:latin typeface="Arial"/>
                <a:ea typeface="Arial"/>
                <a:cs typeface="Arial"/>
                <a:sym typeface="Arial"/>
              </a:rPr>
            </a:br>
            <a:endParaRPr b="1"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These figures could also reflect the </a:t>
            </a:r>
            <a:r>
              <a:rPr b="1" lang="en-GB" sz="4050">
                <a:solidFill>
                  <a:srgbClr val="000000"/>
                </a:solidFill>
                <a:latin typeface="Arial"/>
                <a:ea typeface="Arial"/>
                <a:cs typeface="Arial"/>
                <a:sym typeface="Arial"/>
              </a:rPr>
              <a:t>competitive pressure</a:t>
            </a:r>
            <a:r>
              <a:rPr lang="en-GB" sz="4050">
                <a:solidFill>
                  <a:srgbClr val="000000"/>
                </a:solidFill>
                <a:latin typeface="Arial"/>
                <a:ea typeface="Arial"/>
                <a:cs typeface="Arial"/>
                <a:sym typeface="Arial"/>
              </a:rPr>
              <a:t> within these fields, where students often study more to stay ahead or meet demanding standards.</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16" name="Google Shape;316;p40"/>
          <p:cNvPicPr preferRelativeResize="0"/>
          <p:nvPr/>
        </p:nvPicPr>
        <p:blipFill>
          <a:blip r:embed="rId3">
            <a:alphaModFix/>
          </a:blip>
          <a:stretch>
            <a:fillRect/>
          </a:stretch>
        </p:blipFill>
        <p:spPr>
          <a:xfrm>
            <a:off x="6177325" y="1689750"/>
            <a:ext cx="2776550" cy="29596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819150" y="400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19: Academic Engagement vs CGPA</a:t>
            </a:r>
            <a:endParaRPr/>
          </a:p>
        </p:txBody>
      </p:sp>
      <p:sp>
        <p:nvSpPr>
          <p:cNvPr id="322" name="Google Shape;322;p41"/>
          <p:cNvSpPr txBox="1"/>
          <p:nvPr>
            <p:ph idx="1" type="body"/>
          </p:nvPr>
        </p:nvSpPr>
        <p:spPr>
          <a:xfrm>
            <a:off x="253950" y="963025"/>
            <a:ext cx="4466700" cy="2448000"/>
          </a:xfrm>
          <a:prstGeom prst="rect">
            <a:avLst/>
          </a:prstGeom>
        </p:spPr>
        <p:txBody>
          <a:bodyPr anchorCtr="0" anchor="t" bIns="91425" lIns="91425" spcFirstLastPara="1" rIns="91425" wrap="square" tIns="91425">
            <a:normAutofit fontScale="25000" lnSpcReduction="20000"/>
          </a:bodyPr>
          <a:lstStyle/>
          <a:p>
            <a:pPr indent="-292894" lvl="0" marL="457200" rtl="0" algn="l">
              <a:spcBef>
                <a:spcPts val="1200"/>
              </a:spcBef>
              <a:spcAft>
                <a:spcPts val="0"/>
              </a:spcAft>
              <a:buClr>
                <a:srgbClr val="000000"/>
              </a:buClr>
              <a:buSzPct val="100000"/>
              <a:buFont typeface="Arial"/>
              <a:buChar char="●"/>
            </a:pPr>
            <a:r>
              <a:rPr b="1" lang="en-GB" sz="4050">
                <a:solidFill>
                  <a:srgbClr val="000000"/>
                </a:solidFill>
                <a:latin typeface="Arial"/>
                <a:ea typeface="Arial"/>
                <a:cs typeface="Arial"/>
                <a:sym typeface="Arial"/>
              </a:rPr>
              <a:t>Consistent Median CGPA Across Levels:</a:t>
            </a:r>
            <a:br>
              <a:rPr b="1" lang="en-GB" sz="4050">
                <a:solidFill>
                  <a:srgbClr val="000000"/>
                </a:solidFill>
                <a:latin typeface="Arial"/>
                <a:ea typeface="Arial"/>
                <a:cs typeface="Arial"/>
                <a:sym typeface="Arial"/>
              </a:rPr>
            </a:br>
            <a:r>
              <a:rPr lang="en-GB" sz="4050">
                <a:solidFill>
                  <a:srgbClr val="000000"/>
                </a:solidFill>
                <a:latin typeface="Arial"/>
                <a:ea typeface="Arial"/>
                <a:cs typeface="Arial"/>
                <a:sym typeface="Arial"/>
              </a:rPr>
              <a:t> The median CGPA across engagement levels (1 through 5) appears relatively </a:t>
            </a:r>
            <a:r>
              <a:rPr b="1" lang="en-GB" sz="4050">
                <a:solidFill>
                  <a:srgbClr val="000000"/>
                </a:solidFill>
                <a:latin typeface="Arial"/>
                <a:ea typeface="Arial"/>
                <a:cs typeface="Arial"/>
                <a:sym typeface="Arial"/>
              </a:rPr>
              <a:t>stable</a:t>
            </a:r>
            <a:r>
              <a:rPr lang="en-GB" sz="4050">
                <a:solidFill>
                  <a:srgbClr val="000000"/>
                </a:solidFill>
                <a:latin typeface="Arial"/>
                <a:ea typeface="Arial"/>
                <a:cs typeface="Arial"/>
                <a:sym typeface="Arial"/>
              </a:rPr>
              <a:t>, mostly hovering between </a:t>
            </a:r>
            <a:r>
              <a:rPr b="1" lang="en-GB" sz="4050">
                <a:solidFill>
                  <a:srgbClr val="000000"/>
                </a:solidFill>
                <a:latin typeface="Arial"/>
                <a:ea typeface="Arial"/>
                <a:cs typeface="Arial"/>
                <a:sym typeface="Arial"/>
              </a:rPr>
              <a:t>3.0 and 3.4</a:t>
            </a:r>
            <a:r>
              <a:rPr lang="en-GB" sz="4050">
                <a:solidFill>
                  <a:srgbClr val="000000"/>
                </a:solidFill>
                <a:latin typeface="Arial"/>
                <a:ea typeface="Arial"/>
                <a:cs typeface="Arial"/>
                <a:sym typeface="Arial"/>
              </a:rPr>
              <a:t>.</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0" marL="457200" rtl="0" algn="l">
              <a:spcBef>
                <a:spcPts val="0"/>
              </a:spcBef>
              <a:spcAft>
                <a:spcPts val="0"/>
              </a:spcAft>
              <a:buClr>
                <a:srgbClr val="000000"/>
              </a:buClr>
              <a:buSzPct val="100000"/>
              <a:buFont typeface="Arial"/>
              <a:buChar char="●"/>
            </a:pPr>
            <a:r>
              <a:rPr b="1" lang="en-GB" sz="4050">
                <a:solidFill>
                  <a:srgbClr val="000000"/>
                </a:solidFill>
                <a:latin typeface="Arial"/>
                <a:ea typeface="Arial"/>
                <a:cs typeface="Arial"/>
                <a:sym typeface="Arial"/>
              </a:rPr>
              <a:t>Broader Distribution at Lower Engagement (1–2):</a:t>
            </a:r>
            <a:br>
              <a:rPr b="1" lang="en-GB" sz="4050">
                <a:solidFill>
                  <a:srgbClr val="000000"/>
                </a:solidFill>
                <a:latin typeface="Arial"/>
                <a:ea typeface="Arial"/>
                <a:cs typeface="Arial"/>
                <a:sym typeface="Arial"/>
              </a:rPr>
            </a:br>
            <a:r>
              <a:rPr lang="en-GB" sz="4050">
                <a:solidFill>
                  <a:srgbClr val="000000"/>
                </a:solidFill>
                <a:latin typeface="Arial"/>
                <a:ea typeface="Arial"/>
                <a:cs typeface="Arial"/>
                <a:sym typeface="Arial"/>
              </a:rPr>
              <a:t> Engagement levels 1 and 2 show a </a:t>
            </a:r>
            <a:r>
              <a:rPr b="1" lang="en-GB" sz="4050">
                <a:solidFill>
                  <a:srgbClr val="000000"/>
                </a:solidFill>
                <a:latin typeface="Arial"/>
                <a:ea typeface="Arial"/>
                <a:cs typeface="Arial"/>
                <a:sym typeface="Arial"/>
              </a:rPr>
              <a:t>wider CGPA spread</a:t>
            </a:r>
            <a:r>
              <a:rPr lang="en-GB" sz="4050">
                <a:solidFill>
                  <a:srgbClr val="000000"/>
                </a:solidFill>
                <a:latin typeface="Arial"/>
                <a:ea typeface="Arial"/>
                <a:cs typeface="Arial"/>
                <a:sym typeface="Arial"/>
              </a:rPr>
              <a:t>, with noticeable tails extending toward </a:t>
            </a:r>
            <a:r>
              <a:rPr b="1" lang="en-GB" sz="4050">
                <a:solidFill>
                  <a:srgbClr val="000000"/>
                </a:solidFill>
                <a:latin typeface="Arial"/>
                <a:ea typeface="Arial"/>
                <a:cs typeface="Arial"/>
                <a:sym typeface="Arial"/>
              </a:rPr>
              <a:t>lower GPA values (~2.0)</a:t>
            </a:r>
            <a:r>
              <a:rPr lang="en-GB" sz="4050">
                <a:solidFill>
                  <a:srgbClr val="000000"/>
                </a:solidFill>
                <a:latin typeface="Arial"/>
                <a:ea typeface="Arial"/>
                <a:cs typeface="Arial"/>
                <a:sym typeface="Arial"/>
              </a:rPr>
              <a:t>. This suggests </a:t>
            </a:r>
            <a:r>
              <a:rPr b="1" lang="en-GB" sz="4050">
                <a:solidFill>
                  <a:srgbClr val="000000"/>
                </a:solidFill>
                <a:latin typeface="Arial"/>
                <a:ea typeface="Arial"/>
                <a:cs typeface="Arial"/>
                <a:sym typeface="Arial"/>
              </a:rPr>
              <a:t>greater variability</a:t>
            </a:r>
            <a:r>
              <a:rPr lang="en-GB" sz="4050">
                <a:solidFill>
                  <a:srgbClr val="000000"/>
                </a:solidFill>
                <a:latin typeface="Arial"/>
                <a:ea typeface="Arial"/>
                <a:cs typeface="Arial"/>
                <a:sym typeface="Arial"/>
              </a:rPr>
              <a:t> in academic performance among students with low engagement.</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0" marL="457200" rtl="0" algn="l">
              <a:spcBef>
                <a:spcPts val="0"/>
              </a:spcBef>
              <a:spcAft>
                <a:spcPts val="0"/>
              </a:spcAft>
              <a:buClr>
                <a:srgbClr val="000000"/>
              </a:buClr>
              <a:buSzPct val="100000"/>
              <a:buFont typeface="Arial"/>
              <a:buChar char="●"/>
            </a:pPr>
            <a:r>
              <a:rPr b="1" lang="en-GB" sz="4050">
                <a:solidFill>
                  <a:srgbClr val="000000"/>
                </a:solidFill>
                <a:latin typeface="Arial"/>
                <a:ea typeface="Arial"/>
                <a:cs typeface="Arial"/>
                <a:sym typeface="Arial"/>
              </a:rPr>
              <a:t>Higher Engagement (4–5) Shows Slight Improvement:</a:t>
            </a:r>
            <a:br>
              <a:rPr b="1" lang="en-GB" sz="4050">
                <a:solidFill>
                  <a:srgbClr val="000000"/>
                </a:solidFill>
                <a:latin typeface="Arial"/>
                <a:ea typeface="Arial"/>
                <a:cs typeface="Arial"/>
                <a:sym typeface="Arial"/>
              </a:rPr>
            </a:br>
            <a:r>
              <a:rPr lang="en-GB" sz="4050">
                <a:solidFill>
                  <a:srgbClr val="000000"/>
                </a:solidFill>
                <a:latin typeface="Arial"/>
                <a:ea typeface="Arial"/>
                <a:cs typeface="Arial"/>
                <a:sym typeface="Arial"/>
              </a:rPr>
              <a:t> Levels 4 and 5 have </a:t>
            </a:r>
            <a:r>
              <a:rPr b="1" lang="en-GB" sz="4050">
                <a:solidFill>
                  <a:srgbClr val="000000"/>
                </a:solidFill>
                <a:latin typeface="Arial"/>
                <a:ea typeface="Arial"/>
                <a:cs typeface="Arial"/>
                <a:sym typeface="Arial"/>
              </a:rPr>
              <a:t>tighter distributions</a:t>
            </a:r>
            <a:r>
              <a:rPr lang="en-GB" sz="4050">
                <a:solidFill>
                  <a:srgbClr val="000000"/>
                </a:solidFill>
                <a:latin typeface="Arial"/>
                <a:ea typeface="Arial"/>
                <a:cs typeface="Arial"/>
                <a:sym typeface="Arial"/>
              </a:rPr>
              <a:t> and higher minimum CGPA thresholds, indicating:</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b="1" lang="en-GB" sz="4050">
                <a:solidFill>
                  <a:srgbClr val="000000"/>
                </a:solidFill>
                <a:latin typeface="Arial"/>
                <a:ea typeface="Arial"/>
                <a:cs typeface="Arial"/>
                <a:sym typeface="Arial"/>
              </a:rPr>
              <a:t>Less variation</a:t>
            </a:r>
            <a:r>
              <a:rPr lang="en-GB" sz="4050">
                <a:solidFill>
                  <a:srgbClr val="000000"/>
                </a:solidFill>
                <a:latin typeface="Arial"/>
                <a:ea typeface="Arial"/>
                <a:cs typeface="Arial"/>
                <a:sym typeface="Arial"/>
              </a:rPr>
              <a:t> in CGPA.</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1" marL="914400" rtl="0" algn="l">
              <a:spcBef>
                <a:spcPts val="0"/>
              </a:spcBef>
              <a:spcAft>
                <a:spcPts val="0"/>
              </a:spcAft>
              <a:buClr>
                <a:srgbClr val="000000"/>
              </a:buClr>
              <a:buSzPct val="100000"/>
              <a:buFont typeface="Arial"/>
              <a:buChar char="○"/>
            </a:pPr>
            <a:r>
              <a:rPr lang="en-GB" sz="4050">
                <a:solidFill>
                  <a:srgbClr val="000000"/>
                </a:solidFill>
                <a:latin typeface="Arial"/>
                <a:ea typeface="Arial"/>
                <a:cs typeface="Arial"/>
                <a:sym typeface="Arial"/>
              </a:rPr>
              <a:t>A potential trend where higher engagement correlates with </a:t>
            </a:r>
            <a:r>
              <a:rPr b="1" lang="en-GB" sz="4050">
                <a:solidFill>
                  <a:srgbClr val="000000"/>
                </a:solidFill>
                <a:latin typeface="Arial"/>
                <a:ea typeface="Arial"/>
                <a:cs typeface="Arial"/>
                <a:sym typeface="Arial"/>
              </a:rPr>
              <a:t>fewer low performers</a:t>
            </a:r>
            <a:r>
              <a:rPr lang="en-GB" sz="4050">
                <a:solidFill>
                  <a:srgbClr val="000000"/>
                </a:solidFill>
                <a:latin typeface="Arial"/>
                <a:ea typeface="Arial"/>
                <a:cs typeface="Arial"/>
                <a:sym typeface="Arial"/>
              </a:rPr>
              <a:t>.</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292894" lvl="0" marL="457200" rtl="0" algn="l">
              <a:spcBef>
                <a:spcPts val="0"/>
              </a:spcBef>
              <a:spcAft>
                <a:spcPts val="0"/>
              </a:spcAft>
              <a:buClr>
                <a:srgbClr val="000000"/>
              </a:buClr>
              <a:buSzPct val="100000"/>
              <a:buFont typeface="Arial"/>
              <a:buChar char="●"/>
            </a:pPr>
            <a:r>
              <a:rPr b="1" lang="en-GB" sz="4050">
                <a:solidFill>
                  <a:srgbClr val="000000"/>
                </a:solidFill>
                <a:latin typeface="Arial"/>
                <a:ea typeface="Arial"/>
                <a:cs typeface="Arial"/>
                <a:sym typeface="Arial"/>
              </a:rPr>
              <a:t>Plateau Effect:</a:t>
            </a:r>
            <a:br>
              <a:rPr b="1" lang="en-GB" sz="4050">
                <a:solidFill>
                  <a:srgbClr val="000000"/>
                </a:solidFill>
                <a:latin typeface="Arial"/>
                <a:ea typeface="Arial"/>
                <a:cs typeface="Arial"/>
                <a:sym typeface="Arial"/>
              </a:rPr>
            </a:br>
            <a:r>
              <a:rPr lang="en-GB" sz="4050">
                <a:solidFill>
                  <a:srgbClr val="000000"/>
                </a:solidFill>
                <a:latin typeface="Arial"/>
                <a:ea typeface="Arial"/>
                <a:cs typeface="Arial"/>
                <a:sym typeface="Arial"/>
              </a:rPr>
              <a:t> Despite some narrowing at the top, CGPA doesn’t dramatically increase with higher engagement. This suggests a </a:t>
            </a:r>
            <a:r>
              <a:rPr b="1" lang="en-GB" sz="4050">
                <a:solidFill>
                  <a:srgbClr val="000000"/>
                </a:solidFill>
                <a:latin typeface="Arial"/>
                <a:ea typeface="Arial"/>
                <a:cs typeface="Arial"/>
                <a:sym typeface="Arial"/>
              </a:rPr>
              <a:t>diminishing return</a:t>
            </a:r>
            <a:r>
              <a:rPr lang="en-GB" sz="4050">
                <a:solidFill>
                  <a:srgbClr val="000000"/>
                </a:solidFill>
                <a:latin typeface="Arial"/>
                <a:ea typeface="Arial"/>
                <a:cs typeface="Arial"/>
                <a:sym typeface="Arial"/>
              </a:rPr>
              <a:t> effect — beyond a certain point, more engagement doesn’t necessarily yield significantly higher grades.</a:t>
            </a:r>
            <a:br>
              <a:rPr lang="en-GB" sz="4050">
                <a:solidFill>
                  <a:srgbClr val="000000"/>
                </a:solidFill>
                <a:latin typeface="Arial"/>
                <a:ea typeface="Arial"/>
                <a:cs typeface="Arial"/>
                <a:sym typeface="Arial"/>
              </a:rPr>
            </a:br>
            <a:endParaRPr sz="405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23" name="Google Shape;323;p41"/>
          <p:cNvPicPr preferRelativeResize="0"/>
          <p:nvPr/>
        </p:nvPicPr>
        <p:blipFill>
          <a:blip r:embed="rId3">
            <a:alphaModFix/>
          </a:blip>
          <a:stretch>
            <a:fillRect/>
          </a:stretch>
        </p:blipFill>
        <p:spPr>
          <a:xfrm>
            <a:off x="4639822" y="1018347"/>
            <a:ext cx="4242826" cy="340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3377850" y="93050"/>
            <a:ext cx="2388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3" name="Google Shape;143;p15"/>
          <p:cNvSpPr/>
          <p:nvPr/>
        </p:nvSpPr>
        <p:spPr>
          <a:xfrm>
            <a:off x="270150" y="710225"/>
            <a:ext cx="2727000" cy="41838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000">
                <a:solidFill>
                  <a:schemeClr val="dk1"/>
                </a:solidFill>
              </a:rPr>
              <a:t>Objective:</a:t>
            </a:r>
            <a:br>
              <a:rPr b="1" lang="en-GB" sz="1000">
                <a:solidFill>
                  <a:schemeClr val="dk1"/>
                </a:solidFill>
              </a:rPr>
            </a:br>
            <a:r>
              <a:rPr lang="en-GB" sz="1000">
                <a:solidFill>
                  <a:schemeClr val="dk1"/>
                </a:solidFill>
              </a:rPr>
              <a:t> My name is Eryk, and I am responsible for conducting the following Exploratory Data Analysis (EDA) on Mental Health Data. This project was created to further enhance my understanding of real-world data and to strengthen my ability to derive meaningful insights from public health datasets.</a:t>
            </a:r>
            <a:endParaRPr sz="1000">
              <a:solidFill>
                <a:schemeClr val="dk1"/>
              </a:solidFill>
            </a:endParaRPr>
          </a:p>
          <a:p>
            <a:pPr indent="0" lvl="0" marL="0" rtl="0" algn="l">
              <a:lnSpc>
                <a:spcPct val="115000"/>
              </a:lnSpc>
              <a:spcBef>
                <a:spcPts val="1200"/>
              </a:spcBef>
              <a:spcAft>
                <a:spcPts val="1200"/>
              </a:spcAft>
              <a:buNone/>
            </a:pPr>
            <a:r>
              <a:rPr lang="en-GB" sz="1000">
                <a:solidFill>
                  <a:schemeClr val="dk1"/>
                </a:solidFill>
              </a:rPr>
              <a:t>The primary goal of this analysis is to explore how factors such as age, gender, study hours, and CGP’s relate to mental health conditions. Throughout this analysis, I placed particular emphasis on the importance of thorough data cleaning and manipulation — a key learning point that significantly influenced the quality of the visualisations and the accuracy of the findings. I will highlight a specific example later that shows how a simple oversight during cleaning could have skewed the analysis entirely.</a:t>
            </a:r>
            <a:endParaRPr sz="1300">
              <a:solidFill>
                <a:schemeClr val="dk1"/>
              </a:solidFill>
              <a:latin typeface="Calibri"/>
              <a:ea typeface="Calibri"/>
              <a:cs typeface="Calibri"/>
              <a:sym typeface="Calibri"/>
            </a:endParaRPr>
          </a:p>
        </p:txBody>
      </p:sp>
      <p:sp>
        <p:nvSpPr>
          <p:cNvPr id="144" name="Google Shape;144;p15"/>
          <p:cNvSpPr/>
          <p:nvPr/>
        </p:nvSpPr>
        <p:spPr>
          <a:xfrm>
            <a:off x="3208500" y="710225"/>
            <a:ext cx="2727000" cy="418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000"/>
          </a:p>
          <a:p>
            <a:pPr indent="0" lvl="0" marL="0" rtl="0" algn="l">
              <a:lnSpc>
                <a:spcPct val="115000"/>
              </a:lnSpc>
              <a:spcBef>
                <a:spcPts val="1200"/>
              </a:spcBef>
              <a:spcAft>
                <a:spcPts val="0"/>
              </a:spcAft>
              <a:buNone/>
            </a:pPr>
            <a:r>
              <a:rPr b="1" lang="en-GB" sz="1000">
                <a:solidFill>
                  <a:schemeClr val="dk2"/>
                </a:solidFill>
              </a:rPr>
              <a:t>Why This Dataset Is Valuable:</a:t>
            </a:r>
            <a:br>
              <a:rPr b="1" lang="en-GB" sz="1000">
                <a:solidFill>
                  <a:schemeClr val="dk2"/>
                </a:solidFill>
              </a:rPr>
            </a:br>
            <a:r>
              <a:rPr lang="en-GB" sz="1000">
                <a:solidFill>
                  <a:schemeClr val="dk2"/>
                </a:solidFill>
              </a:rPr>
              <a:t> The mental health dataset used in this project is particularly suitable for exploratory data analysis because:</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en-GB" sz="1000">
                <a:solidFill>
                  <a:schemeClr val="dk2"/>
                </a:solidFill>
              </a:rPr>
              <a:t>It contains a </a:t>
            </a:r>
            <a:r>
              <a:rPr b="1" lang="en-GB" sz="1000">
                <a:solidFill>
                  <a:schemeClr val="dk2"/>
                </a:solidFill>
              </a:rPr>
              <a:t>rich variety of features</a:t>
            </a:r>
            <a:r>
              <a:rPr lang="en-GB" sz="1000">
                <a:solidFill>
                  <a:schemeClr val="dk2"/>
                </a:solidFill>
              </a:rPr>
              <a:t>, including demographic, social, and behavioral attributes.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en-GB" sz="1000">
                <a:solidFill>
                  <a:schemeClr val="dk2"/>
                </a:solidFill>
              </a:rPr>
              <a:t>It allows for </a:t>
            </a:r>
            <a:r>
              <a:rPr b="1" lang="en-GB" sz="1000">
                <a:solidFill>
                  <a:schemeClr val="dk2"/>
                </a:solidFill>
              </a:rPr>
              <a:t>multi-dimensional analysis</a:t>
            </a:r>
            <a:r>
              <a:rPr lang="en-GB" sz="1000">
                <a:solidFill>
                  <a:schemeClr val="dk2"/>
                </a:solidFill>
              </a:rPr>
              <a:t>, such as correlations between age and depression, or gender and treatment-seeking behaviour.</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en-GB" sz="1000">
                <a:solidFill>
                  <a:schemeClr val="dk2"/>
                </a:solidFill>
              </a:rPr>
              <a:t>The data offers a </a:t>
            </a:r>
            <a:r>
              <a:rPr b="1" lang="en-GB" sz="1000">
                <a:solidFill>
                  <a:schemeClr val="dk2"/>
                </a:solidFill>
              </a:rPr>
              <a:t>real-world perspective</a:t>
            </a:r>
            <a:r>
              <a:rPr lang="en-GB" sz="1000">
                <a:solidFill>
                  <a:schemeClr val="dk2"/>
                </a:solidFill>
              </a:rPr>
              <a:t> on mental health, supporting both descriptive insights and hypothesis-driven exploration.</a:t>
            </a:r>
            <a:br>
              <a:rPr lang="en-GB" sz="1000">
                <a:solidFill>
                  <a:schemeClr val="dk2"/>
                </a:solidFill>
              </a:rPr>
            </a:br>
            <a:r>
              <a:rPr lang="en-GB" sz="1000">
                <a:solidFill>
                  <a:schemeClr val="dk2"/>
                </a:solidFill>
              </a:rPr>
              <a:t>Its structure is ideal for both visualization and potential machine learning applications, making it a flexible and practical learning resource.</a:t>
            </a:r>
            <a:endParaRPr sz="1000">
              <a:solidFill>
                <a:schemeClr val="dk2"/>
              </a:solidFill>
            </a:endParaRPr>
          </a:p>
          <a:p>
            <a:pPr indent="0" lvl="0" marL="0" rtl="0" algn="l">
              <a:lnSpc>
                <a:spcPct val="115000"/>
              </a:lnSpc>
              <a:spcBef>
                <a:spcPts val="1200"/>
              </a:spcBef>
              <a:spcAft>
                <a:spcPts val="1200"/>
              </a:spcAft>
              <a:buNone/>
            </a:pPr>
            <a:r>
              <a:t/>
            </a:r>
            <a:endParaRPr b="1" sz="1000">
              <a:solidFill>
                <a:schemeClr val="dk1"/>
              </a:solidFill>
            </a:endParaRPr>
          </a:p>
        </p:txBody>
      </p:sp>
      <p:sp>
        <p:nvSpPr>
          <p:cNvPr id="145" name="Google Shape;145;p15"/>
          <p:cNvSpPr/>
          <p:nvPr/>
        </p:nvSpPr>
        <p:spPr>
          <a:xfrm>
            <a:off x="6146850" y="710225"/>
            <a:ext cx="2727000" cy="4183800"/>
          </a:xfrm>
          <a:prstGeom prst="roundRect">
            <a:avLst>
              <a:gd fmla="val 16667" name="adj"/>
            </a:avLst>
          </a:prstGeom>
          <a:solidFill>
            <a:srgbClr val="B8975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GB" sz="1000">
                <a:solidFill>
                  <a:schemeClr val="dk1"/>
                </a:solidFill>
              </a:rPr>
              <a:t>The Problem:</a:t>
            </a:r>
            <a:br>
              <a:rPr b="1" lang="en-GB" sz="1000">
                <a:solidFill>
                  <a:schemeClr val="dk1"/>
                </a:solidFill>
              </a:rPr>
            </a:br>
            <a:r>
              <a:rPr lang="en-GB" sz="1000">
                <a:solidFill>
                  <a:schemeClr val="dk1"/>
                </a:solidFill>
              </a:rPr>
              <a:t> Mental health issues, especially among students and working professionals, are rising globally — yet they remain underreported and misunderstood. Identifying patterns and risk factors from self-reported data can help uncover key areas where awareness, support systems, or interventions are lacking.</a:t>
            </a:r>
            <a:endParaRPr sz="1000">
              <a:solidFill>
                <a:schemeClr val="dk1"/>
              </a:solidFill>
            </a:endParaRPr>
          </a:p>
          <a:p>
            <a:pPr indent="0" lvl="0" marL="0" rtl="0" algn="l">
              <a:lnSpc>
                <a:spcPct val="115000"/>
              </a:lnSpc>
              <a:spcBef>
                <a:spcPts val="1200"/>
              </a:spcBef>
              <a:spcAft>
                <a:spcPts val="0"/>
              </a:spcAft>
              <a:buNone/>
            </a:pPr>
            <a:r>
              <a:rPr b="1" lang="en-GB" sz="1000">
                <a:solidFill>
                  <a:schemeClr val="dk1"/>
                </a:solidFill>
              </a:rPr>
              <a:t>Key Questions I Set Out to Answer:</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GB" sz="1000">
                <a:solidFill>
                  <a:schemeClr val="dk1"/>
                </a:solidFill>
              </a:rPr>
              <a:t>Are certain age groups or genders more vulnerable to mental health issues?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What courses require the most concentration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Are external factors like study hours or work interference linked to mental health?</a:t>
            </a:r>
            <a:endParaRPr sz="1000">
              <a:solidFill>
                <a:schemeClr val="dk1"/>
              </a:solidFill>
            </a:endParaRPr>
          </a:p>
          <a:p>
            <a:pPr indent="0" lvl="0" marL="0" rtl="0" algn="l">
              <a:lnSpc>
                <a:spcPct val="115000"/>
              </a:lnSpc>
              <a:spcBef>
                <a:spcPts val="1200"/>
              </a:spcBef>
              <a:spcAft>
                <a:spcPts val="1200"/>
              </a:spcAft>
              <a:buNone/>
            </a:pPr>
            <a:r>
              <a:t/>
            </a:r>
            <a:endParaRPr b="1" sz="10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type="title"/>
          </p:nvPr>
        </p:nvSpPr>
        <p:spPr>
          <a:xfrm>
            <a:off x="892000" y="3681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20: Study Hours per Study Year - Part 1</a:t>
            </a:r>
            <a:endParaRPr/>
          </a:p>
        </p:txBody>
      </p:sp>
      <p:sp>
        <p:nvSpPr>
          <p:cNvPr id="329" name="Google Shape;329;p42"/>
          <p:cNvSpPr txBox="1"/>
          <p:nvPr>
            <p:ph idx="1" type="body"/>
          </p:nvPr>
        </p:nvSpPr>
        <p:spPr>
          <a:xfrm>
            <a:off x="504800" y="1033875"/>
            <a:ext cx="7893000" cy="360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900">
                <a:solidFill>
                  <a:srgbClr val="000000"/>
                </a:solidFill>
                <a:latin typeface="Arial"/>
                <a:ea typeface="Arial"/>
                <a:cs typeface="Arial"/>
                <a:sym typeface="Arial"/>
              </a:rPr>
              <a:t>1. High Study Commitment in Year 1</a:t>
            </a:r>
            <a:endParaRPr b="1" sz="3900">
              <a:solidFill>
                <a:srgbClr val="000000"/>
              </a:solidFill>
              <a:latin typeface="Arial"/>
              <a:ea typeface="Arial"/>
              <a:cs typeface="Arial"/>
              <a:sym typeface="Arial"/>
            </a:endParaRPr>
          </a:p>
          <a:p>
            <a:pPr indent="-290512" lvl="0" marL="457200" rtl="0" algn="l">
              <a:spcBef>
                <a:spcPts val="1200"/>
              </a:spcBef>
              <a:spcAft>
                <a:spcPts val="0"/>
              </a:spcAft>
              <a:buClr>
                <a:srgbClr val="000000"/>
              </a:buClr>
              <a:buSzPct val="100000"/>
              <a:buFont typeface="Arial"/>
              <a:buChar char="●"/>
            </a:pPr>
            <a:r>
              <a:rPr b="1" lang="en-GB" sz="3900">
                <a:solidFill>
                  <a:srgbClr val="000000"/>
                </a:solidFill>
                <a:latin typeface="Arial"/>
                <a:ea typeface="Arial"/>
                <a:cs typeface="Arial"/>
                <a:sym typeface="Arial"/>
              </a:rPr>
              <a:t>Year 1 students contribute over 40%</a:t>
            </a:r>
            <a:r>
              <a:rPr lang="en-GB" sz="3900">
                <a:solidFill>
                  <a:srgbClr val="000000"/>
                </a:solidFill>
                <a:latin typeface="Arial"/>
                <a:ea typeface="Arial"/>
                <a:cs typeface="Arial"/>
                <a:sym typeface="Arial"/>
              </a:rPr>
              <a:t> of the total study hours.</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This could reflect:</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High initial motivation or pressure to perform well in university.</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More foundational or course-heavy curriculum in first year.</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Greater adjustment effort as students transition into tertiary education.</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0" lvl="0" marL="0" rtl="0" algn="l">
              <a:spcBef>
                <a:spcPts val="1200"/>
              </a:spcBef>
              <a:spcAft>
                <a:spcPts val="0"/>
              </a:spcAft>
              <a:buNone/>
            </a:pPr>
            <a:r>
              <a:rPr b="1" lang="en-GB" sz="3900">
                <a:solidFill>
                  <a:srgbClr val="000000"/>
                </a:solidFill>
                <a:latin typeface="Arial"/>
                <a:ea typeface="Arial"/>
                <a:cs typeface="Arial"/>
                <a:sym typeface="Arial"/>
              </a:rPr>
              <a:t>2. Gradual Decline in Study Time</a:t>
            </a:r>
            <a:endParaRPr b="1" sz="3900">
              <a:solidFill>
                <a:srgbClr val="000000"/>
              </a:solidFill>
              <a:latin typeface="Arial"/>
              <a:ea typeface="Arial"/>
              <a:cs typeface="Arial"/>
              <a:sym typeface="Arial"/>
            </a:endParaRPr>
          </a:p>
          <a:p>
            <a:pPr indent="-290512" lvl="0" marL="457200" rtl="0" algn="l">
              <a:spcBef>
                <a:spcPts val="1200"/>
              </a:spcBef>
              <a:spcAft>
                <a:spcPts val="0"/>
              </a:spcAft>
              <a:buClr>
                <a:srgbClr val="000000"/>
              </a:buClr>
              <a:buSzPct val="100000"/>
              <a:buFont typeface="Arial"/>
              <a:buChar char="●"/>
            </a:pPr>
            <a:r>
              <a:rPr lang="en-GB" sz="3900">
                <a:solidFill>
                  <a:srgbClr val="000000"/>
                </a:solidFill>
                <a:latin typeface="Arial"/>
                <a:ea typeface="Arial"/>
                <a:cs typeface="Arial"/>
                <a:sym typeface="Arial"/>
              </a:rPr>
              <a:t>There's a </a:t>
            </a:r>
            <a:r>
              <a:rPr b="1" lang="en-GB" sz="3900">
                <a:solidFill>
                  <a:srgbClr val="000000"/>
                </a:solidFill>
                <a:latin typeface="Arial"/>
                <a:ea typeface="Arial"/>
                <a:cs typeface="Arial"/>
                <a:sym typeface="Arial"/>
              </a:rPr>
              <a:t>clear drop from Year 1 to Year 4</a:t>
            </a:r>
            <a:r>
              <a:rPr lang="en-GB" sz="3900">
                <a:solidFill>
                  <a:srgbClr val="000000"/>
                </a:solidFill>
                <a:latin typeface="Arial"/>
                <a:ea typeface="Arial"/>
                <a:cs typeface="Arial"/>
                <a:sym typeface="Arial"/>
              </a:rPr>
              <a:t> in study contribution.</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By </a:t>
            </a:r>
            <a:r>
              <a:rPr b="1" lang="en-GB" sz="3900">
                <a:solidFill>
                  <a:srgbClr val="000000"/>
                </a:solidFill>
                <a:latin typeface="Arial"/>
                <a:ea typeface="Arial"/>
                <a:cs typeface="Arial"/>
                <a:sym typeface="Arial"/>
              </a:rPr>
              <a:t>Year 4</a:t>
            </a:r>
            <a:r>
              <a:rPr lang="en-GB" sz="3900">
                <a:solidFill>
                  <a:srgbClr val="000000"/>
                </a:solidFill>
                <a:latin typeface="Arial"/>
                <a:ea typeface="Arial"/>
                <a:cs typeface="Arial"/>
                <a:sym typeface="Arial"/>
              </a:rPr>
              <a:t>, students contribute only 7.4% of the total study hours — a significant falloff.</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This may be due to:</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Increased familiarity with coursework and academic demands.</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Lighter course loads or more project/thesis-based formats.</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Burnout or shifting priorities (e.g. internships, job searches).</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0" lvl="0" marL="0" rtl="0" algn="l">
              <a:spcBef>
                <a:spcPts val="1200"/>
              </a:spcBef>
              <a:spcAft>
                <a:spcPts val="0"/>
              </a:spcAft>
              <a:buNone/>
            </a:pPr>
            <a:r>
              <a:t/>
            </a:r>
            <a:endParaRPr sz="3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30" name="Google Shape;330;p42"/>
          <p:cNvPicPr preferRelativeResize="0"/>
          <p:nvPr/>
        </p:nvPicPr>
        <p:blipFill>
          <a:blip r:embed="rId3">
            <a:alphaModFix/>
          </a:blip>
          <a:stretch>
            <a:fillRect/>
          </a:stretch>
        </p:blipFill>
        <p:spPr>
          <a:xfrm>
            <a:off x="4853847" y="1422325"/>
            <a:ext cx="3918725" cy="3180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819150" y="48145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20: Study Hours per Study Year - Part 2</a:t>
            </a:r>
            <a:endParaRPr/>
          </a:p>
          <a:p>
            <a:pPr indent="0" lvl="0" marL="0" rtl="0" algn="l">
              <a:spcBef>
                <a:spcPts val="0"/>
              </a:spcBef>
              <a:spcAft>
                <a:spcPts val="0"/>
              </a:spcAft>
              <a:buNone/>
            </a:pPr>
            <a:r>
              <a:t/>
            </a:r>
            <a:endParaRPr/>
          </a:p>
        </p:txBody>
      </p:sp>
      <p:sp>
        <p:nvSpPr>
          <p:cNvPr id="336" name="Google Shape;336;p43"/>
          <p:cNvSpPr txBox="1"/>
          <p:nvPr>
            <p:ph idx="1" type="body"/>
          </p:nvPr>
        </p:nvSpPr>
        <p:spPr>
          <a:xfrm>
            <a:off x="252725" y="1307300"/>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GB" sz="3900">
                <a:solidFill>
                  <a:srgbClr val="000000"/>
                </a:solidFill>
                <a:latin typeface="Arial"/>
                <a:ea typeface="Arial"/>
                <a:cs typeface="Arial"/>
                <a:sym typeface="Arial"/>
              </a:rPr>
              <a:t>3. Years 2 and 3 Show Moderate Engagement</a:t>
            </a:r>
            <a:endParaRPr b="1" sz="3900">
              <a:solidFill>
                <a:srgbClr val="000000"/>
              </a:solidFill>
              <a:latin typeface="Arial"/>
              <a:ea typeface="Arial"/>
              <a:cs typeface="Arial"/>
              <a:sym typeface="Arial"/>
            </a:endParaRPr>
          </a:p>
          <a:p>
            <a:pPr indent="-290512" lvl="0" marL="457200" rtl="0" algn="l">
              <a:spcBef>
                <a:spcPts val="1200"/>
              </a:spcBef>
              <a:spcAft>
                <a:spcPts val="0"/>
              </a:spcAft>
              <a:buClr>
                <a:srgbClr val="000000"/>
              </a:buClr>
              <a:buSzPct val="100000"/>
              <a:buFont typeface="Arial"/>
              <a:buChar char="●"/>
            </a:pPr>
            <a:r>
              <a:rPr lang="en-GB" sz="3900">
                <a:solidFill>
                  <a:srgbClr val="000000"/>
                </a:solidFill>
                <a:latin typeface="Arial"/>
                <a:ea typeface="Arial"/>
                <a:cs typeface="Arial"/>
                <a:sym typeface="Arial"/>
              </a:rPr>
              <a:t>Study hours are still substantial in Years 2 and 3 (27.4% and 24.0%, respectively).</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Suggests these years remain academically intensive but don’t match the peak intensity of Year 1.</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0" lvl="0" marL="0" rtl="0" algn="l">
              <a:spcBef>
                <a:spcPts val="1400"/>
              </a:spcBef>
              <a:spcAft>
                <a:spcPts val="0"/>
              </a:spcAft>
              <a:buNone/>
            </a:pPr>
            <a:r>
              <a:rPr b="1" lang="en-GB" sz="4100">
                <a:solidFill>
                  <a:srgbClr val="000000"/>
                </a:solidFill>
                <a:latin typeface="Arial"/>
                <a:ea typeface="Arial"/>
                <a:cs typeface="Arial"/>
                <a:sym typeface="Arial"/>
              </a:rPr>
              <a:t>🎓 Implications for Academic Support:</a:t>
            </a:r>
            <a:endParaRPr b="1" sz="4100">
              <a:solidFill>
                <a:srgbClr val="000000"/>
              </a:solidFill>
              <a:latin typeface="Arial"/>
              <a:ea typeface="Arial"/>
              <a:cs typeface="Arial"/>
              <a:sym typeface="Arial"/>
            </a:endParaRPr>
          </a:p>
          <a:p>
            <a:pPr indent="-290512" lvl="0" marL="457200" rtl="0" algn="l">
              <a:spcBef>
                <a:spcPts val="1200"/>
              </a:spcBef>
              <a:spcAft>
                <a:spcPts val="0"/>
              </a:spcAft>
              <a:buClr>
                <a:srgbClr val="000000"/>
              </a:buClr>
              <a:buSzPct val="100000"/>
              <a:buFont typeface="Arial"/>
              <a:buChar char="●"/>
            </a:pPr>
            <a:r>
              <a:rPr b="1" lang="en-GB" sz="3900">
                <a:solidFill>
                  <a:srgbClr val="000000"/>
                </a:solidFill>
                <a:latin typeface="Arial"/>
                <a:ea typeface="Arial"/>
                <a:cs typeface="Arial"/>
                <a:sym typeface="Arial"/>
              </a:rPr>
              <a:t>Early academic years</a:t>
            </a:r>
            <a:r>
              <a:rPr lang="en-GB" sz="3900">
                <a:solidFill>
                  <a:srgbClr val="000000"/>
                </a:solidFill>
                <a:latin typeface="Arial"/>
                <a:ea typeface="Arial"/>
                <a:cs typeface="Arial"/>
                <a:sym typeface="Arial"/>
              </a:rPr>
              <a:t> may require </a:t>
            </a:r>
            <a:r>
              <a:rPr b="1" lang="en-GB" sz="3900">
                <a:solidFill>
                  <a:srgbClr val="000000"/>
                </a:solidFill>
                <a:latin typeface="Arial"/>
                <a:ea typeface="Arial"/>
                <a:cs typeface="Arial"/>
                <a:sym typeface="Arial"/>
              </a:rPr>
              <a:t>more structured support</a:t>
            </a:r>
            <a:r>
              <a:rPr lang="en-GB" sz="3900">
                <a:solidFill>
                  <a:srgbClr val="000000"/>
                </a:solidFill>
                <a:latin typeface="Arial"/>
                <a:ea typeface="Arial"/>
                <a:cs typeface="Arial"/>
                <a:sym typeface="Arial"/>
              </a:rPr>
              <a:t>, not just because of the workload, but also due to the volume of student effort invested.</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0" marL="4572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The </a:t>
            </a:r>
            <a:r>
              <a:rPr b="1" lang="en-GB" sz="3900">
                <a:solidFill>
                  <a:srgbClr val="000000"/>
                </a:solidFill>
                <a:latin typeface="Arial"/>
                <a:ea typeface="Arial"/>
                <a:cs typeface="Arial"/>
                <a:sym typeface="Arial"/>
              </a:rPr>
              <a:t>drop in Year 4</a:t>
            </a:r>
            <a:r>
              <a:rPr lang="en-GB" sz="3900">
                <a:solidFill>
                  <a:srgbClr val="000000"/>
                </a:solidFill>
                <a:latin typeface="Arial"/>
                <a:ea typeface="Arial"/>
                <a:cs typeface="Arial"/>
                <a:sym typeface="Arial"/>
              </a:rPr>
              <a:t> could indicate:</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A need to explore how to </a:t>
            </a:r>
            <a:r>
              <a:rPr b="1" lang="en-GB" sz="3900">
                <a:solidFill>
                  <a:srgbClr val="000000"/>
                </a:solidFill>
                <a:latin typeface="Arial"/>
                <a:ea typeface="Arial"/>
                <a:cs typeface="Arial"/>
                <a:sym typeface="Arial"/>
              </a:rPr>
              <a:t>re-engage students</a:t>
            </a:r>
            <a:r>
              <a:rPr lang="en-GB" sz="3900">
                <a:solidFill>
                  <a:srgbClr val="000000"/>
                </a:solidFill>
                <a:latin typeface="Arial"/>
                <a:ea typeface="Arial"/>
                <a:cs typeface="Arial"/>
                <a:sym typeface="Arial"/>
              </a:rPr>
              <a:t> in their final year.</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290512" lvl="1" marL="914400" rtl="0" algn="l">
              <a:spcBef>
                <a:spcPts val="0"/>
              </a:spcBef>
              <a:spcAft>
                <a:spcPts val="0"/>
              </a:spcAft>
              <a:buClr>
                <a:srgbClr val="000000"/>
              </a:buClr>
              <a:buSzPct val="100000"/>
              <a:buFont typeface="Arial"/>
              <a:buChar char="○"/>
            </a:pPr>
            <a:r>
              <a:rPr lang="en-GB" sz="3900">
                <a:solidFill>
                  <a:srgbClr val="000000"/>
                </a:solidFill>
                <a:latin typeface="Arial"/>
                <a:ea typeface="Arial"/>
                <a:cs typeface="Arial"/>
                <a:sym typeface="Arial"/>
              </a:rPr>
              <a:t>An opportunity to evaluate </a:t>
            </a:r>
            <a:r>
              <a:rPr b="1" lang="en-GB" sz="3900">
                <a:solidFill>
                  <a:srgbClr val="000000"/>
                </a:solidFill>
                <a:latin typeface="Arial"/>
                <a:ea typeface="Arial"/>
                <a:cs typeface="Arial"/>
                <a:sym typeface="Arial"/>
              </a:rPr>
              <a:t>curricular structure</a:t>
            </a:r>
            <a:r>
              <a:rPr lang="en-GB" sz="3900">
                <a:solidFill>
                  <a:srgbClr val="000000"/>
                </a:solidFill>
                <a:latin typeface="Arial"/>
                <a:ea typeface="Arial"/>
                <a:cs typeface="Arial"/>
                <a:sym typeface="Arial"/>
              </a:rPr>
              <a:t> and </a:t>
            </a:r>
            <a:r>
              <a:rPr b="1" lang="en-GB" sz="3900">
                <a:solidFill>
                  <a:srgbClr val="000000"/>
                </a:solidFill>
                <a:latin typeface="Arial"/>
                <a:ea typeface="Arial"/>
                <a:cs typeface="Arial"/>
                <a:sym typeface="Arial"/>
              </a:rPr>
              <a:t>student motivation</a:t>
            </a:r>
            <a:r>
              <a:rPr lang="en-GB" sz="3900">
                <a:solidFill>
                  <a:srgbClr val="000000"/>
                </a:solidFill>
                <a:latin typeface="Arial"/>
                <a:ea typeface="Arial"/>
                <a:cs typeface="Arial"/>
                <a:sym typeface="Arial"/>
              </a:rPr>
              <a:t>.</a:t>
            </a:r>
            <a:br>
              <a:rPr lang="en-GB" sz="3900">
                <a:solidFill>
                  <a:srgbClr val="000000"/>
                </a:solidFill>
                <a:latin typeface="Arial"/>
                <a:ea typeface="Arial"/>
                <a:cs typeface="Arial"/>
                <a:sym typeface="Arial"/>
              </a:rPr>
            </a:br>
            <a:endParaRPr sz="3900">
              <a:solidFill>
                <a:srgbClr val="000000"/>
              </a:solidFill>
              <a:latin typeface="Arial"/>
              <a:ea typeface="Arial"/>
              <a:cs typeface="Arial"/>
              <a:sym typeface="Arial"/>
            </a:endParaRPr>
          </a:p>
          <a:p>
            <a:pPr indent="0" lvl="0" marL="0" rtl="0" algn="l">
              <a:spcBef>
                <a:spcPts val="1200"/>
              </a:spcBef>
              <a:spcAft>
                <a:spcPts val="0"/>
              </a:spcAft>
              <a:buNone/>
            </a:pPr>
            <a:r>
              <a:rPr b="1" lang="en-GB" sz="4100">
                <a:solidFill>
                  <a:srgbClr val="000000"/>
                </a:solidFill>
                <a:latin typeface="Arial"/>
                <a:ea typeface="Arial"/>
                <a:cs typeface="Arial"/>
                <a:sym typeface="Arial"/>
              </a:rPr>
              <a:t>🧩 Conclusion:</a:t>
            </a:r>
            <a:endParaRPr b="1" sz="4100">
              <a:solidFill>
                <a:srgbClr val="000000"/>
              </a:solidFill>
              <a:latin typeface="Arial"/>
              <a:ea typeface="Arial"/>
              <a:cs typeface="Arial"/>
              <a:sym typeface="Arial"/>
            </a:endParaRPr>
          </a:p>
          <a:p>
            <a:pPr indent="0" lvl="0" marL="0" rtl="0" algn="l">
              <a:spcBef>
                <a:spcPts val="1200"/>
              </a:spcBef>
              <a:spcAft>
                <a:spcPts val="0"/>
              </a:spcAft>
              <a:buNone/>
            </a:pPr>
            <a:r>
              <a:rPr lang="en-GB" sz="3900">
                <a:solidFill>
                  <a:srgbClr val="000000"/>
                </a:solidFill>
                <a:latin typeface="Arial"/>
                <a:ea typeface="Arial"/>
                <a:cs typeface="Arial"/>
                <a:sym typeface="Arial"/>
              </a:rPr>
              <a:t>Student study behavior appears </a:t>
            </a:r>
            <a:r>
              <a:rPr b="1" lang="en-GB" sz="3900">
                <a:solidFill>
                  <a:srgbClr val="000000"/>
                </a:solidFill>
                <a:latin typeface="Arial"/>
                <a:ea typeface="Arial"/>
                <a:cs typeface="Arial"/>
                <a:sym typeface="Arial"/>
              </a:rPr>
              <a:t>front-loaded</a:t>
            </a:r>
            <a:r>
              <a:rPr lang="en-GB" sz="3900">
                <a:solidFill>
                  <a:srgbClr val="000000"/>
                </a:solidFill>
                <a:latin typeface="Arial"/>
                <a:ea typeface="Arial"/>
                <a:cs typeface="Arial"/>
                <a:sym typeface="Arial"/>
              </a:rPr>
              <a:t>, with the </a:t>
            </a:r>
            <a:r>
              <a:rPr b="1" lang="en-GB" sz="3900">
                <a:solidFill>
                  <a:srgbClr val="000000"/>
                </a:solidFill>
                <a:latin typeface="Arial"/>
                <a:ea typeface="Arial"/>
                <a:cs typeface="Arial"/>
                <a:sym typeface="Arial"/>
              </a:rPr>
              <a:t>most intense academic effort in Year 1</a:t>
            </a:r>
            <a:r>
              <a:rPr lang="en-GB" sz="3900">
                <a:solidFill>
                  <a:srgbClr val="000000"/>
                </a:solidFill>
                <a:latin typeface="Arial"/>
                <a:ea typeface="Arial"/>
                <a:cs typeface="Arial"/>
                <a:sym typeface="Arial"/>
              </a:rPr>
              <a:t> and a </a:t>
            </a:r>
            <a:r>
              <a:rPr b="1" lang="en-GB" sz="3900">
                <a:solidFill>
                  <a:srgbClr val="000000"/>
                </a:solidFill>
                <a:latin typeface="Arial"/>
                <a:ea typeface="Arial"/>
                <a:cs typeface="Arial"/>
                <a:sym typeface="Arial"/>
              </a:rPr>
              <a:t>declining trend each subsequent year</a:t>
            </a:r>
            <a:r>
              <a:rPr lang="en-GB" sz="3900">
                <a:solidFill>
                  <a:srgbClr val="000000"/>
                </a:solidFill>
                <a:latin typeface="Arial"/>
                <a:ea typeface="Arial"/>
                <a:cs typeface="Arial"/>
                <a:sym typeface="Arial"/>
              </a:rPr>
              <a:t>. This pattern highlights a potential area of focus for educational institutions: sustaining academic motivation and workload management throughout all four years.</a:t>
            </a:r>
            <a:endParaRPr sz="3900">
              <a:solidFill>
                <a:srgbClr val="000000"/>
              </a:solidFill>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7" name="Google Shape;337;p43"/>
          <p:cNvPicPr preferRelativeResize="0"/>
          <p:nvPr/>
        </p:nvPicPr>
        <p:blipFill>
          <a:blip r:embed="rId3">
            <a:alphaModFix/>
          </a:blip>
          <a:stretch>
            <a:fillRect/>
          </a:stretch>
        </p:blipFill>
        <p:spPr>
          <a:xfrm>
            <a:off x="6132850" y="2164750"/>
            <a:ext cx="2785375" cy="2260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2909250" y="408650"/>
            <a:ext cx="33255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 Part 1:</a:t>
            </a:r>
            <a:endParaRPr/>
          </a:p>
        </p:txBody>
      </p:sp>
      <p:sp>
        <p:nvSpPr>
          <p:cNvPr id="343" name="Google Shape;343;p44"/>
          <p:cNvSpPr txBox="1"/>
          <p:nvPr>
            <p:ph idx="1" type="body"/>
          </p:nvPr>
        </p:nvSpPr>
        <p:spPr>
          <a:xfrm>
            <a:off x="608750" y="987325"/>
            <a:ext cx="81498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275"/>
              <a:buNone/>
            </a:pPr>
            <a:r>
              <a:rPr b="1" lang="en-GB" sz="901">
                <a:solidFill>
                  <a:srgbClr val="000000"/>
                </a:solidFill>
                <a:latin typeface="Arial"/>
                <a:ea typeface="Arial"/>
                <a:cs typeface="Arial"/>
                <a:sym typeface="Arial"/>
              </a:rPr>
              <a:t>Mental Health Insights</a:t>
            </a:r>
            <a:endParaRPr b="1" sz="901">
              <a:solidFill>
                <a:srgbClr val="000000"/>
              </a:solidFill>
              <a:latin typeface="Arial"/>
              <a:ea typeface="Arial"/>
              <a:cs typeface="Arial"/>
              <a:sym typeface="Arial"/>
            </a:endParaRPr>
          </a:p>
          <a:p>
            <a:pPr indent="-282696" lvl="0" marL="457200" rtl="0" algn="l">
              <a:lnSpc>
                <a:spcPct val="95000"/>
              </a:lnSpc>
              <a:spcBef>
                <a:spcPts val="1200"/>
              </a:spcBef>
              <a:spcAft>
                <a:spcPts val="0"/>
              </a:spcAft>
              <a:buClr>
                <a:srgbClr val="000000"/>
              </a:buClr>
              <a:buSzPts val="852"/>
              <a:buFont typeface="Arial"/>
              <a:buChar char="●"/>
            </a:pPr>
            <a:r>
              <a:rPr b="1" lang="en-GB" sz="851">
                <a:solidFill>
                  <a:srgbClr val="000000"/>
                </a:solidFill>
                <a:latin typeface="Arial"/>
                <a:ea typeface="Arial"/>
                <a:cs typeface="Arial"/>
                <a:sym typeface="Arial"/>
              </a:rPr>
              <a:t>Depression and Anxiety are the most common mental health concerns</a:t>
            </a:r>
            <a:r>
              <a:rPr lang="en-GB" sz="851">
                <a:solidFill>
                  <a:srgbClr val="000000"/>
                </a:solidFill>
                <a:latin typeface="Arial"/>
                <a:ea typeface="Arial"/>
                <a:cs typeface="Arial"/>
                <a:sym typeface="Arial"/>
              </a:rPr>
              <a:t>, with Depression slightly leading at </a:t>
            </a:r>
            <a:r>
              <a:rPr b="1" lang="en-GB" sz="851">
                <a:solidFill>
                  <a:srgbClr val="000000"/>
                </a:solidFill>
                <a:latin typeface="Arial"/>
                <a:ea typeface="Arial"/>
                <a:cs typeface="Arial"/>
                <a:sym typeface="Arial"/>
              </a:rPr>
              <a:t>34.1%</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0" marL="457200" rtl="0" algn="l">
              <a:lnSpc>
                <a:spcPct val="95000"/>
              </a:lnSpc>
              <a:spcBef>
                <a:spcPts val="0"/>
              </a:spcBef>
              <a:spcAft>
                <a:spcPts val="0"/>
              </a:spcAft>
              <a:buClr>
                <a:srgbClr val="000000"/>
              </a:buClr>
              <a:buSzPts val="852"/>
              <a:buFont typeface="Arial"/>
              <a:buChar char="●"/>
            </a:pPr>
            <a:r>
              <a:rPr b="1" lang="en-GB" sz="851">
                <a:solidFill>
                  <a:srgbClr val="000000"/>
                </a:solidFill>
                <a:latin typeface="Arial"/>
                <a:ea typeface="Arial"/>
                <a:cs typeface="Arial"/>
                <a:sym typeface="Arial"/>
              </a:rPr>
              <a:t>Age-related trends</a:t>
            </a:r>
            <a:r>
              <a:rPr lang="en-GB" sz="851">
                <a:solidFill>
                  <a:srgbClr val="000000"/>
                </a:solidFill>
                <a:latin typeface="Arial"/>
                <a:ea typeface="Arial"/>
                <a:cs typeface="Arial"/>
                <a:sym typeface="Arial"/>
              </a:rPr>
              <a:t> show that both Depression and No Depression cases are distributed fairly evenly, with </a:t>
            </a:r>
            <a:r>
              <a:rPr b="1" lang="en-GB" sz="851">
                <a:solidFill>
                  <a:srgbClr val="000000"/>
                </a:solidFill>
                <a:latin typeface="Arial"/>
                <a:ea typeface="Arial"/>
                <a:cs typeface="Arial"/>
                <a:sym typeface="Arial"/>
              </a:rPr>
              <a:t>no drastic drop or spike</a:t>
            </a:r>
            <a:r>
              <a:rPr lang="en-GB" sz="851">
                <a:solidFill>
                  <a:srgbClr val="000000"/>
                </a:solidFill>
                <a:latin typeface="Arial"/>
                <a:ea typeface="Arial"/>
                <a:cs typeface="Arial"/>
                <a:sym typeface="Arial"/>
              </a:rPr>
              <a:t> in any particular age.</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0" marL="457200" rtl="0" algn="l">
              <a:lnSpc>
                <a:spcPct val="95000"/>
              </a:lnSpc>
              <a:spcBef>
                <a:spcPts val="0"/>
              </a:spcBef>
              <a:spcAft>
                <a:spcPts val="0"/>
              </a:spcAft>
              <a:buClr>
                <a:srgbClr val="000000"/>
              </a:buClr>
              <a:buSzPts val="852"/>
              <a:buFont typeface="Arial"/>
              <a:buChar char="●"/>
            </a:pPr>
            <a:r>
              <a:rPr b="1" lang="en-GB" sz="851">
                <a:solidFill>
                  <a:srgbClr val="000000"/>
                </a:solidFill>
                <a:latin typeface="Arial"/>
                <a:ea typeface="Arial"/>
                <a:cs typeface="Arial"/>
                <a:sym typeface="Arial"/>
              </a:rPr>
              <a:t>Specialist treatment does not appear to significantly alter sleep quality</a:t>
            </a:r>
            <a:r>
              <a:rPr lang="en-GB" sz="851">
                <a:solidFill>
                  <a:srgbClr val="000000"/>
                </a:solidFill>
                <a:latin typeface="Arial"/>
                <a:ea typeface="Arial"/>
                <a:cs typeface="Arial"/>
                <a:sym typeface="Arial"/>
              </a:rPr>
              <a:t> distribution, though treated individuals show </a:t>
            </a:r>
            <a:r>
              <a:rPr b="1" lang="en-GB" sz="851">
                <a:solidFill>
                  <a:srgbClr val="000000"/>
                </a:solidFill>
                <a:latin typeface="Arial"/>
                <a:ea typeface="Arial"/>
                <a:cs typeface="Arial"/>
                <a:sym typeface="Arial"/>
              </a:rPr>
              <a:t>slightly wider variability</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0" marL="457200" rtl="0" algn="l">
              <a:lnSpc>
                <a:spcPct val="95000"/>
              </a:lnSpc>
              <a:spcBef>
                <a:spcPts val="0"/>
              </a:spcBef>
              <a:spcAft>
                <a:spcPts val="0"/>
              </a:spcAft>
              <a:buClr>
                <a:srgbClr val="000000"/>
              </a:buClr>
              <a:buSzPts val="852"/>
              <a:buFont typeface="Arial"/>
              <a:buChar char="●"/>
            </a:pPr>
            <a:r>
              <a:rPr b="1" lang="en-GB" sz="851">
                <a:solidFill>
                  <a:srgbClr val="000000"/>
                </a:solidFill>
                <a:latin typeface="Arial"/>
                <a:ea typeface="Arial"/>
                <a:cs typeface="Arial"/>
                <a:sym typeface="Arial"/>
              </a:rPr>
              <a:t>Stress levels remain consistent across ages</a:t>
            </a:r>
            <a:r>
              <a:rPr lang="en-GB" sz="851">
                <a:solidFill>
                  <a:srgbClr val="000000"/>
                </a:solidFill>
                <a:latin typeface="Arial"/>
                <a:ea typeface="Arial"/>
                <a:cs typeface="Arial"/>
                <a:sym typeface="Arial"/>
              </a:rPr>
              <a:t>, with no single age group showing extreme outliers—suggesting </a:t>
            </a:r>
            <a:r>
              <a:rPr b="1" lang="en-GB" sz="851">
                <a:solidFill>
                  <a:srgbClr val="000000"/>
                </a:solidFill>
                <a:latin typeface="Arial"/>
                <a:ea typeface="Arial"/>
                <a:cs typeface="Arial"/>
                <a:sym typeface="Arial"/>
              </a:rPr>
              <a:t>stress is a persistent issue throughout student years</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en-GB" sz="901">
                <a:solidFill>
                  <a:srgbClr val="000000"/>
                </a:solidFill>
                <a:latin typeface="Arial"/>
                <a:ea typeface="Arial"/>
                <a:cs typeface="Arial"/>
                <a:sym typeface="Arial"/>
              </a:rPr>
              <a:t>Academic Performance &amp; Engagement</a:t>
            </a:r>
            <a:endParaRPr b="1" sz="901">
              <a:solidFill>
                <a:srgbClr val="000000"/>
              </a:solidFill>
              <a:latin typeface="Arial"/>
              <a:ea typeface="Arial"/>
              <a:cs typeface="Arial"/>
              <a:sym typeface="Arial"/>
            </a:endParaRPr>
          </a:p>
          <a:p>
            <a:pPr indent="-282696" lvl="0" marL="457200" rtl="0" algn="l">
              <a:lnSpc>
                <a:spcPct val="95000"/>
              </a:lnSpc>
              <a:spcBef>
                <a:spcPts val="1200"/>
              </a:spcBef>
              <a:spcAft>
                <a:spcPts val="0"/>
              </a:spcAft>
              <a:buClr>
                <a:srgbClr val="000000"/>
              </a:buClr>
              <a:buSzPts val="852"/>
              <a:buFont typeface="Arial"/>
              <a:buChar char="●"/>
            </a:pPr>
            <a:r>
              <a:rPr b="1" lang="en-GB" sz="851">
                <a:solidFill>
                  <a:srgbClr val="000000"/>
                </a:solidFill>
                <a:latin typeface="Arial"/>
                <a:ea typeface="Arial"/>
                <a:cs typeface="Arial"/>
                <a:sym typeface="Arial"/>
              </a:rPr>
              <a:t>Academic engagement positively correlates with higher CGPA</a:t>
            </a:r>
            <a:r>
              <a:rPr lang="en-GB" sz="851">
                <a:solidFill>
                  <a:srgbClr val="000000"/>
                </a:solidFill>
                <a:latin typeface="Arial"/>
                <a:ea typeface="Arial"/>
                <a:cs typeface="Arial"/>
                <a:sym typeface="Arial"/>
              </a:rPr>
              <a:t>. Students with higher engagement tend to </a:t>
            </a:r>
            <a:r>
              <a:rPr b="1" lang="en-GB" sz="851">
                <a:solidFill>
                  <a:srgbClr val="000000"/>
                </a:solidFill>
                <a:latin typeface="Arial"/>
                <a:ea typeface="Arial"/>
                <a:cs typeface="Arial"/>
                <a:sym typeface="Arial"/>
              </a:rPr>
              <a:t>cluster closer to the top GPA range</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0" marL="457200" rtl="0" algn="l">
              <a:lnSpc>
                <a:spcPct val="95000"/>
              </a:lnSpc>
              <a:spcBef>
                <a:spcPts val="0"/>
              </a:spcBef>
              <a:spcAft>
                <a:spcPts val="0"/>
              </a:spcAft>
              <a:buClr>
                <a:srgbClr val="000000"/>
              </a:buClr>
              <a:buSzPts val="852"/>
              <a:buFont typeface="Arial"/>
              <a:buChar char="●"/>
            </a:pPr>
            <a:r>
              <a:rPr b="1" lang="en-GB" sz="851">
                <a:solidFill>
                  <a:srgbClr val="000000"/>
                </a:solidFill>
                <a:latin typeface="Arial"/>
                <a:ea typeface="Arial"/>
                <a:cs typeface="Arial"/>
                <a:sym typeface="Arial"/>
              </a:rPr>
              <a:t>Top courses with highest study hours</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1" marL="914400" rtl="0" algn="l">
              <a:lnSpc>
                <a:spcPct val="95000"/>
              </a:lnSpc>
              <a:spcBef>
                <a:spcPts val="0"/>
              </a:spcBef>
              <a:spcAft>
                <a:spcPts val="0"/>
              </a:spcAft>
              <a:buClr>
                <a:srgbClr val="000000"/>
              </a:buClr>
              <a:buSzPts val="852"/>
              <a:buFont typeface="Arial"/>
              <a:buAutoNum type="arabicPeriod"/>
            </a:pPr>
            <a:r>
              <a:rPr lang="en-GB" sz="851">
                <a:solidFill>
                  <a:srgbClr val="000000"/>
                </a:solidFill>
                <a:latin typeface="Arial"/>
                <a:ea typeface="Arial"/>
                <a:cs typeface="Arial"/>
                <a:sym typeface="Arial"/>
              </a:rPr>
              <a:t>Engineering (1739 hrs)</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1" marL="914400" rtl="0" algn="l">
              <a:lnSpc>
                <a:spcPct val="95000"/>
              </a:lnSpc>
              <a:spcBef>
                <a:spcPts val="0"/>
              </a:spcBef>
              <a:spcAft>
                <a:spcPts val="0"/>
              </a:spcAft>
              <a:buClr>
                <a:srgbClr val="000000"/>
              </a:buClr>
              <a:buSzPts val="852"/>
              <a:buFont typeface="Arial"/>
              <a:buAutoNum type="arabicPeriod"/>
            </a:pPr>
            <a:r>
              <a:rPr lang="en-GB" sz="851">
                <a:solidFill>
                  <a:srgbClr val="000000"/>
                </a:solidFill>
                <a:latin typeface="Arial"/>
                <a:ea typeface="Arial"/>
                <a:cs typeface="Arial"/>
                <a:sym typeface="Arial"/>
              </a:rPr>
              <a:t>BCS (1718 hrs)</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82696" lvl="1" marL="914400" rtl="0" algn="l">
              <a:lnSpc>
                <a:spcPct val="95000"/>
              </a:lnSpc>
              <a:spcBef>
                <a:spcPts val="0"/>
              </a:spcBef>
              <a:spcAft>
                <a:spcPts val="0"/>
              </a:spcAft>
              <a:buClr>
                <a:srgbClr val="000000"/>
              </a:buClr>
              <a:buSzPts val="852"/>
              <a:buFont typeface="Arial"/>
              <a:buAutoNum type="arabicPeriod"/>
            </a:pPr>
            <a:r>
              <a:rPr lang="en-GB" sz="851">
                <a:solidFill>
                  <a:srgbClr val="000000"/>
                </a:solidFill>
                <a:latin typeface="Arial"/>
                <a:ea typeface="Arial"/>
                <a:cs typeface="Arial"/>
                <a:sym typeface="Arial"/>
              </a:rPr>
              <a:t>BIT (1097 hrs)</a:t>
            </a:r>
            <a:br>
              <a:rPr lang="en-GB" sz="851">
                <a:solidFill>
                  <a:srgbClr val="000000"/>
                </a:solidFill>
                <a:latin typeface="Arial"/>
                <a:ea typeface="Arial"/>
                <a:cs typeface="Arial"/>
                <a:sym typeface="Arial"/>
              </a:rPr>
            </a:br>
            <a:r>
              <a:rPr lang="en-GB" sz="851">
                <a:solidFill>
                  <a:srgbClr val="000000"/>
                </a:solidFill>
                <a:latin typeface="Arial"/>
                <a:ea typeface="Arial"/>
                <a:cs typeface="Arial"/>
                <a:sym typeface="Arial"/>
              </a:rPr>
              <a:t> This reflects </a:t>
            </a:r>
            <a:r>
              <a:rPr b="1" lang="en-GB" sz="851">
                <a:solidFill>
                  <a:srgbClr val="000000"/>
                </a:solidFill>
                <a:latin typeface="Arial"/>
                <a:ea typeface="Arial"/>
                <a:cs typeface="Arial"/>
                <a:sym typeface="Arial"/>
              </a:rPr>
              <a:t>discipline-specific study demands</a:t>
            </a:r>
            <a:r>
              <a:rPr lang="en-GB" sz="851">
                <a:solidFill>
                  <a:srgbClr val="000000"/>
                </a:solidFill>
                <a:latin typeface="Arial"/>
                <a:ea typeface="Arial"/>
                <a:cs typeface="Arial"/>
                <a:sym typeface="Arial"/>
              </a:rPr>
              <a:t>.</a:t>
            </a:r>
            <a:br>
              <a:rPr lang="en-GB" sz="851">
                <a:solidFill>
                  <a:srgbClr val="000000"/>
                </a:solidFill>
                <a:latin typeface="Arial"/>
                <a:ea typeface="Arial"/>
                <a:cs typeface="Arial"/>
                <a:sym typeface="Arial"/>
              </a:rPr>
            </a:br>
            <a:endParaRPr sz="851">
              <a:solidFill>
                <a:srgbClr val="000000"/>
              </a:solidFill>
              <a:latin typeface="Arial"/>
              <a:ea typeface="Arial"/>
              <a:cs typeface="Arial"/>
              <a:sym typeface="Arial"/>
            </a:endParaRPr>
          </a:p>
          <a:p>
            <a:pPr indent="-246062" lvl="0" marL="457200" rtl="0" algn="l">
              <a:lnSpc>
                <a:spcPct val="95000"/>
              </a:lnSpc>
              <a:spcBef>
                <a:spcPts val="0"/>
              </a:spcBef>
              <a:spcAft>
                <a:spcPts val="0"/>
              </a:spcAft>
              <a:buClr>
                <a:srgbClr val="000000"/>
              </a:buClr>
              <a:buSzPts val="275"/>
              <a:buFont typeface="Arial"/>
              <a:buChar char="●"/>
            </a:pPr>
            <a:r>
              <a:rPr b="1" lang="en-GB" sz="851">
                <a:solidFill>
                  <a:srgbClr val="000000"/>
                </a:solidFill>
                <a:latin typeface="Arial"/>
                <a:ea typeface="Arial"/>
                <a:cs typeface="Arial"/>
                <a:sym typeface="Arial"/>
              </a:rPr>
              <a:t>Year 1 contributes the most to total study hours (41.2%)</a:t>
            </a:r>
            <a:r>
              <a:rPr lang="en-GB" sz="851">
                <a:solidFill>
                  <a:srgbClr val="000000"/>
                </a:solidFill>
                <a:latin typeface="Arial"/>
                <a:ea typeface="Arial"/>
                <a:cs typeface="Arial"/>
                <a:sym typeface="Arial"/>
              </a:rPr>
              <a:t>, followed by a steady decline in subsequent years—possibly indicating </a:t>
            </a:r>
            <a:r>
              <a:rPr b="1" lang="en-GB" sz="851">
                <a:solidFill>
                  <a:srgbClr val="000000"/>
                </a:solidFill>
                <a:latin typeface="Arial"/>
                <a:ea typeface="Arial"/>
                <a:cs typeface="Arial"/>
                <a:sym typeface="Arial"/>
              </a:rPr>
              <a:t>burnout, course structure changes, or shifting priorities</a:t>
            </a:r>
            <a:r>
              <a:rPr lang="en-GB" sz="851">
                <a:solidFill>
                  <a:srgbClr val="000000"/>
                </a:solidFill>
                <a:latin typeface="Arial"/>
                <a:ea typeface="Arial"/>
                <a:cs typeface="Arial"/>
                <a:sym typeface="Arial"/>
              </a:rPr>
              <a:t>.</a:t>
            </a:r>
            <a:br>
              <a:rPr lang="en-GB" sz="175">
                <a:solidFill>
                  <a:srgbClr val="000000"/>
                </a:solidFill>
                <a:latin typeface="Arial"/>
                <a:ea typeface="Arial"/>
                <a:cs typeface="Arial"/>
                <a:sym typeface="Arial"/>
              </a:rPr>
            </a:br>
            <a:endParaRPr sz="175">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22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2909250" y="408650"/>
            <a:ext cx="33255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 Part 2:</a:t>
            </a:r>
            <a:endParaRPr/>
          </a:p>
        </p:txBody>
      </p:sp>
      <p:sp>
        <p:nvSpPr>
          <p:cNvPr id="349" name="Google Shape;349;p45"/>
          <p:cNvSpPr txBox="1"/>
          <p:nvPr>
            <p:ph idx="1" type="body"/>
          </p:nvPr>
        </p:nvSpPr>
        <p:spPr>
          <a:xfrm>
            <a:off x="608750" y="987325"/>
            <a:ext cx="8149800" cy="3687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a:solidFill>
                  <a:srgbClr val="000000"/>
                </a:solidFill>
                <a:latin typeface="Arial"/>
                <a:ea typeface="Arial"/>
                <a:cs typeface="Arial"/>
                <a:sym typeface="Arial"/>
              </a:rPr>
              <a:t>Support Systems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Across all year groups, the </a:t>
            </a:r>
            <a:r>
              <a:rPr b="1" lang="en-GB" sz="1100">
                <a:solidFill>
                  <a:srgbClr val="000000"/>
                </a:solidFill>
                <a:latin typeface="Arial"/>
                <a:ea typeface="Arial"/>
                <a:cs typeface="Arial"/>
                <a:sym typeface="Arial"/>
              </a:rPr>
              <a:t>majority of students do not receive support</a:t>
            </a:r>
            <a:r>
              <a:rPr lang="en-GB" sz="1100">
                <a:solidFill>
                  <a:srgbClr val="000000"/>
                </a:solidFill>
                <a:latin typeface="Arial"/>
                <a:ea typeface="Arial"/>
                <a:cs typeface="Arial"/>
                <a:sym typeface="Arial"/>
              </a:rPr>
              <a:t>, with support percentages </a:t>
            </a:r>
            <a:r>
              <a:rPr b="1" lang="en-GB" sz="1100">
                <a:solidFill>
                  <a:srgbClr val="000000"/>
                </a:solidFill>
                <a:latin typeface="Arial"/>
                <a:ea typeface="Arial"/>
                <a:cs typeface="Arial"/>
                <a:sym typeface="Arial"/>
              </a:rPr>
              <a:t>below 15% in every group</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This points to a </a:t>
            </a:r>
            <a:r>
              <a:rPr b="1" lang="en-GB" sz="1100">
                <a:solidFill>
                  <a:srgbClr val="000000"/>
                </a:solidFill>
                <a:latin typeface="Arial"/>
                <a:ea typeface="Arial"/>
                <a:cs typeface="Arial"/>
                <a:sym typeface="Arial"/>
              </a:rPr>
              <a:t>gap in mental health or academic support accessibility or utilisation</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GB">
                <a:solidFill>
                  <a:srgbClr val="000000"/>
                </a:solidFill>
                <a:latin typeface="Arial"/>
                <a:ea typeface="Arial"/>
                <a:cs typeface="Arial"/>
                <a:sym typeface="Arial"/>
              </a:rPr>
              <a:t>Overall Takeaways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GB" sz="1100">
                <a:solidFill>
                  <a:srgbClr val="000000"/>
                </a:solidFill>
                <a:latin typeface="Arial"/>
                <a:ea typeface="Arial"/>
                <a:cs typeface="Arial"/>
                <a:sym typeface="Arial"/>
              </a:rPr>
              <a:t>Students show high academic effort early on, but </a:t>
            </a:r>
            <a:r>
              <a:rPr b="1" lang="en-GB" sz="1100">
                <a:solidFill>
                  <a:srgbClr val="000000"/>
                </a:solidFill>
                <a:latin typeface="Arial"/>
                <a:ea typeface="Arial"/>
                <a:cs typeface="Arial"/>
                <a:sym typeface="Arial"/>
              </a:rPr>
              <a:t>sustainability of this effort and stress management are concerns</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Despite clear </a:t>
            </a:r>
            <a:r>
              <a:rPr b="1" lang="en-GB" sz="1100">
                <a:solidFill>
                  <a:srgbClr val="000000"/>
                </a:solidFill>
                <a:latin typeface="Arial"/>
                <a:ea typeface="Arial"/>
                <a:cs typeface="Arial"/>
                <a:sym typeface="Arial"/>
              </a:rPr>
              <a:t>mental health trends</a:t>
            </a: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support mechanisms are underutilised</a:t>
            </a:r>
            <a:r>
              <a:rPr lang="en-GB" sz="1100">
                <a:solidFill>
                  <a:srgbClr val="000000"/>
                </a:solidFill>
                <a:latin typeface="Arial"/>
                <a:ea typeface="Arial"/>
                <a:cs typeface="Arial"/>
                <a:sym typeface="Arial"/>
              </a:rPr>
              <a:t>.</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100">
                <a:solidFill>
                  <a:srgbClr val="000000"/>
                </a:solidFill>
                <a:latin typeface="Arial"/>
                <a:ea typeface="Arial"/>
                <a:cs typeface="Arial"/>
                <a:sym typeface="Arial"/>
              </a:rPr>
              <a:t>A strategic focus on </a:t>
            </a:r>
            <a:r>
              <a:rPr b="1" lang="en-GB" sz="1100">
                <a:solidFill>
                  <a:srgbClr val="000000"/>
                </a:solidFill>
                <a:latin typeface="Arial"/>
                <a:ea typeface="Arial"/>
                <a:cs typeface="Arial"/>
                <a:sym typeface="Arial"/>
              </a:rPr>
              <a:t>early intervention, sustained engagement, and accessible support services</a:t>
            </a:r>
            <a:r>
              <a:rPr lang="en-GB" sz="1100">
                <a:solidFill>
                  <a:srgbClr val="000000"/>
                </a:solidFill>
                <a:latin typeface="Arial"/>
                <a:ea typeface="Arial"/>
                <a:cs typeface="Arial"/>
                <a:sym typeface="Arial"/>
              </a:rPr>
              <a:t> could significantly improve student well-being and outcomes.</a:t>
            </a:r>
            <a:br>
              <a:rPr lang="en-GB"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b="1" sz="901">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p:nvPr/>
        </p:nvSpPr>
        <p:spPr>
          <a:xfrm rot="-5400272">
            <a:off x="1095581" y="265150"/>
            <a:ext cx="3795300" cy="5591400"/>
          </a:xfrm>
          <a:prstGeom prst="snip2DiagRect">
            <a:avLst>
              <a:gd fmla="val 0" name="adj1"/>
              <a:gd fmla="val 16667" name="adj2"/>
            </a:avLst>
          </a:prstGeom>
          <a:solidFill>
            <a:srgbClr val="B8975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55" name="Google Shape;355;p46"/>
          <p:cNvSpPr txBox="1"/>
          <p:nvPr>
            <p:ph type="title"/>
          </p:nvPr>
        </p:nvSpPr>
        <p:spPr>
          <a:xfrm>
            <a:off x="291200" y="2052250"/>
            <a:ext cx="6056100" cy="20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900">
                <a:solidFill>
                  <a:schemeClr val="dk1"/>
                </a:solidFill>
              </a:rPr>
              <a:t>Thank you for reading!</a:t>
            </a:r>
            <a:endParaRPr sz="3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Source:</a:t>
            </a:r>
            <a:endParaRPr/>
          </a:p>
        </p:txBody>
      </p:sp>
      <p:sp>
        <p:nvSpPr>
          <p:cNvPr id="151" name="Google Shape;151;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000000"/>
                </a:solidFill>
                <a:latin typeface="Arial"/>
                <a:ea typeface="Arial"/>
                <a:cs typeface="Arial"/>
                <a:sym typeface="Arial"/>
              </a:rPr>
              <a:t>The dataset used in this analysis was sourced from</a:t>
            </a:r>
            <a:r>
              <a:rPr lang="en-GB">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GB" u="sng">
                <a:solidFill>
                  <a:schemeClr val="hlink"/>
                </a:solidFill>
                <a:latin typeface="Arial"/>
                <a:ea typeface="Arial"/>
                <a:cs typeface="Arial"/>
                <a:sym typeface="Arial"/>
                <a:hlinkClick r:id="rId4"/>
              </a:rPr>
              <a:t>Kaggle</a:t>
            </a:r>
            <a:r>
              <a:rPr lang="en-GB">
                <a:solidFill>
                  <a:srgbClr val="000000"/>
                </a:solidFill>
                <a:latin typeface="Arial"/>
                <a:ea typeface="Arial"/>
                <a:cs typeface="Arial"/>
                <a:sym typeface="Arial"/>
              </a:rPr>
              <a:t> and focuses on the mental health of university students. It contains a range of features that cover demographic details (such as age and gender), academic factors (like study hours and course of study), and mental health indicators (such as depression, anxiety, and stress). This dataset is particularly valuable because it reflects real-world, self-reported information from students, offering an authentic look into the psychological pressures faced by young adults. The diversity of variables allows for multi-angle exploration—whether analysing trends across age groups, or investigating how family history or academic stress relate to mental health outcomes. Given the rising awareness and importance of mental health, especially in academic environments, this dataset presents a meaningful opportunity to extract insights that are both socially relevant and analytically rich.</a:t>
            </a:r>
            <a:endParaRPr sz="1500"/>
          </a:p>
        </p:txBody>
      </p:sp>
      <p:pic>
        <p:nvPicPr>
          <p:cNvPr descr="File:Kaggle logo.png - Wikipedia" id="152" name="Google Shape;152;p16"/>
          <p:cNvPicPr preferRelativeResize="0"/>
          <p:nvPr/>
        </p:nvPicPr>
        <p:blipFill>
          <a:blip r:embed="rId5">
            <a:alphaModFix/>
          </a:blip>
          <a:stretch>
            <a:fillRect/>
          </a:stretch>
        </p:blipFill>
        <p:spPr>
          <a:xfrm>
            <a:off x="6059650" y="319838"/>
            <a:ext cx="2844474" cy="109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172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100"/>
              <a:t>Documentation of Manipulation and Cleaning</a:t>
            </a:r>
            <a:endParaRPr sz="4100"/>
          </a:p>
        </p:txBody>
      </p:sp>
      <p:pic>
        <p:nvPicPr>
          <p:cNvPr descr="dustpan and brush icon vector outline illustration (provided by Getty Images)" id="158" name="Google Shape;158;p17"/>
          <p:cNvPicPr preferRelativeResize="0"/>
          <p:nvPr/>
        </p:nvPicPr>
        <p:blipFill>
          <a:blip r:embed="rId3">
            <a:alphaModFix/>
          </a:blip>
          <a:stretch>
            <a:fillRect/>
          </a:stretch>
        </p:blipFill>
        <p:spPr>
          <a:xfrm>
            <a:off x="3261288" y="2248075"/>
            <a:ext cx="2621425" cy="262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451850" y="716150"/>
            <a:ext cx="62403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 by Step of Cleaning  my Data</a:t>
            </a:r>
            <a:endParaRPr/>
          </a:p>
        </p:txBody>
      </p:sp>
      <p:sp>
        <p:nvSpPr>
          <p:cNvPr id="164" name="Google Shape;164;p18"/>
          <p:cNvSpPr txBox="1"/>
          <p:nvPr>
            <p:ph idx="1" type="body"/>
          </p:nvPr>
        </p:nvSpPr>
        <p:spPr>
          <a:xfrm>
            <a:off x="819150" y="1670750"/>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GB" sz="1490"/>
              <a:t>Step 1 -  </a:t>
            </a:r>
            <a:r>
              <a:rPr lang="en-GB" sz="1490"/>
              <a:t>The first step after loading the data was to check whether there are any outstanding values such as any age group being out of order or the hours being too </a:t>
            </a:r>
            <a:r>
              <a:rPr lang="en-GB" sz="1490"/>
              <a:t>unrealistic</a:t>
            </a:r>
            <a:r>
              <a:rPr lang="en-GB" sz="1490"/>
              <a:t> for this specific data set. </a:t>
            </a:r>
            <a:endParaRPr sz="1490"/>
          </a:p>
          <a:p>
            <a:pPr indent="0" lvl="0" marL="0" rtl="0" algn="l">
              <a:lnSpc>
                <a:spcPct val="95000"/>
              </a:lnSpc>
              <a:spcBef>
                <a:spcPts val="1200"/>
              </a:spcBef>
              <a:spcAft>
                <a:spcPts val="0"/>
              </a:spcAft>
              <a:buSzPts val="770"/>
              <a:buNone/>
            </a:pPr>
            <a:r>
              <a:rPr b="1" lang="en-GB" sz="1490"/>
              <a:t>Step 2 - </a:t>
            </a:r>
            <a:r>
              <a:rPr lang="en-GB" sz="1490"/>
              <a:t>Create a copy of the file, just in case if we wish to come back to the original state after the editing is done. </a:t>
            </a:r>
            <a:endParaRPr sz="1490"/>
          </a:p>
          <a:p>
            <a:pPr indent="0" lvl="0" marL="0" rtl="0" algn="l">
              <a:lnSpc>
                <a:spcPct val="95000"/>
              </a:lnSpc>
              <a:spcBef>
                <a:spcPts val="1200"/>
              </a:spcBef>
              <a:spcAft>
                <a:spcPts val="0"/>
              </a:spcAft>
              <a:buSzPts val="770"/>
              <a:buNone/>
            </a:pPr>
            <a:r>
              <a:rPr b="1" lang="en-GB" sz="1490"/>
              <a:t>Step 3 -</a:t>
            </a:r>
            <a:r>
              <a:rPr lang="en-GB" sz="1490"/>
              <a:t> </a:t>
            </a:r>
            <a:r>
              <a:rPr lang="en-GB" sz="1490"/>
              <a:t>Find if there are any missing values. If there are, adjust or delete them. Luckily in this data set there were none. </a:t>
            </a:r>
            <a:endParaRPr sz="1490"/>
          </a:p>
          <a:p>
            <a:pPr indent="0" lvl="0" marL="0" rtl="0" algn="l">
              <a:lnSpc>
                <a:spcPct val="95000"/>
              </a:lnSpc>
              <a:spcBef>
                <a:spcPts val="1200"/>
              </a:spcBef>
              <a:spcAft>
                <a:spcPts val="0"/>
              </a:spcAft>
              <a:buSzPts val="770"/>
              <a:buNone/>
            </a:pPr>
            <a:r>
              <a:rPr b="1" lang="en-GB" sz="1490"/>
              <a:t>Step 4 - </a:t>
            </a:r>
            <a:r>
              <a:rPr lang="en-GB" sz="1490"/>
              <a:t>The following step was to rename some of the column names to make the readability more attractive for the final user/ employer. </a:t>
            </a:r>
            <a:endParaRPr sz="1490"/>
          </a:p>
          <a:p>
            <a:pPr indent="0" lvl="0" marL="0" rtl="0" algn="l">
              <a:lnSpc>
                <a:spcPct val="95000"/>
              </a:lnSpc>
              <a:spcBef>
                <a:spcPts val="1200"/>
              </a:spcBef>
              <a:spcAft>
                <a:spcPts val="0"/>
              </a:spcAft>
              <a:buSzPts val="770"/>
              <a:buNone/>
            </a:pPr>
            <a:r>
              <a:rPr b="1" lang="en-GB" sz="1490"/>
              <a:t>Step 5 </a:t>
            </a:r>
            <a:r>
              <a:rPr lang="en-GB" sz="1490"/>
              <a:t>- Finally, load in the data (preferably the first five columns) in order to analyse and confirm the changes. </a:t>
            </a:r>
            <a:endParaRPr sz="1490"/>
          </a:p>
          <a:p>
            <a:pPr indent="0" lvl="0" marL="0" rtl="0" algn="l">
              <a:lnSpc>
                <a:spcPct val="95000"/>
              </a:lnSpc>
              <a:spcBef>
                <a:spcPts val="1200"/>
              </a:spcBef>
              <a:spcAft>
                <a:spcPts val="1200"/>
              </a:spcAft>
              <a:buSzPts val="770"/>
              <a:buNone/>
            </a:pPr>
            <a:r>
              <a:t/>
            </a:r>
            <a:endParaRPr sz="11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789900" y="435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Continued:</a:t>
            </a:r>
            <a:endParaRPr/>
          </a:p>
        </p:txBody>
      </p:sp>
      <p:sp>
        <p:nvSpPr>
          <p:cNvPr id="170" name="Google Shape;170;p19"/>
          <p:cNvSpPr txBox="1"/>
          <p:nvPr>
            <p:ph idx="1" type="body"/>
          </p:nvPr>
        </p:nvSpPr>
        <p:spPr>
          <a:xfrm>
            <a:off x="428850" y="1155250"/>
            <a:ext cx="8286300" cy="36981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440"/>
              <a:buNone/>
            </a:pPr>
            <a:r>
              <a:rPr lang="en-GB" sz="1362">
                <a:latin typeface="Open Sans"/>
                <a:ea typeface="Open Sans"/>
                <a:cs typeface="Open Sans"/>
                <a:sym typeface="Open Sans"/>
              </a:rPr>
              <a:t>Summary analysis was carried out on the dataset and the following statistics were taken:</a:t>
            </a:r>
            <a:endParaRPr sz="1362">
              <a:latin typeface="Open Sans"/>
              <a:ea typeface="Open Sans"/>
              <a:cs typeface="Open Sans"/>
              <a:sym typeface="Open Sans"/>
            </a:endParaRPr>
          </a:p>
          <a:p>
            <a:pPr indent="-315087" lvl="0" marL="457200" rtl="0" algn="l">
              <a:lnSpc>
                <a:spcPct val="75000"/>
              </a:lnSpc>
              <a:spcBef>
                <a:spcPts val="1200"/>
              </a:spcBef>
              <a:spcAft>
                <a:spcPts val="0"/>
              </a:spcAft>
              <a:buSzPts val="1362"/>
              <a:buFont typeface="Open Sans"/>
              <a:buChar char="-"/>
            </a:pPr>
            <a:r>
              <a:rPr lang="en-GB" sz="1362">
                <a:latin typeface="Open Sans"/>
                <a:ea typeface="Open Sans"/>
                <a:cs typeface="Open Sans"/>
                <a:sym typeface="Open Sans"/>
              </a:rPr>
              <a:t>Pie chart showing the percentages of Males and Females</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Age distribution in a bar chart</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Heatmap showing where the ‘No’ responses </a:t>
            </a:r>
            <a:r>
              <a:rPr lang="en-GB" sz="1362">
                <a:latin typeface="Open Sans"/>
                <a:ea typeface="Open Sans"/>
                <a:cs typeface="Open Sans"/>
                <a:sym typeface="Open Sans"/>
              </a:rPr>
              <a:t>occurred</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Top 3 most popular courses with the male/female comparison</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Bar chart showing different ages of both male and female students</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Popular courses from the most to the least</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CGPA distribution</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Sleep Quality vs CGPA</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Stress Level vs CGPA</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Anxiety Percentage by S</a:t>
            </a:r>
            <a:r>
              <a:rPr lang="en-GB" sz="1362">
                <a:latin typeface="Open Sans"/>
                <a:ea typeface="Open Sans"/>
                <a:cs typeface="Open Sans"/>
                <a:sym typeface="Open Sans"/>
              </a:rPr>
              <a:t>tudy</a:t>
            </a:r>
            <a:r>
              <a:rPr lang="en-GB" sz="1362">
                <a:latin typeface="Open Sans"/>
                <a:ea typeface="Open Sans"/>
                <a:cs typeface="Open Sans"/>
                <a:sym typeface="Open Sans"/>
              </a:rPr>
              <a:t> Year</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ScatterPlot showing study hours vs CGPA by stress level</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Academic Engagement over time </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Depression amount per age</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Support Percentage by year group</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Sleep quality vs specialist treatment</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Violinplot showing the stress level by age</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Most popular case between the anxiety, panic attack and depression</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Top 3 courses with the biggest study amount</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Academic engagement vs CGPA</a:t>
            </a:r>
            <a:endParaRPr sz="1362">
              <a:latin typeface="Open Sans"/>
              <a:ea typeface="Open Sans"/>
              <a:cs typeface="Open Sans"/>
              <a:sym typeface="Open Sans"/>
            </a:endParaRPr>
          </a:p>
          <a:p>
            <a:pPr indent="-315087" lvl="0" marL="457200" rtl="0" algn="l">
              <a:lnSpc>
                <a:spcPct val="75000"/>
              </a:lnSpc>
              <a:spcBef>
                <a:spcPts val="0"/>
              </a:spcBef>
              <a:spcAft>
                <a:spcPts val="0"/>
              </a:spcAft>
              <a:buSzPts val="1362"/>
              <a:buFont typeface="Open Sans"/>
              <a:buChar char="-"/>
            </a:pPr>
            <a:r>
              <a:rPr lang="en-GB" sz="1362">
                <a:latin typeface="Open Sans"/>
                <a:ea typeface="Open Sans"/>
                <a:cs typeface="Open Sans"/>
                <a:sym typeface="Open Sans"/>
              </a:rPr>
              <a:t>Percentage of study hours per year</a:t>
            </a:r>
            <a:endParaRPr sz="1362">
              <a:latin typeface="Open Sans"/>
              <a:ea typeface="Open Sans"/>
              <a:cs typeface="Open Sans"/>
              <a:sym typeface="Open Sans"/>
            </a:endParaRPr>
          </a:p>
          <a:p>
            <a:pPr indent="0" lvl="0" marL="0" rtl="0" algn="l">
              <a:lnSpc>
                <a:spcPct val="95000"/>
              </a:lnSpc>
              <a:spcBef>
                <a:spcPts val="1200"/>
              </a:spcBef>
              <a:spcAft>
                <a:spcPts val="1200"/>
              </a:spcAft>
              <a:buSzPts val="440"/>
              <a:buNone/>
            </a:pPr>
            <a:r>
              <a:t/>
            </a:r>
            <a:endParaRPr sz="7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19150" y="845600"/>
            <a:ext cx="7505700" cy="172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4100"/>
              <a:t>Key Findings</a:t>
            </a:r>
            <a:endParaRPr sz="4100"/>
          </a:p>
        </p:txBody>
      </p:sp>
      <p:pic>
        <p:nvPicPr>
          <p:cNvPr descr="Analytics, analysis, statistics, searching gray icon (provided by Getty Images)" id="176" name="Google Shape;176;p20"/>
          <p:cNvPicPr preferRelativeResize="0"/>
          <p:nvPr/>
        </p:nvPicPr>
        <p:blipFill>
          <a:blip r:embed="rId3">
            <a:alphaModFix/>
          </a:blip>
          <a:stretch>
            <a:fillRect/>
          </a:stretch>
        </p:blipFill>
        <p:spPr>
          <a:xfrm>
            <a:off x="3025989" y="1656075"/>
            <a:ext cx="3092024" cy="309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 1:</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658" lvl="0" marL="457200" rtl="0" algn="l">
              <a:lnSpc>
                <a:spcPct val="95000"/>
              </a:lnSpc>
              <a:spcBef>
                <a:spcPts val="0"/>
              </a:spcBef>
              <a:spcAft>
                <a:spcPts val="0"/>
              </a:spcAft>
              <a:buSzPts val="1403"/>
              <a:buChar char="-"/>
            </a:pPr>
            <a:r>
              <a:rPr lang="en-GB" sz="1402"/>
              <a:t>There were no missing values in the dataset. Furthermore, no outstanding values could be seen.</a:t>
            </a:r>
            <a:endParaRPr sz="1402"/>
          </a:p>
          <a:p>
            <a:pPr indent="-317658" lvl="0" marL="457200" rtl="0" algn="l">
              <a:lnSpc>
                <a:spcPct val="95000"/>
              </a:lnSpc>
              <a:spcBef>
                <a:spcPts val="0"/>
              </a:spcBef>
              <a:spcAft>
                <a:spcPts val="0"/>
              </a:spcAft>
              <a:buSzPts val="1403"/>
              <a:buChar char="-"/>
            </a:pPr>
            <a:r>
              <a:rPr lang="en-GB" sz="1402"/>
              <a:t>In the dataset, there were much more female to male students. This is a 76% to 24% ratio.</a:t>
            </a:r>
            <a:endParaRPr sz="1402"/>
          </a:p>
          <a:p>
            <a:pPr indent="-317658" lvl="0" marL="457200" rtl="0" algn="l">
              <a:lnSpc>
                <a:spcPct val="95000"/>
              </a:lnSpc>
              <a:spcBef>
                <a:spcPts val="0"/>
              </a:spcBef>
              <a:spcAft>
                <a:spcPts val="0"/>
              </a:spcAft>
              <a:buSzPts val="1403"/>
              <a:buChar char="-"/>
            </a:pPr>
            <a:r>
              <a:rPr lang="en-GB" sz="1402"/>
              <a:t>The most students that took part in this dataset were junior students - age 18.</a:t>
            </a:r>
            <a:endParaRPr sz="1402"/>
          </a:p>
          <a:p>
            <a:pPr indent="-317658" lvl="0" marL="457200" rtl="0" algn="l">
              <a:lnSpc>
                <a:spcPct val="95000"/>
              </a:lnSpc>
              <a:spcBef>
                <a:spcPts val="0"/>
              </a:spcBef>
              <a:spcAft>
                <a:spcPts val="0"/>
              </a:spcAft>
              <a:buSzPts val="1403"/>
              <a:buChar char="-"/>
            </a:pPr>
            <a:r>
              <a:rPr lang="en-GB" sz="1402"/>
              <a:t>Out of 1000 people that were in the dataset, most admitted that they don’t have any support or special treatment. </a:t>
            </a:r>
            <a:endParaRPr sz="1402"/>
          </a:p>
          <a:p>
            <a:pPr indent="-317658" lvl="0" marL="457200" rtl="0" algn="l">
              <a:lnSpc>
                <a:spcPct val="95000"/>
              </a:lnSpc>
              <a:spcBef>
                <a:spcPts val="0"/>
              </a:spcBef>
              <a:spcAft>
                <a:spcPts val="0"/>
              </a:spcAft>
              <a:buSzPts val="1403"/>
              <a:buChar char="-"/>
            </a:pPr>
            <a:r>
              <a:rPr lang="en-GB" sz="1402"/>
              <a:t>Engineering is the most in demand course, being the leader with a significant difference.</a:t>
            </a:r>
            <a:endParaRPr sz="1402"/>
          </a:p>
          <a:p>
            <a:pPr indent="-317658" lvl="0" marL="457200" rtl="0" algn="l">
              <a:lnSpc>
                <a:spcPct val="95000"/>
              </a:lnSpc>
              <a:spcBef>
                <a:spcPts val="0"/>
              </a:spcBef>
              <a:spcAft>
                <a:spcPts val="0"/>
              </a:spcAft>
              <a:buSzPts val="1403"/>
              <a:buChar char="-"/>
            </a:pPr>
            <a:r>
              <a:rPr lang="en-GB" sz="1402"/>
              <a:t>The least in demand subject was psychology. </a:t>
            </a:r>
            <a:endParaRPr sz="1402"/>
          </a:p>
          <a:p>
            <a:pPr indent="-317658" lvl="0" marL="457200" rtl="0" algn="l">
              <a:lnSpc>
                <a:spcPct val="95000"/>
              </a:lnSpc>
              <a:spcBef>
                <a:spcPts val="0"/>
              </a:spcBef>
              <a:spcAft>
                <a:spcPts val="0"/>
              </a:spcAft>
              <a:buSzPts val="1403"/>
              <a:buChar char="-"/>
            </a:pPr>
            <a:r>
              <a:rPr lang="en-GB" sz="1402"/>
              <a:t>Out of all of the students, the average CGPA score was 4.0 </a:t>
            </a:r>
            <a:r>
              <a:rPr lang="en-GB" sz="1402"/>
              <a:t>which is outstanding.</a:t>
            </a:r>
            <a:endParaRPr sz="1402"/>
          </a:p>
          <a:p>
            <a:pPr indent="-317658" lvl="0" marL="457200" rtl="0" algn="l">
              <a:lnSpc>
                <a:spcPct val="95000"/>
              </a:lnSpc>
              <a:spcBef>
                <a:spcPts val="0"/>
              </a:spcBef>
              <a:spcAft>
                <a:spcPts val="0"/>
              </a:spcAft>
              <a:buSzPts val="1403"/>
              <a:buChar char="-"/>
            </a:pPr>
            <a:r>
              <a:rPr lang="en-GB" sz="1402"/>
              <a:t>In year two, students slept less, meaning that their overall CGPA score was much lower.</a:t>
            </a:r>
            <a:endParaRPr sz="1402"/>
          </a:p>
          <a:p>
            <a:pPr indent="-317658" lvl="0" marL="457200" rtl="0" algn="l">
              <a:lnSpc>
                <a:spcPct val="95000"/>
              </a:lnSpc>
              <a:spcBef>
                <a:spcPts val="0"/>
              </a:spcBef>
              <a:spcAft>
                <a:spcPts val="0"/>
              </a:spcAft>
              <a:buSzPts val="1403"/>
              <a:buChar char="-"/>
            </a:pPr>
            <a:r>
              <a:rPr lang="en-GB" sz="1402"/>
              <a:t>The highest stress level could be noticed in year 1 and 3 affecting the students health.</a:t>
            </a:r>
            <a:endParaRPr sz="1402"/>
          </a:p>
          <a:p>
            <a:pPr indent="-317658" lvl="0" marL="457200" rtl="0" algn="l">
              <a:lnSpc>
                <a:spcPct val="95000"/>
              </a:lnSpc>
              <a:spcBef>
                <a:spcPts val="0"/>
              </a:spcBef>
              <a:spcAft>
                <a:spcPts val="0"/>
              </a:spcAft>
              <a:buSzPts val="1403"/>
              <a:buChar char="-"/>
            </a:pPr>
            <a:r>
              <a:rPr lang="en-GB" sz="1402"/>
              <a:t>Anxiety percentage was the highest in year 2, does this correlate with the sleep pattern?</a:t>
            </a:r>
            <a:endParaRPr sz="1402"/>
          </a:p>
          <a:p>
            <a:pPr indent="0" lvl="0" marL="0" rtl="0" algn="l">
              <a:lnSpc>
                <a:spcPct val="95000"/>
              </a:lnSpc>
              <a:spcBef>
                <a:spcPts val="1200"/>
              </a:spcBef>
              <a:spcAft>
                <a:spcPts val="1200"/>
              </a:spcAft>
              <a:buSzPts val="1018"/>
              <a:buNone/>
            </a:pPr>
            <a:r>
              <a:t/>
            </a:r>
            <a:endParaRPr sz="1202"/>
          </a:p>
        </p:txBody>
      </p:sp>
      <p:pic>
        <p:nvPicPr>
          <p:cNvPr descr="Business series - career web template (provided by Getty Images)" id="183" name="Google Shape;183;p21"/>
          <p:cNvPicPr preferRelativeResize="0"/>
          <p:nvPr/>
        </p:nvPicPr>
        <p:blipFill rotWithShape="1">
          <a:blip r:embed="rId3">
            <a:alphaModFix/>
          </a:blip>
          <a:srcRect b="0" l="6550" r="0" t="0"/>
          <a:stretch/>
        </p:blipFill>
        <p:spPr>
          <a:xfrm>
            <a:off x="6403900" y="191100"/>
            <a:ext cx="2540902" cy="192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