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Economica"/>
      <p:regular r:id="rId38"/>
      <p:bold r:id="rId39"/>
      <p:italic r:id="rId40"/>
      <p:boldItalic r:id="rId41"/>
    </p:embeddedFont>
    <p:embeddedFont>
      <p:font typeface="Nunito"/>
      <p:regular r:id="rId42"/>
      <p:bold r:id="rId43"/>
      <p:italic r:id="rId44"/>
      <p:boldItalic r:id="rId45"/>
    </p:embeddedFont>
    <p:embeddedFont>
      <p:font typeface="La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42" Type="http://schemas.openxmlformats.org/officeDocument/2006/relationships/font" Target="fonts/Nunito-regular.fntdata"/><Relationship Id="rId41" Type="http://schemas.openxmlformats.org/officeDocument/2006/relationships/font" Target="fonts/Economica-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Lato-regular.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Economica-bold.fntdata"/><Relationship Id="rId38" Type="http://schemas.openxmlformats.org/officeDocument/2006/relationships/font" Target="fonts/Economic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39dc1ea38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39dc1ea38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39dc1ea38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39dc1ea38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39dc1ea3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39dc1ea3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39dc1ea38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39dc1ea38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39dc1ea38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39dc1ea38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39dc1ea3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39dc1ea3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39dc1ea38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39dc1ea38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39dc1ea38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39dc1ea38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39dc1ea38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39dc1ea38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39dc1ea3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39dc1ea3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39dc1ea3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39dc1ea3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39dc1ea38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39dc1ea38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39dc1ea38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39dc1ea38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39dc1ea38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39dc1ea38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39dc1ea38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39dc1ea38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39dc1ea38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39dc1ea38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39dc1ea38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39dc1ea38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39dc1ea38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39dc1ea38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39dc1ea38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39dc1ea38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39dc1ea38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39dc1ea3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39dc1ea38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39dc1ea38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39dc1ea3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39dc1ea3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39dc1ea38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39dc1ea38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39dc1ea3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39dc1ea3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39dc1ea38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39dc1ea38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39dc1ea3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39dc1ea3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39dc1ea3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39dc1ea3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39dc1ea3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39dc1ea3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39dc1ea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39dc1ea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39dc1ea3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39dc1ea3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39dc1ea38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39dc1ea38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s://www.kaggle.com/competitions/titanic/overview" TargetMode="External"/><Relationship Id="rId5"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Extensive Titanic Analysis Project</a:t>
            </a:r>
            <a:endParaRPr/>
          </a:p>
        </p:txBody>
      </p:sp>
      <p:sp>
        <p:nvSpPr>
          <p:cNvPr id="63" name="Google Shape;63;p13"/>
          <p:cNvSpPr txBox="1"/>
          <p:nvPr>
            <p:ph idx="1" type="subTitle"/>
          </p:nvPr>
        </p:nvSpPr>
        <p:spPr>
          <a:xfrm>
            <a:off x="3044700" y="3132480"/>
            <a:ext cx="3054600" cy="7014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sz="1600">
                <a:latin typeface="Nunito"/>
                <a:ea typeface="Nunito"/>
                <a:cs typeface="Nunito"/>
                <a:sym typeface="Nunito"/>
              </a:rPr>
              <a:t>Analysed using python (pandas, numpy, seaborn, matplotlib) </a:t>
            </a:r>
            <a:endParaRPr sz="1600">
              <a:latin typeface="Nunito"/>
              <a:ea typeface="Nunito"/>
              <a:cs typeface="Nunito"/>
              <a:sym typeface="Nunito"/>
            </a:endParaRPr>
          </a:p>
          <a:p>
            <a:pPr indent="0" lvl="0" marL="0" rtl="0" algn="ctr">
              <a:spcBef>
                <a:spcPts val="0"/>
              </a:spcBef>
              <a:spcAft>
                <a:spcPts val="0"/>
              </a:spcAft>
              <a:buClr>
                <a:schemeClr val="dk1"/>
              </a:buClr>
              <a:buSzPct val="68750"/>
              <a:buFont typeface="Arial"/>
              <a:buNone/>
            </a:pPr>
            <a:r>
              <a:rPr lang="en-GB" sz="1600">
                <a:latin typeface="Nunito"/>
                <a:ea typeface="Nunito"/>
                <a:cs typeface="Nunito"/>
                <a:sym typeface="Nunito"/>
              </a:rPr>
              <a:t>by Eryk Suchan</a:t>
            </a:r>
            <a:endParaRPr/>
          </a:p>
        </p:txBody>
      </p:sp>
      <p:pic>
        <p:nvPicPr>
          <p:cNvPr id="64" name="Google Shape;64;p13"/>
          <p:cNvPicPr preferRelativeResize="0"/>
          <p:nvPr/>
        </p:nvPicPr>
        <p:blipFill>
          <a:blip r:embed="rId3">
            <a:alphaModFix/>
          </a:blip>
          <a:stretch>
            <a:fillRect/>
          </a:stretch>
        </p:blipFill>
        <p:spPr>
          <a:xfrm>
            <a:off x="5829000" y="0"/>
            <a:ext cx="3315000" cy="1842850"/>
          </a:xfrm>
          <a:prstGeom prst="rect">
            <a:avLst/>
          </a:prstGeom>
          <a:noFill/>
          <a:ln>
            <a:noFill/>
          </a:ln>
        </p:spPr>
      </p:pic>
      <p:sp>
        <p:nvSpPr>
          <p:cNvPr id="65" name="Google Shape;65;p13"/>
          <p:cNvSpPr txBox="1"/>
          <p:nvPr/>
        </p:nvSpPr>
        <p:spPr>
          <a:xfrm>
            <a:off x="3044700" y="3833875"/>
            <a:ext cx="3224100" cy="6171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GB" sz="960">
                <a:solidFill>
                  <a:schemeClr val="dk1"/>
                </a:solidFill>
                <a:latin typeface="Nunito"/>
                <a:ea typeface="Nunito"/>
                <a:cs typeface="Nunito"/>
                <a:sym typeface="Nunito"/>
              </a:rPr>
              <a:t>Data Source: </a:t>
            </a:r>
            <a:endParaRPr sz="960">
              <a:solidFill>
                <a:schemeClr val="dk1"/>
              </a:solidFill>
              <a:latin typeface="Nunito"/>
              <a:ea typeface="Nunito"/>
              <a:cs typeface="Nunito"/>
              <a:sym typeface="Nunito"/>
            </a:endParaRPr>
          </a:p>
          <a:p>
            <a:pPr indent="0" lvl="0" marL="0" rtl="0" algn="ctr">
              <a:lnSpc>
                <a:spcPct val="80000"/>
              </a:lnSpc>
              <a:spcBef>
                <a:spcPts val="0"/>
              </a:spcBef>
              <a:spcAft>
                <a:spcPts val="0"/>
              </a:spcAft>
              <a:buNone/>
            </a:pPr>
            <a:r>
              <a:rPr lang="en-GB" sz="960" u="sng">
                <a:solidFill>
                  <a:schemeClr val="hlink"/>
                </a:solidFill>
                <a:latin typeface="Nunito"/>
                <a:ea typeface="Nunito"/>
                <a:cs typeface="Nunito"/>
                <a:sym typeface="Nunito"/>
                <a:hlinkClick r:id="rId4"/>
              </a:rPr>
              <a:t>https://www.kaggle.com/competitions/titanic/overview</a:t>
            </a:r>
            <a:endParaRPr sz="960">
              <a:solidFill>
                <a:schemeClr val="dk1"/>
              </a:solidFill>
              <a:latin typeface="Nunito"/>
              <a:ea typeface="Nunito"/>
              <a:cs typeface="Nunito"/>
              <a:sym typeface="Nunito"/>
            </a:endParaRPr>
          </a:p>
          <a:p>
            <a:pPr indent="0" lvl="0" marL="0" rtl="0" algn="ctr">
              <a:lnSpc>
                <a:spcPct val="80000"/>
              </a:lnSpc>
              <a:spcBef>
                <a:spcPts val="0"/>
              </a:spcBef>
              <a:spcAft>
                <a:spcPts val="0"/>
              </a:spcAft>
              <a:buNone/>
            </a:pPr>
            <a:r>
              <a:t/>
            </a:r>
            <a:endParaRPr sz="960">
              <a:solidFill>
                <a:schemeClr val="dk1"/>
              </a:solidFill>
              <a:latin typeface="Nunito"/>
              <a:ea typeface="Nunito"/>
              <a:cs typeface="Nunito"/>
              <a:sym typeface="Nunito"/>
            </a:endParaRPr>
          </a:p>
        </p:txBody>
      </p:sp>
      <p:pic>
        <p:nvPicPr>
          <p:cNvPr descr="Data Analysis System Free Stock Photo - Public Domain Pictures" id="66" name="Google Shape;66;p13"/>
          <p:cNvPicPr preferRelativeResize="0"/>
          <p:nvPr/>
        </p:nvPicPr>
        <p:blipFill>
          <a:blip r:embed="rId5">
            <a:alphaModFix/>
          </a:blip>
          <a:stretch>
            <a:fillRect/>
          </a:stretch>
        </p:blipFill>
        <p:spPr>
          <a:xfrm>
            <a:off x="0" y="2403600"/>
            <a:ext cx="2739900" cy="2739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findings 2</a:t>
            </a:r>
            <a:endParaRPr/>
          </a:p>
        </p:txBody>
      </p:sp>
      <p:sp>
        <p:nvSpPr>
          <p:cNvPr id="126" name="Google Shape;126;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GB"/>
              <a:t>The </a:t>
            </a:r>
            <a:r>
              <a:rPr lang="en-GB"/>
              <a:t>passengers</a:t>
            </a:r>
            <a:r>
              <a:rPr lang="en-GB"/>
              <a:t> that embarked on </a:t>
            </a:r>
            <a:r>
              <a:rPr b="1" lang="en-GB"/>
              <a:t>Southampton</a:t>
            </a:r>
            <a:r>
              <a:rPr lang="en-GB"/>
              <a:t> station, had the biggest amount of losses between the three stations.</a:t>
            </a:r>
            <a:endParaRPr/>
          </a:p>
          <a:p>
            <a:pPr indent="-342900" lvl="0" marL="457200" rtl="0" algn="l">
              <a:spcBef>
                <a:spcPts val="0"/>
              </a:spcBef>
              <a:spcAft>
                <a:spcPts val="0"/>
              </a:spcAft>
              <a:buSzPts val="1800"/>
              <a:buChar char="-"/>
            </a:pPr>
            <a:r>
              <a:rPr lang="en-GB"/>
              <a:t>Over </a:t>
            </a:r>
            <a:r>
              <a:rPr b="1" lang="en-GB"/>
              <a:t>600</a:t>
            </a:r>
            <a:r>
              <a:rPr lang="en-GB"/>
              <a:t> people on the ship didn’t have any siblings.</a:t>
            </a:r>
            <a:endParaRPr/>
          </a:p>
          <a:p>
            <a:pPr indent="-342900" lvl="0" marL="457200" rtl="0" algn="l">
              <a:spcBef>
                <a:spcPts val="0"/>
              </a:spcBef>
              <a:spcAft>
                <a:spcPts val="0"/>
              </a:spcAft>
              <a:buSzPts val="1800"/>
              <a:buChar char="-"/>
            </a:pPr>
            <a:r>
              <a:rPr lang="en-GB"/>
              <a:t>Surprisingly, the individuals that had 4 or more siblings, had the lowest death rate. </a:t>
            </a:r>
            <a:endParaRPr/>
          </a:p>
          <a:p>
            <a:pPr indent="-342900" lvl="0" marL="457200" rtl="0" algn="l">
              <a:spcBef>
                <a:spcPts val="0"/>
              </a:spcBef>
              <a:spcAft>
                <a:spcPts val="0"/>
              </a:spcAft>
              <a:buSzPts val="1800"/>
              <a:buChar char="-"/>
            </a:pPr>
            <a:r>
              <a:rPr lang="en-GB"/>
              <a:t>On average, the male </a:t>
            </a:r>
            <a:r>
              <a:rPr lang="en-GB"/>
              <a:t>passengers</a:t>
            </a:r>
            <a:r>
              <a:rPr lang="en-GB"/>
              <a:t> were older than the average female </a:t>
            </a:r>
            <a:r>
              <a:rPr lang="en-GB"/>
              <a:t>passengers</a:t>
            </a:r>
            <a:r>
              <a:rPr lang="en-GB"/>
              <a:t>. </a:t>
            </a:r>
            <a:endParaRPr/>
          </a:p>
          <a:p>
            <a:pPr indent="-342900" lvl="0" marL="457200" rtl="0" algn="l">
              <a:spcBef>
                <a:spcPts val="0"/>
              </a:spcBef>
              <a:spcAft>
                <a:spcPts val="0"/>
              </a:spcAft>
              <a:buSzPts val="1800"/>
              <a:buChar char="-"/>
            </a:pPr>
            <a:r>
              <a:rPr lang="en-GB"/>
              <a:t>The first class group had the oldest age group average, standing around an average </a:t>
            </a:r>
            <a:r>
              <a:rPr b="1" lang="en-GB"/>
              <a:t>age of 38</a:t>
            </a:r>
            <a:r>
              <a:rPr lang="en-GB"/>
              <a:t>.</a:t>
            </a:r>
            <a:endParaRPr/>
          </a:p>
          <a:p>
            <a:pPr indent="-342900" lvl="0" marL="457200" rtl="0" algn="l">
              <a:spcBef>
                <a:spcPts val="0"/>
              </a:spcBef>
              <a:spcAft>
                <a:spcPts val="0"/>
              </a:spcAft>
              <a:buSzPts val="1800"/>
              <a:buChar char="-"/>
            </a:pPr>
            <a:r>
              <a:rPr lang="en-GB"/>
              <a:t>No teens between the age of </a:t>
            </a:r>
            <a:r>
              <a:rPr b="1" lang="en-GB"/>
              <a:t>13-17</a:t>
            </a:r>
            <a:r>
              <a:rPr lang="en-GB"/>
              <a:t> had lost their life during the wreck.</a:t>
            </a:r>
            <a:endParaRPr/>
          </a:p>
          <a:p>
            <a:pPr indent="-342900" lvl="0" marL="457200" rtl="0" algn="l">
              <a:spcBef>
                <a:spcPts val="0"/>
              </a:spcBef>
              <a:spcAft>
                <a:spcPts val="0"/>
              </a:spcAft>
              <a:buSzPts val="1800"/>
              <a:buChar char="-"/>
            </a:pPr>
            <a:r>
              <a:rPr lang="en-GB"/>
              <a:t>Like with siblings, most people on the ship standing around </a:t>
            </a:r>
            <a:r>
              <a:rPr b="1" lang="en-GB"/>
              <a:t>650 </a:t>
            </a:r>
            <a:r>
              <a:rPr lang="en-GB"/>
              <a:t>didn’t have a parent on board.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2800" y="1780350"/>
            <a:ext cx="4407300" cy="158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800">
                <a:solidFill>
                  <a:srgbClr val="424242"/>
                </a:solidFill>
              </a:rPr>
              <a:t>Key Visualisations</a:t>
            </a:r>
            <a:endParaRPr b="1" sz="3800">
              <a:solidFill>
                <a:srgbClr val="424242"/>
              </a:solidFill>
            </a:endParaRPr>
          </a:p>
          <a:p>
            <a:pPr indent="0" lvl="0" marL="0" rtl="0" algn="l">
              <a:spcBef>
                <a:spcPts val="0"/>
              </a:spcBef>
              <a:spcAft>
                <a:spcPts val="0"/>
              </a:spcAft>
              <a:buClr>
                <a:schemeClr val="dk1"/>
              </a:buClr>
              <a:buSzPts val="1100"/>
              <a:buFont typeface="Arial"/>
              <a:buNone/>
            </a:pPr>
            <a:r>
              <a:t/>
            </a:r>
            <a:endParaRPr b="1" sz="3400">
              <a:solidFill>
                <a:srgbClr val="424242"/>
              </a:solidFill>
            </a:endParaRPr>
          </a:p>
          <a:p>
            <a:pPr indent="0" lvl="0" marL="0" rtl="0" algn="l">
              <a:spcBef>
                <a:spcPts val="0"/>
              </a:spcBef>
              <a:spcAft>
                <a:spcPts val="0"/>
              </a:spcAft>
              <a:buClr>
                <a:schemeClr val="dk1"/>
              </a:buClr>
              <a:buSzPts val="1100"/>
              <a:buFont typeface="Arial"/>
              <a:buNone/>
            </a:pPr>
            <a:r>
              <a:rPr lang="en-GB" sz="2311">
                <a:solidFill>
                  <a:srgbClr val="424242"/>
                </a:solidFill>
              </a:rPr>
              <a:t>Visuals from the datasets and analysis</a:t>
            </a:r>
            <a:endParaRPr sz="4800"/>
          </a:p>
        </p:txBody>
      </p:sp>
      <p:pic>
        <p:nvPicPr>
          <p:cNvPr descr="Graph presentation, statistics, web analytics icon (provided by Getty Images)" id="132" name="Google Shape;132;p23"/>
          <p:cNvPicPr preferRelativeResize="0"/>
          <p:nvPr/>
        </p:nvPicPr>
        <p:blipFill>
          <a:blip r:embed="rId3">
            <a:alphaModFix/>
          </a:blip>
          <a:stretch>
            <a:fillRect/>
          </a:stretch>
        </p:blipFill>
        <p:spPr>
          <a:xfrm>
            <a:off x="5144900" y="0"/>
            <a:ext cx="3999099" cy="50394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 Heatmap of missing values </a:t>
            </a:r>
            <a:endParaRPr/>
          </a:p>
        </p:txBody>
      </p:sp>
      <p:sp>
        <p:nvSpPr>
          <p:cNvPr id="138" name="Google Shape;138;p24"/>
          <p:cNvSpPr txBox="1"/>
          <p:nvPr>
            <p:ph idx="1" type="body"/>
          </p:nvPr>
        </p:nvSpPr>
        <p:spPr>
          <a:xfrm>
            <a:off x="311700" y="1225225"/>
            <a:ext cx="42228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t>The first step in my titanic project was to load in the data and find out where are the most missing values - in what columns. From what I have found out, the most missing values are in the age and cabin. This may be due to the fact that the </a:t>
            </a:r>
            <a:r>
              <a:rPr lang="en-GB"/>
              <a:t>specific</a:t>
            </a:r>
            <a:r>
              <a:rPr lang="en-GB"/>
              <a:t> age wasn’t initially specified when buying the tickets. The cabin missing data values suggest that there was a mix up and data loss on who is in what cabin.</a:t>
            </a:r>
            <a:endParaRPr/>
          </a:p>
        </p:txBody>
      </p:sp>
      <p:pic>
        <p:nvPicPr>
          <p:cNvPr id="139" name="Google Shape;139;p24" title="Screenshot 2025-05-02 at 22.13.34.png"/>
          <p:cNvPicPr preferRelativeResize="0"/>
          <p:nvPr/>
        </p:nvPicPr>
        <p:blipFill>
          <a:blip r:embed="rId3">
            <a:alphaModFix/>
          </a:blip>
          <a:stretch>
            <a:fillRect/>
          </a:stretch>
        </p:blipFill>
        <p:spPr>
          <a:xfrm>
            <a:off x="4534650" y="1225225"/>
            <a:ext cx="4609350" cy="3451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2: Total Male and Female Passengers </a:t>
            </a:r>
            <a:endParaRPr/>
          </a:p>
        </p:txBody>
      </p:sp>
      <p:sp>
        <p:nvSpPr>
          <p:cNvPr id="145" name="Google Shape;145;p25"/>
          <p:cNvSpPr txBox="1"/>
          <p:nvPr>
            <p:ph idx="1" type="body"/>
          </p:nvPr>
        </p:nvSpPr>
        <p:spPr>
          <a:xfrm>
            <a:off x="311700" y="1926150"/>
            <a:ext cx="4845900" cy="216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pie chart shows the amount of males and females in percentages that were onboard. Clearly the number favours more towards the male side, suggesting that much more males were on board the titanic on the day of the ship wreck.</a:t>
            </a:r>
            <a:endParaRPr/>
          </a:p>
        </p:txBody>
      </p:sp>
      <p:pic>
        <p:nvPicPr>
          <p:cNvPr id="146" name="Google Shape;146;p25" title="Screenshot 2025-05-02 at 22.21.20.png"/>
          <p:cNvPicPr preferRelativeResize="0"/>
          <p:nvPr/>
        </p:nvPicPr>
        <p:blipFill>
          <a:blip r:embed="rId3">
            <a:alphaModFix/>
          </a:blip>
          <a:stretch>
            <a:fillRect/>
          </a:stretch>
        </p:blipFill>
        <p:spPr>
          <a:xfrm>
            <a:off x="5426100" y="1073524"/>
            <a:ext cx="3653900" cy="386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3 &amp; 4: Men &amp; Women Survived</a:t>
            </a:r>
            <a:endParaRPr/>
          </a:p>
        </p:txBody>
      </p:sp>
      <p:sp>
        <p:nvSpPr>
          <p:cNvPr id="152" name="Google Shape;152;p26"/>
          <p:cNvSpPr txBox="1"/>
          <p:nvPr>
            <p:ph idx="1" type="body"/>
          </p:nvPr>
        </p:nvSpPr>
        <p:spPr>
          <a:xfrm>
            <a:off x="311700" y="1225225"/>
            <a:ext cx="59304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GB"/>
              <a:t>Figure 1 &amp; 2 show us the amount of women and men who survived in the </a:t>
            </a:r>
            <a:r>
              <a:rPr lang="en-GB"/>
              <a:t>catastrophic</a:t>
            </a:r>
            <a:r>
              <a:rPr lang="en-GB"/>
              <a:t> event. Comparing both pie charts, there is a drastic difference in the number of people who survived. 74% of women survived this event whereas only 18% of men managed to get away from the disaster.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This clearly shows that more women were put on the </a:t>
            </a:r>
            <a:r>
              <a:rPr lang="en-GB"/>
              <a:t>lifeboats</a:t>
            </a:r>
            <a:r>
              <a:rPr lang="en-GB"/>
              <a:t> and had the priority to escape from the ship.</a:t>
            </a:r>
            <a:endParaRPr/>
          </a:p>
          <a:p>
            <a:pPr indent="0" lvl="0" marL="0" rtl="0" algn="l">
              <a:spcBef>
                <a:spcPts val="0"/>
              </a:spcBef>
              <a:spcAft>
                <a:spcPts val="1200"/>
              </a:spcAft>
              <a:buNone/>
            </a:pPr>
            <a:r>
              <a:t/>
            </a:r>
            <a:endParaRPr/>
          </a:p>
        </p:txBody>
      </p:sp>
      <p:pic>
        <p:nvPicPr>
          <p:cNvPr id="153" name="Google Shape;153;p26" title="Screenshot 2025-05-02 at 22.23.54.png"/>
          <p:cNvPicPr preferRelativeResize="0"/>
          <p:nvPr/>
        </p:nvPicPr>
        <p:blipFill>
          <a:blip r:embed="rId3">
            <a:alphaModFix/>
          </a:blip>
          <a:stretch>
            <a:fillRect/>
          </a:stretch>
        </p:blipFill>
        <p:spPr>
          <a:xfrm>
            <a:off x="6547992" y="0"/>
            <a:ext cx="2596009" cy="2619975"/>
          </a:xfrm>
          <a:prstGeom prst="rect">
            <a:avLst/>
          </a:prstGeom>
          <a:noFill/>
          <a:ln>
            <a:noFill/>
          </a:ln>
        </p:spPr>
      </p:pic>
      <p:pic>
        <p:nvPicPr>
          <p:cNvPr id="154" name="Google Shape;154;p26" title="Screenshot 2025-05-02 at 22.24.17.png"/>
          <p:cNvPicPr preferRelativeResize="0"/>
          <p:nvPr/>
        </p:nvPicPr>
        <p:blipFill>
          <a:blip r:embed="rId4">
            <a:alphaModFix/>
          </a:blip>
          <a:stretch>
            <a:fillRect/>
          </a:stretch>
        </p:blipFill>
        <p:spPr>
          <a:xfrm>
            <a:off x="6441025" y="2571750"/>
            <a:ext cx="2702976" cy="2475825"/>
          </a:xfrm>
          <a:prstGeom prst="rect">
            <a:avLst/>
          </a:prstGeom>
          <a:noFill/>
          <a:ln>
            <a:noFill/>
          </a:ln>
        </p:spPr>
      </p:pic>
      <p:sp>
        <p:nvSpPr>
          <p:cNvPr id="155" name="Google Shape;155;p26"/>
          <p:cNvSpPr txBox="1"/>
          <p:nvPr/>
        </p:nvSpPr>
        <p:spPr>
          <a:xfrm>
            <a:off x="7518700" y="18410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Open Sans"/>
                <a:ea typeface="Open Sans"/>
                <a:cs typeface="Open Sans"/>
                <a:sym typeface="Open Sans"/>
              </a:rPr>
              <a:t>Figure 1</a:t>
            </a:r>
            <a:endParaRPr sz="900">
              <a:solidFill>
                <a:schemeClr val="dk1"/>
              </a:solidFill>
              <a:latin typeface="Open Sans"/>
              <a:ea typeface="Open Sans"/>
              <a:cs typeface="Open Sans"/>
              <a:sym typeface="Open Sans"/>
            </a:endParaRPr>
          </a:p>
        </p:txBody>
      </p:sp>
      <p:sp>
        <p:nvSpPr>
          <p:cNvPr id="156" name="Google Shape;156;p26"/>
          <p:cNvSpPr txBox="1"/>
          <p:nvPr/>
        </p:nvSpPr>
        <p:spPr>
          <a:xfrm>
            <a:off x="7518700" y="268320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chemeClr val="dk1"/>
                </a:solidFill>
                <a:latin typeface="Open Sans"/>
                <a:ea typeface="Open Sans"/>
                <a:cs typeface="Open Sans"/>
                <a:sym typeface="Open Sans"/>
              </a:rPr>
              <a:t>Figure 2</a:t>
            </a:r>
            <a:endParaRPr sz="900">
              <a:solidFill>
                <a:schemeClr val="dk1"/>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5: Women vs Men Survived </a:t>
            </a:r>
            <a:r>
              <a:rPr b="1" lang="en-GB"/>
              <a:t>v2</a:t>
            </a:r>
            <a:r>
              <a:rPr lang="en-GB"/>
              <a:t> </a:t>
            </a:r>
            <a:endParaRPr/>
          </a:p>
        </p:txBody>
      </p:sp>
      <p:sp>
        <p:nvSpPr>
          <p:cNvPr id="162" name="Google Shape;162;p27"/>
          <p:cNvSpPr txBox="1"/>
          <p:nvPr>
            <p:ph idx="1" type="body"/>
          </p:nvPr>
        </p:nvSpPr>
        <p:spPr>
          <a:xfrm>
            <a:off x="311700" y="1225225"/>
            <a:ext cx="4935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Moving on to the bar chart, we can clearly see the </a:t>
            </a:r>
            <a:r>
              <a:rPr lang="en-GB"/>
              <a:t>difference</a:t>
            </a:r>
            <a:r>
              <a:rPr lang="en-GB"/>
              <a:t> in the survival rate between the women and the men. Around 3 times more women were rescued compared to the men. In the future slides, I will dive deep into each age bracket.</a:t>
            </a:r>
            <a:endParaRPr/>
          </a:p>
        </p:txBody>
      </p:sp>
      <p:pic>
        <p:nvPicPr>
          <p:cNvPr id="163" name="Google Shape;163;p27" title="Screenshot 2025-05-02 at 22.29.40.png"/>
          <p:cNvPicPr preferRelativeResize="0"/>
          <p:nvPr/>
        </p:nvPicPr>
        <p:blipFill>
          <a:blip r:embed="rId3">
            <a:alphaModFix/>
          </a:blip>
          <a:stretch>
            <a:fillRect/>
          </a:stretch>
        </p:blipFill>
        <p:spPr>
          <a:xfrm>
            <a:off x="5317873" y="1147225"/>
            <a:ext cx="3689824" cy="378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6: Adults vs Children on the Titanic </a:t>
            </a:r>
            <a:endParaRPr/>
          </a:p>
        </p:txBody>
      </p:sp>
      <p:sp>
        <p:nvSpPr>
          <p:cNvPr id="169" name="Google Shape;169;p28"/>
          <p:cNvSpPr txBox="1"/>
          <p:nvPr>
            <p:ph idx="1" type="body"/>
          </p:nvPr>
        </p:nvSpPr>
        <p:spPr>
          <a:xfrm>
            <a:off x="349950" y="1582200"/>
            <a:ext cx="5452500" cy="197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pie chart on the right displays the amount of children and adults in percentages that were on the ship. 15.8% of children is not a majorly concerning number. In the upcoming slides, we will see how many children survived. </a:t>
            </a:r>
            <a:endParaRPr/>
          </a:p>
        </p:txBody>
      </p:sp>
      <p:pic>
        <p:nvPicPr>
          <p:cNvPr id="170" name="Google Shape;170;p28" title="Screenshot 2025-05-03 at 10.25.41.png"/>
          <p:cNvPicPr preferRelativeResize="0"/>
          <p:nvPr/>
        </p:nvPicPr>
        <p:blipFill rotWithShape="1">
          <a:blip r:embed="rId3">
            <a:alphaModFix/>
          </a:blip>
          <a:srcRect b="1908" l="0" r="0" t="1191"/>
          <a:stretch/>
        </p:blipFill>
        <p:spPr>
          <a:xfrm>
            <a:off x="5993850" y="1494400"/>
            <a:ext cx="3116175" cy="3084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7: Amount of passangers survived. </a:t>
            </a:r>
            <a:endParaRPr/>
          </a:p>
        </p:txBody>
      </p:sp>
      <p:sp>
        <p:nvSpPr>
          <p:cNvPr id="176" name="Google Shape;176;p29"/>
          <p:cNvSpPr txBox="1"/>
          <p:nvPr>
            <p:ph idx="1" type="body"/>
          </p:nvPr>
        </p:nvSpPr>
        <p:spPr>
          <a:xfrm>
            <a:off x="311700" y="1193800"/>
            <a:ext cx="4751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Until now, we have only seen the percentages of survival, but on the bar chart on the right we can see the total number of survivals in black and the gender, children split up into other bars to clearly showcase the differences in the total amount. We can see that there is more than half females that survived, whereas the male figure has dropped drastically. </a:t>
            </a:r>
            <a:endParaRPr/>
          </a:p>
        </p:txBody>
      </p:sp>
      <p:pic>
        <p:nvPicPr>
          <p:cNvPr id="177" name="Google Shape;177;p29" title="Screenshot 2025-05-03 at 10.29.35.png"/>
          <p:cNvPicPr preferRelativeResize="0"/>
          <p:nvPr/>
        </p:nvPicPr>
        <p:blipFill>
          <a:blip r:embed="rId3">
            <a:alphaModFix/>
          </a:blip>
          <a:stretch>
            <a:fillRect/>
          </a:stretch>
        </p:blipFill>
        <p:spPr>
          <a:xfrm>
            <a:off x="5184148" y="1147225"/>
            <a:ext cx="3793051" cy="3541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8: Percentage of Class Distribution</a:t>
            </a:r>
            <a:endParaRPr/>
          </a:p>
        </p:txBody>
      </p:sp>
      <p:sp>
        <p:nvSpPr>
          <p:cNvPr id="183" name="Google Shape;183;p30"/>
          <p:cNvSpPr txBox="1"/>
          <p:nvPr>
            <p:ph idx="1" type="body"/>
          </p:nvPr>
        </p:nvSpPr>
        <p:spPr>
          <a:xfrm>
            <a:off x="311700" y="1225225"/>
            <a:ext cx="5254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pie chart on the right shows us the class distribution of passengers in each class. The third class has more passangers that first and second class combined. </a:t>
            </a:r>
            <a:endParaRPr/>
          </a:p>
          <a:p>
            <a:pPr indent="0" lvl="0" marL="0" rtl="0" algn="l">
              <a:spcBef>
                <a:spcPts val="1200"/>
              </a:spcBef>
              <a:spcAft>
                <a:spcPts val="1200"/>
              </a:spcAft>
              <a:buNone/>
            </a:pPr>
            <a:r>
              <a:rPr lang="en-GB"/>
              <a:t>This does make sense because the tickets on the titanic were not cheap and most people could not afford to treat themselves to a higher standard ticket. </a:t>
            </a:r>
            <a:endParaRPr/>
          </a:p>
        </p:txBody>
      </p:sp>
      <p:pic>
        <p:nvPicPr>
          <p:cNvPr id="184" name="Google Shape;184;p30" title="Screenshot 2025-05-03 at 11.00.15.png"/>
          <p:cNvPicPr preferRelativeResize="0"/>
          <p:nvPr/>
        </p:nvPicPr>
        <p:blipFill>
          <a:blip r:embed="rId3">
            <a:alphaModFix/>
          </a:blip>
          <a:stretch>
            <a:fillRect/>
          </a:stretch>
        </p:blipFill>
        <p:spPr>
          <a:xfrm>
            <a:off x="5643075" y="1225225"/>
            <a:ext cx="3297150" cy="34349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9: Percentage of survival per class</a:t>
            </a:r>
            <a:endParaRPr/>
          </a:p>
        </p:txBody>
      </p:sp>
      <p:sp>
        <p:nvSpPr>
          <p:cNvPr id="190" name="Google Shape;190;p31"/>
          <p:cNvSpPr txBox="1"/>
          <p:nvPr>
            <p:ph idx="1" type="body"/>
          </p:nvPr>
        </p:nvSpPr>
        <p:spPr>
          <a:xfrm>
            <a:off x="311700" y="1672825"/>
            <a:ext cx="4164900" cy="238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Moving on, the amount of people that survived in first class is over 60% whereas comparing it to third class, over 20% of individuals only survived. This suggests that the first class had a major priority in leaving the ship once the crash happened. </a:t>
            </a:r>
            <a:endParaRPr/>
          </a:p>
        </p:txBody>
      </p:sp>
      <p:pic>
        <p:nvPicPr>
          <p:cNvPr id="191" name="Google Shape;191;p31" title="Screenshot 2025-05-03 at 10.35.23.png"/>
          <p:cNvPicPr preferRelativeResize="0"/>
          <p:nvPr/>
        </p:nvPicPr>
        <p:blipFill>
          <a:blip r:embed="rId3">
            <a:alphaModFix/>
          </a:blip>
          <a:stretch>
            <a:fillRect/>
          </a:stretch>
        </p:blipFill>
        <p:spPr>
          <a:xfrm>
            <a:off x="4514925" y="1147225"/>
            <a:ext cx="4474275" cy="343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GB" sz="4600">
                <a:solidFill>
                  <a:srgbClr val="424242"/>
                </a:solidFill>
                <a:latin typeface="Economica"/>
                <a:ea typeface="Economica"/>
                <a:cs typeface="Economica"/>
                <a:sym typeface="Economica"/>
              </a:rPr>
              <a:t>Outline</a:t>
            </a:r>
            <a:endParaRPr b="1" sz="4600">
              <a:solidFill>
                <a:srgbClr val="424242"/>
              </a:solidFill>
              <a:latin typeface="Economica"/>
              <a:ea typeface="Economica"/>
              <a:cs typeface="Economica"/>
              <a:sym typeface="Economica"/>
            </a:endParaRPr>
          </a:p>
        </p:txBody>
      </p:sp>
      <p:sp>
        <p:nvSpPr>
          <p:cNvPr id="72" name="Google Shape;72;p14"/>
          <p:cNvSpPr txBox="1"/>
          <p:nvPr/>
        </p:nvSpPr>
        <p:spPr>
          <a:xfrm>
            <a:off x="1303800" y="1974125"/>
            <a:ext cx="7030500" cy="254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Introduction</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Data Sources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Documentation of cleaning and manipulation</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Summary of Data Analysis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Key Visualisations and Findings</a:t>
            </a:r>
            <a:endParaRPr sz="2000">
              <a:solidFill>
                <a:srgbClr val="424242"/>
              </a:solidFill>
              <a:latin typeface="Nunito"/>
              <a:ea typeface="Nunito"/>
              <a:cs typeface="Nunito"/>
              <a:sym typeface="Nunito"/>
            </a:endParaRPr>
          </a:p>
          <a:p>
            <a:pPr indent="-355600" lvl="0" marL="457200" rtl="0" algn="l">
              <a:lnSpc>
                <a:spcPct val="115000"/>
              </a:lnSpc>
              <a:spcBef>
                <a:spcPts val="0"/>
              </a:spcBef>
              <a:spcAft>
                <a:spcPts val="0"/>
              </a:spcAft>
              <a:buClr>
                <a:srgbClr val="424242"/>
              </a:buClr>
              <a:buSzPts val="2000"/>
              <a:buFont typeface="Nunito"/>
              <a:buChar char="-"/>
            </a:pPr>
            <a:r>
              <a:rPr lang="en-GB" sz="2000">
                <a:solidFill>
                  <a:srgbClr val="424242"/>
                </a:solidFill>
                <a:latin typeface="Nunito"/>
                <a:ea typeface="Nunito"/>
                <a:cs typeface="Nunito"/>
                <a:sym typeface="Nunito"/>
              </a:rPr>
              <a:t>Summary</a:t>
            </a:r>
            <a:endParaRPr sz="2000">
              <a:solidFill>
                <a:srgbClr val="42424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10: Amount of people that survived per class  </a:t>
            </a:r>
            <a:endParaRPr/>
          </a:p>
        </p:txBody>
      </p:sp>
      <p:sp>
        <p:nvSpPr>
          <p:cNvPr id="197" name="Google Shape;197;p32"/>
          <p:cNvSpPr txBox="1"/>
          <p:nvPr>
            <p:ph idx="1" type="body"/>
          </p:nvPr>
        </p:nvSpPr>
        <p:spPr>
          <a:xfrm>
            <a:off x="311700" y="1782025"/>
            <a:ext cx="4298400" cy="224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bar graph on the right shows the amount of people that survived per class. The second class had originally the least amount of passangers, and after looking at the graph on the right, we can still determine this factor. </a:t>
            </a:r>
            <a:endParaRPr/>
          </a:p>
        </p:txBody>
      </p:sp>
      <p:pic>
        <p:nvPicPr>
          <p:cNvPr id="198" name="Google Shape;198;p32" title="Screenshot 2025-05-03 at 10.44.16.png"/>
          <p:cNvPicPr preferRelativeResize="0"/>
          <p:nvPr/>
        </p:nvPicPr>
        <p:blipFill rotWithShape="1">
          <a:blip r:embed="rId3">
            <a:alphaModFix/>
          </a:blip>
          <a:srcRect b="0" l="0" r="980" t="1516"/>
          <a:stretch/>
        </p:blipFill>
        <p:spPr>
          <a:xfrm>
            <a:off x="4607950" y="1225225"/>
            <a:ext cx="4298426" cy="335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11: Comparison of people in each class</a:t>
            </a:r>
            <a:endParaRPr/>
          </a:p>
        </p:txBody>
      </p:sp>
      <p:sp>
        <p:nvSpPr>
          <p:cNvPr id="204" name="Google Shape;204;p33"/>
          <p:cNvSpPr txBox="1"/>
          <p:nvPr>
            <p:ph idx="1" type="body"/>
          </p:nvPr>
        </p:nvSpPr>
        <p:spPr>
          <a:xfrm>
            <a:off x="311700" y="1225225"/>
            <a:ext cx="44772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showcase the survival rate more clearly, I have created a side by side comparison of total amount of passengers that there were originaly in sky blue and in green, the bar shows the amount of people that passed away. </a:t>
            </a:r>
            <a:endParaRPr/>
          </a:p>
          <a:p>
            <a:pPr indent="0" lvl="0" marL="0" rtl="0" algn="l">
              <a:spcBef>
                <a:spcPts val="1200"/>
              </a:spcBef>
              <a:spcAft>
                <a:spcPts val="1200"/>
              </a:spcAft>
              <a:buNone/>
            </a:pPr>
            <a:r>
              <a:rPr lang="en-GB"/>
              <a:t>The pattern is clearly shown here of the amount of people that died in third class.  </a:t>
            </a:r>
            <a:endParaRPr/>
          </a:p>
        </p:txBody>
      </p:sp>
      <p:pic>
        <p:nvPicPr>
          <p:cNvPr id="205" name="Google Shape;205;p33" title="Screenshot 2025-05-03 at 10.50.17.png"/>
          <p:cNvPicPr preferRelativeResize="0"/>
          <p:nvPr/>
        </p:nvPicPr>
        <p:blipFill>
          <a:blip r:embed="rId3">
            <a:alphaModFix/>
          </a:blip>
          <a:stretch>
            <a:fillRect/>
          </a:stretch>
        </p:blipFill>
        <p:spPr>
          <a:xfrm>
            <a:off x="4889150" y="1147225"/>
            <a:ext cx="4176550" cy="3432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12: Age vs Fare by Survival Status</a:t>
            </a:r>
            <a:endParaRPr/>
          </a:p>
        </p:txBody>
      </p:sp>
      <p:sp>
        <p:nvSpPr>
          <p:cNvPr id="211" name="Google Shape;211;p34"/>
          <p:cNvSpPr txBox="1"/>
          <p:nvPr>
            <p:ph idx="1" type="body"/>
          </p:nvPr>
        </p:nvSpPr>
        <p:spPr>
          <a:xfrm>
            <a:off x="311700" y="1225225"/>
            <a:ext cx="4260300" cy="3354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The scatterplot shows the age distribution on the x axis and the fare price ticket on the y axis. The blue dots show us each individual that didn’t survive whereas the green show us the ones who did. The size of the dots showcase the class in which each individual was in, 3rd class showing the biggest dots and first class the smallest.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We can see from the pattern that the more people paid for the fare, the more chances they had to survive. </a:t>
            </a:r>
            <a:endParaRPr/>
          </a:p>
        </p:txBody>
      </p:sp>
      <p:pic>
        <p:nvPicPr>
          <p:cNvPr id="212" name="Google Shape;212;p34" title="Screenshot 2025-05-03 at 11.08.41.png"/>
          <p:cNvPicPr preferRelativeResize="0"/>
          <p:nvPr/>
        </p:nvPicPr>
        <p:blipFill>
          <a:blip r:embed="rId3">
            <a:alphaModFix/>
          </a:blip>
          <a:stretch>
            <a:fillRect/>
          </a:stretch>
        </p:blipFill>
        <p:spPr>
          <a:xfrm>
            <a:off x="4610551" y="1147225"/>
            <a:ext cx="4375877" cy="3584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13: Number of people on each harbour </a:t>
            </a:r>
            <a:endParaRPr/>
          </a:p>
        </p:txBody>
      </p:sp>
      <p:sp>
        <p:nvSpPr>
          <p:cNvPr id="218" name="Google Shape;218;p35"/>
          <p:cNvSpPr txBox="1"/>
          <p:nvPr>
            <p:ph idx="1" type="body"/>
          </p:nvPr>
        </p:nvSpPr>
        <p:spPr>
          <a:xfrm>
            <a:off x="311700" y="1225225"/>
            <a:ext cx="4611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bar graph shows the amount of people that embarked on each harbour. From the graph we can see the greatest amount is on Southampton. </a:t>
            </a:r>
            <a:endParaRPr/>
          </a:p>
          <a:p>
            <a:pPr indent="0" lvl="0" marL="0" rtl="0" algn="l">
              <a:spcBef>
                <a:spcPts val="1200"/>
              </a:spcBef>
              <a:spcAft>
                <a:spcPts val="0"/>
              </a:spcAft>
              <a:buNone/>
            </a:pPr>
            <a:r>
              <a:rPr lang="en-GB"/>
              <a:t>In the upcoming slides, we will see how many people died on each station showcasing surprising statistics. </a:t>
            </a:r>
            <a:endParaRPr/>
          </a:p>
          <a:p>
            <a:pPr indent="0" lvl="0" marL="0" rtl="0" algn="l">
              <a:spcBef>
                <a:spcPts val="1200"/>
              </a:spcBef>
              <a:spcAft>
                <a:spcPts val="1200"/>
              </a:spcAft>
              <a:buNone/>
            </a:pPr>
            <a:r>
              <a:t/>
            </a:r>
            <a:endParaRPr/>
          </a:p>
        </p:txBody>
      </p:sp>
      <p:pic>
        <p:nvPicPr>
          <p:cNvPr id="219" name="Google Shape;219;p35" title="Screenshot 2025-05-03 at 11.15.04.png"/>
          <p:cNvPicPr preferRelativeResize="0"/>
          <p:nvPr/>
        </p:nvPicPr>
        <p:blipFill rotWithShape="1">
          <a:blip r:embed="rId3">
            <a:alphaModFix/>
          </a:blip>
          <a:srcRect b="0" l="0" r="0" t="4807"/>
          <a:stretch/>
        </p:blipFill>
        <p:spPr>
          <a:xfrm>
            <a:off x="4988300" y="1225225"/>
            <a:ext cx="4117476" cy="36778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14: Total amount vs Survived on each Harbour</a:t>
            </a:r>
            <a:endParaRPr/>
          </a:p>
        </p:txBody>
      </p:sp>
      <p:sp>
        <p:nvSpPr>
          <p:cNvPr id="225" name="Google Shape;225;p36"/>
          <p:cNvSpPr txBox="1"/>
          <p:nvPr>
            <p:ph idx="1" type="body"/>
          </p:nvPr>
        </p:nvSpPr>
        <p:spPr>
          <a:xfrm>
            <a:off x="311700" y="1225225"/>
            <a:ext cx="41460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As mentioned in the previous slide, we can clearly see that the amount of individuals that got on the Southampton harbour had the biggest death rate. </a:t>
            </a:r>
            <a:endParaRPr/>
          </a:p>
          <a:p>
            <a:pPr indent="0" lvl="0" marL="0" rtl="0" algn="l">
              <a:spcBef>
                <a:spcPts val="1200"/>
              </a:spcBef>
              <a:spcAft>
                <a:spcPts val="1200"/>
              </a:spcAft>
              <a:buNone/>
            </a:pPr>
            <a:r>
              <a:rPr lang="en-GB"/>
              <a:t>Cherbourg and Queenstown, had on the other hand the least amount of people that died. </a:t>
            </a:r>
            <a:endParaRPr/>
          </a:p>
        </p:txBody>
      </p:sp>
      <p:pic>
        <p:nvPicPr>
          <p:cNvPr id="226" name="Google Shape;226;p36" title="Screenshot 2025-05-03 at 11.22.13.png"/>
          <p:cNvPicPr preferRelativeResize="0"/>
          <p:nvPr/>
        </p:nvPicPr>
        <p:blipFill>
          <a:blip r:embed="rId3">
            <a:alphaModFix/>
          </a:blip>
          <a:stretch>
            <a:fillRect/>
          </a:stretch>
        </p:blipFill>
        <p:spPr>
          <a:xfrm>
            <a:off x="4489451" y="1225225"/>
            <a:ext cx="4535123" cy="335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340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15: Amount of people on the cruise with the number of siblings</a:t>
            </a:r>
            <a:endParaRPr/>
          </a:p>
        </p:txBody>
      </p:sp>
      <p:sp>
        <p:nvSpPr>
          <p:cNvPr id="232" name="Google Shape;232;p37"/>
          <p:cNvSpPr txBox="1"/>
          <p:nvPr>
            <p:ph idx="1" type="body"/>
          </p:nvPr>
        </p:nvSpPr>
        <p:spPr>
          <a:xfrm>
            <a:off x="311700" y="1225225"/>
            <a:ext cx="39738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It is clearly shown that over 600  people on the ship didn’t have any siblings attached to them on the day of their embark. </a:t>
            </a:r>
            <a:endParaRPr/>
          </a:p>
          <a:p>
            <a:pPr indent="0" lvl="0" marL="0" rtl="0" algn="l">
              <a:spcBef>
                <a:spcPts val="1200"/>
              </a:spcBef>
              <a:spcAft>
                <a:spcPts val="0"/>
              </a:spcAft>
              <a:buNone/>
            </a:pPr>
            <a:r>
              <a:rPr lang="en-GB"/>
              <a:t>There is although a big difference between 1 sibling and 2 siblings. </a:t>
            </a:r>
            <a:endParaRPr/>
          </a:p>
          <a:p>
            <a:pPr indent="0" lvl="0" marL="0" rtl="0" algn="l">
              <a:spcBef>
                <a:spcPts val="1200"/>
              </a:spcBef>
              <a:spcAft>
                <a:spcPts val="1200"/>
              </a:spcAft>
              <a:buNone/>
            </a:pPr>
            <a:r>
              <a:rPr lang="en-GB"/>
              <a:t>The remaining amounts are at a very close range. 3 siblings is tiny bit lower but nothing major. </a:t>
            </a:r>
            <a:endParaRPr/>
          </a:p>
        </p:txBody>
      </p:sp>
      <p:pic>
        <p:nvPicPr>
          <p:cNvPr id="233" name="Google Shape;233;p37" title="Screenshot 2025-05-03 at 11.26.41.png"/>
          <p:cNvPicPr preferRelativeResize="0"/>
          <p:nvPr/>
        </p:nvPicPr>
        <p:blipFill>
          <a:blip r:embed="rId3">
            <a:alphaModFix/>
          </a:blip>
          <a:stretch>
            <a:fillRect/>
          </a:stretch>
        </p:blipFill>
        <p:spPr>
          <a:xfrm>
            <a:off x="4463975" y="1327200"/>
            <a:ext cx="4441550" cy="2831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16: Total amount vs Non Survivals </a:t>
            </a:r>
            <a:endParaRPr/>
          </a:p>
        </p:txBody>
      </p:sp>
      <p:sp>
        <p:nvSpPr>
          <p:cNvPr id="239" name="Google Shape;239;p38"/>
          <p:cNvSpPr txBox="1"/>
          <p:nvPr>
            <p:ph idx="1" type="body"/>
          </p:nvPr>
        </p:nvSpPr>
        <p:spPr>
          <a:xfrm>
            <a:off x="311700" y="1225225"/>
            <a:ext cx="48471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previous graph has only shown the total amount of individuals with siblings whereas here I have displayed the total amount right next to the non survivals of passengers that had siblings. </a:t>
            </a:r>
            <a:endParaRPr/>
          </a:p>
          <a:p>
            <a:pPr indent="0" lvl="0" marL="0" rtl="0" algn="l">
              <a:spcBef>
                <a:spcPts val="1200"/>
              </a:spcBef>
              <a:spcAft>
                <a:spcPts val="1200"/>
              </a:spcAft>
              <a:buNone/>
            </a:pPr>
            <a:r>
              <a:rPr lang="en-GB"/>
              <a:t>From what we can gather, the more siblings someone had, the less chances they had to survive. </a:t>
            </a:r>
            <a:endParaRPr/>
          </a:p>
        </p:txBody>
      </p:sp>
      <p:pic>
        <p:nvPicPr>
          <p:cNvPr id="240" name="Google Shape;240;p38" title="Screenshot 2025-05-03 at 11.32.59.png"/>
          <p:cNvPicPr preferRelativeResize="0"/>
          <p:nvPr/>
        </p:nvPicPr>
        <p:blipFill>
          <a:blip r:embed="rId3">
            <a:alphaModFix/>
          </a:blip>
          <a:stretch>
            <a:fillRect/>
          </a:stretch>
        </p:blipFill>
        <p:spPr>
          <a:xfrm>
            <a:off x="5216029" y="1621625"/>
            <a:ext cx="3711850" cy="2911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17: Age vs Gender distribution</a:t>
            </a:r>
            <a:endParaRPr/>
          </a:p>
        </p:txBody>
      </p:sp>
      <p:sp>
        <p:nvSpPr>
          <p:cNvPr id="246" name="Google Shape;246;p39"/>
          <p:cNvSpPr txBox="1"/>
          <p:nvPr>
            <p:ph idx="1" type="body"/>
          </p:nvPr>
        </p:nvSpPr>
        <p:spPr>
          <a:xfrm>
            <a:off x="311700" y="1225225"/>
            <a:ext cx="3623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boxplot shows us the gender distribution of males and females that were on the ship. </a:t>
            </a:r>
            <a:endParaRPr/>
          </a:p>
          <a:p>
            <a:pPr indent="0" lvl="0" marL="0" rtl="0" algn="l">
              <a:spcBef>
                <a:spcPts val="1200"/>
              </a:spcBef>
              <a:spcAft>
                <a:spcPts val="1200"/>
              </a:spcAft>
              <a:buNone/>
            </a:pPr>
            <a:r>
              <a:rPr lang="en-GB"/>
              <a:t>We can see that the male passengers had a higher average age than the females. </a:t>
            </a:r>
            <a:endParaRPr/>
          </a:p>
        </p:txBody>
      </p:sp>
      <p:pic>
        <p:nvPicPr>
          <p:cNvPr id="247" name="Google Shape;247;p39" title="Screenshot 2025-05-03 at 11.40.36.png"/>
          <p:cNvPicPr preferRelativeResize="0"/>
          <p:nvPr/>
        </p:nvPicPr>
        <p:blipFill rotWithShape="1">
          <a:blip r:embed="rId3">
            <a:alphaModFix/>
          </a:blip>
          <a:srcRect b="0" l="0" r="1029" t="3901"/>
          <a:stretch/>
        </p:blipFill>
        <p:spPr>
          <a:xfrm>
            <a:off x="4100675" y="1364525"/>
            <a:ext cx="4945901" cy="30754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18: Age distribution by class</a:t>
            </a:r>
            <a:endParaRPr/>
          </a:p>
        </p:txBody>
      </p:sp>
      <p:sp>
        <p:nvSpPr>
          <p:cNvPr id="253" name="Google Shape;253;p40"/>
          <p:cNvSpPr txBox="1"/>
          <p:nvPr>
            <p:ph idx="1" type="body"/>
          </p:nvPr>
        </p:nvSpPr>
        <p:spPr>
          <a:xfrm>
            <a:off x="311700" y="1225225"/>
            <a:ext cx="35469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After finding out the average age by gender, we can now gather that the first class had the highest average age of passengers whereas the third class had the lowest. </a:t>
            </a:r>
            <a:endParaRPr/>
          </a:p>
          <a:p>
            <a:pPr indent="0" lvl="0" marL="0" rtl="0" algn="l">
              <a:spcBef>
                <a:spcPts val="1200"/>
              </a:spcBef>
              <a:spcAft>
                <a:spcPts val="1200"/>
              </a:spcAft>
              <a:buNone/>
            </a:pPr>
            <a:r>
              <a:rPr lang="en-GB"/>
              <a:t>Furthermore, the biggest age difference was in first class.</a:t>
            </a:r>
            <a:endParaRPr/>
          </a:p>
        </p:txBody>
      </p:sp>
      <p:pic>
        <p:nvPicPr>
          <p:cNvPr id="254" name="Google Shape;254;p40" title="Screenshot 2025-05-03 at 11.45.45.png"/>
          <p:cNvPicPr preferRelativeResize="0"/>
          <p:nvPr/>
        </p:nvPicPr>
        <p:blipFill>
          <a:blip r:embed="rId3">
            <a:alphaModFix/>
          </a:blip>
          <a:stretch>
            <a:fillRect/>
          </a:stretch>
        </p:blipFill>
        <p:spPr>
          <a:xfrm>
            <a:off x="3934954" y="1272287"/>
            <a:ext cx="4991624" cy="3196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Chart 19: People vs different age groups</a:t>
            </a:r>
            <a:endParaRPr/>
          </a:p>
        </p:txBody>
      </p:sp>
      <p:sp>
        <p:nvSpPr>
          <p:cNvPr id="260" name="Google Shape;260;p41"/>
          <p:cNvSpPr txBox="1"/>
          <p:nvPr>
            <p:ph idx="1" type="body"/>
          </p:nvPr>
        </p:nvSpPr>
        <p:spPr>
          <a:xfrm>
            <a:off x="311700" y="1225225"/>
            <a:ext cx="3852600" cy="3354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The bar chart which showcases a lot of information at once. We can see the different age groups and the comparison between the total amount of them and how many survived. </a:t>
            </a:r>
            <a:endParaRPr/>
          </a:p>
          <a:p>
            <a:pPr indent="0" lvl="0" marL="0" rtl="0" algn="l">
              <a:spcBef>
                <a:spcPts val="1200"/>
              </a:spcBef>
              <a:spcAft>
                <a:spcPts val="0"/>
              </a:spcAft>
              <a:buNone/>
            </a:pPr>
            <a:r>
              <a:rPr lang="en-GB"/>
              <a:t>From the chart, it is easy to gather that the ages 13-17 had little to none </a:t>
            </a:r>
            <a:r>
              <a:rPr lang="en-GB"/>
              <a:t>casualties</a:t>
            </a:r>
            <a:r>
              <a:rPr lang="en-GB"/>
              <a:t>. </a:t>
            </a:r>
            <a:endParaRPr/>
          </a:p>
          <a:p>
            <a:pPr indent="0" lvl="0" marL="0" rtl="0" algn="l">
              <a:spcBef>
                <a:spcPts val="1200"/>
              </a:spcBef>
              <a:spcAft>
                <a:spcPts val="1200"/>
              </a:spcAft>
              <a:buNone/>
            </a:pPr>
            <a:r>
              <a:rPr lang="en-GB"/>
              <a:t>Surprisingly, the age 50+ had the most amount of people that died in the evacuation stage. </a:t>
            </a:r>
            <a:endParaRPr/>
          </a:p>
        </p:txBody>
      </p:sp>
      <p:pic>
        <p:nvPicPr>
          <p:cNvPr id="261" name="Google Shape;261;p41" title="Screenshot 2025-05-03 at 11.55.41.png"/>
          <p:cNvPicPr preferRelativeResize="0"/>
          <p:nvPr/>
        </p:nvPicPr>
        <p:blipFill>
          <a:blip r:embed="rId3">
            <a:alphaModFix/>
          </a:blip>
          <a:stretch>
            <a:fillRect/>
          </a:stretch>
        </p:blipFill>
        <p:spPr>
          <a:xfrm>
            <a:off x="4391553" y="1113037"/>
            <a:ext cx="4440751" cy="357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8" name="Google Shape;78;p15"/>
          <p:cNvSpPr/>
          <p:nvPr/>
        </p:nvSpPr>
        <p:spPr>
          <a:xfrm>
            <a:off x="6121375"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latin typeface="Nunito"/>
                <a:ea typeface="Nunito"/>
                <a:cs typeface="Nunito"/>
                <a:sym typeface="Nunito"/>
              </a:rPr>
              <a:t>Personal Task: </a:t>
            </a:r>
            <a:r>
              <a:rPr lang="en-GB">
                <a:solidFill>
                  <a:schemeClr val="dk1"/>
                </a:solidFill>
                <a:latin typeface="Nunito"/>
                <a:ea typeface="Nunito"/>
                <a:cs typeface="Nunito"/>
                <a:sym typeface="Nunito"/>
              </a:rPr>
              <a:t>To analyse the given dataset and find out a variety of different potential outcomes that </a:t>
            </a:r>
            <a:r>
              <a:rPr lang="en-GB">
                <a:solidFill>
                  <a:schemeClr val="dk1"/>
                </a:solidFill>
                <a:latin typeface="Nunito"/>
                <a:ea typeface="Nunito"/>
                <a:cs typeface="Nunito"/>
                <a:sym typeface="Nunito"/>
              </a:rPr>
              <a:t>occurred</a:t>
            </a:r>
            <a:r>
              <a:rPr lang="en-GB">
                <a:solidFill>
                  <a:schemeClr val="dk1"/>
                </a:solidFill>
                <a:latin typeface="Nunito"/>
                <a:ea typeface="Nunito"/>
                <a:cs typeface="Nunito"/>
                <a:sym typeface="Nunito"/>
              </a:rPr>
              <a:t> during the </a:t>
            </a:r>
            <a:r>
              <a:rPr lang="en-GB">
                <a:solidFill>
                  <a:schemeClr val="dk1"/>
                </a:solidFill>
                <a:latin typeface="Nunito"/>
                <a:ea typeface="Nunito"/>
                <a:cs typeface="Nunito"/>
                <a:sym typeface="Nunito"/>
              </a:rPr>
              <a:t>Titanic</a:t>
            </a:r>
            <a:r>
              <a:rPr lang="en-GB">
                <a:solidFill>
                  <a:schemeClr val="dk1"/>
                </a:solidFill>
                <a:latin typeface="Nunito"/>
                <a:ea typeface="Nunito"/>
                <a:cs typeface="Nunito"/>
                <a:sym typeface="Nunito"/>
              </a:rPr>
              <a:t> wreck. My goal is to push my current skills to a different level</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n-GB">
                <a:solidFill>
                  <a:schemeClr val="dk1"/>
                </a:solidFill>
                <a:latin typeface="Nunito"/>
                <a:ea typeface="Nunito"/>
                <a:cs typeface="Nunito"/>
                <a:sym typeface="Nunito"/>
              </a:rPr>
              <a:t>Problem: </a:t>
            </a:r>
            <a:r>
              <a:rPr lang="en-GB">
                <a:solidFill>
                  <a:schemeClr val="dk1"/>
                </a:solidFill>
                <a:latin typeface="Nunito"/>
                <a:ea typeface="Nunito"/>
                <a:cs typeface="Nunito"/>
                <a:sym typeface="Nunito"/>
              </a:rPr>
              <a:t>The data within the csv file isn’t clearly readable for the majority. My job is to implement different graphs to present the data within the table. </a:t>
            </a:r>
            <a:endParaRPr>
              <a:latin typeface="Open Sans"/>
              <a:ea typeface="Open Sans"/>
              <a:cs typeface="Open Sans"/>
              <a:sym typeface="Open Sans"/>
            </a:endParaRPr>
          </a:p>
        </p:txBody>
      </p:sp>
      <p:sp>
        <p:nvSpPr>
          <p:cNvPr id="79" name="Google Shape;79;p15"/>
          <p:cNvSpPr/>
          <p:nvPr/>
        </p:nvSpPr>
        <p:spPr>
          <a:xfrm>
            <a:off x="3124200"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The chosen dataset for this analysis is ‘Titanic - Machine Learning from Disaster’. My main focus was on achieving more than in the previous project which I did. Spending a major amount of time on analysing each piece of information and doing appropriate </a:t>
            </a:r>
            <a:r>
              <a:rPr lang="en-GB">
                <a:latin typeface="Open Sans"/>
                <a:ea typeface="Open Sans"/>
                <a:cs typeface="Open Sans"/>
                <a:sym typeface="Open Sans"/>
              </a:rPr>
              <a:t>research</a:t>
            </a:r>
            <a:r>
              <a:rPr lang="en-GB">
                <a:latin typeface="Open Sans"/>
                <a:ea typeface="Open Sans"/>
                <a:cs typeface="Open Sans"/>
                <a:sym typeface="Open Sans"/>
              </a:rPr>
              <a:t> has helped me to use dedicated python libraries to create this project.</a:t>
            </a:r>
            <a:endParaRPr>
              <a:latin typeface="Open Sans"/>
              <a:ea typeface="Open Sans"/>
              <a:cs typeface="Open Sans"/>
              <a:sym typeface="Open Sans"/>
            </a:endParaRPr>
          </a:p>
        </p:txBody>
      </p:sp>
      <p:sp>
        <p:nvSpPr>
          <p:cNvPr id="80" name="Google Shape;80;p15"/>
          <p:cNvSpPr/>
          <p:nvPr/>
        </p:nvSpPr>
        <p:spPr>
          <a:xfrm>
            <a:off x="127025" y="1818075"/>
            <a:ext cx="2895600" cy="3164700"/>
          </a:xfrm>
          <a:prstGeom prst="rect">
            <a:avLst/>
          </a:prstGeom>
          <a:solidFill>
            <a:srgbClr val="CCA777">
              <a:alpha val="6415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My name is Eryk and I am responsible for creating the following analysis. For over a year, I have been </a:t>
            </a:r>
            <a:r>
              <a:rPr lang="en-GB">
                <a:latin typeface="Open Sans"/>
                <a:ea typeface="Open Sans"/>
                <a:cs typeface="Open Sans"/>
                <a:sym typeface="Open Sans"/>
              </a:rPr>
              <a:t>studying python, sql, excel, powerbi. My main focus is to develop my skills in numpy,pandas, matplotlib, seaborn. Those skills will be visible within this analysis presentation. The precision for detail is key for me, so if any mistakes have been made, please let me know! I appreciate every piece of help. </a:t>
            </a:r>
            <a:endParaRPr>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Chart 20: Parent/ Child amount vs passenger count</a:t>
            </a:r>
            <a:endParaRPr/>
          </a:p>
        </p:txBody>
      </p:sp>
      <p:sp>
        <p:nvSpPr>
          <p:cNvPr id="267" name="Google Shape;267;p42"/>
          <p:cNvSpPr txBox="1"/>
          <p:nvPr>
            <p:ph idx="1" type="body"/>
          </p:nvPr>
        </p:nvSpPr>
        <p:spPr>
          <a:xfrm>
            <a:off x="311700" y="1225225"/>
            <a:ext cx="44007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pattern can easily </a:t>
            </a:r>
            <a:r>
              <a:rPr lang="en-GB"/>
              <a:t>correlate with the previous graph that we saw which was the siblings vs amount. In that graph most passengers had no siblings and the same result can be seen here. Most people didn’t have a parent or a child with them. Moreover, there wasn’t many big families larger than 2.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This suggests that most people were travelling alone. </a:t>
            </a:r>
            <a:endParaRPr/>
          </a:p>
        </p:txBody>
      </p:sp>
      <p:pic>
        <p:nvPicPr>
          <p:cNvPr id="268" name="Google Shape;268;p42" title="Screenshot 2025-05-03 at 11.58.48.png"/>
          <p:cNvPicPr preferRelativeResize="0"/>
          <p:nvPr/>
        </p:nvPicPr>
        <p:blipFill>
          <a:blip r:embed="rId3">
            <a:alphaModFix/>
          </a:blip>
          <a:stretch>
            <a:fillRect/>
          </a:stretch>
        </p:blipFill>
        <p:spPr>
          <a:xfrm>
            <a:off x="4778718" y="1273225"/>
            <a:ext cx="4225284" cy="335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Summary: </a:t>
            </a:r>
            <a:endParaRPr/>
          </a:p>
        </p:txBody>
      </p:sp>
      <p:sp>
        <p:nvSpPr>
          <p:cNvPr id="274" name="Google Shape;27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whole research has indicated many surprising facts about the titanic disaster. The biggest surprise for me was to see the amount of people that died in third class comparing to first and second class. There was a clear pattern for priority to first class passengers. Moreover, it did surprise me that individuals above the age of 50 had the lowest survival rate, taking into consideration that the first class passengers had the highest average age. </a:t>
            </a:r>
            <a:endParaRPr/>
          </a:p>
          <a:p>
            <a:pPr indent="0" lvl="0" marL="0" rtl="0" algn="l">
              <a:spcBef>
                <a:spcPts val="1200"/>
              </a:spcBef>
              <a:spcAft>
                <a:spcPts val="1200"/>
              </a:spcAft>
              <a:buNone/>
            </a:pPr>
            <a:r>
              <a:rPr lang="en-GB"/>
              <a:t>Whilst doing the research, I have learnt to process the data using many different libraries which I haven’t been so much familiar with before. I am looking forward to my upcoming projects integrating data analysis with AI &amp; ML.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 you for reading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Data Source Used</a:t>
            </a:r>
            <a:endParaRPr/>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data source has been used from kaggle via Public Domain. The dataset is part of a competition in which users can submit their research and share it with other users. Below is a short project description: </a:t>
            </a:r>
            <a:r>
              <a:rPr lang="en-GB">
                <a:solidFill>
                  <a:srgbClr val="4A86E8"/>
                </a:solidFill>
                <a:highlight>
                  <a:srgbClr val="FFFFFF"/>
                </a:highlight>
              </a:rPr>
              <a:t>In this challenge, we ask you to build a predictive model that answers the question: “what sorts of people were more likely to survive?” using passenger data (ie name, age, gender, socio-economic class, etc)</a:t>
            </a:r>
            <a:r>
              <a:rPr lang="en-GB">
                <a:solidFill>
                  <a:srgbClr val="4A86E8"/>
                </a:solidFill>
                <a:highlight>
                  <a:srgbClr val="FFFFFF"/>
                </a:highlight>
                <a:latin typeface="Arial"/>
                <a:ea typeface="Arial"/>
                <a:cs typeface="Arial"/>
                <a:sym typeface="Arial"/>
              </a:rPr>
              <a:t>.</a:t>
            </a:r>
            <a:endParaRPr>
              <a:solidFill>
                <a:srgbClr val="4A86E8"/>
              </a:solidFill>
              <a:highlight>
                <a:srgbClr val="FFFFFF"/>
              </a:highlight>
              <a:latin typeface="Arial"/>
              <a:ea typeface="Arial"/>
              <a:cs typeface="Arial"/>
              <a:sym typeface="Arial"/>
            </a:endParaRPr>
          </a:p>
          <a:p>
            <a:pPr indent="-342900" lvl="0" marL="457200" rtl="0" algn="l">
              <a:spcBef>
                <a:spcPts val="0"/>
              </a:spcBef>
              <a:spcAft>
                <a:spcPts val="0"/>
              </a:spcAft>
              <a:buSzPts val="1800"/>
              <a:buFont typeface="Arial"/>
              <a:buChar char="-"/>
            </a:pPr>
            <a:r>
              <a:rPr lang="en-GB">
                <a:highlight>
                  <a:schemeClr val="lt1"/>
                </a:highlight>
                <a:latin typeface="Lato"/>
                <a:ea typeface="Lato"/>
                <a:cs typeface="Lato"/>
                <a:sym typeface="Lato"/>
              </a:rPr>
              <a:t>This data is deemed credible as it operated under a public domain with data made available.</a:t>
            </a:r>
            <a:r>
              <a:rPr lang="en-GB">
                <a:highlight>
                  <a:schemeClr val="lt1"/>
                </a:highlight>
                <a:latin typeface="Arial"/>
                <a:ea typeface="Arial"/>
                <a:cs typeface="Arial"/>
                <a:sym typeface="Arial"/>
              </a:rPr>
              <a:t> </a:t>
            </a:r>
            <a:endParaRPr>
              <a:highlight>
                <a:srgbClr val="FFFFFF"/>
              </a:highlight>
              <a:latin typeface="Arial"/>
              <a:ea typeface="Arial"/>
              <a:cs typeface="Arial"/>
              <a:sym typeface="Arial"/>
            </a:endParaRPr>
          </a:p>
        </p:txBody>
      </p:sp>
      <p:pic>
        <p:nvPicPr>
          <p:cNvPr descr="File:Kaggle logo.png - Wikipedia" id="87" name="Google Shape;87;p16"/>
          <p:cNvPicPr preferRelativeResize="0"/>
          <p:nvPr/>
        </p:nvPicPr>
        <p:blipFill>
          <a:blip r:embed="rId3">
            <a:alphaModFix/>
          </a:blip>
          <a:stretch>
            <a:fillRect/>
          </a:stretch>
        </p:blipFill>
        <p:spPr>
          <a:xfrm>
            <a:off x="6043450" y="182263"/>
            <a:ext cx="2844474" cy="109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0" y="1346700"/>
            <a:ext cx="4766700" cy="245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b="1" lang="en-GB" sz="3720">
                <a:solidFill>
                  <a:srgbClr val="424242"/>
                </a:solidFill>
              </a:rPr>
              <a:t>Documentation of cleaning &amp; manipulation</a:t>
            </a:r>
            <a:endParaRPr b="1" sz="3720">
              <a:solidFill>
                <a:srgbClr val="424242"/>
              </a:solidFill>
            </a:endParaRPr>
          </a:p>
          <a:p>
            <a:pPr indent="0" lvl="0" marL="0" rtl="0" algn="l">
              <a:spcBef>
                <a:spcPts val="0"/>
              </a:spcBef>
              <a:spcAft>
                <a:spcPts val="0"/>
              </a:spcAft>
              <a:buSzPts val="990"/>
              <a:buNone/>
            </a:pPr>
            <a:r>
              <a:t/>
            </a:r>
            <a:endParaRPr sz="3780"/>
          </a:p>
        </p:txBody>
      </p:sp>
      <p:pic>
        <p:nvPicPr>
          <p:cNvPr descr="cleaning applications icon vector outline illustration (provided by Getty Images)" id="93" name="Google Shape;93;p17"/>
          <p:cNvPicPr preferRelativeResize="0"/>
          <p:nvPr/>
        </p:nvPicPr>
        <p:blipFill>
          <a:blip r:embed="rId3">
            <a:alphaModFix/>
          </a:blip>
          <a:stretch>
            <a:fillRect/>
          </a:stretch>
        </p:blipFill>
        <p:spPr>
          <a:xfrm>
            <a:off x="4808575" y="0"/>
            <a:ext cx="4335427" cy="4950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8"/>
          <p:cNvPicPr preferRelativeResize="0"/>
          <p:nvPr/>
        </p:nvPicPr>
        <p:blipFill>
          <a:blip r:embed="rId3">
            <a:alphaModFix/>
          </a:blip>
          <a:stretch>
            <a:fillRect/>
          </a:stretch>
        </p:blipFill>
        <p:spPr>
          <a:xfrm>
            <a:off x="-128450" y="296800"/>
            <a:ext cx="9272450" cy="4549900"/>
          </a:xfrm>
          <a:prstGeom prst="rect">
            <a:avLst/>
          </a:prstGeom>
          <a:noFill/>
          <a:ln>
            <a:noFill/>
          </a:ln>
        </p:spPr>
      </p:pic>
      <p:sp>
        <p:nvSpPr>
          <p:cNvPr id="99" name="Google Shape;99;p18"/>
          <p:cNvSpPr txBox="1"/>
          <p:nvPr/>
        </p:nvSpPr>
        <p:spPr>
          <a:xfrm>
            <a:off x="610000" y="694100"/>
            <a:ext cx="1699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The dataset was downloaded and stored with an appropriate file name </a:t>
            </a:r>
            <a:endParaRPr sz="1100">
              <a:solidFill>
                <a:schemeClr val="dk1"/>
              </a:solidFill>
              <a:latin typeface="Open Sans"/>
              <a:ea typeface="Open Sans"/>
              <a:cs typeface="Open Sans"/>
              <a:sym typeface="Open Sans"/>
            </a:endParaRPr>
          </a:p>
        </p:txBody>
      </p:sp>
      <p:sp>
        <p:nvSpPr>
          <p:cNvPr id="100" name="Google Shape;100;p18"/>
          <p:cNvSpPr txBox="1"/>
          <p:nvPr/>
        </p:nvSpPr>
        <p:spPr>
          <a:xfrm>
            <a:off x="2641100" y="3444025"/>
            <a:ext cx="1868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Installation of libraries used was made. Libraries such as Pandas, Numpy, Matplotlib and Seaborn were used in this project. </a:t>
            </a:r>
            <a:endParaRPr sz="1100">
              <a:solidFill>
                <a:schemeClr val="dk1"/>
              </a:solidFill>
              <a:latin typeface="Open Sans"/>
              <a:ea typeface="Open Sans"/>
              <a:cs typeface="Open Sans"/>
              <a:sym typeface="Open Sans"/>
            </a:endParaRPr>
          </a:p>
        </p:txBody>
      </p:sp>
      <p:sp>
        <p:nvSpPr>
          <p:cNvPr id="101" name="Google Shape;101;p18"/>
          <p:cNvSpPr txBox="1"/>
          <p:nvPr/>
        </p:nvSpPr>
        <p:spPr>
          <a:xfrm>
            <a:off x="4654850" y="588900"/>
            <a:ext cx="22443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The following step was to run the top 5 rows to check if the data is shown accurately. Afterwards, I have renamed title of rows which are more difficult to understand. </a:t>
            </a:r>
            <a:endParaRPr sz="1100">
              <a:solidFill>
                <a:schemeClr val="dk1"/>
              </a:solidFill>
              <a:latin typeface="Open Sans"/>
              <a:ea typeface="Open Sans"/>
              <a:cs typeface="Open Sans"/>
              <a:sym typeface="Open Sans"/>
            </a:endParaRPr>
          </a:p>
        </p:txBody>
      </p:sp>
      <p:sp>
        <p:nvSpPr>
          <p:cNvPr id="102" name="Google Shape;102;p18"/>
          <p:cNvSpPr txBox="1"/>
          <p:nvPr/>
        </p:nvSpPr>
        <p:spPr>
          <a:xfrm>
            <a:off x="6857050" y="3403550"/>
            <a:ext cx="19986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chemeClr val="dk1"/>
                </a:solidFill>
                <a:latin typeface="Open Sans"/>
                <a:ea typeface="Open Sans"/>
                <a:cs typeface="Open Sans"/>
                <a:sym typeface="Open Sans"/>
              </a:rPr>
              <a:t>Lastly, checks were made to check were the empty values are employed. Duplicates were also checked, if any, they were deleted.</a:t>
            </a:r>
            <a:endParaRPr sz="1100">
              <a:solidFill>
                <a:schemeClr val="dk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Summary Continued…</a:t>
            </a:r>
            <a:endParaRPr/>
          </a:p>
        </p:txBody>
      </p:sp>
      <p:sp>
        <p:nvSpPr>
          <p:cNvPr id="108" name="Google Shape;108;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GB" sz="1305">
                <a:solidFill>
                  <a:srgbClr val="424242"/>
                </a:solidFill>
              </a:rPr>
              <a:t>Summary analysis was carried out on the dataset and the following statistics were taken:</a:t>
            </a:r>
            <a:endParaRPr sz="1305">
              <a:solidFill>
                <a:srgbClr val="424242"/>
              </a:solidFill>
            </a:endParaRPr>
          </a:p>
          <a:p>
            <a:pPr indent="-311467" lvl="0" marL="457200" rtl="0" algn="l">
              <a:lnSpc>
                <a:spcPct val="95000"/>
              </a:lnSpc>
              <a:spcBef>
                <a:spcPts val="1200"/>
              </a:spcBef>
              <a:spcAft>
                <a:spcPts val="0"/>
              </a:spcAft>
              <a:buClr>
                <a:srgbClr val="424242"/>
              </a:buClr>
              <a:buSzPts val="1305"/>
              <a:buChar char="-"/>
            </a:pPr>
            <a:r>
              <a:rPr lang="en-GB" sz="1305">
                <a:solidFill>
                  <a:srgbClr val="424242"/>
                </a:solidFill>
              </a:rPr>
              <a:t>Heatmap of missing values.</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Total male and female amount on the ship in percentage.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Amount of women and men that survived and didn’t survive - percentage and number amount.</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Percentage of </a:t>
            </a:r>
            <a:r>
              <a:rPr lang="en-GB" sz="1305">
                <a:solidFill>
                  <a:srgbClr val="424242"/>
                </a:solidFill>
              </a:rPr>
              <a:t>children</a:t>
            </a:r>
            <a:r>
              <a:rPr lang="en-GB" sz="1305">
                <a:solidFill>
                  <a:srgbClr val="424242"/>
                </a:solidFill>
              </a:rPr>
              <a:t> comparing to adults on the ship.</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Survivors split appropriately into groups to showcase the group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Percentage and amount way to showcase survivals per class ( 1st, 2nd, 3rd).</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 Split graph showing total amount of people per class and how many died.</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vs fare by survival status ( ages of individuals in each class and their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Total amount of people that embarked  and the amount that survived. </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Amount of people with different number of siblings ( non-survivals vs total amount).</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distribution by gender.</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Age distribution by class.</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Showcase of different age groups and if their survival rate.</a:t>
            </a:r>
            <a:endParaRPr sz="1305">
              <a:solidFill>
                <a:srgbClr val="424242"/>
              </a:solidFill>
            </a:endParaRPr>
          </a:p>
          <a:p>
            <a:pPr indent="-311467" lvl="0" marL="457200" rtl="0" algn="l">
              <a:lnSpc>
                <a:spcPct val="95000"/>
              </a:lnSpc>
              <a:spcBef>
                <a:spcPts val="0"/>
              </a:spcBef>
              <a:spcAft>
                <a:spcPts val="0"/>
              </a:spcAft>
              <a:buClr>
                <a:srgbClr val="424242"/>
              </a:buClr>
              <a:buSzPts val="1305"/>
              <a:buChar char="-"/>
            </a:pPr>
            <a:r>
              <a:rPr lang="en-GB" sz="1305">
                <a:solidFill>
                  <a:srgbClr val="424242"/>
                </a:solidFill>
              </a:rPr>
              <a:t>Sum of </a:t>
            </a:r>
            <a:r>
              <a:rPr lang="en-GB" sz="1305">
                <a:solidFill>
                  <a:srgbClr val="424242"/>
                </a:solidFill>
              </a:rPr>
              <a:t>passengers</a:t>
            </a:r>
            <a:r>
              <a:rPr lang="en-GB" sz="1305">
                <a:solidFill>
                  <a:srgbClr val="424242"/>
                </a:solidFill>
              </a:rPr>
              <a:t> showcasing the amount of parents/ children they have.</a:t>
            </a:r>
            <a:endParaRPr sz="1305">
              <a:solidFill>
                <a:srgbClr val="424242"/>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84500" y="1961838"/>
            <a:ext cx="2879700" cy="121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b="1" sz="3480">
              <a:solidFill>
                <a:srgbClr val="424242"/>
              </a:solidFill>
            </a:endParaRPr>
          </a:p>
          <a:p>
            <a:pPr indent="0" lvl="0" marL="0" rtl="0" algn="l">
              <a:spcBef>
                <a:spcPts val="0"/>
              </a:spcBef>
              <a:spcAft>
                <a:spcPts val="0"/>
              </a:spcAft>
              <a:buSzPts val="990"/>
              <a:buNone/>
            </a:pPr>
            <a:r>
              <a:t/>
            </a:r>
            <a:endParaRPr b="1" sz="3480">
              <a:solidFill>
                <a:srgbClr val="424242"/>
              </a:solidFill>
            </a:endParaRPr>
          </a:p>
          <a:p>
            <a:pPr indent="0" lvl="0" marL="0" rtl="0" algn="l">
              <a:spcBef>
                <a:spcPts val="0"/>
              </a:spcBef>
              <a:spcAft>
                <a:spcPts val="0"/>
              </a:spcAft>
              <a:buClr>
                <a:schemeClr val="dk1"/>
              </a:buClr>
              <a:buSzPts val="990"/>
              <a:buFont typeface="Arial"/>
              <a:buNone/>
            </a:pPr>
            <a:r>
              <a:rPr b="1" lang="en-GB" sz="4780">
                <a:solidFill>
                  <a:srgbClr val="424242"/>
                </a:solidFill>
              </a:rPr>
              <a:t>Key Findings</a:t>
            </a:r>
            <a:endParaRPr b="1" sz="4780">
              <a:solidFill>
                <a:srgbClr val="424242"/>
              </a:solidFill>
            </a:endParaRPr>
          </a:p>
          <a:p>
            <a:pPr indent="0" lvl="0" marL="0" rtl="0" algn="l">
              <a:spcBef>
                <a:spcPts val="0"/>
              </a:spcBef>
              <a:spcAft>
                <a:spcPts val="0"/>
              </a:spcAft>
              <a:buSzPts val="990"/>
              <a:buNone/>
            </a:pPr>
            <a:r>
              <a:t/>
            </a:r>
            <a:endParaRPr sz="3780"/>
          </a:p>
        </p:txBody>
      </p:sp>
      <p:pic>
        <p:nvPicPr>
          <p:cNvPr descr="Businessman standing near board with graphs and charts pointing on chatboard with data analysis (provided by Getty Images)" id="114" name="Google Shape;114;p20"/>
          <p:cNvPicPr preferRelativeResize="0"/>
          <p:nvPr/>
        </p:nvPicPr>
        <p:blipFill>
          <a:blip r:embed="rId3">
            <a:alphaModFix/>
          </a:blip>
          <a:stretch>
            <a:fillRect/>
          </a:stretch>
        </p:blipFill>
        <p:spPr>
          <a:xfrm>
            <a:off x="3577100" y="0"/>
            <a:ext cx="5566899" cy="5039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20" name="Google Shape;12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From the dataset I have gathered that on the titanic, there were </a:t>
            </a:r>
            <a:r>
              <a:rPr b="1" lang="en-GB"/>
              <a:t>64.8%</a:t>
            </a:r>
            <a:r>
              <a:rPr lang="en-GB"/>
              <a:t> of men and </a:t>
            </a:r>
            <a:r>
              <a:rPr b="1" lang="en-GB"/>
              <a:t>35.2%</a:t>
            </a:r>
            <a:r>
              <a:rPr lang="en-GB"/>
              <a:t> of females. </a:t>
            </a:r>
            <a:endParaRPr/>
          </a:p>
          <a:p>
            <a:pPr indent="-342900" lvl="0" marL="457200" rtl="0" algn="l">
              <a:spcBef>
                <a:spcPts val="0"/>
              </a:spcBef>
              <a:spcAft>
                <a:spcPts val="0"/>
              </a:spcAft>
              <a:buSzPts val="1800"/>
              <a:buChar char="-"/>
            </a:pPr>
            <a:r>
              <a:rPr lang="en-GB"/>
              <a:t>The survival rate of women is much higher, standing at </a:t>
            </a:r>
            <a:r>
              <a:rPr b="1" lang="en-GB"/>
              <a:t>74%</a:t>
            </a:r>
            <a:r>
              <a:rPr lang="en-GB"/>
              <a:t> whereas men is only </a:t>
            </a:r>
            <a:r>
              <a:rPr b="1" lang="en-GB"/>
              <a:t>18%</a:t>
            </a:r>
            <a:r>
              <a:rPr lang="en-GB"/>
              <a:t>!</a:t>
            </a:r>
            <a:endParaRPr/>
          </a:p>
          <a:p>
            <a:pPr indent="-342900" lvl="0" marL="457200" rtl="0" algn="l">
              <a:spcBef>
                <a:spcPts val="0"/>
              </a:spcBef>
              <a:spcAft>
                <a:spcPts val="0"/>
              </a:spcAft>
              <a:buSzPts val="1800"/>
              <a:buChar char="-"/>
            </a:pPr>
            <a:r>
              <a:rPr lang="en-GB"/>
              <a:t>On the ship, </a:t>
            </a:r>
            <a:r>
              <a:rPr b="1" lang="en-GB"/>
              <a:t>15.8%</a:t>
            </a:r>
            <a:r>
              <a:rPr lang="en-GB"/>
              <a:t> of people were children and the following were adults at different age gaps. </a:t>
            </a:r>
            <a:endParaRPr/>
          </a:p>
          <a:p>
            <a:pPr indent="-342900" lvl="0" marL="457200" rtl="0" algn="l">
              <a:spcBef>
                <a:spcPts val="0"/>
              </a:spcBef>
              <a:spcAft>
                <a:spcPts val="0"/>
              </a:spcAft>
              <a:buSzPts val="1800"/>
              <a:buChar char="-"/>
            </a:pPr>
            <a:r>
              <a:rPr lang="en-GB"/>
              <a:t>People in first class had the biggest possibility of survival, standing around </a:t>
            </a:r>
            <a:r>
              <a:rPr b="1" lang="en-GB"/>
              <a:t>62%</a:t>
            </a:r>
            <a:r>
              <a:rPr lang="en-GB"/>
              <a:t> </a:t>
            </a:r>
            <a:r>
              <a:rPr lang="en-GB"/>
              <a:t>whereas</a:t>
            </a:r>
            <a:r>
              <a:rPr lang="en-GB"/>
              <a:t> in third class it was only </a:t>
            </a:r>
            <a:r>
              <a:rPr b="1" lang="en-GB"/>
              <a:t>24%</a:t>
            </a:r>
            <a:r>
              <a:rPr lang="en-GB"/>
              <a:t>!</a:t>
            </a:r>
            <a:endParaRPr/>
          </a:p>
          <a:p>
            <a:pPr indent="-342900" lvl="0" marL="457200" rtl="0" algn="l">
              <a:spcBef>
                <a:spcPts val="0"/>
              </a:spcBef>
              <a:spcAft>
                <a:spcPts val="0"/>
              </a:spcAft>
              <a:buSzPts val="1800"/>
              <a:buChar char="-"/>
            </a:pPr>
            <a:r>
              <a:rPr b="1" lang="en-GB"/>
              <a:t>55%</a:t>
            </a:r>
            <a:r>
              <a:rPr lang="en-GB"/>
              <a:t> of people were booked in the third class, </a:t>
            </a:r>
            <a:r>
              <a:rPr b="1" lang="en-GB"/>
              <a:t>20.8%</a:t>
            </a:r>
            <a:r>
              <a:rPr lang="en-GB"/>
              <a:t> in second class and </a:t>
            </a:r>
            <a:r>
              <a:rPr b="1" lang="en-GB"/>
              <a:t>24.2%</a:t>
            </a:r>
            <a:r>
              <a:rPr lang="en-GB"/>
              <a:t> in first class.</a:t>
            </a:r>
            <a:endParaRPr/>
          </a:p>
          <a:p>
            <a:pPr indent="-342900" lvl="0" marL="457200" rtl="0" algn="l">
              <a:spcBef>
                <a:spcPts val="0"/>
              </a:spcBef>
              <a:spcAft>
                <a:spcPts val="0"/>
              </a:spcAft>
              <a:buSzPts val="1800"/>
              <a:buChar char="-"/>
            </a:pPr>
            <a:r>
              <a:rPr b="1" lang="en-GB"/>
              <a:t>644</a:t>
            </a:r>
            <a:r>
              <a:rPr lang="en-GB"/>
              <a:t> </a:t>
            </a:r>
            <a:r>
              <a:rPr lang="en-GB"/>
              <a:t>individuals</a:t>
            </a:r>
            <a:r>
              <a:rPr lang="en-GB"/>
              <a:t> embarked on Southampton station.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