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4136E-D761-46D7-A1AC-457E2EBA7B76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3CB71-77B1-4BAE-820E-831CBBCA22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9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https://www.atticus.io/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3CB71-77B1-4BAE-820E-831CBBCA22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26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aseline="62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de-DE" sz="1200" baseline="0" dirty="0">
                <a:solidFill>
                  <a:schemeClr val="accent1">
                    <a:lumMod val="75000"/>
                  </a:schemeClr>
                </a:solidFill>
              </a:rPr>
              <a:t> Review </a:t>
            </a:r>
            <a:r>
              <a:rPr lang="de-DE" sz="1200" baseline="0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sz="1200" baseline="0" dirty="0">
                <a:solidFill>
                  <a:schemeClr val="accent1">
                    <a:lumMod val="75000"/>
                  </a:schemeClr>
                </a:solidFill>
              </a:rPr>
              <a:t> Atticus </a:t>
            </a:r>
            <a:r>
              <a:rPr lang="de-DE" sz="1200" baseline="0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de-DE" sz="1200" baseline="0" dirty="0">
                <a:solidFill>
                  <a:schemeClr val="accent1">
                    <a:lumMod val="75000"/>
                  </a:schemeClr>
                </a:solidFill>
              </a:rPr>
              <a:t> https://medium.com/@mdoggett566/atticus-writing-software-review-1d9a167bc857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3CB71-77B1-4BAE-820E-831CBBCA22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25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869DF-050B-D109-AA28-76D15B6A2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EF8263-F137-B9A0-0959-70A9E06AC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9ED9C7-AE32-F9C2-D5D4-8FDAD894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6639-E1FF-4A1A-ACE9-4F40E848359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2387E-9E6C-AA8A-AB13-52D45BFE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50E8FC-9EDA-26EE-11B0-41162F17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8FA3-AC82-4AA2-8A67-84B317FB4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30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C9B0D-3C3C-67FD-4CF8-AA654CF3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1303DA-D2E9-FF77-D076-3120C7CD5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55B8A9-CB47-C70D-1BC2-6CB6C63C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6639-E1FF-4A1A-ACE9-4F40E848359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F5C875-DF4E-13C2-FA11-B457D8B2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0C5362-7461-9E0B-6DC0-C388E63F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8FA3-AC82-4AA2-8A67-84B317FB4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15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BAB0E89-CEF8-D367-C178-63A6AF064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C11FBF-6EA6-39EF-1DB4-7170F46D8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8377C3-B798-A316-9342-F3602B2A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6639-E1FF-4A1A-ACE9-4F40E848359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7207A-7D12-D44B-BD6C-286CCE02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5C5418-0E30-A6D4-B4B0-E747D4C7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8FA3-AC82-4AA2-8A67-84B317FB4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86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EE03B6-D7A6-3047-59C0-9C42B83C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1021DE-4BC4-1201-8956-E54508D62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EDE40-A49B-52ED-EE2C-3C1437CD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6639-E1FF-4A1A-ACE9-4F40E848359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A6050D-053F-92C7-40EF-24AE33EF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34561-6C5F-C516-DB21-0F008EED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8FA3-AC82-4AA2-8A67-84B317FB4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62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C9F5E-2302-7D6C-A2F3-86BC65AC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6D7AB-F9BC-4B64-3431-D82473FAB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A39A90-1696-907A-972B-45696F45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6639-E1FF-4A1A-ACE9-4F40E848359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E85A9-97F2-68D3-063A-83E76610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A8B4CE-373C-2BFD-90F7-D3F63FC3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8FA3-AC82-4AA2-8A67-84B317FB4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30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71B5B-1881-4167-96AB-B3F5644E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35781-3F6A-C225-BA44-85328C4BF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AE254B-F3BC-3D3C-C9BA-78946EFE9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229C46-3F01-A730-4E0F-EF61D967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6639-E1FF-4A1A-ACE9-4F40E848359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32471A-879D-2902-00B7-1B49A0AE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6A4AB7-F9EB-26FB-E691-C060F9F4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8FA3-AC82-4AA2-8A67-84B317FB4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60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7C8CA-2EC4-F71A-444A-2E8ABCD1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DA122F-3760-E8D0-C678-930F9B6E2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61FB28-7A41-0D9C-4F43-98A47DA28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598F9F-FF3F-66E6-9360-E5C9F4FB8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602EC1-CF40-4658-D594-562B3BA7F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68704E-005D-1C1B-985B-C51BA58D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6639-E1FF-4A1A-ACE9-4F40E848359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7DCC7C-AAF2-9CAD-E0BA-41FAD889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4BF14A-A4BE-5805-521D-0D3024F5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8FA3-AC82-4AA2-8A67-84B317FB4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45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9A2AD-58C7-BF8C-A52E-EBC96A82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FB0D9B-07FD-864B-3E0F-54EED622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6639-E1FF-4A1A-ACE9-4F40E848359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AE1F32-DC97-42B2-1CDE-1E58014F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73B788-73B2-73EE-81CE-9639DDA8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8FA3-AC82-4AA2-8A67-84B317FB4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73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5A20BD-5BAA-2243-269B-B8077DA2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6639-E1FF-4A1A-ACE9-4F40E848359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75E4D2-E85B-B7B7-95D6-442FF680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5106C1-C41B-6DA4-0823-46E47A21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8FA3-AC82-4AA2-8A67-84B317FB4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05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88276-9C61-4F0D-F1C6-11AF3D40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9599D-2F9E-5EAE-97F2-BFDA829E0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0D5F53-FFB3-5875-D84D-DF75FECBE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754EF6-7FF2-4FF3-6D84-85E66CC2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6639-E1FF-4A1A-ACE9-4F40E848359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41D671-B812-2DC0-1A19-206B8613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8D9AEB-35C1-22BF-AA1E-8EF9830C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8FA3-AC82-4AA2-8A67-84B317FB4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9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7682B-9768-D51F-49FC-AFB26626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44494C-850F-B968-1B94-6346221E0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C26B07-5033-1BA7-DEB8-FBAC968FA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926AF2-12FB-D685-F48D-9B6D9A58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6639-E1FF-4A1A-ACE9-4F40E848359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EC8AE7-174A-CF96-5C2F-47F2F194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7EAB99-92C1-2601-8029-79ADE738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8FA3-AC82-4AA2-8A67-84B317FB4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35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ABC67F-3EDB-7FEC-051D-F8458821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04C170-C7F8-A7DF-563D-EF5A4C292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8887EC-0CE2-58CB-D572-F4E3D8988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16639-E1FF-4A1A-ACE9-4F40E848359E}" type="datetimeFigureOut">
              <a:rPr lang="de-DE" smtClean="0"/>
              <a:t>28.06.2024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DAF037-4BAD-65B4-8608-581C4695D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BF2757-0A0C-C8FB-B911-CC334875C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D8FA3-AC82-4AA2-8A67-84B317FB4D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03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51237DB-20A2-BD3E-906E-E89B356E9DC7}"/>
              </a:ext>
            </a:extLst>
          </p:cNvPr>
          <p:cNvSpPr txBox="1"/>
          <p:nvPr/>
        </p:nvSpPr>
        <p:spPr>
          <a:xfrm>
            <a:off x="3325745" y="396500"/>
            <a:ext cx="6151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err="1"/>
              <a:t>WebApp</a:t>
            </a:r>
            <a:r>
              <a:rPr lang="de-DE" sz="3600" dirty="0"/>
              <a:t>: Book </a:t>
            </a:r>
            <a:r>
              <a:rPr lang="de-DE" sz="3600" dirty="0" err="1"/>
              <a:t>writing</a:t>
            </a:r>
            <a:r>
              <a:rPr lang="de-DE" sz="3600" dirty="0"/>
              <a:t> </a:t>
            </a:r>
            <a:r>
              <a:rPr lang="de-DE" sz="3600" dirty="0" err="1"/>
              <a:t>software</a:t>
            </a:r>
            <a:endParaRPr lang="de-DE" sz="3600" dirty="0"/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505FE782-865A-7AF0-B39A-605488FA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66" y="1170817"/>
            <a:ext cx="10464800" cy="4967517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E73D1185-2A15-F381-D739-A487B01B91BC}"/>
              </a:ext>
            </a:extLst>
          </p:cNvPr>
          <p:cNvSpPr txBox="1"/>
          <p:nvPr/>
        </p:nvSpPr>
        <p:spPr>
          <a:xfrm>
            <a:off x="440266" y="6138334"/>
            <a:ext cx="1745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Fig. 1: Atticus </a:t>
            </a:r>
            <a:r>
              <a:rPr lang="de-DE" sz="1100" dirty="0" err="1"/>
              <a:t>writing</a:t>
            </a:r>
            <a:r>
              <a:rPr lang="de-DE" sz="1100" dirty="0"/>
              <a:t> </a:t>
            </a:r>
            <a:r>
              <a:rPr lang="de-DE" sz="1100" dirty="0" err="1"/>
              <a:t>mode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25098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356985C-E372-6013-A0D4-C40E93F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6" y="881144"/>
            <a:ext cx="11540067" cy="540082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41323AC-54C3-6BCA-89FE-01909937D5AA}"/>
              </a:ext>
            </a:extLst>
          </p:cNvPr>
          <p:cNvSpPr txBox="1"/>
          <p:nvPr/>
        </p:nvSpPr>
        <p:spPr>
          <a:xfrm>
            <a:off x="325966" y="6281964"/>
            <a:ext cx="39469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Fig. 2: Atticus </a:t>
            </a:r>
            <a:r>
              <a:rPr lang="de-DE" sz="1100" dirty="0" err="1"/>
              <a:t>formatting</a:t>
            </a:r>
            <a:r>
              <a:rPr lang="de-DE" sz="1100" dirty="0"/>
              <a:t> </a:t>
            </a:r>
            <a:r>
              <a:rPr lang="de-DE" sz="1100" dirty="0" err="1"/>
              <a:t>chapters</a:t>
            </a:r>
            <a:r>
              <a:rPr lang="de-DE" sz="1100" dirty="0"/>
              <a:t> </a:t>
            </a:r>
            <a:r>
              <a:rPr lang="de-DE" sz="1100" dirty="0" err="1"/>
              <a:t>individually</a:t>
            </a:r>
            <a:r>
              <a:rPr lang="de-DE" sz="1100" dirty="0"/>
              <a:t> in </a:t>
            </a:r>
            <a:r>
              <a:rPr lang="de-DE" sz="1100" dirty="0" err="1"/>
              <a:t>formatting</a:t>
            </a:r>
            <a:r>
              <a:rPr lang="de-DE" sz="1100" dirty="0"/>
              <a:t> </a:t>
            </a:r>
            <a:r>
              <a:rPr lang="de-DE" sz="1100" dirty="0" err="1"/>
              <a:t>mode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52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FAA3CC-7042-85CA-0BA8-9CE8A127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 </a:t>
            </a:r>
            <a:r>
              <a:rPr lang="de-DE" sz="2800" baseline="62000" dirty="0">
                <a:solidFill>
                  <a:schemeClr val="accent1">
                    <a:lumMod val="75000"/>
                  </a:schemeClr>
                </a:solidFill>
              </a:rPr>
              <a:t>1 </a:t>
            </a:r>
            <a:endParaRPr lang="de-DE" baseline="6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573D63-8F08-9E37-3A8C-FBFAF88BD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i="0" dirty="0">
                <a:solidFill>
                  <a:srgbClr val="92D050"/>
                </a:solidFill>
                <a:effectLst/>
                <a:highlight>
                  <a:srgbClr val="FFFFFF"/>
                </a:highlight>
                <a:latin typeface="sohne"/>
              </a:rPr>
              <a:t>Writing</a:t>
            </a:r>
          </a:p>
          <a:p>
            <a:r>
              <a:rPr lang="de-DE" b="1" dirty="0" err="1">
                <a:solidFill>
                  <a:srgbClr val="92D050"/>
                </a:solidFill>
                <a:highlight>
                  <a:srgbClr val="FFFFFF"/>
                </a:highlight>
                <a:latin typeface="sohne"/>
              </a:rPr>
              <a:t>Editing</a:t>
            </a:r>
            <a:endParaRPr lang="de-DE" b="1" dirty="0">
              <a:solidFill>
                <a:srgbClr val="92D050"/>
              </a:solidFill>
              <a:highlight>
                <a:srgbClr val="FFFFFF"/>
              </a:highlight>
              <a:latin typeface="sohne"/>
            </a:endParaRPr>
          </a:p>
          <a:p>
            <a:r>
              <a:rPr lang="de-DE" b="1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Formatting</a:t>
            </a:r>
            <a:endParaRPr lang="de-DE" b="1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hne"/>
            </a:endParaRPr>
          </a:p>
          <a:p>
            <a:pPr lvl="1"/>
            <a:r>
              <a:rPr lang="de-DE" b="1" i="0" dirty="0" err="1">
                <a:solidFill>
                  <a:srgbClr val="C00000"/>
                </a:solidFill>
                <a:effectLst/>
                <a:highlight>
                  <a:srgbClr val="FFFFFF"/>
                </a:highlight>
                <a:latin typeface="sohne"/>
              </a:rPr>
              <a:t>Themes</a:t>
            </a:r>
            <a:endParaRPr lang="de-DE" b="1" i="0" dirty="0">
              <a:solidFill>
                <a:srgbClr val="C00000"/>
              </a:solidFill>
              <a:effectLst/>
              <a:highlight>
                <a:srgbClr val="FFFFFF"/>
              </a:highlight>
              <a:latin typeface="sohne"/>
            </a:endParaRPr>
          </a:p>
          <a:p>
            <a:pPr lvl="1"/>
            <a:r>
              <a:rPr lang="de-DE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sohne"/>
              </a:rPr>
              <a:t>Front and Back Matter</a:t>
            </a:r>
          </a:p>
          <a:p>
            <a:pPr lvl="1"/>
            <a:r>
              <a:rPr lang="de-DE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sohne"/>
              </a:rPr>
              <a:t>Page Breaks</a:t>
            </a:r>
          </a:p>
          <a:p>
            <a:pPr lvl="1"/>
            <a:r>
              <a:rPr lang="de-DE" b="1" i="0" dirty="0">
                <a:solidFill>
                  <a:srgbClr val="92D050"/>
                </a:solidFill>
                <a:effectLst/>
                <a:highlight>
                  <a:srgbClr val="FFFFFF"/>
                </a:highlight>
                <a:latin typeface="sohne"/>
              </a:rPr>
              <a:t>Chapter Options</a:t>
            </a:r>
          </a:p>
          <a:p>
            <a:pPr lvl="1"/>
            <a:r>
              <a:rPr lang="de-DE" b="1" i="0" dirty="0">
                <a:solidFill>
                  <a:srgbClr val="92D050"/>
                </a:solidFill>
                <a:effectLst/>
                <a:highlight>
                  <a:srgbClr val="FFFFFF"/>
                </a:highlight>
                <a:latin typeface="sohne"/>
              </a:rPr>
              <a:t>Headers &amp; </a:t>
            </a:r>
            <a:r>
              <a:rPr lang="de-DE" b="1" i="0" dirty="0" err="1">
                <a:solidFill>
                  <a:srgbClr val="92D050"/>
                </a:solidFill>
                <a:effectLst/>
                <a:highlight>
                  <a:srgbClr val="FFFFFF"/>
                </a:highlight>
                <a:latin typeface="sohne"/>
              </a:rPr>
              <a:t>Footers</a:t>
            </a:r>
            <a:endParaRPr lang="de-DE" b="1" i="0" dirty="0">
              <a:solidFill>
                <a:srgbClr val="92D050"/>
              </a:solidFill>
              <a:effectLst/>
              <a:highlight>
                <a:srgbClr val="FFFFFF"/>
              </a:highlight>
              <a:latin typeface="sohne"/>
            </a:endParaRPr>
          </a:p>
          <a:p>
            <a:pPr lvl="1"/>
            <a:r>
              <a:rPr lang="de-DE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sohne"/>
              </a:rPr>
              <a:t>Font Size and </a:t>
            </a:r>
            <a:r>
              <a:rPr lang="de-DE" b="1" i="0" dirty="0" err="1">
                <a:solidFill>
                  <a:srgbClr val="C00000"/>
                </a:solidFill>
                <a:effectLst/>
                <a:highlight>
                  <a:srgbClr val="FFFFFF"/>
                </a:highlight>
                <a:latin typeface="sohne"/>
              </a:rPr>
              <a:t>Spacing</a:t>
            </a:r>
            <a:endParaRPr lang="de-DE" b="1" dirty="0">
              <a:solidFill>
                <a:srgbClr val="C00000"/>
              </a:solidFill>
              <a:highlight>
                <a:srgbClr val="FFFFFF"/>
              </a:highlight>
              <a:latin typeface="sohne"/>
            </a:endParaRPr>
          </a:p>
          <a:p>
            <a:r>
              <a:rPr lang="de-DE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Export Options</a:t>
            </a:r>
          </a:p>
          <a:p>
            <a:pPr lvl="1"/>
            <a:r>
              <a:rPr lang="en-US" b="0" i="0" dirty="0" err="1">
                <a:solidFill>
                  <a:srgbClr val="00B0F0"/>
                </a:solidFill>
                <a:effectLst/>
                <a:highlight>
                  <a:srgbClr val="FFFFFF"/>
                </a:highlight>
                <a:latin typeface="source-serif-pro"/>
              </a:rPr>
              <a:t>ePub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— For use on Kindle and other eBook formats</a:t>
            </a:r>
          </a:p>
          <a:p>
            <a:pPr lvl="1"/>
            <a:r>
              <a:rPr lang="en-US" b="0" i="0" dirty="0">
                <a:solidFill>
                  <a:srgbClr val="92D050"/>
                </a:solidFill>
                <a:effectLst/>
                <a:highlight>
                  <a:srgbClr val="FFFFFF"/>
                </a:highlight>
                <a:latin typeface="source-serif-pro"/>
              </a:rPr>
              <a:t>PDF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— For print books</a:t>
            </a:r>
          </a:p>
          <a:p>
            <a:pPr lvl="1"/>
            <a:r>
              <a:rPr lang="en-US" b="0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source-serif-pro"/>
              </a:rPr>
              <a:t>docx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— For editing and backups</a:t>
            </a:r>
          </a:p>
          <a:p>
            <a:r>
              <a:rPr lang="de-DE" b="1" dirty="0" err="1">
                <a:solidFill>
                  <a:srgbClr val="242424"/>
                </a:solidFill>
                <a:highlight>
                  <a:srgbClr val="FFFFFF"/>
                </a:highlight>
                <a:latin typeface="sohne"/>
              </a:rPr>
              <a:t>Importing</a:t>
            </a:r>
            <a:r>
              <a:rPr lang="de-DE" b="1" dirty="0">
                <a:solidFill>
                  <a:srgbClr val="242424"/>
                </a:solidFill>
                <a:highlight>
                  <a:srgbClr val="FFFFFF"/>
                </a:highlight>
                <a:latin typeface="sohne"/>
              </a:rPr>
              <a:t> Options</a:t>
            </a:r>
          </a:p>
          <a:p>
            <a:pPr lvl="1"/>
            <a:r>
              <a:rPr lang="en-US" b="0" i="0" dirty="0">
                <a:solidFill>
                  <a:srgbClr val="92D050"/>
                </a:solidFill>
                <a:effectLst/>
                <a:highlight>
                  <a:srgbClr val="FFFFFF"/>
                </a:highlight>
                <a:latin typeface="source-serif-pro"/>
              </a:rPr>
              <a:t>DOCX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 </a:t>
            </a:r>
            <a:r>
              <a:rPr lang="en-US" b="0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source-serif-pro"/>
              </a:rPr>
              <a:t>RTF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 </a:t>
            </a:r>
            <a:r>
              <a:rPr lang="en-US" b="0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source-serif-pro"/>
              </a:rPr>
              <a:t>MOBI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, and </a:t>
            </a:r>
            <a:r>
              <a:rPr lang="en-US" b="0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source-serif-pro"/>
              </a:rPr>
              <a:t>EPUB</a:t>
            </a:r>
            <a:endParaRPr lang="de-DE" b="1" i="0" dirty="0">
              <a:solidFill>
                <a:srgbClr val="00B0F0"/>
              </a:solidFill>
              <a:effectLst/>
              <a:highlight>
                <a:srgbClr val="FFFFFF"/>
              </a:highlight>
              <a:latin typeface="sohne"/>
            </a:endParaRPr>
          </a:p>
          <a:p>
            <a:pPr lvl="1"/>
            <a:endParaRPr lang="de-DE" b="1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hne"/>
            </a:endParaRPr>
          </a:p>
          <a:p>
            <a:endParaRPr lang="de-DE" b="1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hne"/>
            </a:endParaRPr>
          </a:p>
          <a:p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BE3ECD9-8A5A-0A06-BF86-D7476280D54D}"/>
              </a:ext>
            </a:extLst>
          </p:cNvPr>
          <p:cNvGrpSpPr/>
          <p:nvPr/>
        </p:nvGrpSpPr>
        <p:grpSpPr>
          <a:xfrm>
            <a:off x="7916333" y="736600"/>
            <a:ext cx="3242734" cy="2607733"/>
            <a:chOff x="7916333" y="736600"/>
            <a:chExt cx="3242734" cy="2607733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70E3D02C-5197-4616-1606-0660DE2DD553}"/>
                </a:ext>
              </a:extLst>
            </p:cNvPr>
            <p:cNvSpPr txBox="1"/>
            <p:nvPr/>
          </p:nvSpPr>
          <p:spPr>
            <a:xfrm>
              <a:off x="8034867" y="857900"/>
              <a:ext cx="3124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Color Code </a:t>
              </a:r>
              <a:r>
                <a:rPr lang="de-DE" dirty="0" err="1"/>
                <a:t>Meaning</a:t>
              </a:r>
              <a:r>
                <a:rPr lang="de-DE" dirty="0"/>
                <a:t>:</a:t>
              </a:r>
            </a:p>
            <a:p>
              <a:endParaRPr lang="de-DE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E0ECD75-E3F4-784D-BEB3-4E13FFCA5412}"/>
                </a:ext>
              </a:extLst>
            </p:cNvPr>
            <p:cNvSpPr/>
            <p:nvPr/>
          </p:nvSpPr>
          <p:spPr>
            <a:xfrm>
              <a:off x="8034867" y="1363133"/>
              <a:ext cx="462492" cy="46249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BE0A5AC-D07C-7F98-83E4-8B20083F5BB7}"/>
                </a:ext>
              </a:extLst>
            </p:cNvPr>
            <p:cNvSpPr/>
            <p:nvPr/>
          </p:nvSpPr>
          <p:spPr>
            <a:xfrm>
              <a:off x="8034867" y="2017184"/>
              <a:ext cx="462492" cy="46249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C00000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B6CA6A4-7651-81A7-2074-B3B2425E66AC}"/>
                </a:ext>
              </a:extLst>
            </p:cNvPr>
            <p:cNvSpPr/>
            <p:nvPr/>
          </p:nvSpPr>
          <p:spPr>
            <a:xfrm>
              <a:off x="8034867" y="2671235"/>
              <a:ext cx="462492" cy="46249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1725923-B73C-AD80-87C9-1A4BF0AA67A8}"/>
                </a:ext>
              </a:extLst>
            </p:cNvPr>
            <p:cNvSpPr txBox="1"/>
            <p:nvPr/>
          </p:nvSpPr>
          <p:spPr>
            <a:xfrm>
              <a:off x="8785226" y="1409713"/>
              <a:ext cx="12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implement</a:t>
              </a:r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8FFBC8E-D897-B251-1D33-870F4199C4B0}"/>
                </a:ext>
              </a:extLst>
            </p:cNvPr>
            <p:cNvSpPr txBox="1"/>
            <p:nvPr/>
          </p:nvSpPr>
          <p:spPr>
            <a:xfrm>
              <a:off x="8785226" y="2063764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ignore</a:t>
              </a:r>
              <a:endParaRPr lang="de-DE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7901475-B2AA-D255-B06F-EE4A94E3C264}"/>
                </a:ext>
              </a:extLst>
            </p:cNvPr>
            <p:cNvSpPr txBox="1"/>
            <p:nvPr/>
          </p:nvSpPr>
          <p:spPr>
            <a:xfrm>
              <a:off x="8785226" y="2717815"/>
              <a:ext cx="832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unsure</a:t>
              </a:r>
              <a:endParaRPr lang="de-DE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CD9B0A6-DEB7-A4C9-5A63-91DE8EFAA23F}"/>
                </a:ext>
              </a:extLst>
            </p:cNvPr>
            <p:cNvSpPr/>
            <p:nvPr/>
          </p:nvSpPr>
          <p:spPr>
            <a:xfrm>
              <a:off x="7916333" y="736600"/>
              <a:ext cx="2362200" cy="2607733"/>
            </a:xfrm>
            <a:prstGeom prst="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1643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8BBF8-5558-3AE5-98E9-76CA8CEC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5933C2-9DC0-9891-2597-5BA01983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900" b="1" dirty="0">
                <a:solidFill>
                  <a:srgbClr val="92D050"/>
                </a:solidFill>
                <a:highlight>
                  <a:srgbClr val="FFFFFF"/>
                </a:highlight>
                <a:latin typeface="sohne"/>
              </a:rPr>
              <a:t>Word Count</a:t>
            </a:r>
            <a:r>
              <a:rPr lang="en-US" b="0" i="0" dirty="0">
                <a:solidFill>
                  <a:srgbClr val="92D050"/>
                </a:solidFill>
                <a:effectLst/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— For the entire book, the chapter, or the section</a:t>
            </a:r>
          </a:p>
          <a:p>
            <a:r>
              <a:rPr lang="en-US" sz="2900" b="1" dirty="0">
                <a:solidFill>
                  <a:srgbClr val="00B0F0"/>
                </a:solidFill>
                <a:highlight>
                  <a:srgbClr val="FFFFFF"/>
                </a:highlight>
                <a:latin typeface="sohne"/>
              </a:rPr>
              <a:t>Device Previewer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— 14 Different preview options to see how your book looks when formatted</a:t>
            </a:r>
          </a:p>
          <a:p>
            <a:r>
              <a:rPr lang="en-US" sz="2900" b="1" dirty="0">
                <a:solidFill>
                  <a:srgbClr val="92D050"/>
                </a:solidFill>
                <a:highlight>
                  <a:srgbClr val="FFFFFF"/>
                </a:highlight>
                <a:latin typeface="sohne"/>
              </a:rPr>
              <a:t>Autosave Feature</a:t>
            </a:r>
            <a:r>
              <a:rPr lang="en-US" b="0" i="0" dirty="0">
                <a:solidFill>
                  <a:srgbClr val="92D050"/>
                </a:solidFill>
                <a:effectLst/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— It also supports backups and saves everything to the cloud</a:t>
            </a:r>
          </a:p>
          <a:p>
            <a:r>
              <a:rPr lang="de-DE" sz="2900" b="1" dirty="0">
                <a:solidFill>
                  <a:srgbClr val="92D050"/>
                </a:solidFill>
                <a:highlight>
                  <a:srgbClr val="FFFFFF"/>
                </a:highlight>
                <a:latin typeface="sohne"/>
              </a:rPr>
              <a:t>Use Online </a:t>
            </a:r>
            <a:r>
              <a:rPr lang="de-DE" sz="2900" b="1" dirty="0" err="1">
                <a:solidFill>
                  <a:srgbClr val="92D050"/>
                </a:solidFill>
                <a:highlight>
                  <a:srgbClr val="FFFFFF"/>
                </a:highlight>
                <a:latin typeface="sohne"/>
              </a:rPr>
              <a:t>or</a:t>
            </a:r>
            <a:r>
              <a:rPr lang="de-DE" sz="2900" b="1" dirty="0">
                <a:solidFill>
                  <a:srgbClr val="92D050"/>
                </a:solidFill>
                <a:highlight>
                  <a:srgbClr val="FFFFFF"/>
                </a:highlight>
                <a:latin typeface="sohne"/>
              </a:rPr>
              <a:t> Offline</a:t>
            </a:r>
          </a:p>
          <a:p>
            <a:r>
              <a:rPr lang="de-DE" sz="2900" b="1" dirty="0">
                <a:solidFill>
                  <a:srgbClr val="C00000"/>
                </a:solidFill>
                <a:highlight>
                  <a:srgbClr val="FFFFFF"/>
                </a:highlight>
                <a:latin typeface="sohne"/>
              </a:rPr>
              <a:t>Chapter Splitting</a:t>
            </a:r>
          </a:p>
          <a:p>
            <a:r>
              <a:rPr lang="de-DE" sz="2900" b="1" dirty="0">
                <a:solidFill>
                  <a:srgbClr val="92D050"/>
                </a:solidFill>
                <a:highlight>
                  <a:srgbClr val="FFFFFF"/>
                </a:highlight>
                <a:latin typeface="sohne"/>
              </a:rPr>
              <a:t>Spell Check</a:t>
            </a:r>
          </a:p>
          <a:p>
            <a:r>
              <a:rPr lang="de-DE" sz="2900" b="1" dirty="0" err="1">
                <a:solidFill>
                  <a:srgbClr val="C00000"/>
                </a:solidFill>
                <a:highlight>
                  <a:srgbClr val="FFFFFF"/>
                </a:highlight>
                <a:latin typeface="sohne"/>
              </a:rPr>
              <a:t>Full</a:t>
            </a:r>
            <a:r>
              <a:rPr lang="de-DE" sz="2900" b="1" dirty="0">
                <a:solidFill>
                  <a:srgbClr val="C00000"/>
                </a:solidFill>
                <a:highlight>
                  <a:srgbClr val="FFFFFF"/>
                </a:highlight>
                <a:latin typeface="sohne"/>
              </a:rPr>
              <a:t> </a:t>
            </a:r>
            <a:r>
              <a:rPr lang="de-DE" sz="2900" b="1" dirty="0" err="1">
                <a:solidFill>
                  <a:srgbClr val="C00000"/>
                </a:solidFill>
                <a:highlight>
                  <a:srgbClr val="FFFFFF"/>
                </a:highlight>
                <a:latin typeface="sohne"/>
              </a:rPr>
              <a:t>Bleed</a:t>
            </a:r>
            <a:r>
              <a:rPr lang="de-DE" sz="2900" b="1" dirty="0">
                <a:solidFill>
                  <a:srgbClr val="C00000"/>
                </a:solidFill>
                <a:highlight>
                  <a:srgbClr val="FFFFFF"/>
                </a:highlight>
                <a:latin typeface="sohne"/>
              </a:rPr>
              <a:t> Images</a:t>
            </a:r>
          </a:p>
          <a:p>
            <a:r>
              <a:rPr lang="de-DE" sz="2900" b="1" dirty="0">
                <a:solidFill>
                  <a:srgbClr val="00B0F0"/>
                </a:solidFill>
                <a:highlight>
                  <a:srgbClr val="FFFFFF"/>
                </a:highlight>
                <a:latin typeface="sohne"/>
              </a:rPr>
              <a:t>Foot and </a:t>
            </a:r>
            <a:r>
              <a:rPr lang="de-DE" sz="2900" b="1" dirty="0" err="1">
                <a:solidFill>
                  <a:srgbClr val="00B0F0"/>
                </a:solidFill>
                <a:highlight>
                  <a:srgbClr val="FFFFFF"/>
                </a:highlight>
                <a:latin typeface="sohne"/>
              </a:rPr>
              <a:t>Endnotes</a:t>
            </a:r>
            <a:endParaRPr lang="en-US" sz="2900" b="1" dirty="0">
              <a:solidFill>
                <a:srgbClr val="00B0F0"/>
              </a:solidFill>
              <a:highlight>
                <a:srgbClr val="FFFFFF"/>
              </a:highlight>
              <a:latin typeface="sohne"/>
            </a:endParaRPr>
          </a:p>
          <a:p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4DD4599-182E-34F7-E2C2-F91D427D0524}"/>
              </a:ext>
            </a:extLst>
          </p:cNvPr>
          <p:cNvGrpSpPr/>
          <p:nvPr/>
        </p:nvGrpSpPr>
        <p:grpSpPr>
          <a:xfrm>
            <a:off x="7636933" y="3704167"/>
            <a:ext cx="3242734" cy="2607733"/>
            <a:chOff x="7916333" y="736600"/>
            <a:chExt cx="3242734" cy="2607733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7859D914-D705-54BE-BABF-3F01CB3BCE12}"/>
                </a:ext>
              </a:extLst>
            </p:cNvPr>
            <p:cNvSpPr txBox="1"/>
            <p:nvPr/>
          </p:nvSpPr>
          <p:spPr>
            <a:xfrm>
              <a:off x="8034867" y="857900"/>
              <a:ext cx="3124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Color Code </a:t>
              </a:r>
              <a:r>
                <a:rPr lang="de-DE" dirty="0" err="1"/>
                <a:t>Meaning</a:t>
              </a:r>
              <a:r>
                <a:rPr lang="de-DE" dirty="0"/>
                <a:t>:</a:t>
              </a:r>
            </a:p>
            <a:p>
              <a:endParaRPr lang="de-DE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4B19255-2F38-FD5F-BF8F-6627BC7F1B09}"/>
                </a:ext>
              </a:extLst>
            </p:cNvPr>
            <p:cNvSpPr/>
            <p:nvPr/>
          </p:nvSpPr>
          <p:spPr>
            <a:xfrm>
              <a:off x="8034867" y="1363133"/>
              <a:ext cx="462492" cy="462492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07D8541-E2F7-40DA-D74B-7B41D672708C}"/>
                </a:ext>
              </a:extLst>
            </p:cNvPr>
            <p:cNvSpPr/>
            <p:nvPr/>
          </p:nvSpPr>
          <p:spPr>
            <a:xfrm>
              <a:off x="8034867" y="2017184"/>
              <a:ext cx="462492" cy="46249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C00000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D5650256-0792-27AB-A39E-D2F9B4D3FB46}"/>
                </a:ext>
              </a:extLst>
            </p:cNvPr>
            <p:cNvSpPr/>
            <p:nvPr/>
          </p:nvSpPr>
          <p:spPr>
            <a:xfrm>
              <a:off x="8034867" y="2671235"/>
              <a:ext cx="462492" cy="46249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92FD308-5F40-A6A0-D440-0314687B423C}"/>
                </a:ext>
              </a:extLst>
            </p:cNvPr>
            <p:cNvSpPr txBox="1"/>
            <p:nvPr/>
          </p:nvSpPr>
          <p:spPr>
            <a:xfrm>
              <a:off x="8785226" y="1409713"/>
              <a:ext cx="1208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implement</a:t>
              </a:r>
              <a:endParaRPr lang="de-DE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6805F43-EC32-1078-92F4-D4C2B45B4B59}"/>
                </a:ext>
              </a:extLst>
            </p:cNvPr>
            <p:cNvSpPr txBox="1"/>
            <p:nvPr/>
          </p:nvSpPr>
          <p:spPr>
            <a:xfrm>
              <a:off x="8785226" y="2063764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ignore</a:t>
              </a:r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9FCA3EAA-182C-DE65-12A4-7814B73E856F}"/>
                </a:ext>
              </a:extLst>
            </p:cNvPr>
            <p:cNvSpPr txBox="1"/>
            <p:nvPr/>
          </p:nvSpPr>
          <p:spPr>
            <a:xfrm>
              <a:off x="8785226" y="2717815"/>
              <a:ext cx="832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unsure</a:t>
              </a:r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69FA406-CB54-B4B8-CF7B-9009905D1CF3}"/>
                </a:ext>
              </a:extLst>
            </p:cNvPr>
            <p:cNvSpPr/>
            <p:nvPr/>
          </p:nvSpPr>
          <p:spPr>
            <a:xfrm>
              <a:off x="7916333" y="736600"/>
              <a:ext cx="2362200" cy="2607733"/>
            </a:xfrm>
            <a:prstGeom prst="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8623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Breitbild</PresentationFormat>
  <Paragraphs>40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sohne</vt:lpstr>
      <vt:lpstr>source-serif-pro</vt:lpstr>
      <vt:lpstr>Office</vt:lpstr>
      <vt:lpstr>PowerPoint-Präsentation</vt:lpstr>
      <vt:lpstr>PowerPoint-Präsentation</vt:lpstr>
      <vt:lpstr>Features 1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Jasmina Karadzehenemovic</dc:creator>
  <cp:lastModifiedBy>Jasmina Karadzehenemovic</cp:lastModifiedBy>
  <cp:revision>3</cp:revision>
  <dcterms:created xsi:type="dcterms:W3CDTF">2024-06-28T13:57:43Z</dcterms:created>
  <dcterms:modified xsi:type="dcterms:W3CDTF">2024-06-28T14:12:29Z</dcterms:modified>
</cp:coreProperties>
</file>