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8" r:id="rId7"/>
    <p:sldId id="267" r:id="rId8"/>
    <p:sldId id="266" r:id="rId9"/>
    <p:sldId id="257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74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7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06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4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53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86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9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6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86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0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49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02C0-B41B-4F07-9CF6-A1D8C6FF550A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CB11-9D62-4F5E-B11D-3DB354F05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1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indices-clusterizados-e-nao-clusterizados-no-sql-server/3028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sc.ufcg.edu.br/~pet/jornal/maio2011/materias/recapitulando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Índice Clusterizado</a:t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 smtClean="0">
                <a:solidFill>
                  <a:schemeClr val="bg1"/>
                </a:solidFill>
                <a:latin typeface="+mn-lt"/>
              </a:rPr>
              <a:t>Índice Não-</a:t>
            </a:r>
            <a:r>
              <a:rPr lang="pt-BR" b="1" dirty="0" err="1" smtClean="0">
                <a:solidFill>
                  <a:schemeClr val="bg1"/>
                </a:solidFill>
                <a:latin typeface="+mn-lt"/>
              </a:rPr>
              <a:t>clusterizado</a:t>
            </a: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r>
              <a:rPr lang="pt-BR" b="1" dirty="0" smtClean="0">
                <a:solidFill>
                  <a:schemeClr val="bg1"/>
                </a:solidFill>
                <a:latin typeface="+mn-lt"/>
              </a:rPr>
              <a:t>Normalização</a:t>
            </a: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Senai Informática – São Paulo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Desenvolvimento de Sistemas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Tarde – 06/02/2019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3557" y="1929788"/>
            <a:ext cx="5100320" cy="153384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Normalização</a:t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3736" y="2100446"/>
            <a:ext cx="9910355" cy="213711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1ª Forma Normal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PESSOAS </a:t>
            </a:r>
            <a:r>
              <a:rPr lang="pt-BR" sz="3600" b="1" dirty="0">
                <a:solidFill>
                  <a:schemeClr val="bg1"/>
                </a:solidFill>
              </a:rPr>
              <a:t>= {ID+ NOME + ENDERECO + TELEFONES}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PESSOAS = { ID + NOME + ENDERECO }</a:t>
            </a:r>
          </a:p>
          <a:p>
            <a:r>
              <a:rPr lang="pt-BR" sz="3600" b="1" dirty="0">
                <a:solidFill>
                  <a:schemeClr val="bg1"/>
                </a:solidFill>
              </a:rPr>
              <a:t>TELEFONES = { PESSOA_ID + TELEFONE 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3557" y="1929788"/>
            <a:ext cx="5100320" cy="153384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Normalização</a:t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647" y="1929788"/>
            <a:ext cx="10337074" cy="213711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2ª Forma Normal</a:t>
            </a:r>
          </a:p>
          <a:p>
            <a:r>
              <a:rPr lang="pt-BR" sz="3600" b="1" dirty="0">
                <a:solidFill>
                  <a:schemeClr val="bg1"/>
                </a:solidFill>
              </a:rPr>
              <a:t>ALUNOS_CURSOS = { ID_ALUNO + ID_CURSO + NOTA + DESCRICAO_CURSO }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ALUNOS_CURSOS = {ID_ALUNO + ID_CURSO + NOTA}</a:t>
            </a:r>
          </a:p>
          <a:p>
            <a:r>
              <a:rPr lang="pt-BR" sz="3600" b="1" dirty="0">
                <a:solidFill>
                  <a:schemeClr val="bg1"/>
                </a:solidFill>
              </a:rPr>
              <a:t>CURSOS = {ID_CURSO + DESCRICAO}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3557" y="1929788"/>
            <a:ext cx="5100320" cy="153384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Normalização</a:t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528" y="1929788"/>
            <a:ext cx="11704546" cy="213711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3ª Forma </a:t>
            </a:r>
            <a:r>
              <a:rPr lang="pt-BR" sz="3600" b="1" dirty="0" smtClean="0">
                <a:solidFill>
                  <a:schemeClr val="bg1"/>
                </a:solidFill>
              </a:rPr>
              <a:t>Normal</a:t>
            </a:r>
            <a:endParaRPr lang="pt-BR" sz="3600" b="1" dirty="0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FUNCIONARIOS = { ID + NOME + ID_CARGO + DESCRICAO_CARGO }</a:t>
            </a:r>
          </a:p>
          <a:p>
            <a:endParaRPr lang="pt-BR" sz="3600" b="1" dirty="0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FUNCIONARIOS = { ID + NOME + ID_CARGO }</a:t>
            </a:r>
          </a:p>
          <a:p>
            <a:endParaRPr lang="pt-BR" sz="3600" b="1" dirty="0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CARGOS = { ID_CARGO + DESCRICAO }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3556" y="1929788"/>
            <a:ext cx="6337163" cy="153384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Tutoriais e Sites</a:t>
            </a:r>
            <a:r>
              <a:rPr lang="pt-B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05989" y="3065417"/>
            <a:ext cx="9997440" cy="1706880"/>
          </a:xfrm>
        </p:spPr>
        <p:txBody>
          <a:bodyPr/>
          <a:lstStyle/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www.devmedia.com.br/indices-clusterizados-e-nao-clusterizados-no-sql-server/30288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http://www.dsc.ufcg.edu.br/~</a:t>
            </a:r>
            <a:r>
              <a:rPr lang="pt-BR" dirty="0" smtClean="0">
                <a:hlinkClick r:id="rId4"/>
              </a:rPr>
              <a:t>pet/jornal/maio2011/materias/recapitulando.html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8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4068" y="1862592"/>
            <a:ext cx="4467497" cy="2517820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Índice Clusterizado</a:t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8343" y="2785610"/>
            <a:ext cx="5738948" cy="1655762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* Ordenado de forma física na gravação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* Um índice por tabela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* Rapidez na busca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/>
                </a:solidFill>
              </a:rPr>
              <a:t>Dificuldade para alterações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/>
                </a:solidFill>
              </a:rPr>
              <a:t>Exemplo: CEP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953794" y="1801632"/>
            <a:ext cx="4467497" cy="2517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Índice Não-</a:t>
            </a:r>
            <a:r>
              <a:rPr lang="pt-BR" b="1" dirty="0" err="1" smtClean="0">
                <a:solidFill>
                  <a:schemeClr val="bg1"/>
                </a:solidFill>
                <a:latin typeface="+mn-lt"/>
              </a:rPr>
              <a:t>clusterizado</a:t>
            </a:r>
            <a:r>
              <a:rPr lang="pt-B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318069" y="2724650"/>
            <a:ext cx="5738948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/>
                </a:solidFill>
              </a:rPr>
              <a:t>Não é ordenado de forma física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/>
                </a:solidFill>
              </a:rPr>
              <a:t>* Mais de um por tabela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* Desvantagem nas pesquisas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/>
                </a:solidFill>
              </a:rPr>
              <a:t>Facilidade para alterar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/>
                </a:solidFill>
              </a:rPr>
              <a:t>Exemplo: nome de ruas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269" y="1960880"/>
            <a:ext cx="5100320" cy="153384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Clusterizado</a:t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92387" y="2919478"/>
            <a:ext cx="3510028" cy="1655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1 – Daniel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2 – Luciano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3 – Felipe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4 – Gustavo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5 - </a:t>
            </a:r>
            <a:r>
              <a:rPr lang="pt-BR" sz="2800" b="1" dirty="0" err="1" smtClean="0">
                <a:solidFill>
                  <a:schemeClr val="bg1"/>
                </a:solidFill>
              </a:rPr>
              <a:t>Odirlei</a:t>
            </a:r>
            <a:r>
              <a:rPr lang="pt-BR" sz="2800" b="1" dirty="0" smtClean="0">
                <a:solidFill>
                  <a:schemeClr val="bg1"/>
                </a:solidFill>
              </a:rPr>
              <a:t> 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603073" y="2365994"/>
            <a:ext cx="5100320" cy="1533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Não-</a:t>
            </a:r>
            <a:r>
              <a:rPr lang="pt-BR" b="1" dirty="0" err="1" smtClean="0">
                <a:solidFill>
                  <a:schemeClr val="bg1"/>
                </a:solidFill>
                <a:latin typeface="+mn-lt"/>
              </a:rPr>
              <a:t>clusterizado</a:t>
            </a:r>
            <a:r>
              <a:rPr lang="pt-B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3844259" y="2865120"/>
            <a:ext cx="616807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1 – Daniel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2 – Luciano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3 – Felipe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4 – Gustavo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 smtClean="0">
                <a:solidFill>
                  <a:schemeClr val="bg1"/>
                </a:solidFill>
              </a:rPr>
              <a:t>5 - </a:t>
            </a:r>
            <a:r>
              <a:rPr lang="pt-BR" sz="2800" b="1" dirty="0" err="1" smtClean="0">
                <a:solidFill>
                  <a:schemeClr val="bg1"/>
                </a:solidFill>
              </a:rPr>
              <a:t>Odirlei</a:t>
            </a:r>
            <a:r>
              <a:rPr lang="pt-BR" sz="2800" b="1" dirty="0" smtClean="0">
                <a:solidFill>
                  <a:schemeClr val="bg1"/>
                </a:solidFill>
              </a:rPr>
              <a:t> </a:t>
            </a:r>
            <a:endParaRPr lang="pt-B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21167"/>
              </p:ext>
            </p:extLst>
          </p:nvPr>
        </p:nvGraphicFramePr>
        <p:xfrm>
          <a:off x="3284321" y="2663381"/>
          <a:ext cx="150985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853">
                  <a:extLst>
                    <a:ext uri="{9D8B030D-6E8A-4147-A177-3AD203B41FA5}">
                      <a16:colId xmlns:a16="http://schemas.microsoft.com/office/drawing/2014/main" val="809262370"/>
                    </a:ext>
                  </a:extLst>
                </a:gridCol>
              </a:tblGrid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>
                          <a:latin typeface="+mn-lt"/>
                        </a:rPr>
                        <a:t>Gravação</a:t>
                      </a:r>
                      <a:endParaRPr lang="pt-BR" sz="2400" baseline="0" dirty="0">
                        <a:latin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65140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80362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87138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20610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21007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2864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98223"/>
              </p:ext>
            </p:extLst>
          </p:nvPr>
        </p:nvGraphicFramePr>
        <p:xfrm>
          <a:off x="8896018" y="2624073"/>
          <a:ext cx="150985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853">
                  <a:extLst>
                    <a:ext uri="{9D8B030D-6E8A-4147-A177-3AD203B41FA5}">
                      <a16:colId xmlns:a16="http://schemas.microsoft.com/office/drawing/2014/main" val="809262370"/>
                    </a:ext>
                  </a:extLst>
                </a:gridCol>
              </a:tblGrid>
              <a:tr h="417631">
                <a:tc>
                  <a:txBody>
                    <a:bodyPr/>
                    <a:lstStyle/>
                    <a:p>
                      <a:pPr algn="ctr"/>
                      <a:r>
                        <a:rPr lang="pt-BR" sz="2400" baseline="0" dirty="0" smtClean="0">
                          <a:latin typeface="+mn-lt"/>
                        </a:rPr>
                        <a:t>Gravação</a:t>
                      </a:r>
                      <a:endParaRPr lang="pt-BR" sz="2400" baseline="0" dirty="0">
                        <a:latin typeface="+mn-l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65140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80362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87138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20610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21007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286402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algn="ctr"/>
                      <a:r>
                        <a:rPr lang="pt-BR" sz="2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pt-BR" sz="2400" b="1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6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87" y="1159156"/>
            <a:ext cx="10058400" cy="52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35" y="1078134"/>
            <a:ext cx="10058400" cy="52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20012" y="1310059"/>
            <a:ext cx="5100320" cy="153384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Sem índices </a:t>
            </a:r>
            <a:r>
              <a:rPr lang="pt-B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36914" y="5730240"/>
            <a:ext cx="8708572" cy="75546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Tabela de custos para a execução do SELECT sem índices.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34" y="1310059"/>
            <a:ext cx="6581003" cy="42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7762" y="1363731"/>
            <a:ext cx="6180409" cy="153384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Não - Clusterizado</a:t>
            </a:r>
            <a:r>
              <a:rPr lang="pt-B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84366" y="5448255"/>
            <a:ext cx="9144000" cy="85675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Tabela de custos para a execução do SELECT com um índice não-</a:t>
            </a:r>
            <a:r>
              <a:rPr lang="pt-BR" dirty="0" err="1">
                <a:solidFill>
                  <a:schemeClr val="bg1"/>
                </a:solidFill>
              </a:rPr>
              <a:t>clusterizado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62" y="1586705"/>
            <a:ext cx="6081941" cy="38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2232" y="1389856"/>
            <a:ext cx="5100320" cy="153384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Clusterizado </a:t>
            </a:r>
            <a:r>
              <a:rPr lang="pt-BR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02080" y="5326335"/>
            <a:ext cx="9144000" cy="42132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Tabela de custos para a execução do SELECT com um índice </a:t>
            </a:r>
            <a:r>
              <a:rPr lang="pt-BR" dirty="0" err="1">
                <a:solidFill>
                  <a:schemeClr val="bg1"/>
                </a:solidFill>
              </a:rPr>
              <a:t>clusterizado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4" y="1389856"/>
            <a:ext cx="54006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3557" y="1929788"/>
            <a:ext cx="5100320" cy="1533842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+mn-lt"/>
              </a:rPr>
              <a:t>Normalização</a:t>
            </a:r>
            <a:br>
              <a:rPr lang="pt-BR" b="1" dirty="0" smtClean="0">
                <a:solidFill>
                  <a:schemeClr val="bg1"/>
                </a:solidFill>
                <a:latin typeface="+mn-lt"/>
              </a:rPr>
            </a:br>
            <a:r>
              <a:rPr lang="pt-BR" b="1" dirty="0">
                <a:solidFill>
                  <a:schemeClr val="bg1"/>
                </a:solidFill>
                <a:latin typeface="+mn-lt"/>
              </a:rPr>
              <a:t/>
            </a:r>
            <a:br>
              <a:rPr lang="pt-BR" b="1" dirty="0">
                <a:solidFill>
                  <a:schemeClr val="bg1"/>
                </a:solidFill>
                <a:latin typeface="+mn-lt"/>
              </a:rPr>
            </a:b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2811" y="1978525"/>
            <a:ext cx="9910355" cy="2137115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bg1"/>
                </a:solidFill>
              </a:rPr>
              <a:t>É um processo de transformação na estrutura que visa eliminar redundâncias e eliminar anomalias de </a:t>
            </a:r>
            <a:r>
              <a:rPr lang="pt-BR" sz="3600" b="1" dirty="0" smtClean="0">
                <a:solidFill>
                  <a:schemeClr val="bg1"/>
                </a:solidFill>
              </a:rPr>
              <a:t>mudanças</a:t>
            </a:r>
            <a:endParaRPr lang="pt-BR" sz="36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/>
                </a:solidFill>
              </a:rPr>
              <a:t>Nesse </a:t>
            </a:r>
            <a:r>
              <a:rPr lang="pt-BR" sz="3600" b="1" dirty="0">
                <a:solidFill>
                  <a:schemeClr val="bg1"/>
                </a:solidFill>
              </a:rPr>
              <a:t>processo, os dados ficam de forma mais organizada ocupando menos </a:t>
            </a:r>
            <a:r>
              <a:rPr lang="pt-BR" sz="3600" b="1" dirty="0" smtClean="0">
                <a:solidFill>
                  <a:schemeClr val="bg1"/>
                </a:solidFill>
              </a:rPr>
              <a:t>espaço</a:t>
            </a:r>
            <a:endParaRPr lang="pt-BR" sz="36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bg1"/>
                </a:solidFill>
              </a:rPr>
              <a:t>O porém </a:t>
            </a:r>
            <a:r>
              <a:rPr lang="pt-BR" sz="3600" b="1" dirty="0" smtClean="0">
                <a:solidFill>
                  <a:schemeClr val="bg1"/>
                </a:solidFill>
              </a:rPr>
              <a:t>é aumento </a:t>
            </a:r>
            <a:r>
              <a:rPr lang="pt-BR" sz="3600" b="1" dirty="0">
                <a:solidFill>
                  <a:schemeClr val="bg1"/>
                </a:solidFill>
              </a:rPr>
              <a:t>o número de tabelas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" y="254000"/>
            <a:ext cx="232913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292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Índice Clusterizado Índice Não-clusterizado Normalização</vt:lpstr>
      <vt:lpstr>Índice Clusterizado  </vt:lpstr>
      <vt:lpstr>Clusterizado  </vt:lpstr>
      <vt:lpstr>Apresentação do PowerPoint</vt:lpstr>
      <vt:lpstr>Apresentação do PowerPoint</vt:lpstr>
      <vt:lpstr>Sem índices   </vt:lpstr>
      <vt:lpstr>Não - Clusterizado  </vt:lpstr>
      <vt:lpstr>Clusterizado   </vt:lpstr>
      <vt:lpstr>Normalização  </vt:lpstr>
      <vt:lpstr>Normalização  </vt:lpstr>
      <vt:lpstr>Normalização  </vt:lpstr>
      <vt:lpstr>Normalização  </vt:lpstr>
      <vt:lpstr>Tutoriais e Sites  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Índice Clusterizado Índice Não-clusterizado Normalização</dc:title>
  <dc:creator>Daniel Roncaglia Correia Dos Santos</dc:creator>
  <cp:lastModifiedBy>Felipe Tadeu Neves Santos</cp:lastModifiedBy>
  <cp:revision>9</cp:revision>
  <dcterms:created xsi:type="dcterms:W3CDTF">2019-02-05T18:26:06Z</dcterms:created>
  <dcterms:modified xsi:type="dcterms:W3CDTF">2019-02-06T18:11:25Z</dcterms:modified>
</cp:coreProperties>
</file>