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80" r:id="rId5"/>
    <p:sldId id="282" r:id="rId6"/>
    <p:sldId id="283" r:id="rId7"/>
    <p:sldId id="284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75" r:id="rId18"/>
    <p:sldId id="277" r:id="rId19"/>
    <p:sldId id="278" r:id="rId20"/>
    <p:sldId id="286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48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2991" y="2570936"/>
            <a:ext cx="6306019" cy="1716129"/>
          </a:xfrm>
        </p:spPr>
        <p:txBody>
          <a:bodyPr/>
          <a:lstStyle/>
          <a:p>
            <a:pPr algn="ctr"/>
            <a:r>
              <a:rPr lang="pt-BR" dirty="0" err="1"/>
              <a:t>Views</a:t>
            </a:r>
            <a:r>
              <a:rPr lang="pt-BR" dirty="0"/>
              <a:t>, </a:t>
            </a:r>
            <a:r>
              <a:rPr lang="pt-BR" dirty="0" err="1"/>
              <a:t>Functions</a:t>
            </a:r>
            <a:r>
              <a:rPr lang="pt-BR" dirty="0"/>
              <a:t> e Funções Internas</a:t>
            </a:r>
          </a:p>
        </p:txBody>
      </p:sp>
    </p:spTree>
    <p:extLst>
      <p:ext uri="{BB962C8B-B14F-4D97-AF65-F5344CB8AC3E}">
        <p14:creationId xmlns:p14="http://schemas.microsoft.com/office/powerpoint/2010/main" val="176959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Exemplo</a:t>
            </a:r>
          </a:p>
        </p:txBody>
      </p:sp>
      <p:pic>
        <p:nvPicPr>
          <p:cNvPr id="4" name="Imagem 3" descr="Tabela produto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7" y="2994115"/>
            <a:ext cx="7768046" cy="241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2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15522" t="23578" r="23095" b="18416"/>
          <a:stretch/>
        </p:blipFill>
        <p:spPr bwMode="auto">
          <a:xfrm>
            <a:off x="1784498" y="1141686"/>
            <a:ext cx="8623004" cy="4574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86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15945" t="17308" r="22108" b="20234"/>
          <a:stretch/>
        </p:blipFill>
        <p:spPr bwMode="auto">
          <a:xfrm>
            <a:off x="2094955" y="1022486"/>
            <a:ext cx="8002090" cy="4813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2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16369" t="18562" r="22390" b="12208"/>
          <a:stretch/>
        </p:blipFill>
        <p:spPr bwMode="auto">
          <a:xfrm>
            <a:off x="2151017" y="982163"/>
            <a:ext cx="7889966" cy="4893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522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15240" t="23077" r="22672" b="15970"/>
          <a:stretch/>
        </p:blipFill>
        <p:spPr bwMode="auto">
          <a:xfrm>
            <a:off x="1827243" y="913803"/>
            <a:ext cx="8537514" cy="5030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861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228" t="38428" r="39197" b="46905"/>
          <a:stretch/>
        </p:blipFill>
        <p:spPr>
          <a:xfrm>
            <a:off x="6392091" y="2899953"/>
            <a:ext cx="5432342" cy="1375955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5" y="3291840"/>
            <a:ext cx="3859212" cy="1371600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Retorna o número de caracteres da expressão da cadeia de caracteres especificada, excluindo espaços em branco à direita.</a:t>
            </a:r>
          </a:p>
        </p:txBody>
      </p:sp>
    </p:spTree>
    <p:extLst>
      <p:ext uri="{BB962C8B-B14F-4D97-AF65-F5344CB8AC3E}">
        <p14:creationId xmlns:p14="http://schemas.microsoft.com/office/powerpoint/2010/main" val="150134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REPLACE 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7360" t="25106" r="33473" b="34333"/>
          <a:stretch/>
        </p:blipFill>
        <p:spPr>
          <a:xfrm>
            <a:off x="6147277" y="1633434"/>
            <a:ext cx="5657073" cy="3295618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60877" y="3344091"/>
            <a:ext cx="3859212" cy="1371600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Substitui todas as ocorrências de um valor da cadeia de caracteres especificado por outro valor de cadeia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228369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TRIM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622" t="25286" r="24731" b="10524"/>
          <a:stretch/>
        </p:blipFill>
        <p:spPr>
          <a:xfrm>
            <a:off x="6209211" y="1693333"/>
            <a:ext cx="5425440" cy="402725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60877" y="3283132"/>
            <a:ext cx="3859212" cy="137160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Remove o caractere de espaço ou outros caracteres especificados do início ou final de uma cadeia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415740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DATEADD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851" t="24587" r="19621" b="16045"/>
          <a:stretch/>
        </p:blipFill>
        <p:spPr>
          <a:xfrm>
            <a:off x="745671" y="2603500"/>
            <a:ext cx="5463041" cy="3473066"/>
          </a:xfrm>
          <a:prstGeom prst="rect">
            <a:avLst/>
          </a:prstGeo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7809" t="35819" r="48082" b="32411"/>
          <a:stretch/>
        </p:blipFill>
        <p:spPr>
          <a:xfrm>
            <a:off x="6321924" y="2603500"/>
            <a:ext cx="4602723" cy="34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GETDATE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086" t="14239" r="30254" b="32238"/>
          <a:stretch/>
        </p:blipFill>
        <p:spPr>
          <a:xfrm>
            <a:off x="6217921" y="1793965"/>
            <a:ext cx="5429988" cy="3744685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5" y="3257005"/>
            <a:ext cx="3859212" cy="1371600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Retorna o carimbo de data/hora do sistema do banco de dados atual como um valor de </a:t>
            </a:r>
            <a:r>
              <a:rPr lang="pt-BR" sz="1800" dirty="0" err="1">
                <a:solidFill>
                  <a:schemeClr val="bg1"/>
                </a:solidFill>
              </a:rPr>
              <a:t>datetime</a:t>
            </a:r>
            <a:r>
              <a:rPr lang="pt-BR" sz="1800" dirty="0">
                <a:solidFill>
                  <a:schemeClr val="bg1"/>
                </a:solidFill>
              </a:rPr>
              <a:t> sem o deslocamento de fuso horário do banco de dados. </a:t>
            </a:r>
          </a:p>
        </p:txBody>
      </p:sp>
    </p:spTree>
    <p:extLst>
      <p:ext uri="{BB962C8B-B14F-4D97-AF65-F5344CB8AC3E}">
        <p14:creationId xmlns:p14="http://schemas.microsoft.com/office/powerpoint/2010/main" val="20960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63758" y="2994059"/>
            <a:ext cx="2264484" cy="869883"/>
          </a:xfrm>
        </p:spPr>
        <p:txBody>
          <a:bodyPr/>
          <a:lstStyle/>
          <a:p>
            <a:r>
              <a:rPr lang="pt-BR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93220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13937" cy="341630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docs.microsoft.com/</a:t>
            </a:r>
            <a:r>
              <a:rPr lang="pt-BR" sz="2800" dirty="0" err="1" smtClean="0"/>
              <a:t>en-us</a:t>
            </a:r>
            <a:r>
              <a:rPr lang="pt-BR" sz="2800" dirty="0" smtClean="0"/>
              <a:t>/</a:t>
            </a:r>
            <a:r>
              <a:rPr lang="pt-BR" sz="2800" dirty="0" err="1" smtClean="0"/>
              <a:t>sql</a:t>
            </a:r>
            <a:r>
              <a:rPr lang="pt-BR" sz="2800" dirty="0" smtClean="0"/>
              <a:t>/</a:t>
            </a:r>
            <a:r>
              <a:rPr lang="pt-BR" sz="2800" dirty="0" err="1" smtClean="0"/>
              <a:t>relational-databases</a:t>
            </a:r>
            <a:r>
              <a:rPr lang="pt-BR" sz="2800" dirty="0" smtClean="0"/>
              <a:t>/</a:t>
            </a:r>
            <a:r>
              <a:rPr lang="pt-BR" sz="2800" dirty="0" err="1" smtClean="0"/>
              <a:t>views</a:t>
            </a:r>
            <a:r>
              <a:rPr lang="pt-BR" sz="2800" dirty="0" smtClean="0"/>
              <a:t>/</a:t>
            </a:r>
            <a:r>
              <a:rPr lang="pt-BR" sz="2800" dirty="0" err="1" smtClean="0"/>
              <a:t>views?view</a:t>
            </a:r>
            <a:r>
              <a:rPr lang="pt-BR" sz="2800" dirty="0" smtClean="0"/>
              <a:t>=sql-server-2017</a:t>
            </a:r>
          </a:p>
          <a:p>
            <a:pPr algn="just"/>
            <a:r>
              <a:rPr lang="pt-BR" sz="2800" dirty="0" smtClean="0"/>
              <a:t>docs.microsoft.com/</a:t>
            </a:r>
            <a:r>
              <a:rPr lang="pt-BR" sz="2800" dirty="0" err="1" smtClean="0"/>
              <a:t>pt-br</a:t>
            </a:r>
            <a:r>
              <a:rPr lang="pt-BR" sz="2800" dirty="0" smtClean="0"/>
              <a:t>/</a:t>
            </a:r>
            <a:r>
              <a:rPr lang="pt-BR" sz="2800" dirty="0" err="1" smtClean="0"/>
              <a:t>sql</a:t>
            </a:r>
            <a:r>
              <a:rPr lang="pt-BR" sz="2800" dirty="0" smtClean="0"/>
              <a:t>/t-</a:t>
            </a:r>
            <a:r>
              <a:rPr lang="pt-BR" sz="2800" dirty="0" err="1" smtClean="0"/>
              <a:t>sql</a:t>
            </a:r>
            <a:r>
              <a:rPr lang="pt-BR" sz="2800" dirty="0" smtClean="0"/>
              <a:t>/</a:t>
            </a:r>
            <a:r>
              <a:rPr lang="pt-BR" sz="2800" dirty="0" err="1" smtClean="0"/>
              <a:t>functions</a:t>
            </a:r>
            <a:r>
              <a:rPr lang="pt-BR" sz="2800" dirty="0" smtClean="0"/>
              <a:t>/</a:t>
            </a:r>
            <a:r>
              <a:rPr lang="pt-BR" sz="2800" dirty="0" err="1" smtClean="0"/>
              <a:t>functions?view</a:t>
            </a:r>
            <a:r>
              <a:rPr lang="pt-BR" sz="2800" dirty="0" smtClean="0"/>
              <a:t>=sql-server-2017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472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2FB2733-5271-4B7F-9A6C-96A8737F4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SENAI – GRUPO MAIAS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F5D572B-C5E6-47E6-8379-175B2B96C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aLINE</a:t>
            </a:r>
            <a:r>
              <a:rPr lang="pt-BR" dirty="0">
                <a:solidFill>
                  <a:schemeClr val="bg1"/>
                </a:solidFill>
              </a:rPr>
              <a:t>, bruno, </a:t>
            </a:r>
            <a:r>
              <a:rPr lang="pt-BR" dirty="0" err="1">
                <a:solidFill>
                  <a:schemeClr val="bg1"/>
                </a:solidFill>
              </a:rPr>
              <a:t>eryk</a:t>
            </a:r>
            <a:r>
              <a:rPr lang="pt-BR" dirty="0">
                <a:solidFill>
                  <a:schemeClr val="bg1"/>
                </a:solidFill>
              </a:rPr>
              <a:t>, Gabriel, paloma</a:t>
            </a:r>
          </a:p>
        </p:txBody>
      </p:sp>
    </p:spTree>
    <p:extLst>
      <p:ext uri="{BB962C8B-B14F-4D97-AF65-F5344CB8AC3E}">
        <p14:creationId xmlns:p14="http://schemas.microsoft.com/office/powerpoint/2010/main" val="34065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</a:t>
            </a:r>
            <a:r>
              <a:rPr lang="pt-BR" dirty="0" err="1"/>
              <a:t>view</a:t>
            </a:r>
            <a:r>
              <a:rPr lang="pt-BR" dirty="0"/>
              <a:t>?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4479492" cy="2464526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Uma </a:t>
            </a:r>
            <a:r>
              <a:rPr lang="pt-BR" sz="1800" dirty="0" err="1">
                <a:solidFill>
                  <a:schemeClr val="bg1"/>
                </a:solidFill>
              </a:rPr>
              <a:t>view</a:t>
            </a:r>
            <a:r>
              <a:rPr lang="pt-BR" sz="1800" dirty="0">
                <a:solidFill>
                  <a:schemeClr val="bg1"/>
                </a:solidFill>
              </a:rPr>
              <a:t> é basicamente uma maneira alternativa de observação de dados de uma ou mais entidades.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Pode ser considerada como uma tabela virtual ou uma consulta armazenada.</a:t>
            </a:r>
          </a:p>
        </p:txBody>
      </p:sp>
      <p:pic>
        <p:nvPicPr>
          <p:cNvPr id="1026" name="Picture 2" descr="Resultado de imagem para view sql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-4043" r="-264" b="-8173"/>
          <a:stretch/>
        </p:blipFill>
        <p:spPr bwMode="auto">
          <a:xfrm>
            <a:off x="6304024" y="1979022"/>
            <a:ext cx="5469960" cy="28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/>
              <a:t>Reuso</a:t>
            </a:r>
            <a:r>
              <a:rPr lang="pt-BR" sz="2000" dirty="0"/>
              <a:t> - A </a:t>
            </a:r>
            <a:r>
              <a:rPr lang="pt-BR" sz="2000" dirty="0" err="1"/>
              <a:t>view</a:t>
            </a:r>
            <a:r>
              <a:rPr lang="pt-BR" sz="2000" dirty="0"/>
              <a:t> pode ser lida simultaneamente por vários usuários. E continua ativa mesmo após o servidor do banco ser desligado.</a:t>
            </a:r>
          </a:p>
          <a:p>
            <a:pPr algn="just"/>
            <a:r>
              <a:rPr lang="pt-BR" sz="2000" b="1" dirty="0"/>
              <a:t>Segurança</a:t>
            </a:r>
            <a:r>
              <a:rPr lang="pt-BR" sz="2000" dirty="0"/>
              <a:t> - Podemos determinar quais dados da tabela serão exibidos na </a:t>
            </a:r>
            <a:r>
              <a:rPr lang="pt-BR" sz="2000" dirty="0" err="1"/>
              <a:t>view</a:t>
            </a:r>
            <a:r>
              <a:rPr lang="pt-BR" sz="2000" dirty="0"/>
              <a:t>, restringindo assim o acesso direto do usuário à informações "confidenciais".</a:t>
            </a:r>
          </a:p>
          <a:p>
            <a:pPr algn="just"/>
            <a:r>
              <a:rPr lang="pt-BR" sz="2000" b="1" dirty="0"/>
              <a:t>Simplificação do Código </a:t>
            </a:r>
            <a:r>
              <a:rPr lang="pt-BR" sz="2000" dirty="0"/>
              <a:t>- Código mais limpo e fácil de entender.</a:t>
            </a:r>
          </a:p>
          <a:p>
            <a:pPr algn="just"/>
            <a:r>
              <a:rPr lang="pt-BR" sz="2000" b="1" dirty="0"/>
              <a:t>Espaço</a:t>
            </a:r>
            <a:r>
              <a:rPr lang="pt-BR" sz="2000" dirty="0"/>
              <a:t> - As </a:t>
            </a:r>
            <a:r>
              <a:rPr lang="pt-BR" sz="2000" dirty="0" err="1"/>
              <a:t>views</a:t>
            </a:r>
            <a:r>
              <a:rPr lang="pt-BR" sz="2000" dirty="0"/>
              <a:t> não ocupam espaço no banco de dados.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693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D2A27-E219-47C2-B0EB-F98288FFC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2556" y="2975127"/>
            <a:ext cx="3986888" cy="907746"/>
          </a:xfrm>
        </p:spPr>
        <p:txBody>
          <a:bodyPr/>
          <a:lstStyle/>
          <a:p>
            <a:r>
              <a:rPr lang="pt-BR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45285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47AC4A8-1027-43E4-88A7-B7D96E2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 E para que serve?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EC3EE75F-5BC3-45FF-9C7C-111C24A5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um bloco de código que executa um determinado procedimento, podendo receber parâmetros de entrada e/ou de saída.</a:t>
            </a:r>
          </a:p>
          <a:p>
            <a:pPr algn="just"/>
            <a:r>
              <a:rPr lang="pt-BR" dirty="0"/>
              <a:t>Uma função definida pelo usuário normalmente é escrita com a linguagem T-SQL, e sua estrutura é similar com a de um método.</a:t>
            </a:r>
          </a:p>
          <a:p>
            <a:pPr algn="just"/>
            <a:r>
              <a:rPr lang="pt-BR" dirty="0"/>
              <a:t>A função tem como papel, executar uma ação e retornar um valor ou tabela, como por exemplo um calculo, ou uma busca de dados de uma empresa pelo CNPJ.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4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DD7B3-15C5-41E2-A7FD-CA9A17B0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Fica a dica!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7A6D0-968A-4EF1-B59C-DED66C45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Embora as funções sejam uteis e melhorem a produtividade do desenvolvedor, devem ser usadas com atenção.</a:t>
            </a:r>
          </a:p>
          <a:p>
            <a:pPr algn="just"/>
            <a:r>
              <a:rPr lang="pt-BR" dirty="0"/>
              <a:t>Antes de criar uma nova função verifique se já existe uma função interna no SQL que atenda suas necessidades.</a:t>
            </a:r>
          </a:p>
          <a:p>
            <a:pPr algn="just"/>
            <a:r>
              <a:rPr lang="pt-BR" dirty="0"/>
              <a:t>Funções internas são funções que já estão disponíveis no próprio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795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71091" y="2977399"/>
            <a:ext cx="6649818" cy="903203"/>
          </a:xfrm>
        </p:spPr>
        <p:txBody>
          <a:bodyPr/>
          <a:lstStyle/>
          <a:p>
            <a:r>
              <a:rPr lang="pt-BR" dirty="0"/>
              <a:t>FUNÇÕES INTERNAS</a:t>
            </a:r>
          </a:p>
        </p:txBody>
      </p:sp>
    </p:spTree>
    <p:extLst>
      <p:ext uri="{BB962C8B-B14F-4D97-AF65-F5344CB8AC3E}">
        <p14:creationId xmlns:p14="http://schemas.microsoft.com/office/powerpoint/2010/main" val="28930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Agregação: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3" y="3657600"/>
            <a:ext cx="3974395" cy="237744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Uma função de agregação processa um conjunto de valores contidos em uma única coluna de uma tabela e retorna um único valor como resultado. </a:t>
            </a:r>
          </a:p>
        </p:txBody>
      </p:sp>
      <p:pic>
        <p:nvPicPr>
          <p:cNvPr id="5" name="Espaço Reservado para Imagem 4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7193" t="35571" r="57948" b="58524"/>
          <a:stretch/>
        </p:blipFill>
        <p:spPr bwMode="auto">
          <a:xfrm>
            <a:off x="6601099" y="2717075"/>
            <a:ext cx="5207724" cy="1288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62355" y="1824735"/>
            <a:ext cx="45228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253A44"/>
                </a:solidFill>
                <a:effectLst/>
                <a:latin typeface="+mj-lt"/>
              </a:rPr>
              <a:t>Vemos a seguir um exemplo da sintaxe dessa cláusula.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  <a:t/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53A44"/>
                </a:solidFill>
                <a:effectLst/>
                <a:latin typeface="Arial Unicode MS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67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387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Century Gothic</vt:lpstr>
      <vt:lpstr>Wingdings 3</vt:lpstr>
      <vt:lpstr>Íon - Sala da Diretoria</vt:lpstr>
      <vt:lpstr>Views, Functions e Funções Internas</vt:lpstr>
      <vt:lpstr>VIEWS</vt:lpstr>
      <vt:lpstr>O que é uma view?</vt:lpstr>
      <vt:lpstr>Vantagens</vt:lpstr>
      <vt:lpstr>FUNCTIONS</vt:lpstr>
      <vt:lpstr>O que é? E para que serve?</vt:lpstr>
      <vt:lpstr>Fica a dica!</vt:lpstr>
      <vt:lpstr>FUNÇÕES INTERNAS</vt:lpstr>
      <vt:lpstr>Funções de Agregação:</vt:lpstr>
      <vt:lpstr>Tabela de Exemplo</vt:lpstr>
      <vt:lpstr>Apresentação do PowerPoint</vt:lpstr>
      <vt:lpstr>Apresentação do PowerPoint</vt:lpstr>
      <vt:lpstr>Apresentação do PowerPoint</vt:lpstr>
      <vt:lpstr>Apresentação do PowerPoint</vt:lpstr>
      <vt:lpstr>LEN </vt:lpstr>
      <vt:lpstr>REPLACE  </vt:lpstr>
      <vt:lpstr>TRIM </vt:lpstr>
      <vt:lpstr>DATEADD</vt:lpstr>
      <vt:lpstr>GETDATE </vt:lpstr>
      <vt:lpstr>Referências </vt:lpstr>
      <vt:lpstr>SENAI – GRUPO MAIAS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Views, Functions e Funções Internas</dc:title>
  <dc:creator>Aline de Morais Soares</dc:creator>
  <cp:lastModifiedBy>Paloma Correa Aragão Da Silva</cp:lastModifiedBy>
  <cp:revision>14</cp:revision>
  <dcterms:created xsi:type="dcterms:W3CDTF">2019-02-05T17:33:48Z</dcterms:created>
  <dcterms:modified xsi:type="dcterms:W3CDTF">2019-02-06T16:09:37Z</dcterms:modified>
</cp:coreProperties>
</file>