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0"/>
  </p:notesMasterIdLst>
  <p:sldIdLst>
    <p:sldId id="256" r:id="rId2"/>
    <p:sldId id="257" r:id="rId3"/>
    <p:sldId id="260" r:id="rId4"/>
    <p:sldId id="259" r:id="rId5"/>
    <p:sldId id="309" r:id="rId6"/>
    <p:sldId id="261" r:id="rId7"/>
    <p:sldId id="311" r:id="rId8"/>
    <p:sldId id="312" r:id="rId9"/>
    <p:sldId id="313" r:id="rId10"/>
    <p:sldId id="299" r:id="rId11"/>
    <p:sldId id="262" r:id="rId12"/>
    <p:sldId id="304" r:id="rId13"/>
    <p:sldId id="305" r:id="rId14"/>
    <p:sldId id="303" r:id="rId15"/>
    <p:sldId id="266" r:id="rId16"/>
    <p:sldId id="267" r:id="rId17"/>
    <p:sldId id="301" r:id="rId18"/>
    <p:sldId id="284" r:id="rId19"/>
    <p:sldId id="306" r:id="rId20"/>
    <p:sldId id="271" r:id="rId21"/>
    <p:sldId id="308" r:id="rId22"/>
    <p:sldId id="307" r:id="rId23"/>
    <p:sldId id="314" r:id="rId24"/>
    <p:sldId id="276" r:id="rId25"/>
    <p:sldId id="302" r:id="rId26"/>
    <p:sldId id="274" r:id="rId27"/>
    <p:sldId id="270" r:id="rId28"/>
    <p:sldId id="310" r:id="rId29"/>
  </p:sldIdLst>
  <p:sldSz cx="24384000" cy="13716000"/>
  <p:notesSz cx="6858000" cy="9144000"/>
  <p:embeddedFontLst>
    <p:embeddedFont>
      <p:font typeface="Helvetica Neue" panose="020B0604020202020204" charset="0"/>
      <p:regular r:id="rId31"/>
      <p:bold r:id="rId32"/>
      <p:italic r:id="rId33"/>
      <p:boldItalic r:id="rId34"/>
    </p:embeddedFont>
    <p:embeddedFont>
      <p:font typeface="Ubuntu" panose="020B0504030602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10A3EA-7B2B-4A6F-94A6-FD835DA1CBF8}">
  <a:tblStyle styleId="{4E10A3EA-7B2B-4A6F-94A6-FD835DA1CBF8}" styleName="Table_0">
    <a:wholeTbl>
      <a:tcTxStyle b="off" i="off">
        <a:font>
          <a:latin typeface="Avenir Next Medium"/>
          <a:ea typeface="Avenir Next Medium"/>
          <a:cs typeface="Avenir Next Medium"/>
        </a:font>
        <a:srgbClr val="5B5854"/>
      </a:tcTxStyle>
      <a:tcStyle>
        <a:tcBdr>
          <a:left>
            <a:ln w="25400" cap="flat" cmpd="sng">
              <a:solidFill>
                <a:srgbClr val="5B5854"/>
              </a:solidFill>
              <a:prstDash val="dashDot"/>
              <a:round/>
              <a:headEnd type="none" w="sm" len="sm"/>
              <a:tailEnd type="none" w="sm" len="sm"/>
            </a:ln>
          </a:left>
          <a:right>
            <a:ln w="25400" cap="flat" cmpd="sng">
              <a:solidFill>
                <a:srgbClr val="5B5854"/>
              </a:solidFill>
              <a:prstDash val="dashDot"/>
              <a:round/>
              <a:headEnd type="none" w="sm" len="sm"/>
              <a:tailEnd type="none" w="sm" len="sm"/>
            </a:ln>
          </a:right>
          <a:top>
            <a:ln w="12700" cap="flat" cmpd="sng">
              <a:solidFill>
                <a:srgbClr val="5B5854"/>
              </a:solidFill>
              <a:prstDash val="solid"/>
              <a:round/>
              <a:headEnd type="none" w="sm" len="sm"/>
              <a:tailEnd type="none" w="sm" len="sm"/>
            </a:ln>
          </a:top>
          <a:bottom>
            <a:ln w="12700" cap="flat" cmpd="sng">
              <a:solidFill>
                <a:srgbClr val="5B5854"/>
              </a:solidFill>
              <a:prstDash val="solid"/>
              <a:round/>
              <a:headEnd type="none" w="sm" len="sm"/>
              <a:tailEnd type="none" w="sm" len="sm"/>
            </a:ln>
          </a:bottom>
          <a:insideH>
            <a:ln w="12700" cap="flat" cmpd="sng">
              <a:solidFill>
                <a:srgbClr val="5B5854"/>
              </a:solidFill>
              <a:prstDash val="solid"/>
              <a:round/>
              <a:headEnd type="none" w="sm" len="sm"/>
              <a:tailEnd type="none" w="sm" len="sm"/>
            </a:ln>
          </a:insideH>
          <a:insideV>
            <a:ln w="25400" cap="flat" cmpd="sng">
              <a:solidFill>
                <a:srgbClr val="5B5854"/>
              </a:solidFill>
              <a:prstDash val="dashDot"/>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FFFFFF">
              <a:alpha val="16862"/>
            </a:srgbClr>
          </a:solidFill>
        </a:fill>
      </a:tcStyle>
    </a:band2H>
    <a:band1V>
      <a:tcTxStyle/>
      <a:tcStyle>
        <a:tcBdr/>
      </a:tcStyle>
    </a:band1V>
    <a:band2V>
      <a:tcTxStyle/>
      <a:tcStyle>
        <a:tcBdr/>
      </a:tcStyle>
    </a:band2V>
    <a:lastCol>
      <a:tcTxStyle/>
      <a:tcStyle>
        <a:tcBdr/>
      </a:tcStyle>
    </a:lastCol>
    <a:firstCol>
      <a:tcTxStyle b="on" i="off">
        <a:font>
          <a:latin typeface="Avenir Next Demi Bold"/>
          <a:ea typeface="Avenir Next Demi Bold"/>
          <a:cs typeface="Avenir Next Demi Bold"/>
        </a:font>
        <a:srgbClr val="5B5854"/>
      </a:tcTxStyle>
      <a:tcStyle>
        <a:tcBdr>
          <a:left>
            <a:ln w="9525" cap="flat" cmpd="sng">
              <a:solidFill>
                <a:srgbClr val="000000">
                  <a:alpha val="0"/>
                </a:srgbClr>
              </a:solidFill>
              <a:prstDash val="solid"/>
              <a:round/>
              <a:headEnd type="none" w="sm" len="sm"/>
              <a:tailEnd type="none" w="sm" len="sm"/>
            </a:ln>
          </a:left>
          <a:right>
            <a:ln w="38100" cap="flat" cmpd="sng">
              <a:solidFill>
                <a:srgbClr val="5B5854"/>
              </a:solidFill>
              <a:prstDash val="solid"/>
              <a:round/>
              <a:headEnd type="none" w="sm" len="sm"/>
              <a:tailEnd type="none" w="sm" len="sm"/>
            </a:ln>
          </a:right>
          <a:top>
            <a:ln w="12700" cap="flat" cmpd="sng">
              <a:solidFill>
                <a:srgbClr val="5B5854"/>
              </a:solidFill>
              <a:prstDash val="solid"/>
              <a:round/>
              <a:headEnd type="none" w="sm" len="sm"/>
              <a:tailEnd type="none" w="sm" len="sm"/>
            </a:ln>
          </a:top>
          <a:bottom>
            <a:ln w="12700" cap="flat" cmpd="sng">
              <a:solidFill>
                <a:srgbClr val="5B5854"/>
              </a:solidFill>
              <a:prstDash val="solid"/>
              <a:round/>
              <a:headEnd type="none" w="sm" len="sm"/>
              <a:tailEnd type="none" w="sm" len="sm"/>
            </a:ln>
          </a:bottom>
          <a:insideH>
            <a:ln w="12700" cap="flat" cmpd="sng">
              <a:solidFill>
                <a:srgbClr val="5B5854"/>
              </a:solidFill>
              <a:prstDash val="solid"/>
              <a:round/>
              <a:headEnd type="none" w="sm" len="sm"/>
              <a:tailEnd type="none" w="sm" len="sm"/>
            </a:ln>
          </a:insideH>
          <a:insideV>
            <a:ln w="12700" cap="flat" cmpd="sng">
              <a:solidFill>
                <a:srgbClr val="5B5854"/>
              </a:solidFill>
              <a:prstDash val="solid"/>
              <a:round/>
              <a:headEnd type="none" w="sm" len="sm"/>
              <a:tailEnd type="none" w="sm" len="sm"/>
            </a:ln>
          </a:insideV>
        </a:tcBdr>
        <a:fill>
          <a:solidFill>
            <a:srgbClr val="809E35">
              <a:alpha val="9803"/>
            </a:srgbClr>
          </a:solidFill>
        </a:fill>
      </a:tcStyle>
    </a:firstCol>
    <a:lastRow>
      <a:tcTxStyle b="on" i="off">
        <a:font>
          <a:latin typeface="Avenir Next Demi Bold"/>
          <a:ea typeface="Avenir Next Demi Bold"/>
          <a:cs typeface="Avenir Next Demi Bold"/>
        </a:font>
        <a:srgbClr val="5B5854"/>
      </a:tcTxStyle>
      <a:tcStyle>
        <a:tcBdr>
          <a:left>
            <a:ln w="12700" cap="flat" cmpd="sng">
              <a:solidFill>
                <a:srgbClr val="5B5854"/>
              </a:solidFill>
              <a:prstDash val="solid"/>
              <a:round/>
              <a:headEnd type="none" w="sm" len="sm"/>
              <a:tailEnd type="none" w="sm" len="sm"/>
            </a:ln>
          </a:left>
          <a:right>
            <a:ln w="12700" cap="flat" cmpd="sng">
              <a:solidFill>
                <a:srgbClr val="5B5854"/>
              </a:solidFill>
              <a:prstDash val="solid"/>
              <a:round/>
              <a:headEnd type="none" w="sm" len="sm"/>
              <a:tailEnd type="none" w="sm" len="sm"/>
            </a:ln>
          </a:right>
          <a:top>
            <a:ln w="38100" cap="flat" cmpd="sng">
              <a:solidFill>
                <a:srgbClr val="5B5854"/>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12700" cap="flat" cmpd="sng">
              <a:solidFill>
                <a:srgbClr val="5B5854"/>
              </a:solidFill>
              <a:prstDash val="solid"/>
              <a:round/>
              <a:headEnd type="none" w="sm" len="sm"/>
              <a:tailEnd type="none" w="sm" len="sm"/>
            </a:ln>
          </a:insideH>
          <a:insideV>
            <a:ln w="12700" cap="flat" cmpd="sng">
              <a:solidFill>
                <a:srgbClr val="5B5854"/>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venir Next Demi Bold"/>
          <a:ea typeface="Avenir Next Demi Bold"/>
          <a:cs typeface="Avenir Next Demi Bold"/>
        </a:font>
        <a:srgbClr val="5B5854"/>
      </a:tcTxStyle>
      <a:tcStyle>
        <a:tcBdr>
          <a:left>
            <a:ln w="12700" cap="flat" cmpd="sng">
              <a:solidFill>
                <a:srgbClr val="5B5854"/>
              </a:solidFill>
              <a:prstDash val="solid"/>
              <a:round/>
              <a:headEnd type="none" w="sm" len="sm"/>
              <a:tailEnd type="none" w="sm" len="sm"/>
            </a:ln>
          </a:left>
          <a:right>
            <a:ln w="12700" cap="flat" cmpd="sng">
              <a:solidFill>
                <a:srgbClr val="5B5854"/>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38100" cap="flat" cmpd="sng">
              <a:solidFill>
                <a:srgbClr val="5B5854"/>
              </a:solidFill>
              <a:prstDash val="solid"/>
              <a:round/>
              <a:headEnd type="none" w="sm" len="sm"/>
              <a:tailEnd type="none" w="sm" len="sm"/>
            </a:ln>
          </a:bottom>
          <a:insideH>
            <a:ln w="12700" cap="flat" cmpd="sng">
              <a:solidFill>
                <a:srgbClr val="5B5854"/>
              </a:solidFill>
              <a:prstDash val="solid"/>
              <a:round/>
              <a:headEnd type="none" w="sm" len="sm"/>
              <a:tailEnd type="none" w="sm" len="sm"/>
            </a:ln>
          </a:insideH>
          <a:insideV>
            <a:ln w="12700" cap="flat" cmpd="sng">
              <a:solidFill>
                <a:srgbClr val="5B5854"/>
              </a:solidFill>
              <a:prstDash val="solid"/>
              <a:round/>
              <a:headEnd type="none" w="sm" len="sm"/>
              <a:tailEnd type="none" w="sm" len="sm"/>
            </a:ln>
          </a:insideV>
        </a:tcBdr>
        <a:fill>
          <a:solidFill>
            <a:srgbClr val="619E5C">
              <a:alpha val="14901"/>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200" b="0" i="0" u="none" strike="noStrike" cap="none">
                <a:latin typeface="Arial"/>
                <a:ea typeface="Arial"/>
                <a:cs typeface="Arial"/>
                <a:sym typeface="Arial"/>
              </a:defRPr>
            </a:lvl1pPr>
            <a:lvl2pPr marL="914400" marR="0" lvl="1"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2pPr>
            <a:lvl3pPr marL="1371600" marR="0" lvl="2"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3pPr>
            <a:lvl4pPr marL="1828800" marR="0" lvl="3"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4pPr>
            <a:lvl5pPr marL="2286000" marR="0" lvl="4"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5pPr>
            <a:lvl6pPr marL="2743200" marR="0" lvl="5"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6pPr>
            <a:lvl7pPr marL="3200400" marR="0" lvl="6"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7pPr>
            <a:lvl8pPr marL="3657600" marR="0" lvl="7"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8pPr>
            <a:lvl9pPr marL="4114800" marR="0" lvl="8"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 name="Google Shape;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13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62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62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21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59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6" name="Google Shape;6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7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 name="Google Shape;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868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271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572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75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18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44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65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13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ster" type="title">
  <p:cSld name="TITLE">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contact@quazar.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
        <p:cNvGrpSpPr/>
        <p:nvPr/>
      </p:nvGrpSpPr>
      <p:grpSpPr>
        <a:xfrm>
          <a:off x="0" y="0"/>
          <a:ext cx="0" cy="0"/>
          <a:chOff x="0" y="0"/>
          <a:chExt cx="0" cy="0"/>
        </a:xfrm>
      </p:grpSpPr>
      <p:pic>
        <p:nvPicPr>
          <p:cNvPr id="3" name="Picture 2" descr="A person holding a paper&#10;&#10;Description automatically generated">
            <a:extLst>
              <a:ext uri="{FF2B5EF4-FFF2-40B4-BE49-F238E27FC236}">
                <a16:creationId xmlns:a16="http://schemas.microsoft.com/office/drawing/2014/main" id="{8D67D27A-3DD4-E6EF-7472-E2540F83FCC9}"/>
              </a:ext>
            </a:extLst>
          </p:cNvPr>
          <p:cNvPicPr>
            <a:picLocks noChangeAspect="1"/>
          </p:cNvPicPr>
          <p:nvPr/>
        </p:nvPicPr>
        <p:blipFill>
          <a:blip r:embed="rId3"/>
          <a:stretch>
            <a:fillRect/>
          </a:stretch>
        </p:blipFill>
        <p:spPr>
          <a:xfrm>
            <a:off x="1219200" y="1474471"/>
            <a:ext cx="22273258" cy="11136629"/>
          </a:xfrm>
          <a:prstGeom prst="rect">
            <a:avLst/>
          </a:prstGeom>
        </p:spPr>
      </p:pic>
      <p:sp>
        <p:nvSpPr>
          <p:cNvPr id="12" name="Google Shape;12;p3"/>
          <p:cNvSpPr/>
          <p:nvPr/>
        </p:nvSpPr>
        <p:spPr>
          <a:xfrm>
            <a:off x="1199958" y="4167000"/>
            <a:ext cx="10985501" cy="4356101"/>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13" name="Google Shape;13;p3"/>
          <p:cNvSpPr/>
          <p:nvPr/>
        </p:nvSpPr>
        <p:spPr>
          <a:xfrm>
            <a:off x="1943868" y="5754018"/>
            <a:ext cx="10241591" cy="1052596"/>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7600"/>
              <a:buFont typeface="Ubuntu"/>
              <a:buNone/>
            </a:pPr>
            <a:r>
              <a:rPr lang="en-US" sz="4800" b="1" i="0" u="none" strike="noStrike" cap="none" dirty="0">
                <a:solidFill>
                  <a:schemeClr val="dk1"/>
                </a:solidFill>
                <a:latin typeface="Ubuntu"/>
                <a:ea typeface="Ubuntu"/>
                <a:cs typeface="Ubuntu"/>
                <a:sym typeface="Ubuntu"/>
              </a:rPr>
              <a:t>Predictive Modeling for Travel Insurance Coverage: Machine Learning Classification Approach</a:t>
            </a:r>
            <a:endParaRPr lang="en-US" sz="900" dirty="0"/>
          </a:p>
        </p:txBody>
      </p:sp>
      <p:sp>
        <p:nvSpPr>
          <p:cNvPr id="14" name="Google Shape;14;p3"/>
          <p:cNvSpPr/>
          <p:nvPr/>
        </p:nvSpPr>
        <p:spPr>
          <a:xfrm>
            <a:off x="1206713" y="8523100"/>
            <a:ext cx="11010901" cy="4356101"/>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16" name="Google Shape;16;p3"/>
          <p:cNvSpPr/>
          <p:nvPr/>
        </p:nvSpPr>
        <p:spPr>
          <a:xfrm>
            <a:off x="1967163" y="9660835"/>
            <a:ext cx="7097324" cy="2656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3000"/>
              <a:buFont typeface="Helvetica Neue"/>
              <a:buNone/>
            </a:pPr>
            <a:r>
              <a:rPr lang="en-US" sz="3000" b="1" i="0" u="none" strike="noStrike" cap="none" dirty="0">
                <a:solidFill>
                  <a:schemeClr val="dk1"/>
                </a:solidFill>
                <a:latin typeface="Ubuntu"/>
                <a:ea typeface="Ubuntu"/>
                <a:cs typeface="Ubuntu"/>
                <a:sym typeface="Ubuntu"/>
              </a:rPr>
              <a:t>Erza Anandhika Valerian Vacquier</a:t>
            </a:r>
            <a:endParaRPr dirty="0"/>
          </a:p>
        </p:txBody>
      </p:sp>
      <p:sp>
        <p:nvSpPr>
          <p:cNvPr id="17" name="Google Shape;17;p3"/>
          <p:cNvSpPr/>
          <p:nvPr/>
        </p:nvSpPr>
        <p:spPr>
          <a:xfrm>
            <a:off x="1967163" y="10239587"/>
            <a:ext cx="4103374" cy="1504567"/>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3000"/>
              <a:buFont typeface="Helvetica Neue"/>
              <a:buNone/>
            </a:pPr>
            <a:r>
              <a:rPr lang="en-US" sz="3000" b="0" i="0" u="none" strike="noStrike" cap="none" dirty="0" err="1">
                <a:solidFill>
                  <a:schemeClr val="dk1"/>
                </a:solidFill>
                <a:latin typeface="Ubuntu"/>
                <a:ea typeface="Ubuntu"/>
                <a:cs typeface="Ubuntu"/>
                <a:sym typeface="Ubuntu"/>
              </a:rPr>
              <a:t>Purwadhika</a:t>
            </a:r>
            <a:endParaRPr sz="5600" b="0" i="0" u="sng" strike="noStrike" cap="none" dirty="0">
              <a:solidFill>
                <a:schemeClr val="hlink"/>
              </a:solidFill>
              <a:latin typeface="Helvetica Neue"/>
              <a:ea typeface="Helvetica Neue"/>
              <a:cs typeface="Helvetica Neue"/>
              <a:sym typeface="Helvetica Neue"/>
              <a:hlinkClick r:id="rId4"/>
            </a:endParaRPr>
          </a:p>
        </p:txBody>
      </p:sp>
      <p:sp>
        <p:nvSpPr>
          <p:cNvPr id="19" name="Google Shape;19;p3"/>
          <p:cNvSpPr/>
          <p:nvPr/>
        </p:nvSpPr>
        <p:spPr>
          <a:xfrm>
            <a:off x="4921109" y="10239587"/>
            <a:ext cx="4287108" cy="1504567"/>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3000"/>
              <a:buFont typeface="Helvetica Neue"/>
              <a:buNone/>
            </a:pPr>
            <a:r>
              <a:rPr lang="en-US" sz="3000" b="0" i="0" u="none" strike="noStrike" cap="none" dirty="0">
                <a:solidFill>
                  <a:schemeClr val="dk1"/>
                </a:solidFill>
                <a:latin typeface="Ubuntu"/>
                <a:ea typeface="Ubuntu"/>
                <a:cs typeface="Ubuntu"/>
                <a:sym typeface="Ubuntu"/>
              </a:rPr>
              <a:t>JCDSOL13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3"/>
          <p:cNvSpPr/>
          <p:nvPr/>
        </p:nvSpPr>
        <p:spPr>
          <a:xfrm>
            <a:off x="3651992" y="4940553"/>
            <a:ext cx="17080015" cy="3834893"/>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891" name="Google Shape;891;p43"/>
          <p:cNvSpPr/>
          <p:nvPr/>
        </p:nvSpPr>
        <p:spPr>
          <a:xfrm>
            <a:off x="3651997" y="6297514"/>
            <a:ext cx="17080010" cy="112097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9600" b="1" dirty="0">
                <a:solidFill>
                  <a:schemeClr val="dk1"/>
                </a:solidFill>
                <a:latin typeface="Ubuntu"/>
                <a:sym typeface="Ubuntu"/>
              </a:rPr>
              <a:t>Exploratory Data Analysis</a:t>
            </a:r>
            <a:endParaRPr sz="6000" dirty="0"/>
          </a:p>
        </p:txBody>
      </p:sp>
    </p:spTree>
    <p:extLst>
      <p:ext uri="{BB962C8B-B14F-4D97-AF65-F5344CB8AC3E}">
        <p14:creationId xmlns:p14="http://schemas.microsoft.com/office/powerpoint/2010/main" val="129012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40" name="Picture 39" descr="A group of graphs showing different types of sales&#10;&#10;Description automatically generated">
            <a:extLst>
              <a:ext uri="{FF2B5EF4-FFF2-40B4-BE49-F238E27FC236}">
                <a16:creationId xmlns:a16="http://schemas.microsoft.com/office/drawing/2014/main" id="{CC69D5CA-6E7B-9C01-B3FA-2B848F18C3DC}"/>
              </a:ext>
            </a:extLst>
          </p:cNvPr>
          <p:cNvPicPr>
            <a:picLocks noChangeAspect="1"/>
          </p:cNvPicPr>
          <p:nvPr/>
        </p:nvPicPr>
        <p:blipFill>
          <a:blip r:embed="rId3"/>
          <a:stretch>
            <a:fillRect/>
          </a:stretch>
        </p:blipFill>
        <p:spPr>
          <a:xfrm>
            <a:off x="2928239" y="1792224"/>
            <a:ext cx="17546014" cy="11654136"/>
          </a:xfrm>
          <a:prstGeom prst="rect">
            <a:avLst/>
          </a:prstGeom>
        </p:spPr>
      </p:pic>
      <p:sp>
        <p:nvSpPr>
          <p:cNvPr id="124" name="Google Shape;124;p9"/>
          <p:cNvSpPr/>
          <p:nvPr/>
        </p:nvSpPr>
        <p:spPr>
          <a:xfrm>
            <a:off x="788757" y="597221"/>
            <a:ext cx="18536212" cy="886397"/>
          </a:xfrm>
          <a:prstGeom prst="rect">
            <a:avLst/>
          </a:prstGeom>
          <a:noFill/>
          <a:ln>
            <a:noFill/>
          </a:ln>
        </p:spPr>
        <p:txBody>
          <a:bodyPr spcFirstLastPara="1" wrap="square" lIns="0" tIns="0" rIns="0" bIns="0" anchor="ctr" anchorCtr="0">
            <a:noAutofit/>
          </a:bodyPr>
          <a:lstStyle/>
          <a:p>
            <a:pPr marL="0" marR="0" lvl="0" indent="0" rtl="0">
              <a:lnSpc>
                <a:spcPct val="130000"/>
              </a:lnSpc>
              <a:spcBef>
                <a:spcPts val="0"/>
              </a:spcBef>
              <a:spcAft>
                <a:spcPts val="0"/>
              </a:spcAft>
              <a:buClr>
                <a:schemeClr val="dk1"/>
              </a:buClr>
              <a:buSzPts val="3000"/>
              <a:buFont typeface="Arial"/>
              <a:buNone/>
            </a:pPr>
            <a:r>
              <a:rPr lang="en-US" sz="7200" b="0" i="0" u="none" strike="noStrike" cap="none" dirty="0">
                <a:solidFill>
                  <a:schemeClr val="dk1"/>
                </a:solidFill>
                <a:latin typeface="Arial"/>
                <a:ea typeface="Arial"/>
                <a:cs typeface="Arial"/>
                <a:sym typeface="Arial"/>
              </a:rPr>
              <a:t>All Numeric Feature Has </a:t>
            </a:r>
            <a:r>
              <a:rPr lang="en-US" sz="7200" b="0" i="0" u="none" strike="noStrike" cap="none" dirty="0">
                <a:solidFill>
                  <a:srgbClr val="C00000"/>
                </a:solidFill>
                <a:latin typeface="Arial"/>
                <a:ea typeface="Arial"/>
                <a:cs typeface="Arial"/>
                <a:sym typeface="Arial"/>
              </a:rPr>
              <a:t>Skewed Distribution </a:t>
            </a:r>
            <a:endParaRPr lang="en-US" sz="7200" dirty="0">
              <a:solidFill>
                <a:srgbClr val="C00000"/>
              </a:solidFill>
            </a:endParaRPr>
          </a:p>
        </p:txBody>
      </p:sp>
      <p:sp>
        <p:nvSpPr>
          <p:cNvPr id="11" name="Google Shape;171;p10">
            <a:extLst>
              <a:ext uri="{FF2B5EF4-FFF2-40B4-BE49-F238E27FC236}">
                <a16:creationId xmlns:a16="http://schemas.microsoft.com/office/drawing/2014/main" id="{0CDFF5F0-48EB-2F28-416F-6A32FAC1C852}"/>
              </a:ext>
            </a:extLst>
          </p:cNvPr>
          <p:cNvSpPr/>
          <p:nvPr/>
        </p:nvSpPr>
        <p:spPr>
          <a:xfrm>
            <a:off x="512062" y="5435973"/>
            <a:ext cx="4370834" cy="382385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endParaRPr dirty="0"/>
          </a:p>
        </p:txBody>
      </p:sp>
      <p:cxnSp>
        <p:nvCxnSpPr>
          <p:cNvPr id="17" name="Straight Arrow Connector 16">
            <a:extLst>
              <a:ext uri="{FF2B5EF4-FFF2-40B4-BE49-F238E27FC236}">
                <a16:creationId xmlns:a16="http://schemas.microsoft.com/office/drawing/2014/main" id="{3A5A4D23-9584-0AFC-B423-6AB856865682}"/>
              </a:ext>
            </a:extLst>
          </p:cNvPr>
          <p:cNvCxnSpPr>
            <a:cxnSpLocks/>
          </p:cNvCxnSpPr>
          <p:nvPr/>
        </p:nvCxnSpPr>
        <p:spPr>
          <a:xfrm flipH="1">
            <a:off x="6345936" y="4816947"/>
            <a:ext cx="1324342" cy="109728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Google Shape;171;p10">
            <a:extLst>
              <a:ext uri="{FF2B5EF4-FFF2-40B4-BE49-F238E27FC236}">
                <a16:creationId xmlns:a16="http://schemas.microsoft.com/office/drawing/2014/main" id="{4F8F8CB8-15F3-17CC-EE36-82A2C94D0AB8}"/>
              </a:ext>
            </a:extLst>
          </p:cNvPr>
          <p:cNvSpPr/>
          <p:nvPr/>
        </p:nvSpPr>
        <p:spPr>
          <a:xfrm>
            <a:off x="7670278" y="4122527"/>
            <a:ext cx="4370834" cy="382385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Right Skew</a:t>
            </a:r>
            <a:endParaRPr dirty="0"/>
          </a:p>
        </p:txBody>
      </p:sp>
      <p:cxnSp>
        <p:nvCxnSpPr>
          <p:cNvPr id="20" name="Straight Arrow Connector 19">
            <a:extLst>
              <a:ext uri="{FF2B5EF4-FFF2-40B4-BE49-F238E27FC236}">
                <a16:creationId xmlns:a16="http://schemas.microsoft.com/office/drawing/2014/main" id="{88ECFB85-5DCD-75E7-38D7-AAECF1A6078A}"/>
              </a:ext>
            </a:extLst>
          </p:cNvPr>
          <p:cNvCxnSpPr>
            <a:cxnSpLocks/>
          </p:cNvCxnSpPr>
          <p:nvPr/>
        </p:nvCxnSpPr>
        <p:spPr>
          <a:xfrm flipH="1">
            <a:off x="16127750" y="4852999"/>
            <a:ext cx="1324342" cy="109728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 name="Google Shape;171;p10">
            <a:extLst>
              <a:ext uri="{FF2B5EF4-FFF2-40B4-BE49-F238E27FC236}">
                <a16:creationId xmlns:a16="http://schemas.microsoft.com/office/drawing/2014/main" id="{C6986FC2-63CF-C320-467F-3BBE6186C7D3}"/>
              </a:ext>
            </a:extLst>
          </p:cNvPr>
          <p:cNvSpPr/>
          <p:nvPr/>
        </p:nvSpPr>
        <p:spPr>
          <a:xfrm>
            <a:off x="17452092" y="4158579"/>
            <a:ext cx="4370834" cy="382385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Right Skew</a:t>
            </a:r>
            <a:endParaRPr dirty="0"/>
          </a:p>
        </p:txBody>
      </p:sp>
      <p:cxnSp>
        <p:nvCxnSpPr>
          <p:cNvPr id="22" name="Straight Arrow Connector 21">
            <a:extLst>
              <a:ext uri="{FF2B5EF4-FFF2-40B4-BE49-F238E27FC236}">
                <a16:creationId xmlns:a16="http://schemas.microsoft.com/office/drawing/2014/main" id="{40ADC6F8-60D0-3F11-A8E2-73715B6208F7}"/>
              </a:ext>
            </a:extLst>
          </p:cNvPr>
          <p:cNvCxnSpPr>
            <a:cxnSpLocks/>
          </p:cNvCxnSpPr>
          <p:nvPr/>
        </p:nvCxnSpPr>
        <p:spPr>
          <a:xfrm flipH="1">
            <a:off x="5382768" y="11473954"/>
            <a:ext cx="1324342" cy="109728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3" name="Google Shape;171;p10">
            <a:extLst>
              <a:ext uri="{FF2B5EF4-FFF2-40B4-BE49-F238E27FC236}">
                <a16:creationId xmlns:a16="http://schemas.microsoft.com/office/drawing/2014/main" id="{28C03257-A8E1-060A-D489-F643914F285B}"/>
              </a:ext>
            </a:extLst>
          </p:cNvPr>
          <p:cNvSpPr/>
          <p:nvPr/>
        </p:nvSpPr>
        <p:spPr>
          <a:xfrm>
            <a:off x="6908278" y="10187115"/>
            <a:ext cx="4370834" cy="382385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Right Skew</a:t>
            </a:r>
            <a:endParaRPr dirty="0"/>
          </a:p>
        </p:txBody>
      </p:sp>
      <p:cxnSp>
        <p:nvCxnSpPr>
          <p:cNvPr id="27" name="Straight Arrow Connector 26">
            <a:extLst>
              <a:ext uri="{FF2B5EF4-FFF2-40B4-BE49-F238E27FC236}">
                <a16:creationId xmlns:a16="http://schemas.microsoft.com/office/drawing/2014/main" id="{B2131144-C540-B0BC-0AFF-3CD6536CF2B6}"/>
              </a:ext>
            </a:extLst>
          </p:cNvPr>
          <p:cNvCxnSpPr>
            <a:cxnSpLocks/>
          </p:cNvCxnSpPr>
          <p:nvPr/>
        </p:nvCxnSpPr>
        <p:spPr>
          <a:xfrm flipH="1">
            <a:off x="16367784" y="11001761"/>
            <a:ext cx="1324342" cy="109728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Google Shape;171;p10">
            <a:extLst>
              <a:ext uri="{FF2B5EF4-FFF2-40B4-BE49-F238E27FC236}">
                <a16:creationId xmlns:a16="http://schemas.microsoft.com/office/drawing/2014/main" id="{7459D209-1449-E040-D461-28139349E946}"/>
              </a:ext>
            </a:extLst>
          </p:cNvPr>
          <p:cNvSpPr/>
          <p:nvPr/>
        </p:nvSpPr>
        <p:spPr>
          <a:xfrm>
            <a:off x="17911582" y="10187115"/>
            <a:ext cx="4370834" cy="382385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3000" b="0" i="0" u="none" strike="noStrike" cap="none" dirty="0" err="1">
                <a:solidFill>
                  <a:schemeClr val="dk1"/>
                </a:solidFill>
                <a:latin typeface="Arial"/>
                <a:ea typeface="Arial"/>
                <a:cs typeface="Arial"/>
                <a:sym typeface="Arial"/>
              </a:rPr>
              <a:t>Slighlty</a:t>
            </a:r>
            <a:endParaRPr lang="en-US" sz="3000" b="0" i="0" u="none" strike="noStrike" cap="none" dirty="0">
              <a:solidFill>
                <a:schemeClr val="dk1"/>
              </a:solidFill>
              <a:latin typeface="Arial"/>
              <a:ea typeface="Arial"/>
              <a:cs typeface="Arial"/>
              <a:sym typeface="Arial"/>
            </a:endParaRPr>
          </a:p>
          <a:p>
            <a:pPr marL="0" marR="0" lvl="0" indent="0"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Right Skew</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4" name="Google Shape;124;p9"/>
          <p:cNvSpPr/>
          <p:nvPr/>
        </p:nvSpPr>
        <p:spPr>
          <a:xfrm>
            <a:off x="1042417" y="1056410"/>
            <a:ext cx="22494239"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000" dirty="0">
                <a:solidFill>
                  <a:schemeClr val="dk1"/>
                </a:solidFill>
                <a:latin typeface="Ubuntu"/>
                <a:sym typeface="Ubuntu"/>
              </a:rPr>
              <a:t>..categoric data showing Consistency, </a:t>
            </a:r>
            <a:r>
              <a:rPr lang="en-US" sz="6000" b="1" dirty="0">
                <a:solidFill>
                  <a:srgbClr val="C00000"/>
                </a:solidFill>
                <a:latin typeface="Ubuntu"/>
                <a:sym typeface="Ubuntu"/>
              </a:rPr>
              <a:t>Frequency Discrepancy </a:t>
            </a:r>
            <a:r>
              <a:rPr lang="en-US" sz="6000" dirty="0">
                <a:solidFill>
                  <a:schemeClr val="dk1"/>
                </a:solidFill>
                <a:latin typeface="Ubuntu"/>
                <a:sym typeface="Ubuntu"/>
              </a:rPr>
              <a:t>between the #1 and other values quite high</a:t>
            </a:r>
            <a:endParaRPr sz="1100" dirty="0"/>
          </a:p>
        </p:txBody>
      </p:sp>
      <p:pic>
        <p:nvPicPr>
          <p:cNvPr id="4" name="Picture 3" descr="A screenshot of a graph&#10;&#10;Description automatically generated">
            <a:extLst>
              <a:ext uri="{FF2B5EF4-FFF2-40B4-BE49-F238E27FC236}">
                <a16:creationId xmlns:a16="http://schemas.microsoft.com/office/drawing/2014/main" id="{E8A4958F-E0C1-4660-35C7-F39A48169665}"/>
              </a:ext>
            </a:extLst>
          </p:cNvPr>
          <p:cNvPicPr>
            <a:picLocks noChangeAspect="1"/>
          </p:cNvPicPr>
          <p:nvPr/>
        </p:nvPicPr>
        <p:blipFill>
          <a:blip r:embed="rId3"/>
          <a:stretch>
            <a:fillRect/>
          </a:stretch>
        </p:blipFill>
        <p:spPr>
          <a:xfrm>
            <a:off x="1452834" y="3730752"/>
            <a:ext cx="21760852" cy="8485639"/>
          </a:xfrm>
          <a:prstGeom prst="rect">
            <a:avLst/>
          </a:prstGeom>
        </p:spPr>
      </p:pic>
      <p:sp>
        <p:nvSpPr>
          <p:cNvPr id="6" name="Right Brace 5">
            <a:extLst>
              <a:ext uri="{FF2B5EF4-FFF2-40B4-BE49-F238E27FC236}">
                <a16:creationId xmlns:a16="http://schemas.microsoft.com/office/drawing/2014/main" id="{42FA0853-5707-1ADF-DED4-72CF1903DE14}"/>
              </a:ext>
            </a:extLst>
          </p:cNvPr>
          <p:cNvSpPr/>
          <p:nvPr/>
        </p:nvSpPr>
        <p:spPr>
          <a:xfrm rot="5400000">
            <a:off x="8188452" y="1513332"/>
            <a:ext cx="237744" cy="5623560"/>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highlight>
                <a:srgbClr val="FF0000"/>
              </a:highlight>
            </a:endParaRPr>
          </a:p>
        </p:txBody>
      </p:sp>
      <p:sp>
        <p:nvSpPr>
          <p:cNvPr id="7" name="Right Brace 6">
            <a:extLst>
              <a:ext uri="{FF2B5EF4-FFF2-40B4-BE49-F238E27FC236}">
                <a16:creationId xmlns:a16="http://schemas.microsoft.com/office/drawing/2014/main" id="{2C8AA279-C84C-A136-4159-2AE8F20D6C9E}"/>
              </a:ext>
            </a:extLst>
          </p:cNvPr>
          <p:cNvSpPr/>
          <p:nvPr/>
        </p:nvSpPr>
        <p:spPr>
          <a:xfrm rot="5400000">
            <a:off x="7057644" y="4287015"/>
            <a:ext cx="237744" cy="7373112"/>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D2B8A18A-C5C3-1CF3-CAEA-913BBC8F411B}"/>
              </a:ext>
            </a:extLst>
          </p:cNvPr>
          <p:cNvSpPr/>
          <p:nvPr/>
        </p:nvSpPr>
        <p:spPr>
          <a:xfrm rot="5400000">
            <a:off x="8904732" y="7821173"/>
            <a:ext cx="237744" cy="4191000"/>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highlight>
                <a:srgbClr val="FF0000"/>
              </a:highlight>
            </a:endParaRPr>
          </a:p>
        </p:txBody>
      </p:sp>
      <p:sp>
        <p:nvSpPr>
          <p:cNvPr id="9" name="Right Brace 8">
            <a:extLst>
              <a:ext uri="{FF2B5EF4-FFF2-40B4-BE49-F238E27FC236}">
                <a16:creationId xmlns:a16="http://schemas.microsoft.com/office/drawing/2014/main" id="{56C5864E-532E-DD08-4AF1-3EF3382723B9}"/>
              </a:ext>
            </a:extLst>
          </p:cNvPr>
          <p:cNvSpPr/>
          <p:nvPr/>
        </p:nvSpPr>
        <p:spPr>
          <a:xfrm rot="5400000">
            <a:off x="20081748" y="2842260"/>
            <a:ext cx="371856" cy="4709160"/>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highlight>
                <a:srgbClr val="FF0000"/>
              </a:highlight>
            </a:endParaRPr>
          </a:p>
        </p:txBody>
      </p:sp>
      <p:sp>
        <p:nvSpPr>
          <p:cNvPr id="10" name="Right Brace 9">
            <a:extLst>
              <a:ext uri="{FF2B5EF4-FFF2-40B4-BE49-F238E27FC236}">
                <a16:creationId xmlns:a16="http://schemas.microsoft.com/office/drawing/2014/main" id="{98EF15B3-519E-F8AC-8E99-D1F9279F7995}"/>
              </a:ext>
            </a:extLst>
          </p:cNvPr>
          <p:cNvSpPr/>
          <p:nvPr/>
        </p:nvSpPr>
        <p:spPr>
          <a:xfrm rot="5400000">
            <a:off x="21569025" y="6160154"/>
            <a:ext cx="209081" cy="1897380"/>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highlight>
                <a:srgbClr val="FF0000"/>
              </a:highlight>
            </a:endParaRPr>
          </a:p>
        </p:txBody>
      </p:sp>
    </p:spTree>
    <p:extLst>
      <p:ext uri="{BB962C8B-B14F-4D97-AF65-F5344CB8AC3E}">
        <p14:creationId xmlns:p14="http://schemas.microsoft.com/office/powerpoint/2010/main" val="153425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4" name="Google Shape;124;p9"/>
          <p:cNvSpPr/>
          <p:nvPr/>
        </p:nvSpPr>
        <p:spPr>
          <a:xfrm>
            <a:off x="1042417" y="1056410"/>
            <a:ext cx="22494239"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000" b="0" i="0" u="none" strike="noStrike" cap="none" dirty="0">
                <a:solidFill>
                  <a:schemeClr val="dk1"/>
                </a:solidFill>
                <a:latin typeface="Arial"/>
                <a:ea typeface="Arial"/>
                <a:cs typeface="Arial"/>
                <a:sym typeface="Arial"/>
              </a:rPr>
              <a:t>This distribution suggests that a significant portion of the insurance company’s customers travel to </a:t>
            </a:r>
            <a:r>
              <a:rPr lang="en-US" sz="6000" b="1" i="0" u="none" strike="noStrike" cap="none" dirty="0">
                <a:solidFill>
                  <a:srgbClr val="C00000"/>
                </a:solidFill>
                <a:latin typeface="Arial"/>
                <a:ea typeface="Arial"/>
                <a:cs typeface="Arial"/>
                <a:sym typeface="Arial"/>
              </a:rPr>
              <a:t>South-East Asia (SEA)</a:t>
            </a:r>
            <a:r>
              <a:rPr lang="en-US" sz="6000" b="0" i="0" u="none" strike="noStrike" cap="none" dirty="0">
                <a:solidFill>
                  <a:schemeClr val="dk1"/>
                </a:solidFill>
                <a:latin typeface="Arial"/>
                <a:ea typeface="Arial"/>
                <a:cs typeface="Arial"/>
                <a:sym typeface="Arial"/>
              </a:rPr>
              <a:t>.</a:t>
            </a:r>
            <a:endParaRPr sz="1100" dirty="0"/>
          </a:p>
        </p:txBody>
      </p:sp>
      <p:pic>
        <p:nvPicPr>
          <p:cNvPr id="3" name="Picture 2">
            <a:extLst>
              <a:ext uri="{FF2B5EF4-FFF2-40B4-BE49-F238E27FC236}">
                <a16:creationId xmlns:a16="http://schemas.microsoft.com/office/drawing/2014/main" id="{AE20C2D4-3E01-422C-DFF1-3A738C61EE2C}"/>
              </a:ext>
            </a:extLst>
          </p:cNvPr>
          <p:cNvPicPr>
            <a:picLocks noChangeAspect="1"/>
          </p:cNvPicPr>
          <p:nvPr/>
        </p:nvPicPr>
        <p:blipFill rotWithShape="1">
          <a:blip r:embed="rId3"/>
          <a:srcRect l="40445" t="-632" r="-40445" b="632"/>
          <a:stretch/>
        </p:blipFill>
        <p:spPr>
          <a:xfrm>
            <a:off x="9137499" y="2326850"/>
            <a:ext cx="22427588" cy="11577485"/>
          </a:xfrm>
          <a:prstGeom prst="rect">
            <a:avLst/>
          </a:prstGeom>
        </p:spPr>
      </p:pic>
      <p:sp>
        <p:nvSpPr>
          <p:cNvPr id="5" name="Oval 4">
            <a:extLst>
              <a:ext uri="{FF2B5EF4-FFF2-40B4-BE49-F238E27FC236}">
                <a16:creationId xmlns:a16="http://schemas.microsoft.com/office/drawing/2014/main" id="{9D6F4713-CD64-624B-4615-6F2EA410CF0A}"/>
              </a:ext>
            </a:extLst>
          </p:cNvPr>
          <p:cNvSpPr/>
          <p:nvPr/>
        </p:nvSpPr>
        <p:spPr>
          <a:xfrm>
            <a:off x="14986270" y="7749833"/>
            <a:ext cx="347472" cy="36576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7448388-1777-B6FB-96AF-252C785FD744}"/>
              </a:ext>
            </a:extLst>
          </p:cNvPr>
          <p:cNvSpPr/>
          <p:nvPr/>
        </p:nvSpPr>
        <p:spPr>
          <a:xfrm>
            <a:off x="15371064" y="7607808"/>
            <a:ext cx="347472" cy="36576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F9A5F4-AFBC-67F9-5AEF-8DA2ADB90E5B}"/>
              </a:ext>
            </a:extLst>
          </p:cNvPr>
          <p:cNvSpPr/>
          <p:nvPr/>
        </p:nvSpPr>
        <p:spPr>
          <a:xfrm>
            <a:off x="14744981" y="7036777"/>
            <a:ext cx="347472" cy="36576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8D6895-C451-8E59-7050-71C3E8F108B2}"/>
              </a:ext>
            </a:extLst>
          </p:cNvPr>
          <p:cNvCxnSpPr>
            <a:stCxn id="7" idx="2"/>
          </p:cNvCxnSpPr>
          <p:nvPr/>
        </p:nvCxnSpPr>
        <p:spPr>
          <a:xfrm flipH="1" flipV="1">
            <a:off x="7819053" y="5896947"/>
            <a:ext cx="6925928" cy="132271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4EBFE9C-021B-B680-2357-6F534D9DF63C}"/>
              </a:ext>
            </a:extLst>
          </p:cNvPr>
          <p:cNvCxnSpPr>
            <a:cxnSpLocks/>
            <a:stCxn id="6" idx="1"/>
          </p:cNvCxnSpPr>
          <p:nvPr/>
        </p:nvCxnSpPr>
        <p:spPr>
          <a:xfrm flipH="1" flipV="1">
            <a:off x="7819053" y="5935765"/>
            <a:ext cx="7602897" cy="1725607"/>
          </a:xfrm>
          <a:prstGeom prst="line">
            <a:avLst/>
          </a:prstGeom>
          <a:ln w="571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E8030B3-E9B1-914B-2F17-1C8A7B3E0A12}"/>
              </a:ext>
            </a:extLst>
          </p:cNvPr>
          <p:cNvCxnSpPr>
            <a:cxnSpLocks/>
            <a:stCxn id="5" idx="2"/>
          </p:cNvCxnSpPr>
          <p:nvPr/>
        </p:nvCxnSpPr>
        <p:spPr>
          <a:xfrm flipH="1" flipV="1">
            <a:off x="7819053" y="5896947"/>
            <a:ext cx="7167217" cy="2035766"/>
          </a:xfrm>
          <a:prstGeom prst="line">
            <a:avLst/>
          </a:prstGeom>
          <a:ln w="57150"/>
        </p:spPr>
        <p:style>
          <a:lnRef idx="1">
            <a:schemeClr val="dk1"/>
          </a:lnRef>
          <a:fillRef idx="0">
            <a:schemeClr val="dk1"/>
          </a:fillRef>
          <a:effectRef idx="0">
            <a:schemeClr val="dk1"/>
          </a:effectRef>
          <a:fontRef idx="minor">
            <a:schemeClr val="tx1"/>
          </a:fontRef>
        </p:style>
      </p:cxnSp>
      <p:sp>
        <p:nvSpPr>
          <p:cNvPr id="15" name="Google Shape;171;p10">
            <a:extLst>
              <a:ext uri="{FF2B5EF4-FFF2-40B4-BE49-F238E27FC236}">
                <a16:creationId xmlns:a16="http://schemas.microsoft.com/office/drawing/2014/main" id="{70718EAC-E91E-F354-0B10-6DB931586028}"/>
              </a:ext>
            </a:extLst>
          </p:cNvPr>
          <p:cNvSpPr/>
          <p:nvPr/>
        </p:nvSpPr>
        <p:spPr>
          <a:xfrm>
            <a:off x="796028" y="3377682"/>
            <a:ext cx="6985703" cy="5926711"/>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Understanding the popularity of these destinations is essential for several reasons. </a:t>
            </a:r>
            <a:r>
              <a:rPr lang="en-US" sz="3000" b="1" i="0" u="none" strike="noStrike" cap="none" dirty="0">
                <a:solidFill>
                  <a:srgbClr val="C00000"/>
                </a:solidFill>
                <a:latin typeface="Arial"/>
                <a:ea typeface="Arial"/>
                <a:cs typeface="Arial"/>
                <a:sym typeface="Arial"/>
              </a:rPr>
              <a:t>Firstly</a:t>
            </a:r>
            <a:r>
              <a:rPr lang="en-US" sz="3000" b="0" i="0" u="none" strike="noStrike" cap="none" dirty="0">
                <a:solidFill>
                  <a:schemeClr val="dk1"/>
                </a:solidFill>
                <a:latin typeface="Arial"/>
                <a:ea typeface="Arial"/>
                <a:cs typeface="Arial"/>
                <a:sym typeface="Arial"/>
              </a:rPr>
              <a:t>, it helps the company recognize patterns in travel behavior and preferences. </a:t>
            </a:r>
            <a:r>
              <a:rPr lang="en-US" sz="3000" b="1" i="0" u="none" strike="noStrike" cap="none" dirty="0">
                <a:solidFill>
                  <a:srgbClr val="C00000"/>
                </a:solidFill>
                <a:latin typeface="Arial"/>
                <a:ea typeface="Arial"/>
                <a:cs typeface="Arial"/>
                <a:sym typeface="Arial"/>
              </a:rPr>
              <a:t>Secondly</a:t>
            </a:r>
            <a:r>
              <a:rPr lang="en-US" sz="3000" b="0" i="0" u="none" strike="noStrike" cap="none" dirty="0">
                <a:solidFill>
                  <a:schemeClr val="dk1"/>
                </a:solidFill>
                <a:latin typeface="Arial"/>
                <a:ea typeface="Arial"/>
                <a:cs typeface="Arial"/>
                <a:sym typeface="Arial"/>
              </a:rPr>
              <a:t>, it provides insights into where most claims might originate, given the higher volume of travelers to these destinations.</a:t>
            </a:r>
            <a:endParaRPr lang="en-US" dirty="0"/>
          </a:p>
        </p:txBody>
      </p:sp>
      <p:sp>
        <p:nvSpPr>
          <p:cNvPr id="16" name="Rectangle 15">
            <a:extLst>
              <a:ext uri="{FF2B5EF4-FFF2-40B4-BE49-F238E27FC236}">
                <a16:creationId xmlns:a16="http://schemas.microsoft.com/office/drawing/2014/main" id="{68324D66-41E6-76CF-96B2-046EFAE98AE3}"/>
              </a:ext>
            </a:extLst>
          </p:cNvPr>
          <p:cNvSpPr/>
          <p:nvPr/>
        </p:nvSpPr>
        <p:spPr>
          <a:xfrm>
            <a:off x="337930" y="3377682"/>
            <a:ext cx="7481123" cy="49513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4" name="Google Shape;124;p9"/>
          <p:cNvSpPr/>
          <p:nvPr/>
        </p:nvSpPr>
        <p:spPr>
          <a:xfrm>
            <a:off x="1150819" y="1298988"/>
            <a:ext cx="20922797"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7200" dirty="0">
                <a:solidFill>
                  <a:schemeClr val="dk1"/>
                </a:solidFill>
                <a:latin typeface="Ubuntu"/>
                <a:sym typeface="Ubuntu"/>
              </a:rPr>
              <a:t>Distribution revealed </a:t>
            </a:r>
            <a:r>
              <a:rPr lang="en-US" sz="7200" b="1" dirty="0">
                <a:solidFill>
                  <a:srgbClr val="C00000"/>
                </a:solidFill>
                <a:latin typeface="Ubuntu"/>
                <a:sym typeface="Ubuntu"/>
              </a:rPr>
              <a:t>significant imbalanced </a:t>
            </a:r>
            <a:r>
              <a:rPr lang="en-US" sz="7200" dirty="0">
                <a:solidFill>
                  <a:schemeClr val="dk1"/>
                </a:solidFill>
                <a:latin typeface="Ubuntu"/>
                <a:sym typeface="Ubuntu"/>
              </a:rPr>
              <a:t>in target variable</a:t>
            </a:r>
            <a:endParaRPr dirty="0"/>
          </a:p>
        </p:txBody>
      </p:sp>
      <p:pic>
        <p:nvPicPr>
          <p:cNvPr id="3" name="Picture 2" descr="A blue rectangular bar graph&#10;&#10;Description automatically generated">
            <a:extLst>
              <a:ext uri="{FF2B5EF4-FFF2-40B4-BE49-F238E27FC236}">
                <a16:creationId xmlns:a16="http://schemas.microsoft.com/office/drawing/2014/main" id="{1433E941-A272-599A-0A70-41F017E5B3E2}"/>
              </a:ext>
            </a:extLst>
          </p:cNvPr>
          <p:cNvPicPr>
            <a:picLocks noChangeAspect="1"/>
          </p:cNvPicPr>
          <p:nvPr/>
        </p:nvPicPr>
        <p:blipFill>
          <a:blip r:embed="rId3"/>
          <a:stretch>
            <a:fillRect/>
          </a:stretch>
        </p:blipFill>
        <p:spPr>
          <a:xfrm>
            <a:off x="8968734" y="3364992"/>
            <a:ext cx="13359054" cy="9911556"/>
          </a:xfrm>
          <a:prstGeom prst="rect">
            <a:avLst/>
          </a:prstGeom>
        </p:spPr>
      </p:pic>
      <p:sp>
        <p:nvSpPr>
          <p:cNvPr id="4" name="Google Shape;171;p10">
            <a:extLst>
              <a:ext uri="{FF2B5EF4-FFF2-40B4-BE49-F238E27FC236}">
                <a16:creationId xmlns:a16="http://schemas.microsoft.com/office/drawing/2014/main" id="{3EC09D77-0476-8BFB-9321-41E3554B6878}"/>
              </a:ext>
            </a:extLst>
          </p:cNvPr>
          <p:cNvSpPr/>
          <p:nvPr/>
        </p:nvSpPr>
        <p:spPr>
          <a:xfrm>
            <a:off x="16605503" y="4332326"/>
            <a:ext cx="4956049" cy="3988444"/>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The analysis revealed a significant imbalance between policyholders who filed a claim (1) and those who did not file a claim (0). Specifically, out of the total records, </a:t>
            </a:r>
            <a:r>
              <a:rPr lang="en-US" sz="2800" b="1" i="0" u="none" strike="noStrike" cap="none" dirty="0">
                <a:solidFill>
                  <a:srgbClr val="C00000"/>
                </a:solidFill>
                <a:latin typeface="Arial"/>
                <a:ea typeface="Arial"/>
                <a:cs typeface="Arial"/>
                <a:sym typeface="Arial"/>
              </a:rPr>
              <a:t>38,220</a:t>
            </a:r>
            <a:r>
              <a:rPr lang="en-US" sz="2800" b="0" i="0" u="none" strike="noStrike" cap="none" dirty="0">
                <a:solidFill>
                  <a:srgbClr val="C00000"/>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policyholders did not file a claim, while only </a:t>
            </a:r>
            <a:r>
              <a:rPr lang="en-US" sz="2800" b="1" i="0" u="none" strike="noStrike" cap="none" dirty="0">
                <a:solidFill>
                  <a:srgbClr val="C00000"/>
                </a:solidFill>
                <a:latin typeface="Arial"/>
                <a:ea typeface="Arial"/>
                <a:cs typeface="Arial"/>
                <a:sym typeface="Arial"/>
              </a:rPr>
              <a:t>666</a:t>
            </a:r>
            <a:r>
              <a:rPr lang="en-US" sz="2800" b="0" i="0" u="none" strike="noStrike" cap="none" dirty="0">
                <a:solidFill>
                  <a:schemeClr val="dk1"/>
                </a:solidFill>
                <a:latin typeface="Arial"/>
                <a:ea typeface="Arial"/>
                <a:cs typeface="Arial"/>
                <a:sym typeface="Arial"/>
              </a:rPr>
              <a:t> policyholders did file a claim.</a:t>
            </a:r>
            <a:endParaRPr lang="en-US" sz="1200" dirty="0"/>
          </a:p>
        </p:txBody>
      </p:sp>
      <p:sp>
        <p:nvSpPr>
          <p:cNvPr id="7" name="Google Shape;171;p10">
            <a:extLst>
              <a:ext uri="{FF2B5EF4-FFF2-40B4-BE49-F238E27FC236}">
                <a16:creationId xmlns:a16="http://schemas.microsoft.com/office/drawing/2014/main" id="{AF2699F9-3DB1-87A3-0E74-96F08C74CD02}"/>
              </a:ext>
            </a:extLst>
          </p:cNvPr>
          <p:cNvSpPr/>
          <p:nvPr/>
        </p:nvSpPr>
        <p:spPr>
          <a:xfrm>
            <a:off x="1150819" y="7099910"/>
            <a:ext cx="7492334" cy="4604140"/>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This imbalance indicates that the occurrence of claims is relatively rare compared to the total number of policyholders. Such an </a:t>
            </a:r>
            <a:r>
              <a:rPr lang="en-US" sz="2400" b="1" i="0" u="none" strike="noStrike" cap="none" dirty="0">
                <a:solidFill>
                  <a:srgbClr val="C00000"/>
                </a:solidFill>
                <a:latin typeface="Arial"/>
                <a:ea typeface="Arial"/>
                <a:cs typeface="Arial"/>
                <a:sym typeface="Arial"/>
              </a:rPr>
              <a:t>imbalance is crucial for our modeling process because it can impact the performance and evaluation of predictive models</a:t>
            </a:r>
            <a:r>
              <a:rPr lang="en-US" sz="2400" b="0" i="0" u="none" strike="noStrike" cap="none" dirty="0">
                <a:solidFill>
                  <a:schemeClr val="dk1"/>
                </a:solidFill>
                <a:latin typeface="Arial"/>
                <a:ea typeface="Arial"/>
                <a:cs typeface="Arial"/>
                <a:sym typeface="Arial"/>
              </a:rPr>
              <a:t>. Models trained on imbalanced data might become biased towards predicting the majority class (no claim filed), thereby reducing their effectiveness in correctly identifying the minority class (claim filed).</a:t>
            </a:r>
            <a:endParaRPr lang="en-US" sz="1100" dirty="0"/>
          </a:p>
        </p:txBody>
      </p:sp>
    </p:spTree>
    <p:extLst>
      <p:ext uri="{BB962C8B-B14F-4D97-AF65-F5344CB8AC3E}">
        <p14:creationId xmlns:p14="http://schemas.microsoft.com/office/powerpoint/2010/main" val="19573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p:nvPr/>
        </p:nvSpPr>
        <p:spPr>
          <a:xfrm>
            <a:off x="676656" y="1019048"/>
            <a:ext cx="21012911" cy="787908"/>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6400"/>
              <a:buFont typeface="Ubuntu"/>
              <a:buNone/>
            </a:pPr>
            <a:r>
              <a:rPr lang="en-US" sz="6400" b="0" i="0" u="none" strike="noStrike" cap="none" dirty="0">
                <a:solidFill>
                  <a:schemeClr val="dk1"/>
                </a:solidFill>
                <a:latin typeface="Ubuntu"/>
                <a:ea typeface="Ubuntu"/>
                <a:cs typeface="Ubuntu"/>
                <a:sym typeface="Ubuntu"/>
              </a:rPr>
              <a:t>Only One Variables Showing </a:t>
            </a:r>
            <a:r>
              <a:rPr lang="en-US" sz="6400" b="1" i="0" u="none" strike="noStrike" cap="none" dirty="0">
                <a:solidFill>
                  <a:schemeClr val="dk1"/>
                </a:solidFill>
                <a:latin typeface="Ubuntu"/>
                <a:ea typeface="Ubuntu"/>
                <a:cs typeface="Ubuntu"/>
                <a:sym typeface="Ubuntu"/>
              </a:rPr>
              <a:t>Insignificant</a:t>
            </a:r>
            <a:endParaRPr dirty="0"/>
          </a:p>
        </p:txBody>
      </p:sp>
      <p:graphicFrame>
        <p:nvGraphicFramePr>
          <p:cNvPr id="225" name="Google Shape;225;p13"/>
          <p:cNvGraphicFramePr/>
          <p:nvPr>
            <p:extLst>
              <p:ext uri="{D42A27DB-BD31-4B8C-83A1-F6EECF244321}">
                <p14:modId xmlns:p14="http://schemas.microsoft.com/office/powerpoint/2010/main" val="2426021467"/>
              </p:ext>
            </p:extLst>
          </p:nvPr>
        </p:nvGraphicFramePr>
        <p:xfrm>
          <a:off x="8997696" y="2311298"/>
          <a:ext cx="13056086" cy="10234269"/>
        </p:xfrm>
        <a:graphic>
          <a:graphicData uri="http://schemas.openxmlformats.org/drawingml/2006/table">
            <a:tbl>
              <a:tblPr firstRow="1" firstCol="1" lastRow="1">
                <a:noFill/>
                <a:tableStyleId>{4E10A3EA-7B2B-4A6F-94A6-FD835DA1CBF8}</a:tableStyleId>
              </a:tblPr>
              <a:tblGrid>
                <a:gridCol w="3276306">
                  <a:extLst>
                    <a:ext uri="{9D8B030D-6E8A-4147-A177-3AD203B41FA5}">
                      <a16:colId xmlns:a16="http://schemas.microsoft.com/office/drawing/2014/main" val="20000"/>
                    </a:ext>
                  </a:extLst>
                </a:gridCol>
                <a:gridCol w="1955956">
                  <a:extLst>
                    <a:ext uri="{9D8B030D-6E8A-4147-A177-3AD203B41FA5}">
                      <a16:colId xmlns:a16="http://schemas.microsoft.com/office/drawing/2014/main" val="20001"/>
                    </a:ext>
                  </a:extLst>
                </a:gridCol>
                <a:gridCol w="1955956">
                  <a:extLst>
                    <a:ext uri="{9D8B030D-6E8A-4147-A177-3AD203B41FA5}">
                      <a16:colId xmlns:a16="http://schemas.microsoft.com/office/drawing/2014/main" val="20002"/>
                    </a:ext>
                  </a:extLst>
                </a:gridCol>
                <a:gridCol w="1955956">
                  <a:extLst>
                    <a:ext uri="{9D8B030D-6E8A-4147-A177-3AD203B41FA5}">
                      <a16:colId xmlns:a16="http://schemas.microsoft.com/office/drawing/2014/main" val="2983639539"/>
                    </a:ext>
                  </a:extLst>
                </a:gridCol>
                <a:gridCol w="1955956">
                  <a:extLst>
                    <a:ext uri="{9D8B030D-6E8A-4147-A177-3AD203B41FA5}">
                      <a16:colId xmlns:a16="http://schemas.microsoft.com/office/drawing/2014/main" val="20003"/>
                    </a:ext>
                  </a:extLst>
                </a:gridCol>
                <a:gridCol w="1955956">
                  <a:extLst>
                    <a:ext uri="{9D8B030D-6E8A-4147-A177-3AD203B41FA5}">
                      <a16:colId xmlns:a16="http://schemas.microsoft.com/office/drawing/2014/main" val="1187917464"/>
                    </a:ext>
                  </a:extLst>
                </a:gridCol>
              </a:tblGrid>
              <a:tr h="762372">
                <a:tc>
                  <a:txBody>
                    <a:bodyPr/>
                    <a:lstStyle/>
                    <a:p>
                      <a:pPr marL="0" marR="0" lvl="0" indent="0" algn="ctr" rtl="0">
                        <a:lnSpc>
                          <a:spcPct val="90000"/>
                        </a:lnSpc>
                        <a:spcBef>
                          <a:spcPts val="0"/>
                        </a:spcBef>
                        <a:spcAft>
                          <a:spcPts val="0"/>
                        </a:spcAft>
                        <a:buClr>
                          <a:srgbClr val="FFFFFF"/>
                        </a:buClr>
                        <a:buSzPts val="3600"/>
                        <a:buFont typeface="Ubuntu"/>
                        <a:buNone/>
                      </a:pPr>
                      <a:endParaRPr sz="3000" u="none" strike="noStrike" cap="none">
                        <a:solidFill>
                          <a:schemeClr val="dk1"/>
                        </a:solidFill>
                      </a:endParaRPr>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1" u="none" strike="noStrike" cap="none" dirty="0">
                          <a:solidFill>
                            <a:schemeClr val="dk1"/>
                          </a:solidFill>
                          <a:latin typeface="Ubuntu"/>
                          <a:sym typeface="Ubuntu"/>
                        </a:rPr>
                        <a:t>Data Types</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1" u="none" strike="noStrike" cap="none" dirty="0">
                          <a:solidFill>
                            <a:schemeClr val="dk1"/>
                          </a:solidFill>
                          <a:latin typeface="Ubuntu"/>
                          <a:ea typeface="Ubuntu"/>
                          <a:cs typeface="Ubuntu"/>
                          <a:sym typeface="Ubuntu"/>
                        </a:rPr>
                        <a:t>P-value</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dirty="0"/>
                        <a:t>Corr</a:t>
                      </a: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1" u="none" strike="noStrike" cap="none" dirty="0">
                          <a:solidFill>
                            <a:schemeClr val="dk1"/>
                          </a:solidFill>
                          <a:latin typeface="Ubuntu"/>
                          <a:ea typeface="Ubuntu"/>
                          <a:cs typeface="Ubuntu"/>
                          <a:sym typeface="Ubuntu"/>
                        </a:rPr>
                        <a:t>method</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400" dirty="0"/>
                        <a:t>Result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939733">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err="1">
                          <a:solidFill>
                            <a:schemeClr val="dk1"/>
                          </a:solidFill>
                          <a:latin typeface="Ubuntu"/>
                          <a:ea typeface="Ubuntu"/>
                          <a:cs typeface="Ubuntu"/>
                          <a:sym typeface="Ubuntu"/>
                        </a:rPr>
                        <a:t>Net_sales</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Numeric</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3000"/>
                        <a:buFont typeface="Ubuntu"/>
                        <a:buNone/>
                        <a:tabLst/>
                        <a:defRPr/>
                      </a:pPr>
                      <a:r>
                        <a:rPr lang="en-US" sz="2500" u="none" strike="noStrike" cap="none" dirty="0">
                          <a:solidFill>
                            <a:schemeClr val="dk1"/>
                          </a:solidFill>
                          <a:latin typeface="Ubuntu"/>
                          <a:ea typeface="Ubuntu"/>
                          <a:cs typeface="Ubuntu"/>
                          <a:sym typeface="Ubuntu"/>
                        </a:rPr>
                        <a:t>2.976e-73</a:t>
                      </a:r>
                      <a:endParaRPr lang="en-US"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3000"/>
                        <a:buFont typeface="Ubuntu"/>
                        <a:buNone/>
                        <a:tabLst/>
                        <a:defRPr/>
                      </a:pPr>
                      <a:r>
                        <a:rPr lang="en-US" sz="2500" dirty="0"/>
                        <a:t>0.0911 </a:t>
                      </a:r>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Spearman</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400" dirty="0"/>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939733">
                <a:tc>
                  <a:txBody>
                    <a:bodyPr/>
                    <a:lstStyle/>
                    <a:p>
                      <a:pPr marL="0" marR="0" lvl="0" indent="0" algn="ctr" rtl="0">
                        <a:lnSpc>
                          <a:spcPct val="100000"/>
                        </a:lnSpc>
                        <a:spcBef>
                          <a:spcPts val="0"/>
                        </a:spcBef>
                        <a:spcAft>
                          <a:spcPts val="0"/>
                        </a:spcAft>
                        <a:buClr>
                          <a:schemeClr val="dk1"/>
                        </a:buClr>
                        <a:buSzPts val="3000"/>
                        <a:buFont typeface="Ubuntu"/>
                        <a:buNone/>
                      </a:pPr>
                      <a:r>
                        <a:rPr lang="en-US" sz="3000" b="1" u="none" strike="noStrike" cap="none" dirty="0" err="1">
                          <a:solidFill>
                            <a:schemeClr val="dk1"/>
                          </a:solidFill>
                        </a:rPr>
                        <a:t>Commision</a:t>
                      </a:r>
                      <a:endParaRPr sz="1500" b="1"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Numeric</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8.433e-86</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dirty="0"/>
                        <a:t>0.0988 </a:t>
                      </a: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Spearman</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39733">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sym typeface="Ubuntu"/>
                        </a:rPr>
                        <a:t>Duration</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Numeric</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8.929e-17</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dirty="0"/>
                        <a:t>0.0419 </a:t>
                      </a: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Spearman</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923549">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rPr>
                        <a:t>Age</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Numeric</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 9.165e-08</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dirty="0"/>
                        <a:t>-</a:t>
                      </a:r>
                      <a:r>
                        <a:rPr lang="en-US" sz="2500" dirty="0">
                          <a:solidFill>
                            <a:srgbClr val="C00000"/>
                          </a:solidFill>
                        </a:rPr>
                        <a:t>0.0269</a:t>
                      </a:r>
                      <a:r>
                        <a:rPr lang="en-US" sz="2500" dirty="0"/>
                        <a:t> </a:t>
                      </a: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Spearman</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939733">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Agency</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Category</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1.99e-280</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Chi-square</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1197354">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Agency Type</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alpha val="9803"/>
                      </a:schemeClr>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Category</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4.58e-101</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Chi-square</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1197354">
                <a:tc>
                  <a:txBody>
                    <a:bodyPr/>
                    <a:lstStyle/>
                    <a:p>
                      <a:pPr marL="0" marR="0" lvl="0" indent="0" algn="ctr" defTabSz="914400" rtl="0" eaLnBrk="1" fontAlgn="auto" latinLnBrk="0" hangingPunct="1">
                        <a:lnSpc>
                          <a:spcPct val="100000"/>
                        </a:lnSpc>
                        <a:spcBef>
                          <a:spcPts val="0"/>
                        </a:spcBef>
                        <a:spcAft>
                          <a:spcPts val="0"/>
                        </a:spcAft>
                        <a:buClr>
                          <a:srgbClr val="2F3030"/>
                        </a:buClr>
                        <a:buSzPts val="3000"/>
                        <a:buFont typeface="Ubuntu"/>
                        <a:buNone/>
                        <a:tabLst/>
                        <a:defRPr/>
                      </a:pPr>
                      <a:r>
                        <a:rPr kumimoji="0" lang="en-US" sz="2500" b="1" i="0" u="none" strike="noStrike" kern="0" cap="none" spc="0" normalizeH="0" baseline="0" noProof="0" dirty="0">
                          <a:ln>
                            <a:noFill/>
                          </a:ln>
                          <a:solidFill>
                            <a:srgbClr val="2F3030"/>
                          </a:solidFill>
                          <a:effectLst/>
                          <a:uLnTx/>
                          <a:uFillTx/>
                          <a:latin typeface="Ubuntu"/>
                          <a:ea typeface="Ubuntu"/>
                          <a:cs typeface="Ubuntu"/>
                          <a:sym typeface="Ubuntu"/>
                        </a:rPr>
                        <a:t>Distribution Channel</a:t>
                      </a:r>
                      <a:endParaRPr kumimoji="0" lang="en-US" sz="1200" b="1" i="0" u="none" strike="noStrike" kern="0" cap="none" spc="0" normalizeH="0" baseline="0" noProof="0" dirty="0">
                        <a:ln>
                          <a:noFill/>
                        </a:ln>
                        <a:solidFill>
                          <a:srgbClr val="5B5854"/>
                        </a:solidFill>
                        <a:effectLst/>
                        <a:uLnTx/>
                        <a:uFillTx/>
                        <a:latin typeface="Avenir Next Demi Bold"/>
                        <a:sym typeface="Arial"/>
                      </a:endParaRPr>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Category</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0.409</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chemeClr val="dk1"/>
                        </a:buClr>
                        <a:buSzPts val="3000"/>
                        <a:buFont typeface="Ubuntu"/>
                        <a:buNone/>
                      </a:pP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Chi-square</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Not Significant</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0000"/>
                    </a:solidFill>
                  </a:tcPr>
                </a:tc>
                <a:extLst>
                  <a:ext uri="{0D108BD9-81ED-4DB2-BD59-A6C34878D82A}">
                    <a16:rowId xmlns:a16="http://schemas.microsoft.com/office/drawing/2014/main" val="1116832861"/>
                  </a:ext>
                </a:extLst>
              </a:tr>
              <a:tr h="1197354">
                <a:tc>
                  <a:txBody>
                    <a:bodyPr/>
                    <a:lstStyle/>
                    <a:p>
                      <a:pPr marL="0" marR="0" lvl="0" indent="0" algn="ctr" defTabSz="914400" rtl="0" eaLnBrk="1" fontAlgn="auto" latinLnBrk="0" hangingPunct="1">
                        <a:lnSpc>
                          <a:spcPct val="100000"/>
                        </a:lnSpc>
                        <a:spcBef>
                          <a:spcPts val="0"/>
                        </a:spcBef>
                        <a:spcAft>
                          <a:spcPts val="0"/>
                        </a:spcAft>
                        <a:buClr>
                          <a:srgbClr val="2F3030"/>
                        </a:buClr>
                        <a:buSzPts val="3000"/>
                        <a:buFont typeface="Ubuntu"/>
                        <a:buNone/>
                        <a:tabLst/>
                        <a:defRPr/>
                      </a:pPr>
                      <a:r>
                        <a:rPr kumimoji="0" lang="en-US" sz="2500" b="1" i="0" u="none" strike="noStrike" kern="0" cap="none" spc="0" normalizeH="0" baseline="0" noProof="0" dirty="0">
                          <a:ln>
                            <a:noFill/>
                          </a:ln>
                          <a:solidFill>
                            <a:srgbClr val="2F3030"/>
                          </a:solidFill>
                          <a:effectLst/>
                          <a:uLnTx/>
                          <a:uFillTx/>
                          <a:latin typeface="Ubuntu"/>
                          <a:ea typeface="Ubuntu"/>
                          <a:cs typeface="Ubuntu"/>
                          <a:sym typeface="Ubuntu"/>
                        </a:rPr>
                        <a:t>Product Name</a:t>
                      </a:r>
                      <a:endParaRPr kumimoji="0" lang="en-US" sz="1200" b="1" i="0" u="none" strike="noStrike" kern="0" cap="none" spc="0" normalizeH="0" baseline="0" noProof="0" dirty="0">
                        <a:ln>
                          <a:noFill/>
                        </a:ln>
                        <a:solidFill>
                          <a:srgbClr val="5B5854"/>
                        </a:solidFill>
                        <a:effectLst/>
                        <a:uLnTx/>
                        <a:uFillTx/>
                        <a:latin typeface="Avenir Next Demi Bold"/>
                        <a:sym typeface="Arial"/>
                      </a:endParaRPr>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alpha val="9803"/>
                      </a:schemeClr>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Category</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0.0</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endParaRPr sz="25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u="none" strike="noStrike" cap="none" dirty="0">
                          <a:solidFill>
                            <a:schemeClr val="dk1"/>
                          </a:solidFill>
                          <a:latin typeface="Ubuntu"/>
                          <a:ea typeface="Ubuntu"/>
                          <a:cs typeface="Ubuntu"/>
                          <a:sym typeface="Ubuntu"/>
                        </a:rPr>
                        <a:t>Chi-square</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2610383343"/>
                  </a:ext>
                </a:extLst>
              </a:tr>
              <a:tr h="1197354">
                <a:tc>
                  <a:txBody>
                    <a:bodyPr/>
                    <a:lstStyle/>
                    <a:p>
                      <a:pPr marL="0" marR="0" lvl="0" indent="0" algn="ctr" defTabSz="914400" rtl="0" eaLnBrk="1" fontAlgn="auto" latinLnBrk="0" hangingPunct="1">
                        <a:lnSpc>
                          <a:spcPct val="100000"/>
                        </a:lnSpc>
                        <a:spcBef>
                          <a:spcPts val="0"/>
                        </a:spcBef>
                        <a:spcAft>
                          <a:spcPts val="0"/>
                        </a:spcAft>
                        <a:buClr>
                          <a:srgbClr val="2F3030"/>
                        </a:buClr>
                        <a:buSzPts val="3000"/>
                        <a:buFont typeface="Ubuntu"/>
                        <a:buNone/>
                        <a:tabLst/>
                        <a:defRPr/>
                      </a:pPr>
                      <a:r>
                        <a:rPr kumimoji="0" lang="en-US" sz="2500" b="1" i="0" u="none" strike="noStrike" kern="0" cap="none" spc="0" normalizeH="0" baseline="0" noProof="0" dirty="0">
                          <a:ln>
                            <a:noFill/>
                          </a:ln>
                          <a:solidFill>
                            <a:srgbClr val="2F3030"/>
                          </a:solidFill>
                          <a:effectLst/>
                          <a:uLnTx/>
                          <a:uFillTx/>
                          <a:latin typeface="Ubuntu"/>
                          <a:ea typeface="Ubuntu"/>
                          <a:cs typeface="Ubuntu"/>
                          <a:sym typeface="Ubuntu"/>
                        </a:rPr>
                        <a:t>Destination</a:t>
                      </a:r>
                      <a:endParaRPr kumimoji="0" lang="en-US" sz="1200" b="1" i="0" u="none" strike="noStrike" kern="0" cap="none" spc="0" normalizeH="0" baseline="0" noProof="0" dirty="0">
                        <a:ln>
                          <a:noFill/>
                        </a:ln>
                        <a:solidFill>
                          <a:srgbClr val="5B5854"/>
                        </a:solidFill>
                        <a:effectLst/>
                        <a:uLnTx/>
                        <a:uFillTx/>
                        <a:latin typeface="Avenir Next Demi Bold"/>
                        <a:sym typeface="Arial"/>
                      </a:endParaRPr>
                    </a:p>
                  </a:txBody>
                  <a:tcPr marL="41019" marR="41019" marT="41019" marB="41019"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alpha val="9803"/>
                      </a:schemeClr>
                    </a:solidFill>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0" u="none" strike="noStrike" cap="none" dirty="0">
                          <a:solidFill>
                            <a:schemeClr val="dk1"/>
                          </a:solidFill>
                          <a:latin typeface="Ubuntu"/>
                          <a:ea typeface="Ubuntu"/>
                          <a:cs typeface="Ubuntu"/>
                          <a:sym typeface="Ubuntu"/>
                        </a:rPr>
                        <a:t>Category</a:t>
                      </a:r>
                      <a:endParaRPr sz="1200" b="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0" u="none" strike="noStrike" cap="none" dirty="0">
                          <a:solidFill>
                            <a:schemeClr val="dk1"/>
                          </a:solidFill>
                          <a:latin typeface="Ubuntu"/>
                          <a:ea typeface="Ubuntu"/>
                          <a:cs typeface="Ubuntu"/>
                          <a:sym typeface="Ubuntu"/>
                        </a:rPr>
                        <a:t>6.11e-88</a:t>
                      </a:r>
                      <a:endParaRPr sz="1200" b="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endParaRPr sz="2500" b="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lang="en-US" sz="2500" b="0" u="none" strike="noStrike" cap="none" dirty="0">
                          <a:solidFill>
                            <a:schemeClr val="dk1"/>
                          </a:solidFill>
                          <a:latin typeface="Ubuntu"/>
                          <a:ea typeface="Ubuntu"/>
                          <a:cs typeface="Ubuntu"/>
                          <a:sym typeface="Ubuntu"/>
                        </a:rPr>
                        <a:t>Chi-square</a:t>
                      </a:r>
                      <a:endParaRPr sz="1200" b="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000"/>
                        <a:buFont typeface="Ubuntu"/>
                        <a:buNone/>
                      </a:pPr>
                      <a:r>
                        <a:rPr kumimoji="0" lang="en-US" sz="2400" b="0" i="0" u="none" strike="noStrike" kern="0" cap="none" spc="0" normalizeH="0" baseline="0" noProof="0" dirty="0">
                          <a:ln>
                            <a:noFill/>
                          </a:ln>
                          <a:solidFill>
                            <a:srgbClr val="5B5854"/>
                          </a:solidFill>
                          <a:effectLst/>
                          <a:uLnTx/>
                          <a:uFillTx/>
                          <a:latin typeface="Avenir Next Medium"/>
                          <a:sym typeface="Arial"/>
                        </a:rPr>
                        <a:t>Significant</a:t>
                      </a:r>
                      <a:endParaRPr sz="1200" b="0" dirty="0"/>
                    </a:p>
                  </a:txBody>
                  <a:tcPr marL="41019" marR="41019" marT="41019" marB="41019"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2839409413"/>
                  </a:ext>
                </a:extLst>
              </a:tr>
            </a:tbl>
          </a:graphicData>
        </a:graphic>
      </p:graphicFrame>
      <p:sp>
        <p:nvSpPr>
          <p:cNvPr id="2" name="Google Shape;232;p14">
            <a:extLst>
              <a:ext uri="{FF2B5EF4-FFF2-40B4-BE49-F238E27FC236}">
                <a16:creationId xmlns:a16="http://schemas.microsoft.com/office/drawing/2014/main" id="{AE36D231-A3BA-3D7E-BE0D-310B19B78C7C}"/>
              </a:ext>
            </a:extLst>
          </p:cNvPr>
          <p:cNvSpPr/>
          <p:nvPr/>
        </p:nvSpPr>
        <p:spPr>
          <a:xfrm>
            <a:off x="865781" y="5852160"/>
            <a:ext cx="6504284" cy="7242048"/>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Based on the correlation results, only the </a:t>
            </a:r>
            <a:r>
              <a:rPr lang="en-US" sz="2400" b="1" i="0" u="none" strike="noStrike" cap="none" dirty="0">
                <a:solidFill>
                  <a:srgbClr val="C00000"/>
                </a:solidFill>
                <a:latin typeface="Arial"/>
                <a:ea typeface="Arial"/>
                <a:cs typeface="Arial"/>
                <a:sym typeface="Arial"/>
              </a:rPr>
              <a:t>"distribution channel" variable does not show a statistically significant relationship with the 'claim' </a:t>
            </a:r>
            <a:r>
              <a:rPr lang="en-US" sz="2400" b="0" i="0" u="none" strike="noStrike" cap="none" dirty="0">
                <a:solidFill>
                  <a:schemeClr val="dk1"/>
                </a:solidFill>
                <a:latin typeface="Arial"/>
                <a:ea typeface="Arial"/>
                <a:cs typeface="Arial"/>
                <a:sym typeface="Arial"/>
              </a:rPr>
              <a:t>variable in the dataset (p value &gt; 0.05). All other variables showed statistically significant relationships (p value &lt; 0.05). Therefore, as a feature engineering method, the "goal" column should be removed because it is less statistically relevant.</a:t>
            </a:r>
          </a:p>
          <a:p>
            <a:pPr marL="0" marR="0" lvl="0" indent="0" algn="just" rtl="0">
              <a:lnSpc>
                <a:spcPct val="130000"/>
              </a:lnSpc>
              <a:spcBef>
                <a:spcPts val="0"/>
              </a:spcBef>
              <a:spcAft>
                <a:spcPts val="0"/>
              </a:spcAft>
              <a:buClr>
                <a:schemeClr val="dk1"/>
              </a:buClr>
              <a:buSzPts val="3000"/>
              <a:buFont typeface="Arial"/>
              <a:buNone/>
            </a:pPr>
            <a:endParaRPr lang="en-US" sz="2400" dirty="0">
              <a:solidFill>
                <a:schemeClr val="dk1"/>
              </a:solidFill>
            </a:endParaRPr>
          </a:p>
          <a:p>
            <a:pPr marL="0" marR="0" lvl="0" indent="0" algn="just" rtl="0">
              <a:lnSpc>
                <a:spcPct val="130000"/>
              </a:lnSpc>
              <a:spcBef>
                <a:spcPts val="0"/>
              </a:spcBef>
              <a:spcAft>
                <a:spcPts val="0"/>
              </a:spcAft>
              <a:buClr>
                <a:schemeClr val="dk1"/>
              </a:buClr>
              <a:buSzPts val="3000"/>
              <a:buFont typeface="Arial"/>
              <a:buNone/>
            </a:pPr>
            <a:r>
              <a:rPr lang="en-US" sz="2400" dirty="0">
                <a:solidFill>
                  <a:schemeClr val="dk1"/>
                </a:solidFill>
              </a:rPr>
              <a:t>…Only age feature that is significant but has </a:t>
            </a:r>
            <a:r>
              <a:rPr lang="en-US" sz="2400" b="1" dirty="0">
                <a:solidFill>
                  <a:srgbClr val="C00000"/>
                </a:solidFill>
              </a:rPr>
              <a:t>negative correlation</a:t>
            </a:r>
            <a:endParaRPr sz="1100"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4"/>
          <p:cNvSpPr/>
          <p:nvPr/>
        </p:nvSpPr>
        <p:spPr>
          <a:xfrm>
            <a:off x="719331" y="1073896"/>
            <a:ext cx="22414989"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4800" b="1" i="0" u="none" strike="noStrike" cap="none" dirty="0">
                <a:solidFill>
                  <a:schemeClr val="dk1"/>
                </a:solidFill>
                <a:latin typeface="Ubuntu"/>
                <a:ea typeface="Ubuntu"/>
                <a:cs typeface="Ubuntu"/>
                <a:sym typeface="Ubuntu"/>
              </a:rPr>
              <a:t>applied various encoding and scaling techniques to ensure that our model can effectively interpret and process the different types of data.</a:t>
            </a:r>
            <a:endParaRPr lang="en-US" sz="1000" b="1" dirty="0"/>
          </a:p>
        </p:txBody>
      </p:sp>
      <p:sp>
        <p:nvSpPr>
          <p:cNvPr id="231" name="Google Shape;231;p14"/>
          <p:cNvSpPr/>
          <p:nvPr/>
        </p:nvSpPr>
        <p:spPr>
          <a:xfrm>
            <a:off x="2441697" y="3867202"/>
            <a:ext cx="5638801" cy="68580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Binary</a:t>
            </a:r>
            <a:endParaRPr dirty="0"/>
          </a:p>
        </p:txBody>
      </p:sp>
      <p:sp>
        <p:nvSpPr>
          <p:cNvPr id="232" name="Google Shape;232;p14"/>
          <p:cNvSpPr/>
          <p:nvPr/>
        </p:nvSpPr>
        <p:spPr>
          <a:xfrm>
            <a:off x="1038204" y="4583351"/>
            <a:ext cx="7099301" cy="2451100"/>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Binary Encoding is chosen for these categorical variables because they have a high cardinality, meaning they have many unique values. For example, </a:t>
            </a:r>
            <a:r>
              <a:rPr lang="en-US" sz="2400" b="1" i="0" u="none" strike="noStrike" cap="none" dirty="0">
                <a:solidFill>
                  <a:srgbClr val="C00000"/>
                </a:solidFill>
                <a:latin typeface="Arial"/>
                <a:ea typeface="Arial"/>
                <a:cs typeface="Arial"/>
                <a:sym typeface="Arial"/>
              </a:rPr>
              <a:t>agency, </a:t>
            </a:r>
            <a:r>
              <a:rPr lang="en-US" sz="2400" b="1" i="0" u="none" strike="noStrike" cap="none" dirty="0" err="1">
                <a:solidFill>
                  <a:srgbClr val="C00000"/>
                </a:solidFill>
                <a:latin typeface="Arial"/>
                <a:ea typeface="Arial"/>
                <a:cs typeface="Arial"/>
                <a:sym typeface="Arial"/>
              </a:rPr>
              <a:t>product_name</a:t>
            </a:r>
            <a:r>
              <a:rPr lang="en-US" sz="2400" b="1" i="0" u="none" strike="noStrike" cap="none" dirty="0">
                <a:solidFill>
                  <a:srgbClr val="C00000"/>
                </a:solidFill>
                <a:latin typeface="Arial"/>
                <a:ea typeface="Arial"/>
                <a:cs typeface="Arial"/>
                <a:sym typeface="Arial"/>
              </a:rPr>
              <a:t>, and destination </a:t>
            </a:r>
            <a:r>
              <a:rPr lang="en-US" sz="2400" b="0" i="0" u="none" strike="noStrike" cap="none" dirty="0">
                <a:solidFill>
                  <a:schemeClr val="dk1"/>
                </a:solidFill>
                <a:latin typeface="Arial"/>
                <a:ea typeface="Arial"/>
                <a:cs typeface="Arial"/>
                <a:sym typeface="Arial"/>
              </a:rPr>
              <a:t>can each have numerous different entries. </a:t>
            </a:r>
            <a:endParaRPr sz="1100" dirty="0"/>
          </a:p>
        </p:txBody>
      </p:sp>
      <p:sp>
        <p:nvSpPr>
          <p:cNvPr id="233" name="Google Shape;233;p14"/>
          <p:cNvSpPr/>
          <p:nvPr/>
        </p:nvSpPr>
        <p:spPr>
          <a:xfrm>
            <a:off x="2441697" y="7715302"/>
            <a:ext cx="5638801" cy="68580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Robust Scaler</a:t>
            </a:r>
            <a:endParaRPr dirty="0"/>
          </a:p>
        </p:txBody>
      </p:sp>
      <p:sp>
        <p:nvSpPr>
          <p:cNvPr id="234" name="Google Shape;234;p14"/>
          <p:cNvSpPr/>
          <p:nvPr/>
        </p:nvSpPr>
        <p:spPr>
          <a:xfrm>
            <a:off x="993796" y="8680450"/>
            <a:ext cx="7099301" cy="2451100"/>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Robust Scaler is applied to these numerical features to normalize the data. Unlike standard scaling methods that can be affected by outliers, Robust Scaler uses the median and interquartile range (IQR) for scaling, making it more robust to outliers. This is particularly important for features like </a:t>
            </a:r>
            <a:r>
              <a:rPr lang="en-US" sz="2400" b="1" i="0" u="none" strike="noStrike" cap="none" dirty="0">
                <a:solidFill>
                  <a:srgbClr val="C00000"/>
                </a:solidFill>
                <a:latin typeface="Arial"/>
                <a:ea typeface="Arial"/>
                <a:cs typeface="Arial"/>
                <a:sym typeface="Arial"/>
              </a:rPr>
              <a:t>duration, </a:t>
            </a:r>
            <a:r>
              <a:rPr lang="en-US" sz="2400" b="1" i="0" u="none" strike="noStrike" cap="none" dirty="0" err="1">
                <a:solidFill>
                  <a:srgbClr val="C00000"/>
                </a:solidFill>
                <a:latin typeface="Arial"/>
                <a:ea typeface="Arial"/>
                <a:cs typeface="Arial"/>
                <a:sym typeface="Arial"/>
              </a:rPr>
              <a:t>net_sales</a:t>
            </a:r>
            <a:r>
              <a:rPr lang="en-US" sz="2400" b="1" i="0" u="none" strike="noStrike" cap="none" dirty="0">
                <a:solidFill>
                  <a:srgbClr val="C00000"/>
                </a:solidFill>
                <a:latin typeface="Arial"/>
                <a:ea typeface="Arial"/>
                <a:cs typeface="Arial"/>
                <a:sym typeface="Arial"/>
              </a:rPr>
              <a:t>, commission, and age</a:t>
            </a:r>
            <a:endParaRPr sz="1100" b="1" dirty="0">
              <a:solidFill>
                <a:srgbClr val="C00000"/>
              </a:solidFill>
            </a:endParaRPr>
          </a:p>
        </p:txBody>
      </p:sp>
      <p:sp>
        <p:nvSpPr>
          <p:cNvPr id="235" name="Google Shape;235;p14"/>
          <p:cNvSpPr/>
          <p:nvPr/>
        </p:nvSpPr>
        <p:spPr>
          <a:xfrm>
            <a:off x="16246597" y="3867202"/>
            <a:ext cx="5638801" cy="685801"/>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One Hot Encoding</a:t>
            </a:r>
            <a:endParaRPr dirty="0"/>
          </a:p>
        </p:txBody>
      </p:sp>
      <p:sp>
        <p:nvSpPr>
          <p:cNvPr id="236" name="Google Shape;236;p14"/>
          <p:cNvSpPr/>
          <p:nvPr/>
        </p:nvSpPr>
        <p:spPr>
          <a:xfrm>
            <a:off x="16246495" y="4832350"/>
            <a:ext cx="7099301" cy="24511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One-Hot Encoding is used for </a:t>
            </a:r>
            <a:r>
              <a:rPr lang="en-US" sz="2400" b="1" i="0" u="none" strike="noStrike" cap="none" dirty="0" err="1">
                <a:solidFill>
                  <a:srgbClr val="C00000"/>
                </a:solidFill>
                <a:latin typeface="Arial"/>
                <a:ea typeface="Arial"/>
                <a:cs typeface="Arial"/>
                <a:sym typeface="Arial"/>
              </a:rPr>
              <a:t>agency_type</a:t>
            </a:r>
            <a:r>
              <a:rPr lang="en-US" sz="2400" b="0" i="0" u="none" strike="noStrike" cap="none" dirty="0">
                <a:solidFill>
                  <a:schemeClr val="dk1"/>
                </a:solidFill>
                <a:latin typeface="Arial"/>
                <a:ea typeface="Arial"/>
                <a:cs typeface="Arial"/>
                <a:sym typeface="Arial"/>
              </a:rPr>
              <a:t> because this variable has a low cardinality with only a few unique categories. One-Hot Encoding creates binary columns for each category</a:t>
            </a:r>
            <a:endParaRPr sz="1100" dirty="0"/>
          </a:p>
        </p:txBody>
      </p:sp>
      <p:sp>
        <p:nvSpPr>
          <p:cNvPr id="237" name="Google Shape;237;p14"/>
          <p:cNvSpPr/>
          <p:nvPr/>
        </p:nvSpPr>
        <p:spPr>
          <a:xfrm>
            <a:off x="16246597" y="7715302"/>
            <a:ext cx="6324601" cy="685801"/>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Passthrough</a:t>
            </a:r>
            <a:endParaRPr dirty="0"/>
          </a:p>
        </p:txBody>
      </p:sp>
      <p:sp>
        <p:nvSpPr>
          <p:cNvPr id="238" name="Google Shape;238;p14"/>
          <p:cNvSpPr/>
          <p:nvPr/>
        </p:nvSpPr>
        <p:spPr>
          <a:xfrm>
            <a:off x="16246495" y="8680450"/>
            <a:ext cx="7099301" cy="24511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Reason: The remainder='passthrough' parameter is used to leave any remaining </a:t>
            </a:r>
            <a:r>
              <a:rPr lang="en-US" sz="2400" b="1" i="0" u="none" strike="noStrike" cap="none" dirty="0">
                <a:solidFill>
                  <a:srgbClr val="C00000"/>
                </a:solidFill>
                <a:latin typeface="Arial"/>
                <a:ea typeface="Arial"/>
                <a:cs typeface="Arial"/>
                <a:sym typeface="Arial"/>
              </a:rPr>
              <a:t>features that are not explicitly transformed as they are</a:t>
            </a:r>
            <a:r>
              <a:rPr lang="en-US" sz="2400" b="0" i="0" u="none" strike="noStrike" cap="none" dirty="0">
                <a:solidFill>
                  <a:schemeClr val="dk1"/>
                </a:solidFill>
                <a:latin typeface="Arial"/>
                <a:ea typeface="Arial"/>
                <a:cs typeface="Arial"/>
                <a:sym typeface="Arial"/>
              </a:rPr>
              <a:t>. This approach ensures that all relevant features are included in the model without unnecessary transformations</a:t>
            </a:r>
            <a:endParaRPr sz="1100" dirty="0"/>
          </a:p>
        </p:txBody>
      </p:sp>
      <p:sp>
        <p:nvSpPr>
          <p:cNvPr id="239" name="Google Shape;239;p14"/>
          <p:cNvSpPr/>
          <p:nvPr/>
        </p:nvSpPr>
        <p:spPr>
          <a:xfrm>
            <a:off x="8763000" y="4152900"/>
            <a:ext cx="1955800" cy="19558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240" name="Google Shape;240;p14"/>
          <p:cNvSpPr/>
          <p:nvPr/>
        </p:nvSpPr>
        <p:spPr>
          <a:xfrm>
            <a:off x="13500100" y="4165600"/>
            <a:ext cx="1955800" cy="19558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241" name="Google Shape;241;p14"/>
          <p:cNvSpPr/>
          <p:nvPr/>
        </p:nvSpPr>
        <p:spPr>
          <a:xfrm>
            <a:off x="8763000" y="8813800"/>
            <a:ext cx="1955800" cy="19558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242" name="Google Shape;242;p14"/>
          <p:cNvSpPr/>
          <p:nvPr/>
        </p:nvSpPr>
        <p:spPr>
          <a:xfrm>
            <a:off x="13500100" y="8826500"/>
            <a:ext cx="1955800" cy="19558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cxnSp>
        <p:nvCxnSpPr>
          <p:cNvPr id="243" name="Google Shape;243;p14"/>
          <p:cNvCxnSpPr/>
          <p:nvPr/>
        </p:nvCxnSpPr>
        <p:spPr>
          <a:xfrm>
            <a:off x="8780537" y="7454344"/>
            <a:ext cx="6675364" cy="0"/>
          </a:xfrm>
          <a:prstGeom prst="straightConnector1">
            <a:avLst/>
          </a:prstGeom>
          <a:noFill/>
          <a:ln w="38100" cap="flat" cmpd="sng">
            <a:solidFill>
              <a:schemeClr val="accent3"/>
            </a:solidFill>
            <a:prstDash val="solid"/>
            <a:miter lim="400000"/>
            <a:headEnd type="none" w="sm" len="sm"/>
            <a:tailEnd type="none" w="sm" len="sm"/>
          </a:ln>
        </p:spPr>
      </p:cxnSp>
      <p:cxnSp>
        <p:nvCxnSpPr>
          <p:cNvPr id="244" name="Google Shape;244;p14"/>
          <p:cNvCxnSpPr/>
          <p:nvPr/>
        </p:nvCxnSpPr>
        <p:spPr>
          <a:xfrm>
            <a:off x="12168437" y="4199667"/>
            <a:ext cx="0" cy="6569933"/>
          </a:xfrm>
          <a:prstGeom prst="straightConnector1">
            <a:avLst/>
          </a:prstGeom>
          <a:noFill/>
          <a:ln w="38100" cap="flat" cmpd="sng">
            <a:solidFill>
              <a:schemeClr val="accent3"/>
            </a:solidFill>
            <a:prstDash val="solid"/>
            <a:miter lim="400000"/>
            <a:headEnd type="none" w="sm" len="sm"/>
            <a:tailEnd type="none" w="sm" len="sm"/>
          </a:ln>
        </p:spPr>
      </p:cxnSp>
      <p:sp>
        <p:nvSpPr>
          <p:cNvPr id="245" name="Google Shape;245;p14"/>
          <p:cNvSpPr/>
          <p:nvPr/>
        </p:nvSpPr>
        <p:spPr>
          <a:xfrm>
            <a:off x="9159423" y="4583351"/>
            <a:ext cx="1155701" cy="11079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200"/>
              <a:buFont typeface="Ubuntu"/>
              <a:buNone/>
            </a:pPr>
            <a:r>
              <a:rPr lang="en-US" sz="7200" b="1" i="0" u="none" strike="noStrike" cap="none" dirty="0">
                <a:solidFill>
                  <a:schemeClr val="dk1"/>
                </a:solidFill>
                <a:latin typeface="Ubuntu"/>
                <a:ea typeface="Ubuntu"/>
                <a:cs typeface="Ubuntu"/>
                <a:sym typeface="Ubuntu"/>
              </a:rPr>
              <a:t>B </a:t>
            </a:r>
            <a:endParaRPr dirty="0"/>
          </a:p>
        </p:txBody>
      </p:sp>
      <p:sp>
        <p:nvSpPr>
          <p:cNvPr id="246" name="Google Shape;246;p14"/>
          <p:cNvSpPr/>
          <p:nvPr/>
        </p:nvSpPr>
        <p:spPr>
          <a:xfrm>
            <a:off x="13896523" y="4583351"/>
            <a:ext cx="1155701" cy="11079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200"/>
              <a:buFont typeface="Ubuntu"/>
              <a:buNone/>
            </a:pPr>
            <a:r>
              <a:rPr lang="en-US" sz="7200" b="1" i="0" u="none" strike="noStrike" cap="none">
                <a:solidFill>
                  <a:schemeClr val="dk1"/>
                </a:solidFill>
                <a:latin typeface="Ubuntu"/>
                <a:ea typeface="Ubuntu"/>
                <a:cs typeface="Ubuntu"/>
                <a:sym typeface="Ubuntu"/>
              </a:rPr>
              <a:t>E</a:t>
            </a:r>
            <a:endParaRPr/>
          </a:p>
        </p:txBody>
      </p:sp>
      <p:sp>
        <p:nvSpPr>
          <p:cNvPr id="247" name="Google Shape;247;p14"/>
          <p:cNvSpPr/>
          <p:nvPr/>
        </p:nvSpPr>
        <p:spPr>
          <a:xfrm>
            <a:off x="9159423" y="9218851"/>
            <a:ext cx="1155701" cy="11079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200"/>
              <a:buFont typeface="Ubuntu"/>
              <a:buNone/>
            </a:pPr>
            <a:r>
              <a:rPr lang="en-US" sz="7200" b="1" i="0" u="none" strike="noStrike" cap="none">
                <a:solidFill>
                  <a:schemeClr val="dk1"/>
                </a:solidFill>
                <a:latin typeface="Ubuntu"/>
                <a:ea typeface="Ubuntu"/>
                <a:cs typeface="Ubuntu"/>
                <a:sym typeface="Ubuntu"/>
              </a:rPr>
              <a:t>S</a:t>
            </a:r>
            <a:endParaRPr/>
          </a:p>
        </p:txBody>
      </p:sp>
      <p:sp>
        <p:nvSpPr>
          <p:cNvPr id="248" name="Google Shape;248;p14"/>
          <p:cNvSpPr/>
          <p:nvPr/>
        </p:nvSpPr>
        <p:spPr>
          <a:xfrm>
            <a:off x="13934623" y="9244251"/>
            <a:ext cx="1155701" cy="11079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200"/>
              <a:buFont typeface="Ubuntu"/>
              <a:buNone/>
            </a:pPr>
            <a:r>
              <a:rPr lang="en-US" sz="7200" b="1" i="0" u="none" strike="noStrike" cap="none">
                <a:solidFill>
                  <a:schemeClr val="dk1"/>
                </a:solidFill>
                <a:latin typeface="Ubuntu"/>
                <a:ea typeface="Ubuntu"/>
                <a:cs typeface="Ubuntu"/>
                <a:sym typeface="Ubuntu"/>
              </a:rPr>
              <a:t>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3"/>
          <p:cNvSpPr/>
          <p:nvPr/>
        </p:nvSpPr>
        <p:spPr>
          <a:xfrm>
            <a:off x="3651992" y="4940553"/>
            <a:ext cx="17080015" cy="3834893"/>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891" name="Google Shape;891;p43"/>
          <p:cNvSpPr/>
          <p:nvPr/>
        </p:nvSpPr>
        <p:spPr>
          <a:xfrm>
            <a:off x="3651997" y="6297514"/>
            <a:ext cx="17080010" cy="112097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9600" b="1" dirty="0">
                <a:solidFill>
                  <a:schemeClr val="dk1"/>
                </a:solidFill>
                <a:latin typeface="Ubuntu"/>
                <a:sym typeface="Ubuntu"/>
              </a:rPr>
              <a:t>Machine Learning Solution</a:t>
            </a:r>
            <a:endParaRPr sz="6000" dirty="0"/>
          </a:p>
        </p:txBody>
      </p:sp>
    </p:spTree>
    <p:extLst>
      <p:ext uri="{BB962C8B-B14F-4D97-AF65-F5344CB8AC3E}">
        <p14:creationId xmlns:p14="http://schemas.microsoft.com/office/powerpoint/2010/main" val="218247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1"/>
          <p:cNvSpPr/>
          <p:nvPr/>
        </p:nvSpPr>
        <p:spPr>
          <a:xfrm>
            <a:off x="5314950" y="959952"/>
            <a:ext cx="13754100" cy="886397"/>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7200"/>
              <a:buFont typeface="Ubuntu"/>
              <a:buNone/>
            </a:pPr>
            <a:r>
              <a:rPr lang="en-US" sz="7200" b="0" i="0" u="none" strike="noStrike" cap="none" dirty="0">
                <a:solidFill>
                  <a:schemeClr val="dk1"/>
                </a:solidFill>
                <a:latin typeface="Ubuntu"/>
                <a:ea typeface="Ubuntu"/>
                <a:cs typeface="Ubuntu"/>
                <a:sym typeface="Ubuntu"/>
              </a:rPr>
              <a:t>Confusion Matrix</a:t>
            </a:r>
            <a:endParaRPr dirty="0"/>
          </a:p>
        </p:txBody>
      </p:sp>
      <p:sp>
        <p:nvSpPr>
          <p:cNvPr id="639" name="Google Shape;639;p31"/>
          <p:cNvSpPr/>
          <p:nvPr/>
        </p:nvSpPr>
        <p:spPr>
          <a:xfrm>
            <a:off x="13918356" y="3662846"/>
            <a:ext cx="4129675" cy="4119813"/>
          </a:xfrm>
          <a:custGeom>
            <a:avLst/>
            <a:gdLst/>
            <a:ahLst/>
            <a:cxnLst/>
            <a:rect l="l" t="t" r="r" b="b"/>
            <a:pathLst>
              <a:path w="21600" h="21565" extrusionOk="0">
                <a:moveTo>
                  <a:pt x="0" y="0"/>
                </a:moveTo>
                <a:lnTo>
                  <a:pt x="18011" y="0"/>
                </a:lnTo>
                <a:cubicBezTo>
                  <a:pt x="18011" y="0"/>
                  <a:pt x="21600" y="0"/>
                  <a:pt x="21600" y="3204"/>
                </a:cubicBezTo>
                <a:cubicBezTo>
                  <a:pt x="21600" y="6408"/>
                  <a:pt x="21600" y="21566"/>
                  <a:pt x="21600" y="21566"/>
                </a:cubicBezTo>
                <a:lnTo>
                  <a:pt x="3761" y="21566"/>
                </a:lnTo>
                <a:cubicBezTo>
                  <a:pt x="3761" y="21566"/>
                  <a:pt x="0" y="21600"/>
                  <a:pt x="0" y="18190"/>
                </a:cubicBezTo>
                <a:cubicBezTo>
                  <a:pt x="0" y="14779"/>
                  <a:pt x="0" y="0"/>
                  <a:pt x="0" y="0"/>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640" name="Google Shape;640;p31"/>
          <p:cNvSpPr/>
          <p:nvPr/>
        </p:nvSpPr>
        <p:spPr>
          <a:xfrm>
            <a:off x="18764071" y="3663965"/>
            <a:ext cx="4129606" cy="4119879"/>
          </a:xfrm>
          <a:custGeom>
            <a:avLst/>
            <a:gdLst/>
            <a:ahLst/>
            <a:cxnLst/>
            <a:rect l="l" t="t" r="r" b="b"/>
            <a:pathLst>
              <a:path w="21565" h="21600" extrusionOk="0">
                <a:moveTo>
                  <a:pt x="0" y="21600"/>
                </a:moveTo>
                <a:lnTo>
                  <a:pt x="0" y="3588"/>
                </a:lnTo>
                <a:cubicBezTo>
                  <a:pt x="0" y="3588"/>
                  <a:pt x="0" y="0"/>
                  <a:pt x="3204" y="0"/>
                </a:cubicBezTo>
                <a:cubicBezTo>
                  <a:pt x="6408" y="0"/>
                  <a:pt x="21565" y="0"/>
                  <a:pt x="21565" y="0"/>
                </a:cubicBezTo>
                <a:lnTo>
                  <a:pt x="21565" y="17839"/>
                </a:lnTo>
                <a:cubicBezTo>
                  <a:pt x="21565" y="17839"/>
                  <a:pt x="21600" y="21600"/>
                  <a:pt x="18189" y="21600"/>
                </a:cubicBezTo>
                <a:cubicBezTo>
                  <a:pt x="14779" y="21600"/>
                  <a:pt x="0" y="21600"/>
                  <a:pt x="0" y="21600"/>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641" name="Google Shape;641;p31"/>
          <p:cNvSpPr/>
          <p:nvPr/>
        </p:nvSpPr>
        <p:spPr>
          <a:xfrm>
            <a:off x="13919478" y="8635045"/>
            <a:ext cx="4129607" cy="4119879"/>
          </a:xfrm>
          <a:custGeom>
            <a:avLst/>
            <a:gdLst/>
            <a:ahLst/>
            <a:cxnLst/>
            <a:rect l="l" t="t" r="r" b="b"/>
            <a:pathLst>
              <a:path w="21566" h="21600" extrusionOk="0">
                <a:moveTo>
                  <a:pt x="0" y="21600"/>
                </a:moveTo>
                <a:lnTo>
                  <a:pt x="0" y="3588"/>
                </a:lnTo>
                <a:cubicBezTo>
                  <a:pt x="0" y="3588"/>
                  <a:pt x="0" y="0"/>
                  <a:pt x="3204" y="0"/>
                </a:cubicBezTo>
                <a:cubicBezTo>
                  <a:pt x="6408" y="0"/>
                  <a:pt x="21566" y="0"/>
                  <a:pt x="21566" y="0"/>
                </a:cubicBezTo>
                <a:lnTo>
                  <a:pt x="21566" y="17839"/>
                </a:lnTo>
                <a:cubicBezTo>
                  <a:pt x="21566" y="17839"/>
                  <a:pt x="21600" y="21600"/>
                  <a:pt x="18190" y="21600"/>
                </a:cubicBezTo>
                <a:cubicBezTo>
                  <a:pt x="14779" y="21600"/>
                  <a:pt x="0" y="21600"/>
                  <a:pt x="0" y="21600"/>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642" name="Google Shape;642;p31"/>
          <p:cNvSpPr/>
          <p:nvPr/>
        </p:nvSpPr>
        <p:spPr>
          <a:xfrm>
            <a:off x="18764821" y="8636166"/>
            <a:ext cx="4129676" cy="4119882"/>
          </a:xfrm>
          <a:custGeom>
            <a:avLst/>
            <a:gdLst/>
            <a:ahLst/>
            <a:cxnLst/>
            <a:rect l="l" t="t" r="r" b="b"/>
            <a:pathLst>
              <a:path w="21600" h="21566" extrusionOk="0">
                <a:moveTo>
                  <a:pt x="0" y="0"/>
                </a:moveTo>
                <a:lnTo>
                  <a:pt x="18011" y="0"/>
                </a:lnTo>
                <a:cubicBezTo>
                  <a:pt x="18011" y="0"/>
                  <a:pt x="21600" y="0"/>
                  <a:pt x="21600" y="3204"/>
                </a:cubicBezTo>
                <a:cubicBezTo>
                  <a:pt x="21600" y="6408"/>
                  <a:pt x="21600" y="21566"/>
                  <a:pt x="21600" y="21566"/>
                </a:cubicBezTo>
                <a:lnTo>
                  <a:pt x="3761" y="21566"/>
                </a:lnTo>
                <a:cubicBezTo>
                  <a:pt x="3761" y="21566"/>
                  <a:pt x="0" y="21600"/>
                  <a:pt x="0" y="18189"/>
                </a:cubicBezTo>
                <a:cubicBezTo>
                  <a:pt x="0" y="14779"/>
                  <a:pt x="0" y="0"/>
                  <a:pt x="0" y="0"/>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cxnSp>
        <p:nvCxnSpPr>
          <p:cNvPr id="643" name="Google Shape;643;p31"/>
          <p:cNvCxnSpPr>
            <a:cxnSpLocks/>
          </p:cNvCxnSpPr>
          <p:nvPr/>
        </p:nvCxnSpPr>
        <p:spPr>
          <a:xfrm>
            <a:off x="18385119" y="3720710"/>
            <a:ext cx="0" cy="8869078"/>
          </a:xfrm>
          <a:prstGeom prst="straightConnector1">
            <a:avLst/>
          </a:prstGeom>
          <a:noFill/>
          <a:ln w="63500" cap="flat" cmpd="sng">
            <a:solidFill>
              <a:schemeClr val="accent3"/>
            </a:solidFill>
            <a:prstDash val="solid"/>
            <a:miter lim="400000"/>
            <a:headEnd type="stealth" w="med" len="med"/>
            <a:tailEnd type="stealth" w="med" len="med"/>
          </a:ln>
        </p:spPr>
      </p:cxnSp>
      <p:sp>
        <p:nvSpPr>
          <p:cNvPr id="644" name="Google Shape;644;p31"/>
          <p:cNvSpPr/>
          <p:nvPr/>
        </p:nvSpPr>
        <p:spPr>
          <a:xfrm>
            <a:off x="14805081" y="5220015"/>
            <a:ext cx="2349501" cy="83820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0" i="0" u="none" strike="noStrike" cap="none" dirty="0">
                <a:solidFill>
                  <a:schemeClr val="dk1"/>
                </a:solidFill>
                <a:latin typeface="Ubuntu"/>
                <a:ea typeface="Ubuntu"/>
                <a:cs typeface="Ubuntu"/>
                <a:sym typeface="Ubuntu"/>
              </a:rPr>
              <a:t>True</a:t>
            </a:r>
          </a:p>
          <a:p>
            <a:pPr marL="0" marR="0" lvl="0" indent="0" algn="ctr" rtl="0">
              <a:lnSpc>
                <a:spcPct val="90000"/>
              </a:lnSpc>
              <a:spcBef>
                <a:spcPts val="0"/>
              </a:spcBef>
              <a:spcAft>
                <a:spcPts val="0"/>
              </a:spcAft>
              <a:buClr>
                <a:schemeClr val="dk1"/>
              </a:buClr>
              <a:buSzPts val="3000"/>
              <a:buFont typeface="Ubuntu"/>
              <a:buNone/>
            </a:pPr>
            <a:r>
              <a:rPr lang="en-US" sz="3000" dirty="0">
                <a:solidFill>
                  <a:schemeClr val="dk1"/>
                </a:solidFill>
                <a:latin typeface="Ubuntu"/>
                <a:sym typeface="Ubuntu"/>
              </a:rPr>
              <a:t>Positive</a:t>
            </a:r>
            <a:endParaRPr dirty="0"/>
          </a:p>
        </p:txBody>
      </p:sp>
      <p:sp>
        <p:nvSpPr>
          <p:cNvPr id="645" name="Google Shape;645;p31"/>
          <p:cNvSpPr/>
          <p:nvPr/>
        </p:nvSpPr>
        <p:spPr>
          <a:xfrm>
            <a:off x="19545772" y="5220015"/>
            <a:ext cx="2768601" cy="83820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0" i="0" u="none" strike="noStrike" cap="none" dirty="0">
                <a:solidFill>
                  <a:schemeClr val="dk1"/>
                </a:solidFill>
                <a:latin typeface="Ubuntu"/>
                <a:ea typeface="Ubuntu"/>
                <a:cs typeface="Ubuntu"/>
                <a:sym typeface="Ubuntu"/>
              </a:rPr>
              <a:t>False Positive</a:t>
            </a:r>
            <a:endParaRPr dirty="0"/>
          </a:p>
        </p:txBody>
      </p:sp>
      <p:sp>
        <p:nvSpPr>
          <p:cNvPr id="646" name="Google Shape;646;p31"/>
          <p:cNvSpPr/>
          <p:nvPr/>
        </p:nvSpPr>
        <p:spPr>
          <a:xfrm>
            <a:off x="14532031" y="10160315"/>
            <a:ext cx="2895601" cy="83820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0" i="0" u="none" strike="noStrike" cap="none" dirty="0">
                <a:solidFill>
                  <a:schemeClr val="dk1"/>
                </a:solidFill>
                <a:latin typeface="Ubuntu"/>
                <a:ea typeface="Ubuntu"/>
                <a:cs typeface="Ubuntu"/>
                <a:sym typeface="Ubuntu"/>
              </a:rPr>
              <a:t>False Negative</a:t>
            </a:r>
            <a:endParaRPr dirty="0"/>
          </a:p>
        </p:txBody>
      </p:sp>
      <p:sp>
        <p:nvSpPr>
          <p:cNvPr id="647" name="Google Shape;647;p31"/>
          <p:cNvSpPr/>
          <p:nvPr/>
        </p:nvSpPr>
        <p:spPr>
          <a:xfrm>
            <a:off x="19139372" y="10371666"/>
            <a:ext cx="33782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0" i="0" u="none" strike="noStrike" cap="none" dirty="0">
                <a:solidFill>
                  <a:schemeClr val="dk1"/>
                </a:solidFill>
                <a:latin typeface="Ubuntu"/>
                <a:ea typeface="Ubuntu"/>
                <a:cs typeface="Ubuntu"/>
                <a:sym typeface="Ubuntu"/>
              </a:rPr>
              <a:t>True Negative</a:t>
            </a:r>
            <a:endParaRPr dirty="0"/>
          </a:p>
        </p:txBody>
      </p:sp>
      <p:sp>
        <p:nvSpPr>
          <p:cNvPr id="648" name="Google Shape;648;p31"/>
          <p:cNvSpPr/>
          <p:nvPr/>
        </p:nvSpPr>
        <p:spPr>
          <a:xfrm>
            <a:off x="18745672" y="2967566"/>
            <a:ext cx="41910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negative</a:t>
            </a:r>
            <a:endParaRPr dirty="0"/>
          </a:p>
        </p:txBody>
      </p:sp>
      <p:sp>
        <p:nvSpPr>
          <p:cNvPr id="649" name="Google Shape;649;p31"/>
          <p:cNvSpPr/>
          <p:nvPr/>
        </p:nvSpPr>
        <p:spPr>
          <a:xfrm>
            <a:off x="13833531" y="2967566"/>
            <a:ext cx="40386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positive	</a:t>
            </a:r>
            <a:endParaRPr dirty="0"/>
          </a:p>
        </p:txBody>
      </p:sp>
      <p:sp>
        <p:nvSpPr>
          <p:cNvPr id="650" name="Google Shape;650;p31"/>
          <p:cNvSpPr/>
          <p:nvPr/>
        </p:nvSpPr>
        <p:spPr>
          <a:xfrm rot="-5400000">
            <a:off x="11357031" y="5507566"/>
            <a:ext cx="40386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a:solidFill>
                  <a:schemeClr val="dk1"/>
                </a:solidFill>
                <a:latin typeface="Ubuntu"/>
                <a:ea typeface="Ubuntu"/>
                <a:cs typeface="Ubuntu"/>
                <a:sym typeface="Ubuntu"/>
              </a:rPr>
              <a:t>positive</a:t>
            </a:r>
            <a:endParaRPr lang="en-US" dirty="0"/>
          </a:p>
        </p:txBody>
      </p:sp>
      <p:sp>
        <p:nvSpPr>
          <p:cNvPr id="651" name="Google Shape;651;p31"/>
          <p:cNvSpPr/>
          <p:nvPr/>
        </p:nvSpPr>
        <p:spPr>
          <a:xfrm rot="-5400000">
            <a:off x="11357031" y="10485966"/>
            <a:ext cx="40386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negative</a:t>
            </a:r>
            <a:endParaRPr dirty="0"/>
          </a:p>
        </p:txBody>
      </p:sp>
      <p:cxnSp>
        <p:nvCxnSpPr>
          <p:cNvPr id="652" name="Google Shape;652;p31"/>
          <p:cNvCxnSpPr>
            <a:cxnSpLocks/>
          </p:cNvCxnSpPr>
          <p:nvPr/>
        </p:nvCxnSpPr>
        <p:spPr>
          <a:xfrm rot="10800000">
            <a:off x="14034005" y="8170184"/>
            <a:ext cx="8702226" cy="0"/>
          </a:xfrm>
          <a:prstGeom prst="straightConnector1">
            <a:avLst/>
          </a:prstGeom>
          <a:noFill/>
          <a:ln w="63500" cap="flat" cmpd="sng">
            <a:solidFill>
              <a:schemeClr val="accent3"/>
            </a:solidFill>
            <a:prstDash val="solid"/>
            <a:miter lim="400000"/>
            <a:headEnd type="stealth" w="med" len="med"/>
            <a:tailEnd type="stealth" w="med" len="med"/>
          </a:ln>
        </p:spPr>
      </p:cxnSp>
      <p:sp>
        <p:nvSpPr>
          <p:cNvPr id="4" name="Google Shape;650;p31">
            <a:extLst>
              <a:ext uri="{FF2B5EF4-FFF2-40B4-BE49-F238E27FC236}">
                <a16:creationId xmlns:a16="http://schemas.microsoft.com/office/drawing/2014/main" id="{0C8FB04E-74B2-39B2-FB9D-B1491A088383}"/>
              </a:ext>
            </a:extLst>
          </p:cNvPr>
          <p:cNvSpPr/>
          <p:nvPr/>
        </p:nvSpPr>
        <p:spPr>
          <a:xfrm rot="-5400000">
            <a:off x="10686012" y="7574909"/>
            <a:ext cx="40386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Predicted Class</a:t>
            </a:r>
            <a:endParaRPr lang="en-US" dirty="0"/>
          </a:p>
        </p:txBody>
      </p:sp>
      <p:sp>
        <p:nvSpPr>
          <p:cNvPr id="5" name="Google Shape;649;p31">
            <a:extLst>
              <a:ext uri="{FF2B5EF4-FFF2-40B4-BE49-F238E27FC236}">
                <a16:creationId xmlns:a16="http://schemas.microsoft.com/office/drawing/2014/main" id="{13AA8361-E4F7-6F5D-8FFD-3364B9A2B748}"/>
              </a:ext>
            </a:extLst>
          </p:cNvPr>
          <p:cNvSpPr/>
          <p:nvPr/>
        </p:nvSpPr>
        <p:spPr>
          <a:xfrm>
            <a:off x="16726371" y="2178016"/>
            <a:ext cx="4038601" cy="415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Actual Class	</a:t>
            </a:r>
            <a:endParaRPr dirty="0"/>
          </a:p>
        </p:txBody>
      </p:sp>
      <p:sp>
        <p:nvSpPr>
          <p:cNvPr id="6" name="Google Shape;41;p5">
            <a:extLst>
              <a:ext uri="{FF2B5EF4-FFF2-40B4-BE49-F238E27FC236}">
                <a16:creationId xmlns:a16="http://schemas.microsoft.com/office/drawing/2014/main" id="{6E73A3E9-3FA2-F03F-0800-7DC091669763}"/>
              </a:ext>
            </a:extLst>
          </p:cNvPr>
          <p:cNvSpPr/>
          <p:nvPr/>
        </p:nvSpPr>
        <p:spPr>
          <a:xfrm>
            <a:off x="1223472" y="3489410"/>
            <a:ext cx="10662966"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 True Negative: Customers who did not submit a claim and should not receive a claim payment.</a:t>
            </a:r>
          </a:p>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 False Negative: Customers who did not submit a claim but should be entitled to receive claim payment.</a:t>
            </a:r>
          </a:p>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 False Positive: Customers who submit claims but should not be entitled to receive claim payments.</a:t>
            </a:r>
          </a:p>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 True Positive: Customers who submit claims and should be entitled to receive claim payments.</a:t>
            </a:r>
          </a:p>
          <a:p>
            <a:pPr marL="0" marR="0" lvl="0" indent="0" algn="just" rtl="0">
              <a:lnSpc>
                <a:spcPct val="130000"/>
              </a:lnSpc>
              <a:spcBef>
                <a:spcPts val="0"/>
              </a:spcBef>
              <a:spcAft>
                <a:spcPts val="0"/>
              </a:spcAft>
              <a:buClr>
                <a:schemeClr val="dk1"/>
              </a:buClr>
              <a:buSzPts val="3000"/>
              <a:buFont typeface="Arial"/>
              <a:buNone/>
            </a:pPr>
            <a:endParaRPr lang="en-US" sz="2400" b="0" i="0" u="none" strike="noStrike" cap="none" dirty="0">
              <a:solidFill>
                <a:schemeClr val="dk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False Positive Consequences</a:t>
            </a:r>
            <a:r>
              <a:rPr lang="en-US" sz="2400" b="1" i="0" u="none" strike="noStrike" cap="none" dirty="0">
                <a:solidFill>
                  <a:schemeClr val="dk1"/>
                </a:solidFill>
                <a:latin typeface="Arial"/>
                <a:ea typeface="Arial"/>
                <a:cs typeface="Arial"/>
                <a:sym typeface="Arial"/>
              </a:rPr>
              <a:t>, </a:t>
            </a:r>
            <a:r>
              <a:rPr lang="en-US" sz="2400" b="1" i="0" u="none" strike="noStrike" cap="none" dirty="0">
                <a:solidFill>
                  <a:srgbClr val="C00000"/>
                </a:solidFill>
                <a:latin typeface="Arial"/>
                <a:ea typeface="Arial"/>
                <a:cs typeface="Arial"/>
                <a:sym typeface="Arial"/>
              </a:rPr>
              <a:t>the model will identify some customers who are actually ineligible to receive claims</a:t>
            </a:r>
            <a:r>
              <a:rPr lang="en-US" sz="2400" b="0" i="0" u="none" strike="noStrike" cap="none" dirty="0">
                <a:solidFill>
                  <a:srgbClr val="C00000"/>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as eligible to receive claim payments. </a:t>
            </a:r>
          </a:p>
          <a:p>
            <a:pPr marL="0" marR="0" lvl="0" indent="0" algn="just" rtl="0">
              <a:lnSpc>
                <a:spcPct val="130000"/>
              </a:lnSpc>
              <a:spcBef>
                <a:spcPts val="0"/>
              </a:spcBef>
              <a:spcAft>
                <a:spcPts val="0"/>
              </a:spcAft>
              <a:buClr>
                <a:schemeClr val="dk1"/>
              </a:buClr>
              <a:buSzPts val="3000"/>
              <a:buFont typeface="Arial"/>
              <a:buNone/>
            </a:pPr>
            <a:endParaRPr lang="en-US" sz="2400" b="0" i="0" u="none" strike="noStrike" cap="none" dirty="0">
              <a:solidFill>
                <a:schemeClr val="dk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False Negative Consequences: </a:t>
            </a:r>
            <a:r>
              <a:rPr lang="en-US" sz="2400" b="1" i="0" u="none" strike="noStrike" cap="none" dirty="0">
                <a:solidFill>
                  <a:srgbClr val="C00000"/>
                </a:solidFill>
                <a:latin typeface="Arial"/>
                <a:ea typeface="Arial"/>
                <a:cs typeface="Arial"/>
                <a:sym typeface="Arial"/>
              </a:rPr>
              <a:t>The model fails to identify some customers who are actually eligible to receive claim payments as ineligible</a:t>
            </a:r>
            <a:r>
              <a:rPr lang="en-US" sz="2400" b="0" i="0" u="none" strike="noStrike" cap="none" dirty="0">
                <a:solidFill>
                  <a:schemeClr val="dk1"/>
                </a:solidFill>
                <a:latin typeface="Arial"/>
                <a:ea typeface="Arial"/>
                <a:cs typeface="Arial"/>
                <a:sym typeface="Arial"/>
              </a:rPr>
              <a:t>. </a:t>
            </a:r>
            <a:endParaRPr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1"/>
          <p:cNvSpPr/>
          <p:nvPr/>
        </p:nvSpPr>
        <p:spPr>
          <a:xfrm>
            <a:off x="1238250" y="1158734"/>
            <a:ext cx="17830800"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7200" b="0" i="0" u="none" strike="noStrike" cap="none" dirty="0">
                <a:solidFill>
                  <a:schemeClr val="dk1"/>
                </a:solidFill>
                <a:latin typeface="Ubuntu"/>
                <a:ea typeface="Ubuntu"/>
                <a:cs typeface="Ubuntu"/>
                <a:sym typeface="Ubuntu"/>
              </a:rPr>
              <a:t>Model Benchmarking, </a:t>
            </a:r>
            <a:r>
              <a:rPr lang="en-US" sz="7200" b="1" i="0" u="none" strike="noStrike" cap="none" dirty="0">
                <a:solidFill>
                  <a:srgbClr val="C00000"/>
                </a:solidFill>
                <a:latin typeface="Ubuntu"/>
                <a:ea typeface="Ubuntu"/>
                <a:cs typeface="Ubuntu"/>
                <a:sym typeface="Ubuntu"/>
              </a:rPr>
              <a:t>Logistic Regression showing the best model</a:t>
            </a:r>
            <a:r>
              <a:rPr lang="en-US" sz="7200" b="0" i="0" u="none" strike="noStrike" cap="none" dirty="0">
                <a:solidFill>
                  <a:schemeClr val="dk1"/>
                </a:solidFill>
                <a:latin typeface="Ubuntu"/>
                <a:ea typeface="Ubuntu"/>
                <a:cs typeface="Ubuntu"/>
                <a:sym typeface="Ubuntu"/>
              </a:rPr>
              <a:t> </a:t>
            </a:r>
            <a:endParaRPr dirty="0"/>
          </a:p>
        </p:txBody>
      </p:sp>
      <p:sp>
        <p:nvSpPr>
          <p:cNvPr id="654" name="Google Shape;654;p31"/>
          <p:cNvSpPr/>
          <p:nvPr/>
        </p:nvSpPr>
        <p:spPr>
          <a:xfrm>
            <a:off x="1238250" y="3236992"/>
            <a:ext cx="9055100"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After evaluating various models, </a:t>
            </a:r>
            <a:r>
              <a:rPr lang="en-US" sz="2800" b="1" i="0" u="none" strike="noStrike" cap="none" dirty="0">
                <a:solidFill>
                  <a:srgbClr val="C00000"/>
                </a:solidFill>
                <a:latin typeface="Arial"/>
                <a:ea typeface="Arial"/>
                <a:cs typeface="Arial"/>
                <a:sym typeface="Arial"/>
              </a:rPr>
              <a:t>Logistic Regression emerged as the top performer with a mean accuracy of 82.06% and a standard deviation of 1.12%.</a:t>
            </a:r>
            <a:r>
              <a:rPr lang="en-US" sz="2800" b="0" i="0" u="none" strike="noStrike" cap="none" dirty="0">
                <a:solidFill>
                  <a:schemeClr val="dk1"/>
                </a:solidFill>
                <a:latin typeface="Arial"/>
                <a:ea typeface="Arial"/>
                <a:cs typeface="Arial"/>
                <a:sym typeface="Arial"/>
              </a:rPr>
              <a:t> This model achieved a training set accuracy of 76.31% and a test set accuracy of 75.76%, demonstrating a good balance between bias and variance. Other models such as Ada Boost Classifier and Gradient Boosting Classifier showed competitive performance but did not surpass Logistic Regression in terms of both mean accuracy and test set performance. </a:t>
            </a:r>
            <a:r>
              <a:rPr lang="en-US" sz="2800" b="1" i="0" u="none" strike="noStrike" cap="none" dirty="0">
                <a:solidFill>
                  <a:srgbClr val="C00000"/>
                </a:solidFill>
                <a:latin typeface="Arial"/>
                <a:ea typeface="Arial"/>
                <a:cs typeface="Arial"/>
                <a:sym typeface="Arial"/>
              </a:rPr>
              <a:t>Therefore, Logistic Regression is recommended as the best model for predicting travel insurance claims, balancing accuracy and generalization capability effectively.</a:t>
            </a:r>
            <a:endParaRPr sz="1200" b="1" dirty="0">
              <a:solidFill>
                <a:srgbClr val="C00000"/>
              </a:solidFill>
            </a:endParaRPr>
          </a:p>
        </p:txBody>
      </p:sp>
      <p:pic>
        <p:nvPicPr>
          <p:cNvPr id="3" name="Picture 2">
            <a:extLst>
              <a:ext uri="{FF2B5EF4-FFF2-40B4-BE49-F238E27FC236}">
                <a16:creationId xmlns:a16="http://schemas.microsoft.com/office/drawing/2014/main" id="{D6020B01-613A-E66B-9F0E-B0E711EABAAC}"/>
              </a:ext>
            </a:extLst>
          </p:cNvPr>
          <p:cNvPicPr>
            <a:picLocks noChangeAspect="1"/>
          </p:cNvPicPr>
          <p:nvPr/>
        </p:nvPicPr>
        <p:blipFill>
          <a:blip r:embed="rId3"/>
          <a:stretch>
            <a:fillRect/>
          </a:stretch>
        </p:blipFill>
        <p:spPr>
          <a:xfrm>
            <a:off x="11060913" y="3236992"/>
            <a:ext cx="12084837" cy="7242016"/>
          </a:xfrm>
          <a:prstGeom prst="rect">
            <a:avLst/>
          </a:prstGeom>
        </p:spPr>
      </p:pic>
      <p:sp>
        <p:nvSpPr>
          <p:cNvPr id="6" name="Rectangle 5">
            <a:extLst>
              <a:ext uri="{FF2B5EF4-FFF2-40B4-BE49-F238E27FC236}">
                <a16:creationId xmlns:a16="http://schemas.microsoft.com/office/drawing/2014/main" id="{3892CCBE-DFA2-2F00-0706-56F679A954DB}"/>
              </a:ext>
            </a:extLst>
          </p:cNvPr>
          <p:cNvSpPr/>
          <p:nvPr/>
        </p:nvSpPr>
        <p:spPr>
          <a:xfrm>
            <a:off x="11338560" y="4736592"/>
            <a:ext cx="11558016" cy="67665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2C4A2D7-58F4-7865-B0CE-8E385E85FA6B}"/>
              </a:ext>
            </a:extLst>
          </p:cNvPr>
          <p:cNvCxnSpPr>
            <a:stCxn id="6" idx="1"/>
          </p:cNvCxnSpPr>
          <p:nvPr/>
        </p:nvCxnSpPr>
        <p:spPr>
          <a:xfrm flipH="1" flipV="1">
            <a:off x="10424160" y="4041648"/>
            <a:ext cx="914400" cy="1033272"/>
          </a:xfrm>
          <a:prstGeom prst="line">
            <a:avLst/>
          </a:prstGeom>
          <a:ln w="76200">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879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6" name="Google Shape;26;p4"/>
          <p:cNvSpPr/>
          <p:nvPr/>
        </p:nvSpPr>
        <p:spPr>
          <a:xfrm>
            <a:off x="6445249" y="1423280"/>
            <a:ext cx="11493501" cy="787908"/>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6400" b="0" i="0" u="none" strike="noStrike" cap="none" dirty="0">
                <a:solidFill>
                  <a:schemeClr val="dk1"/>
                </a:solidFill>
                <a:latin typeface="Ubuntu"/>
                <a:ea typeface="Ubuntu"/>
                <a:cs typeface="Ubuntu"/>
                <a:sym typeface="Ubuntu"/>
              </a:rPr>
              <a:t>Introduction</a:t>
            </a:r>
            <a:endParaRPr dirty="0"/>
          </a:p>
        </p:txBody>
      </p:sp>
      <p:sp>
        <p:nvSpPr>
          <p:cNvPr id="30" name="Google Shape;30;p4"/>
          <p:cNvSpPr/>
          <p:nvPr/>
        </p:nvSpPr>
        <p:spPr>
          <a:xfrm>
            <a:off x="10553424" y="3950182"/>
            <a:ext cx="14389205" cy="146935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4800" b="0" i="0" u="none" strike="noStrike" cap="none" dirty="0">
                <a:solidFill>
                  <a:schemeClr val="dk1"/>
                </a:solidFill>
                <a:latin typeface="Ubuntu"/>
                <a:ea typeface="Ubuntu"/>
                <a:cs typeface="Ubuntu"/>
                <a:sym typeface="Ubuntu"/>
              </a:rPr>
              <a:t>Problem Statement </a:t>
            </a:r>
            <a:r>
              <a:rPr lang="en-US" sz="4800" dirty="0">
                <a:solidFill>
                  <a:schemeClr val="dk1"/>
                </a:solidFill>
                <a:latin typeface="Ubuntu"/>
                <a:sym typeface="Ubuntu"/>
              </a:rPr>
              <a:t>&amp; Objectives</a:t>
            </a:r>
            <a:endParaRPr sz="1050" dirty="0"/>
          </a:p>
        </p:txBody>
      </p:sp>
      <p:sp>
        <p:nvSpPr>
          <p:cNvPr id="31" name="Google Shape;31;p4"/>
          <p:cNvSpPr/>
          <p:nvPr/>
        </p:nvSpPr>
        <p:spPr>
          <a:xfrm>
            <a:off x="13303802" y="6165850"/>
            <a:ext cx="8813800"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The company needs a model to predict which policyholders are likely to file a claim. With goals of 1. Increase prediction accuracy; 2. Optimize risk assessment; 3. Reduce financial losses from unexpected claims; 4. Enhance customer satisfaction and trust with more targeted offerings.</a:t>
            </a:r>
            <a:endParaRPr lang="en-US" dirty="0"/>
          </a:p>
        </p:txBody>
      </p:sp>
      <p:sp>
        <p:nvSpPr>
          <p:cNvPr id="3" name="Google Shape;30;p4">
            <a:extLst>
              <a:ext uri="{FF2B5EF4-FFF2-40B4-BE49-F238E27FC236}">
                <a16:creationId xmlns:a16="http://schemas.microsoft.com/office/drawing/2014/main" id="{F38702CC-17FC-C764-1107-535FC2A9750C}"/>
              </a:ext>
            </a:extLst>
          </p:cNvPr>
          <p:cNvSpPr/>
          <p:nvPr/>
        </p:nvSpPr>
        <p:spPr>
          <a:xfrm>
            <a:off x="3187423" y="3685160"/>
            <a:ext cx="7366001" cy="1575816"/>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6400" b="0" i="0" u="none" strike="noStrike" cap="none" dirty="0">
                <a:solidFill>
                  <a:schemeClr val="dk1"/>
                </a:solidFill>
                <a:latin typeface="Ubuntu"/>
                <a:ea typeface="Ubuntu"/>
                <a:cs typeface="Ubuntu"/>
                <a:sym typeface="Ubuntu"/>
              </a:rPr>
              <a:t>Context</a:t>
            </a:r>
            <a:endParaRPr dirty="0"/>
          </a:p>
        </p:txBody>
      </p:sp>
      <p:sp>
        <p:nvSpPr>
          <p:cNvPr id="4" name="Google Shape;31;p4">
            <a:extLst>
              <a:ext uri="{FF2B5EF4-FFF2-40B4-BE49-F238E27FC236}">
                <a16:creationId xmlns:a16="http://schemas.microsoft.com/office/drawing/2014/main" id="{C72E8259-9DBA-2FA6-B161-86A9132EAA8B}"/>
              </a:ext>
            </a:extLst>
          </p:cNvPr>
          <p:cNvSpPr/>
          <p:nvPr/>
        </p:nvSpPr>
        <p:spPr>
          <a:xfrm>
            <a:off x="2463524" y="6165850"/>
            <a:ext cx="8813800"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Travel insurance is a type of insurance that provides protection when someone travels, both domestically and internationally. Some countries, such as in Europe and America, even require tourists to have travel insurance. The amount of this insurance premium depends on the desired coverage, duration of the trip, and purpose of the trip.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8"/>
          <p:cNvSpPr/>
          <p:nvPr/>
        </p:nvSpPr>
        <p:spPr>
          <a:xfrm>
            <a:off x="652669" y="1183458"/>
            <a:ext cx="23158174"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7200" dirty="0">
                <a:solidFill>
                  <a:schemeClr val="dk1"/>
                </a:solidFill>
              </a:rPr>
              <a:t>M</a:t>
            </a:r>
            <a:r>
              <a:rPr lang="en-US" sz="7200" b="0" i="0" u="none" strike="noStrike" cap="none" dirty="0">
                <a:solidFill>
                  <a:schemeClr val="dk1"/>
                </a:solidFill>
                <a:latin typeface="Arial"/>
                <a:ea typeface="Arial"/>
                <a:cs typeface="Arial"/>
                <a:sym typeface="Arial"/>
              </a:rPr>
              <a:t>odelling pipeline designed to </a:t>
            </a:r>
            <a:r>
              <a:rPr lang="en-US" sz="7200" b="1" i="0" u="none" strike="noStrike" cap="none" dirty="0">
                <a:solidFill>
                  <a:srgbClr val="C00000"/>
                </a:solidFill>
                <a:latin typeface="Arial"/>
                <a:ea typeface="Arial"/>
                <a:cs typeface="Arial"/>
                <a:sym typeface="Arial"/>
              </a:rPr>
              <a:t>enhance the performance model </a:t>
            </a:r>
            <a:r>
              <a:rPr lang="en-US" sz="7200" b="0" i="0" u="none" strike="noStrike" cap="none" dirty="0">
                <a:solidFill>
                  <a:schemeClr val="dk1"/>
                </a:solidFill>
                <a:latin typeface="Arial"/>
                <a:ea typeface="Arial"/>
                <a:cs typeface="Arial"/>
                <a:sym typeface="Arial"/>
              </a:rPr>
              <a:t>classifier for predicting travel insurance claims</a:t>
            </a:r>
            <a:endParaRPr dirty="0"/>
          </a:p>
        </p:txBody>
      </p:sp>
      <p:sp>
        <p:nvSpPr>
          <p:cNvPr id="346" name="Google Shape;346;p18"/>
          <p:cNvSpPr/>
          <p:nvPr/>
        </p:nvSpPr>
        <p:spPr>
          <a:xfrm>
            <a:off x="1617969" y="6024435"/>
            <a:ext cx="4152936" cy="4152902"/>
          </a:xfrm>
          <a:custGeom>
            <a:avLst/>
            <a:gdLst/>
            <a:ahLst/>
            <a:cxnLst/>
            <a:rect l="l" t="t" r="r" b="b"/>
            <a:pathLst>
              <a:path w="21600" h="21600" extrusionOk="0">
                <a:moveTo>
                  <a:pt x="0" y="10800"/>
                </a:moveTo>
                <a:lnTo>
                  <a:pt x="10800" y="21600"/>
                </a:lnTo>
                <a:lnTo>
                  <a:pt x="21600" y="10800"/>
                </a:lnTo>
                <a:lnTo>
                  <a:pt x="10800" y="0"/>
                </a:lnTo>
                <a:close/>
              </a:path>
            </a:pathLst>
          </a:cu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47" name="Google Shape;347;p18"/>
          <p:cNvSpPr/>
          <p:nvPr/>
        </p:nvSpPr>
        <p:spPr>
          <a:xfrm>
            <a:off x="5036892" y="3493933"/>
            <a:ext cx="4152936" cy="4152901"/>
          </a:xfrm>
          <a:custGeom>
            <a:avLst/>
            <a:gdLst/>
            <a:ahLst/>
            <a:cxnLst/>
            <a:rect l="l" t="t" r="r" b="b"/>
            <a:pathLst>
              <a:path w="21600" h="21600" extrusionOk="0">
                <a:moveTo>
                  <a:pt x="0" y="10800"/>
                </a:moveTo>
                <a:lnTo>
                  <a:pt x="10800" y="21600"/>
                </a:lnTo>
                <a:lnTo>
                  <a:pt x="21600" y="10800"/>
                </a:lnTo>
                <a:lnTo>
                  <a:pt x="10800" y="0"/>
                </a:lnTo>
                <a:close/>
              </a:path>
            </a:pathLst>
          </a:cu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48" name="Google Shape;348;p18"/>
          <p:cNvSpPr/>
          <p:nvPr/>
        </p:nvSpPr>
        <p:spPr>
          <a:xfrm>
            <a:off x="5036892" y="8860329"/>
            <a:ext cx="4152936" cy="4152902"/>
          </a:xfrm>
          <a:custGeom>
            <a:avLst/>
            <a:gdLst/>
            <a:ahLst/>
            <a:cxnLst/>
            <a:rect l="l" t="t" r="r" b="b"/>
            <a:pathLst>
              <a:path w="21600" h="21600" extrusionOk="0">
                <a:moveTo>
                  <a:pt x="0" y="10800"/>
                </a:moveTo>
                <a:lnTo>
                  <a:pt x="10800" y="21600"/>
                </a:lnTo>
                <a:lnTo>
                  <a:pt x="21600" y="10800"/>
                </a:lnTo>
                <a:lnTo>
                  <a:pt x="10800" y="0"/>
                </a:lnTo>
                <a:close/>
              </a:path>
            </a:pathLst>
          </a:cu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49" name="Google Shape;349;p18"/>
          <p:cNvSpPr/>
          <p:nvPr/>
        </p:nvSpPr>
        <p:spPr>
          <a:xfrm>
            <a:off x="8300662" y="6024435"/>
            <a:ext cx="4152936" cy="4152902"/>
          </a:xfrm>
          <a:custGeom>
            <a:avLst/>
            <a:gdLst/>
            <a:ahLst/>
            <a:cxnLst/>
            <a:rect l="l" t="t" r="r" b="b"/>
            <a:pathLst>
              <a:path w="21600" h="21600" extrusionOk="0">
                <a:moveTo>
                  <a:pt x="0" y="10800"/>
                </a:moveTo>
                <a:lnTo>
                  <a:pt x="10800" y="21600"/>
                </a:lnTo>
                <a:lnTo>
                  <a:pt x="21600" y="10800"/>
                </a:lnTo>
                <a:lnTo>
                  <a:pt x="10800" y="0"/>
                </a:lnTo>
                <a:close/>
              </a:path>
            </a:pathLst>
          </a:cu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dirty="0">
              <a:solidFill>
                <a:schemeClr val="dk1"/>
              </a:solidFill>
              <a:latin typeface="Helvetica Neue"/>
              <a:ea typeface="Helvetica Neue"/>
              <a:cs typeface="Helvetica Neue"/>
              <a:sym typeface="Helvetica Neue"/>
            </a:endParaRPr>
          </a:p>
        </p:txBody>
      </p:sp>
      <p:sp>
        <p:nvSpPr>
          <p:cNvPr id="350" name="Google Shape;350;p18"/>
          <p:cNvSpPr/>
          <p:nvPr/>
        </p:nvSpPr>
        <p:spPr>
          <a:xfrm>
            <a:off x="4959333" y="6209271"/>
            <a:ext cx="4152901" cy="4152901"/>
          </a:xfrm>
          <a:custGeom>
            <a:avLst/>
            <a:gdLst/>
            <a:ahLst/>
            <a:cxnLst/>
            <a:rect l="l" t="t" r="r" b="b"/>
            <a:pathLst>
              <a:path w="21600" h="21600" extrusionOk="0">
                <a:moveTo>
                  <a:pt x="0" y="10800"/>
                </a:moveTo>
                <a:lnTo>
                  <a:pt x="10800" y="21600"/>
                </a:lnTo>
                <a:lnTo>
                  <a:pt x="21600" y="10800"/>
                </a:lnTo>
                <a:lnTo>
                  <a:pt x="10800" y="0"/>
                </a:lnTo>
                <a:close/>
              </a:path>
            </a:pathLst>
          </a:cu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51" name="Google Shape;351;p18"/>
          <p:cNvSpPr/>
          <p:nvPr/>
        </p:nvSpPr>
        <p:spPr>
          <a:xfrm>
            <a:off x="5570279" y="5426660"/>
            <a:ext cx="3098801"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Encoding</a:t>
            </a:r>
            <a:endParaRPr dirty="0"/>
          </a:p>
        </p:txBody>
      </p:sp>
      <p:sp>
        <p:nvSpPr>
          <p:cNvPr id="352" name="Google Shape;352;p18"/>
          <p:cNvSpPr/>
          <p:nvPr/>
        </p:nvSpPr>
        <p:spPr>
          <a:xfrm>
            <a:off x="9174105" y="7971966"/>
            <a:ext cx="2817092"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Robust Scaler</a:t>
            </a:r>
            <a:endParaRPr dirty="0"/>
          </a:p>
        </p:txBody>
      </p:sp>
      <p:sp>
        <p:nvSpPr>
          <p:cNvPr id="353" name="Google Shape;353;p18"/>
          <p:cNvSpPr/>
          <p:nvPr/>
        </p:nvSpPr>
        <p:spPr>
          <a:xfrm>
            <a:off x="2089110" y="7932207"/>
            <a:ext cx="3098801"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Logistic Regression</a:t>
            </a:r>
            <a:endParaRPr dirty="0"/>
          </a:p>
        </p:txBody>
      </p:sp>
      <p:sp>
        <p:nvSpPr>
          <p:cNvPr id="354" name="Google Shape;354;p18"/>
          <p:cNvSpPr/>
          <p:nvPr/>
        </p:nvSpPr>
        <p:spPr>
          <a:xfrm>
            <a:off x="5647873" y="11113393"/>
            <a:ext cx="3098801"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   Resampling</a:t>
            </a:r>
          </a:p>
          <a:p>
            <a:pPr marL="0" marR="0" lvl="0" indent="0" algn="ctr" rtl="0">
              <a:lnSpc>
                <a:spcPct val="80000"/>
              </a:lnSpc>
              <a:spcBef>
                <a:spcPts val="0"/>
              </a:spcBef>
              <a:spcAft>
                <a:spcPts val="0"/>
              </a:spcAft>
              <a:buClr>
                <a:schemeClr val="dk1"/>
              </a:buClr>
              <a:buSzPts val="3000"/>
              <a:buFont typeface="Ubuntu"/>
              <a:buNone/>
            </a:pPr>
            <a:r>
              <a:rPr lang="en-US" sz="3000" b="1" dirty="0">
                <a:solidFill>
                  <a:schemeClr val="dk1"/>
                </a:solidFill>
                <a:latin typeface="Ubuntu"/>
                <a:sym typeface="Ubuntu"/>
              </a:rPr>
              <a:t>SMOTE()</a:t>
            </a:r>
            <a:endParaRPr dirty="0"/>
          </a:p>
        </p:txBody>
      </p:sp>
      <p:sp>
        <p:nvSpPr>
          <p:cNvPr id="355" name="Google Shape;355;p18"/>
          <p:cNvSpPr/>
          <p:nvPr/>
        </p:nvSpPr>
        <p:spPr>
          <a:xfrm>
            <a:off x="5415909" y="8116873"/>
            <a:ext cx="3098801" cy="433833"/>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rgbClr val="FFFFFF"/>
              </a:buClr>
              <a:buSzPts val="3000"/>
              <a:buFont typeface="Ubuntu"/>
              <a:buNone/>
            </a:pPr>
            <a:r>
              <a:rPr lang="en-US" sz="3000" b="1" i="0" u="none" strike="noStrike" cap="none" dirty="0">
                <a:solidFill>
                  <a:srgbClr val="FFFFFF"/>
                </a:solidFill>
                <a:latin typeface="Ubuntu"/>
                <a:ea typeface="Ubuntu"/>
                <a:cs typeface="Ubuntu"/>
                <a:sym typeface="Ubuntu"/>
              </a:rPr>
              <a:t>Model</a:t>
            </a:r>
          </a:p>
          <a:p>
            <a:pPr marL="0" marR="0" lvl="0" indent="0" algn="ctr" rtl="0">
              <a:lnSpc>
                <a:spcPct val="80000"/>
              </a:lnSpc>
              <a:spcBef>
                <a:spcPts val="0"/>
              </a:spcBef>
              <a:spcAft>
                <a:spcPts val="0"/>
              </a:spcAft>
              <a:buClr>
                <a:srgbClr val="FFFFFF"/>
              </a:buClr>
              <a:buSzPts val="3000"/>
              <a:buFont typeface="Ubuntu"/>
              <a:buNone/>
            </a:pPr>
            <a:r>
              <a:rPr lang="en-US" sz="3000" b="1" dirty="0">
                <a:solidFill>
                  <a:srgbClr val="FFFFFF"/>
                </a:solidFill>
                <a:latin typeface="Ubuntu"/>
                <a:sym typeface="Ubuntu"/>
              </a:rPr>
              <a:t>Pipeline</a:t>
            </a:r>
            <a:endParaRPr dirty="0"/>
          </a:p>
        </p:txBody>
      </p:sp>
      <p:sp>
        <p:nvSpPr>
          <p:cNvPr id="357" name="Google Shape;357;p18"/>
          <p:cNvSpPr/>
          <p:nvPr/>
        </p:nvSpPr>
        <p:spPr>
          <a:xfrm>
            <a:off x="14357350" y="3796982"/>
            <a:ext cx="8813800" cy="7707830"/>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1" i="0" u="none" strike="noStrike" cap="none" dirty="0">
                <a:solidFill>
                  <a:srgbClr val="C00000"/>
                </a:solidFill>
                <a:latin typeface="Arial"/>
                <a:ea typeface="Arial"/>
                <a:cs typeface="Arial"/>
                <a:sym typeface="Arial"/>
              </a:rPr>
              <a:t>Encoding </a:t>
            </a:r>
            <a:r>
              <a:rPr lang="en-US" sz="2800" b="0" i="0" u="none" strike="noStrike" cap="none" dirty="0">
                <a:solidFill>
                  <a:schemeClr val="dk1"/>
                </a:solidFill>
                <a:latin typeface="Arial"/>
                <a:ea typeface="Arial"/>
                <a:cs typeface="Arial"/>
                <a:sym typeface="Arial"/>
              </a:rPr>
              <a:t>is utilized to apply specific preprocessing techniques to different types of data: Binary Encoding, One-Hot Encoding, and </a:t>
            </a:r>
            <a:r>
              <a:rPr lang="en-US" sz="2800" b="1" i="0" u="none" strike="noStrike" cap="none" dirty="0">
                <a:solidFill>
                  <a:srgbClr val="C00000"/>
                </a:solidFill>
                <a:latin typeface="Arial"/>
                <a:ea typeface="Arial"/>
                <a:cs typeface="Arial"/>
                <a:sym typeface="Arial"/>
              </a:rPr>
              <a:t>Robust Scaling</a:t>
            </a:r>
            <a:r>
              <a:rPr lang="en-US" sz="2800" b="1" i="0" u="none" strike="noStrike" cap="none" dirty="0">
                <a:solidFill>
                  <a:schemeClr val="dk1"/>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to handle outliers. </a:t>
            </a:r>
            <a:r>
              <a:rPr lang="en-US" sz="2800" b="1" i="0" u="none" strike="noStrike" cap="none" dirty="0">
                <a:solidFill>
                  <a:srgbClr val="C00000"/>
                </a:solidFill>
                <a:latin typeface="Arial"/>
                <a:ea typeface="Arial"/>
                <a:cs typeface="Arial"/>
                <a:sym typeface="Arial"/>
              </a:rPr>
              <a:t>To address class imbalance, the SMOTE </a:t>
            </a:r>
            <a:r>
              <a:rPr lang="en-US" sz="2800" b="0" i="0" u="none" strike="noStrike" cap="none" dirty="0">
                <a:solidFill>
                  <a:schemeClr val="dk1"/>
                </a:solidFill>
                <a:latin typeface="Arial"/>
                <a:ea typeface="Arial"/>
                <a:cs typeface="Arial"/>
                <a:sym typeface="Arial"/>
              </a:rPr>
              <a:t>(Synthetic Minority Over-sampling Technique) method is applied before the final classification step. </a:t>
            </a:r>
            <a:r>
              <a:rPr lang="en-US" sz="2800" b="1" i="0" u="none" strike="noStrike" cap="none" dirty="0">
                <a:solidFill>
                  <a:srgbClr val="C00000"/>
                </a:solidFill>
                <a:latin typeface="Arial"/>
                <a:ea typeface="Arial"/>
                <a:cs typeface="Arial"/>
                <a:sym typeface="Arial"/>
              </a:rPr>
              <a:t>This comprehensive preprocessing and modeling approach ensures that the Logistic Regression model receives well-processed and balanced data</a:t>
            </a:r>
            <a:r>
              <a:rPr lang="en-US" sz="2800" b="0" i="0" u="none" strike="noStrike" cap="none" dirty="0">
                <a:solidFill>
                  <a:schemeClr val="dk1"/>
                </a:solidFill>
                <a:latin typeface="Arial"/>
                <a:ea typeface="Arial"/>
                <a:cs typeface="Arial"/>
                <a:sym typeface="Arial"/>
              </a:rPr>
              <a:t>, thereby improving its predictive accuracy and reliability in identifying travel insurance claims.</a:t>
            </a:r>
            <a:endParaRPr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1"/>
          <p:cNvSpPr/>
          <p:nvPr/>
        </p:nvSpPr>
        <p:spPr>
          <a:xfrm>
            <a:off x="5314950" y="959952"/>
            <a:ext cx="16338042" cy="886397"/>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7200"/>
              <a:buFont typeface="Ubuntu"/>
              <a:buNone/>
            </a:pPr>
            <a:r>
              <a:rPr lang="en-US" sz="7200" dirty="0">
                <a:solidFill>
                  <a:schemeClr val="dk1"/>
                </a:solidFill>
                <a:latin typeface="Ubuntu"/>
                <a:sym typeface="Ubuntu"/>
              </a:rPr>
              <a:t>Model before tuning and after tuning</a:t>
            </a:r>
            <a:endParaRPr dirty="0"/>
          </a:p>
        </p:txBody>
      </p:sp>
      <p:pic>
        <p:nvPicPr>
          <p:cNvPr id="3" name="Picture 2" descr="A diagram of a training model&#10;&#10;Description automatically generated">
            <a:extLst>
              <a:ext uri="{FF2B5EF4-FFF2-40B4-BE49-F238E27FC236}">
                <a16:creationId xmlns:a16="http://schemas.microsoft.com/office/drawing/2014/main" id="{0C46AF13-3D20-37C5-969E-012E9A336E39}"/>
              </a:ext>
            </a:extLst>
          </p:cNvPr>
          <p:cNvPicPr>
            <a:picLocks noChangeAspect="1"/>
          </p:cNvPicPr>
          <p:nvPr/>
        </p:nvPicPr>
        <p:blipFill>
          <a:blip r:embed="rId3"/>
          <a:stretch>
            <a:fillRect/>
          </a:stretch>
        </p:blipFill>
        <p:spPr>
          <a:xfrm>
            <a:off x="14291029" y="2973487"/>
            <a:ext cx="8150214" cy="4983032"/>
          </a:xfrm>
          <a:prstGeom prst="rect">
            <a:avLst/>
          </a:prstGeom>
        </p:spPr>
      </p:pic>
      <p:pic>
        <p:nvPicPr>
          <p:cNvPr id="10" name="Picture 9">
            <a:extLst>
              <a:ext uri="{FF2B5EF4-FFF2-40B4-BE49-F238E27FC236}">
                <a16:creationId xmlns:a16="http://schemas.microsoft.com/office/drawing/2014/main" id="{7BEDF62C-BE18-AE2B-F17D-39919CDB019E}"/>
              </a:ext>
            </a:extLst>
          </p:cNvPr>
          <p:cNvPicPr>
            <a:picLocks noChangeAspect="1"/>
          </p:cNvPicPr>
          <p:nvPr/>
        </p:nvPicPr>
        <p:blipFill rotWithShape="1">
          <a:blip r:embed="rId4"/>
          <a:srcRect b="49678"/>
          <a:stretch/>
        </p:blipFill>
        <p:spPr>
          <a:xfrm>
            <a:off x="1378192" y="7799985"/>
            <a:ext cx="10420684" cy="3465423"/>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3E2837D2-4546-D4A3-8E50-825B73084F56}"/>
              </a:ext>
            </a:extLst>
          </p:cNvPr>
          <p:cNvPicPr>
            <a:picLocks noChangeAspect="1"/>
          </p:cNvPicPr>
          <p:nvPr/>
        </p:nvPicPr>
        <p:blipFill>
          <a:blip r:embed="rId5"/>
          <a:stretch>
            <a:fillRect/>
          </a:stretch>
        </p:blipFill>
        <p:spPr>
          <a:xfrm>
            <a:off x="1378192" y="3198202"/>
            <a:ext cx="10420684" cy="3249930"/>
          </a:xfrm>
          <a:prstGeom prst="rect">
            <a:avLst/>
          </a:prstGeom>
        </p:spPr>
      </p:pic>
      <p:sp>
        <p:nvSpPr>
          <p:cNvPr id="13" name="TextBox 12">
            <a:extLst>
              <a:ext uri="{FF2B5EF4-FFF2-40B4-BE49-F238E27FC236}">
                <a16:creationId xmlns:a16="http://schemas.microsoft.com/office/drawing/2014/main" id="{E7830ACC-9B94-C56F-2E9D-F481D518BC25}"/>
              </a:ext>
            </a:extLst>
          </p:cNvPr>
          <p:cNvSpPr txBox="1"/>
          <p:nvPr/>
        </p:nvSpPr>
        <p:spPr>
          <a:xfrm>
            <a:off x="1378192" y="6970768"/>
            <a:ext cx="8299013" cy="594202"/>
          </a:xfrm>
          <a:prstGeom prst="rect">
            <a:avLst/>
          </a:prstGeom>
          <a:noFill/>
        </p:spPr>
        <p:txBody>
          <a:bodyPr wrap="square">
            <a:spAutoFit/>
          </a:bodyPr>
          <a:lstStyle/>
          <a:p>
            <a:pPr marL="0" marR="0" lvl="0" indent="0" algn="just" rtl="0">
              <a:lnSpc>
                <a:spcPct val="130000"/>
              </a:lnSpc>
              <a:spcBef>
                <a:spcPts val="0"/>
              </a:spcBef>
              <a:spcAft>
                <a:spcPts val="0"/>
              </a:spcAft>
              <a:buClr>
                <a:schemeClr val="dk1"/>
              </a:buClr>
              <a:buSzPts val="3000"/>
              <a:buFont typeface="Arial"/>
              <a:buNone/>
            </a:pPr>
            <a:r>
              <a:rPr lang="en-US" sz="2800" b="1" dirty="0">
                <a:solidFill>
                  <a:srgbClr val="C00000"/>
                </a:solidFill>
              </a:rPr>
              <a:t>After Tuning</a:t>
            </a:r>
            <a:endParaRPr lang="en-US" sz="2800" b="1" i="0" u="none" strike="noStrike" cap="none" dirty="0">
              <a:solidFill>
                <a:srgbClr val="C00000"/>
              </a:solidFill>
              <a:latin typeface="Arial"/>
              <a:ea typeface="Arial"/>
              <a:cs typeface="Arial"/>
              <a:sym typeface="Arial"/>
            </a:endParaRPr>
          </a:p>
        </p:txBody>
      </p:sp>
      <p:sp>
        <p:nvSpPr>
          <p:cNvPr id="15" name="TextBox 14">
            <a:extLst>
              <a:ext uri="{FF2B5EF4-FFF2-40B4-BE49-F238E27FC236}">
                <a16:creationId xmlns:a16="http://schemas.microsoft.com/office/drawing/2014/main" id="{E82327D9-BD4F-0DF2-0435-D2655DBC03AE}"/>
              </a:ext>
            </a:extLst>
          </p:cNvPr>
          <p:cNvSpPr txBox="1"/>
          <p:nvPr/>
        </p:nvSpPr>
        <p:spPr>
          <a:xfrm>
            <a:off x="1530592" y="2581938"/>
            <a:ext cx="8299013" cy="594202"/>
          </a:xfrm>
          <a:prstGeom prst="rect">
            <a:avLst/>
          </a:prstGeom>
          <a:noFill/>
        </p:spPr>
        <p:txBody>
          <a:bodyPr wrap="square">
            <a:spAutoFit/>
          </a:bodyPr>
          <a:lstStyle/>
          <a:p>
            <a:pPr marL="0" marR="0" lvl="0" indent="0" algn="just" rtl="0">
              <a:lnSpc>
                <a:spcPct val="130000"/>
              </a:lnSpc>
              <a:spcBef>
                <a:spcPts val="0"/>
              </a:spcBef>
              <a:spcAft>
                <a:spcPts val="0"/>
              </a:spcAft>
              <a:buClr>
                <a:schemeClr val="dk1"/>
              </a:buClr>
              <a:buSzPts val="3000"/>
              <a:buFont typeface="Arial"/>
              <a:buNone/>
            </a:pPr>
            <a:r>
              <a:rPr lang="en-US" sz="2800" dirty="0">
                <a:solidFill>
                  <a:srgbClr val="C00000"/>
                </a:solidFill>
              </a:rPr>
              <a:t>Before Tuning</a:t>
            </a:r>
            <a:endParaRPr lang="en-US" sz="2800" i="0" u="none" strike="noStrike" cap="none" dirty="0">
              <a:solidFill>
                <a:srgbClr val="C00000"/>
              </a:solidFill>
              <a:latin typeface="Arial"/>
              <a:ea typeface="Arial"/>
              <a:cs typeface="Arial"/>
              <a:sym typeface="Arial"/>
            </a:endParaRPr>
          </a:p>
        </p:txBody>
      </p:sp>
      <p:sp>
        <p:nvSpPr>
          <p:cNvPr id="18" name="TextBox 17">
            <a:extLst>
              <a:ext uri="{FF2B5EF4-FFF2-40B4-BE49-F238E27FC236}">
                <a16:creationId xmlns:a16="http://schemas.microsoft.com/office/drawing/2014/main" id="{FCD5335C-93D4-63F8-60CD-D9150C31BBC6}"/>
              </a:ext>
            </a:extLst>
          </p:cNvPr>
          <p:cNvSpPr txBox="1"/>
          <p:nvPr/>
        </p:nvSpPr>
        <p:spPr>
          <a:xfrm>
            <a:off x="12585126" y="8423643"/>
            <a:ext cx="11043500" cy="4363502"/>
          </a:xfrm>
          <a:prstGeom prst="rect">
            <a:avLst/>
          </a:prstGeom>
          <a:noFill/>
        </p:spPr>
        <p:txBody>
          <a:bodyPr wrap="square">
            <a:spAutoFit/>
          </a:bodyPr>
          <a:lstStyle/>
          <a:p>
            <a:pPr marL="0" marR="0" lvl="0" indent="0" algn="just" rtl="0">
              <a:lnSpc>
                <a:spcPct val="130000"/>
              </a:lnSpc>
              <a:spcBef>
                <a:spcPts val="0"/>
              </a:spcBef>
              <a:spcAft>
                <a:spcPts val="0"/>
              </a:spcAft>
              <a:buClr>
                <a:schemeClr val="dk1"/>
              </a:buClr>
              <a:buSzPts val="3000"/>
              <a:buFont typeface="Arial"/>
              <a:buNone/>
            </a:pPr>
            <a:r>
              <a:rPr lang="en-US" sz="2400" b="0" i="0" u="none" strike="noStrike" cap="none" dirty="0">
                <a:solidFill>
                  <a:schemeClr val="dk1"/>
                </a:solidFill>
                <a:latin typeface="Arial"/>
                <a:ea typeface="Arial"/>
                <a:cs typeface="Arial"/>
                <a:sym typeface="Arial"/>
              </a:rPr>
              <a:t>Following the tuning process, it appears that </a:t>
            </a:r>
            <a:r>
              <a:rPr lang="en-US" sz="2400" b="1" i="0" u="none" strike="noStrike" cap="none" dirty="0">
                <a:solidFill>
                  <a:srgbClr val="C00000"/>
                </a:solidFill>
                <a:latin typeface="Arial"/>
                <a:ea typeface="Arial"/>
                <a:cs typeface="Arial"/>
                <a:sym typeface="Arial"/>
              </a:rPr>
              <a:t>the model's performance did not exhibit significant improvements</a:t>
            </a:r>
            <a:r>
              <a:rPr lang="en-US" sz="2400" b="0" i="0" u="none" strike="noStrike" cap="none" dirty="0">
                <a:solidFill>
                  <a:schemeClr val="dk1"/>
                </a:solidFill>
                <a:latin typeface="Arial"/>
                <a:ea typeface="Arial"/>
                <a:cs typeface="Arial"/>
                <a:sym typeface="Arial"/>
              </a:rPr>
              <a:t>. This suggests that the grid search procedure failed to identify parameter configurations that significantly outperformed those discovered through random search. Notably, </a:t>
            </a:r>
            <a:r>
              <a:rPr lang="en-US" sz="2400" b="1" i="0" u="none" strike="noStrike" cap="none" dirty="0">
                <a:solidFill>
                  <a:srgbClr val="C00000"/>
                </a:solidFill>
                <a:latin typeface="Arial"/>
                <a:ea typeface="Arial"/>
                <a:cs typeface="Arial"/>
                <a:sym typeface="Arial"/>
              </a:rPr>
              <a:t>the only discernible change occurred in the recall metric for the minority class (1.0), which experienced a marginal increase from 0.69 to 0.70. </a:t>
            </a:r>
            <a:r>
              <a:rPr lang="en-US" sz="2400" b="0" i="0" u="none" strike="noStrike" cap="none" dirty="0">
                <a:solidFill>
                  <a:schemeClr val="dk1"/>
                </a:solidFill>
                <a:latin typeface="Arial"/>
                <a:ea typeface="Arial"/>
                <a:cs typeface="Arial"/>
                <a:sym typeface="Arial"/>
              </a:rPr>
              <a:t>This outcome implies that while the grid search approach did not yield substantial enhancements overall, it did lead to a slight improvement in correctly identifying instances of the minority class, albeit modestly.</a:t>
            </a:r>
          </a:p>
        </p:txBody>
      </p:sp>
    </p:spTree>
    <p:extLst>
      <p:ext uri="{BB962C8B-B14F-4D97-AF65-F5344CB8AC3E}">
        <p14:creationId xmlns:p14="http://schemas.microsoft.com/office/powerpoint/2010/main" val="3441197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9" name="Google Shape;39;p5"/>
          <p:cNvSpPr/>
          <p:nvPr/>
        </p:nvSpPr>
        <p:spPr>
          <a:xfrm>
            <a:off x="-1345439" y="1316530"/>
            <a:ext cx="11493501" cy="787908"/>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6400" b="1" i="0" u="none" strike="noStrike" cap="none" dirty="0">
                <a:solidFill>
                  <a:srgbClr val="C00000"/>
                </a:solidFill>
                <a:latin typeface="Ubuntu"/>
                <a:ea typeface="Ubuntu"/>
                <a:cs typeface="Ubuntu"/>
                <a:sym typeface="Ubuntu"/>
              </a:rPr>
              <a:t>Final Model Result</a:t>
            </a:r>
            <a:endParaRPr b="1" dirty="0">
              <a:solidFill>
                <a:srgbClr val="C00000"/>
              </a:solidFill>
            </a:endParaRPr>
          </a:p>
        </p:txBody>
      </p:sp>
      <p:sp>
        <p:nvSpPr>
          <p:cNvPr id="41" name="Google Shape;41;p5"/>
          <p:cNvSpPr/>
          <p:nvPr/>
        </p:nvSpPr>
        <p:spPr>
          <a:xfrm>
            <a:off x="917876" y="8487196"/>
            <a:ext cx="20786863"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False Positive Consequences</a:t>
            </a:r>
            <a:r>
              <a:rPr lang="en-US" sz="2800" b="1" i="0" u="none" strike="noStrike" cap="none" dirty="0">
                <a:solidFill>
                  <a:schemeClr val="dk1"/>
                </a:solidFill>
                <a:latin typeface="Arial"/>
                <a:ea typeface="Arial"/>
                <a:cs typeface="Arial"/>
                <a:sym typeface="Arial"/>
              </a:rPr>
              <a:t>, </a:t>
            </a:r>
            <a:r>
              <a:rPr lang="en-US" sz="2800" b="1" i="0" u="none" strike="noStrike" cap="none" dirty="0">
                <a:solidFill>
                  <a:srgbClr val="C00000"/>
                </a:solidFill>
                <a:latin typeface="Arial"/>
                <a:ea typeface="Arial"/>
                <a:cs typeface="Arial"/>
                <a:sym typeface="Arial"/>
              </a:rPr>
              <a:t>the model will identify some customers who are actually ineligible to receive claims</a:t>
            </a:r>
            <a:r>
              <a:rPr lang="en-US" sz="2800" b="0" i="0" u="none" strike="noStrike" cap="none" dirty="0">
                <a:solidFill>
                  <a:srgbClr val="C00000"/>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as eligible to receive claim payments. </a:t>
            </a:r>
            <a:r>
              <a:rPr lang="en-US" sz="2800" b="1" i="0" u="none" strike="noStrike" cap="none" dirty="0">
                <a:solidFill>
                  <a:srgbClr val="C00000"/>
                </a:solidFill>
                <a:latin typeface="Arial"/>
                <a:ea typeface="Arial"/>
                <a:cs typeface="Arial"/>
                <a:sym typeface="Arial"/>
              </a:rPr>
              <a:t>This can have an impact on the company's operational costs because it pays inappropriate claims</a:t>
            </a:r>
            <a:r>
              <a:rPr lang="en-US" sz="2800" b="0" i="0" u="none" strike="noStrike" cap="none" dirty="0">
                <a:solidFill>
                  <a:schemeClr val="dk1"/>
                </a:solidFill>
                <a:latin typeface="Arial"/>
                <a:ea typeface="Arial"/>
                <a:cs typeface="Arial"/>
                <a:sym typeface="Arial"/>
              </a:rPr>
              <a:t>, it can also increase the company's financial risk due to the increasing number of invalid claims.</a:t>
            </a:r>
          </a:p>
          <a:p>
            <a:pPr marL="0" marR="0" lvl="0" indent="0" algn="just" rtl="0">
              <a:lnSpc>
                <a:spcPct val="130000"/>
              </a:lnSpc>
              <a:spcBef>
                <a:spcPts val="0"/>
              </a:spcBef>
              <a:spcAft>
                <a:spcPts val="0"/>
              </a:spcAft>
              <a:buClr>
                <a:schemeClr val="dk1"/>
              </a:buClr>
              <a:buSzPts val="3000"/>
              <a:buFont typeface="Arial"/>
              <a:buNone/>
            </a:pPr>
            <a:endParaRPr lang="en-US" sz="2800" b="0" i="0" u="none" strike="noStrike" cap="none" dirty="0">
              <a:solidFill>
                <a:schemeClr val="dk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False Negative Consequences: </a:t>
            </a:r>
            <a:r>
              <a:rPr lang="en-US" sz="2800" b="1" i="0" u="none" strike="noStrike" cap="none" dirty="0">
                <a:solidFill>
                  <a:srgbClr val="C00000"/>
                </a:solidFill>
                <a:latin typeface="Arial"/>
                <a:ea typeface="Arial"/>
                <a:cs typeface="Arial"/>
                <a:sym typeface="Arial"/>
              </a:rPr>
              <a:t>The model fails to identify some customers who are actually eligible to receive claim payments as ineligible</a:t>
            </a:r>
            <a:r>
              <a:rPr lang="en-US" sz="2800" b="0" i="0" u="none" strike="noStrike" cap="none" dirty="0">
                <a:solidFill>
                  <a:schemeClr val="dk1"/>
                </a:solidFill>
                <a:latin typeface="Arial"/>
                <a:ea typeface="Arial"/>
                <a:cs typeface="Arial"/>
                <a:sym typeface="Arial"/>
              </a:rPr>
              <a:t>. This can result in </a:t>
            </a:r>
            <a:r>
              <a:rPr lang="en-US" sz="2800" b="1" i="0" u="none" strike="noStrike" cap="none" dirty="0">
                <a:solidFill>
                  <a:srgbClr val="C00000"/>
                </a:solidFill>
                <a:latin typeface="Arial"/>
                <a:ea typeface="Arial"/>
                <a:cs typeface="Arial"/>
                <a:sym typeface="Arial"/>
              </a:rPr>
              <a:t>customer dissatisfaction, as well as possibly reducing customer trust in the insurance company</a:t>
            </a:r>
            <a:r>
              <a:rPr lang="en-US" sz="2800" b="0" i="0" u="none" strike="noStrike" cap="none" dirty="0">
                <a:solidFill>
                  <a:schemeClr val="dk1"/>
                </a:solidFill>
                <a:latin typeface="Arial"/>
                <a:ea typeface="Arial"/>
                <a:cs typeface="Arial"/>
                <a:sym typeface="Arial"/>
              </a:rPr>
              <a:t>. Additionally, financially, this can also mean lost premium revenue that would otherwise be paid by customers who actually qualify.</a:t>
            </a:r>
            <a:endParaRPr lang="en-US" sz="1200" dirty="0"/>
          </a:p>
        </p:txBody>
      </p:sp>
      <p:pic>
        <p:nvPicPr>
          <p:cNvPr id="3" name="Picture 2">
            <a:extLst>
              <a:ext uri="{FF2B5EF4-FFF2-40B4-BE49-F238E27FC236}">
                <a16:creationId xmlns:a16="http://schemas.microsoft.com/office/drawing/2014/main" id="{2357119F-39FF-3529-C18C-EF160DD0940F}"/>
              </a:ext>
            </a:extLst>
          </p:cNvPr>
          <p:cNvPicPr>
            <a:picLocks noChangeAspect="1"/>
          </p:cNvPicPr>
          <p:nvPr/>
        </p:nvPicPr>
        <p:blipFill rotWithShape="1">
          <a:blip r:embed="rId3"/>
          <a:srcRect b="40061"/>
          <a:stretch/>
        </p:blipFill>
        <p:spPr>
          <a:xfrm>
            <a:off x="917876" y="3211167"/>
            <a:ext cx="12584272" cy="4984772"/>
          </a:xfrm>
          <a:prstGeom prst="rect">
            <a:avLst/>
          </a:prstGeom>
        </p:spPr>
      </p:pic>
      <p:sp>
        <p:nvSpPr>
          <p:cNvPr id="5" name="TextBox 4">
            <a:extLst>
              <a:ext uri="{FF2B5EF4-FFF2-40B4-BE49-F238E27FC236}">
                <a16:creationId xmlns:a16="http://schemas.microsoft.com/office/drawing/2014/main" id="{01DC8832-6BD0-5231-4A6A-33D480D1C9A5}"/>
              </a:ext>
            </a:extLst>
          </p:cNvPr>
          <p:cNvSpPr txBox="1"/>
          <p:nvPr/>
        </p:nvSpPr>
        <p:spPr>
          <a:xfrm>
            <a:off x="14547508" y="3439658"/>
            <a:ext cx="8299013" cy="2274662"/>
          </a:xfrm>
          <a:prstGeom prst="rect">
            <a:avLst/>
          </a:prstGeom>
          <a:noFill/>
        </p:spPr>
        <p:txBody>
          <a:bodyPr wrap="square">
            <a:spAutoFit/>
          </a:bodyPr>
          <a:lstStyle/>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 True Positives (TP) for class 1.0: 85</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 True Negatives (TN): 6284</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 False Negatives (FN) for class 1.0: 36</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 False Positives (FP) for class 1.0: 1373</a:t>
            </a:r>
          </a:p>
        </p:txBody>
      </p:sp>
    </p:spTree>
    <p:extLst>
      <p:ext uri="{BB962C8B-B14F-4D97-AF65-F5344CB8AC3E}">
        <p14:creationId xmlns:p14="http://schemas.microsoft.com/office/powerpoint/2010/main" val="3100288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3;p21">
            <a:extLst>
              <a:ext uri="{FF2B5EF4-FFF2-40B4-BE49-F238E27FC236}">
                <a16:creationId xmlns:a16="http://schemas.microsoft.com/office/drawing/2014/main" id="{F5323D6D-D43F-8B8F-D141-80F7CE7E7688}"/>
              </a:ext>
            </a:extLst>
          </p:cNvPr>
          <p:cNvSpPr/>
          <p:nvPr/>
        </p:nvSpPr>
        <p:spPr>
          <a:xfrm>
            <a:off x="1446104" y="865850"/>
            <a:ext cx="10020306" cy="2117684"/>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5400" b="1" dirty="0">
                <a:solidFill>
                  <a:srgbClr val="C00000"/>
                </a:solidFill>
              </a:rPr>
              <a:t>Business Impact Estimation</a:t>
            </a:r>
            <a:endParaRPr lang="en-US" sz="2800" dirty="0"/>
          </a:p>
        </p:txBody>
      </p:sp>
      <p:sp>
        <p:nvSpPr>
          <p:cNvPr id="3" name="Google Shape;406;p21">
            <a:extLst>
              <a:ext uri="{FF2B5EF4-FFF2-40B4-BE49-F238E27FC236}">
                <a16:creationId xmlns:a16="http://schemas.microsoft.com/office/drawing/2014/main" id="{8615EEE8-763F-13B5-DCA3-0792C3BA04D0}"/>
              </a:ext>
            </a:extLst>
          </p:cNvPr>
          <p:cNvSpPr/>
          <p:nvPr/>
        </p:nvSpPr>
        <p:spPr>
          <a:xfrm>
            <a:off x="1446104" y="2779504"/>
            <a:ext cx="20206888" cy="2300768"/>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Assumptions:</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Cost of falsely predicting a policyholder as not filing a claim (False Positive, FP): Rp 14,000,000 (unnecessary claim payment costs).</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Benefit of correctly predicting a policyholder as not filing a claim (True Positive, TP): Rp 7,000,000 (lost income per undetected claim).</a:t>
            </a:r>
          </a:p>
          <a:p>
            <a:pPr marL="0" marR="0" lvl="0" indent="0" algn="just" rtl="0">
              <a:lnSpc>
                <a:spcPct val="130000"/>
              </a:lnSpc>
              <a:spcBef>
                <a:spcPts val="0"/>
              </a:spcBef>
              <a:spcAft>
                <a:spcPts val="0"/>
              </a:spcAft>
              <a:buClr>
                <a:schemeClr val="dk1"/>
              </a:buClr>
              <a:buSzPts val="3000"/>
              <a:buFont typeface="Arial"/>
              <a:buNone/>
            </a:pPr>
            <a:endParaRPr lang="en-US" sz="2000" b="1" i="0" u="none" strike="noStrike" cap="none" dirty="0">
              <a:solidFill>
                <a:schemeClr val="tx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let's say the total number of predictions made by the model for class 0 is 7657. This means out of these 7657 predictions, 99% (or 7580) are true positive predictions (correctly predicted not to file a claim), and the remaining 1% (or 77) are false positive predictions (incorrectly predicted not to file a claim).</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Given:</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True Positives (TP) = 7580</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False Positives (FP) = 77</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Benefit per TP = IDR 7,000,000</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Cost per FP = IDR 14,000,000</a:t>
            </a:r>
          </a:p>
          <a:p>
            <a:pPr marL="0" marR="0" lvl="0" indent="0" algn="just" rtl="0">
              <a:lnSpc>
                <a:spcPct val="130000"/>
              </a:lnSpc>
              <a:spcBef>
                <a:spcPts val="0"/>
              </a:spcBef>
              <a:spcAft>
                <a:spcPts val="0"/>
              </a:spcAft>
              <a:buClr>
                <a:schemeClr val="dk1"/>
              </a:buClr>
              <a:buSzPts val="3000"/>
              <a:buFont typeface="Arial"/>
              <a:buNone/>
            </a:pPr>
            <a:endParaRPr lang="en-US" sz="2000" b="1" i="0" u="none" strike="noStrike" cap="none" dirty="0">
              <a:solidFill>
                <a:schemeClr val="tx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Net Business Impact = (TP * Benefit per TP) - (FP * Cost per FP)</a:t>
            </a:r>
          </a:p>
          <a:p>
            <a:pPr marL="0" marR="0" lvl="0" indent="0" algn="just" rtl="0">
              <a:lnSpc>
                <a:spcPct val="130000"/>
              </a:lnSpc>
              <a:spcBef>
                <a:spcPts val="0"/>
              </a:spcBef>
              <a:spcAft>
                <a:spcPts val="0"/>
              </a:spcAft>
              <a:buClr>
                <a:schemeClr val="dk1"/>
              </a:buClr>
              <a:buSzPts val="3000"/>
              <a:buFont typeface="Arial"/>
              <a:buNone/>
            </a:pPr>
            <a:endParaRPr lang="en-US" sz="2000" b="1" i="0" u="none" strike="noStrike" cap="none" dirty="0">
              <a:solidFill>
                <a:schemeClr val="tx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Substituting the values:</a:t>
            </a:r>
          </a:p>
          <a:p>
            <a:pPr marL="0" marR="0" lvl="0" indent="0" algn="just" rtl="0">
              <a:lnSpc>
                <a:spcPct val="130000"/>
              </a:lnSpc>
              <a:spcBef>
                <a:spcPts val="0"/>
              </a:spcBef>
              <a:spcAft>
                <a:spcPts val="0"/>
              </a:spcAft>
              <a:buClr>
                <a:schemeClr val="dk1"/>
              </a:buClr>
              <a:buSzPts val="3000"/>
              <a:buFont typeface="Arial"/>
              <a:buNone/>
            </a:pPr>
            <a:endParaRPr lang="en-US" sz="2000" b="1" i="0" u="none" strike="noStrike" cap="none" dirty="0">
              <a:solidFill>
                <a:schemeClr val="tx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Net Business Impact = (7580 * Rp 7,000,000) - (77 * Rp 14,000,000)</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 (Rp 53,060,000,000) - (Rp 1,078,000,000)</a:t>
            </a:r>
          </a:p>
          <a:p>
            <a:pPr marL="0" marR="0" lvl="0" indent="0" algn="just" rtl="0">
              <a:lnSpc>
                <a:spcPct val="130000"/>
              </a:lnSpc>
              <a:spcBef>
                <a:spcPts val="0"/>
              </a:spcBef>
              <a:spcAft>
                <a:spcPts val="0"/>
              </a:spcAft>
              <a:buClr>
                <a:schemeClr val="dk1"/>
              </a:buClr>
              <a:buSzPts val="3000"/>
              <a:buFont typeface="Arial"/>
              <a:buNone/>
            </a:pPr>
            <a:r>
              <a:rPr lang="en-US" sz="2000" b="1" i="0" u="none" strike="noStrike" cap="none" dirty="0">
                <a:solidFill>
                  <a:schemeClr val="tx1"/>
                </a:solidFill>
                <a:latin typeface="Arial"/>
                <a:ea typeface="Arial"/>
                <a:cs typeface="Arial"/>
                <a:sym typeface="Arial"/>
              </a:rPr>
              <a:t>                     = Rp 51,982,000,000</a:t>
            </a:r>
          </a:p>
          <a:p>
            <a:pPr marL="0" marR="0" lvl="0" indent="0" algn="just" rtl="0">
              <a:lnSpc>
                <a:spcPct val="130000"/>
              </a:lnSpc>
              <a:spcBef>
                <a:spcPts val="0"/>
              </a:spcBef>
              <a:spcAft>
                <a:spcPts val="0"/>
              </a:spcAft>
              <a:buClr>
                <a:schemeClr val="dk1"/>
              </a:buClr>
              <a:buSzPts val="3000"/>
              <a:buFont typeface="Arial"/>
              <a:buNone/>
            </a:pPr>
            <a:endParaRPr lang="en-US" sz="2000" b="1" i="0" u="none" strike="noStrike" cap="none" dirty="0">
              <a:solidFill>
                <a:schemeClr val="tx1"/>
              </a:solidFill>
              <a:latin typeface="Arial"/>
              <a:ea typeface="Arial"/>
              <a:cs typeface="Arial"/>
              <a:sym typeface="Arial"/>
            </a:endParaRPr>
          </a:p>
          <a:p>
            <a:pPr algn="just">
              <a:lnSpc>
                <a:spcPct val="130000"/>
              </a:lnSpc>
              <a:buClr>
                <a:schemeClr val="dk1"/>
              </a:buClr>
              <a:buSzPts val="3000"/>
            </a:pPr>
            <a:r>
              <a:rPr lang="en-US" sz="2000" b="1" i="0" u="none" strike="noStrike" cap="none" dirty="0">
                <a:solidFill>
                  <a:schemeClr val="tx1"/>
                </a:solidFill>
                <a:latin typeface="Arial"/>
                <a:ea typeface="Arial"/>
                <a:cs typeface="Arial"/>
                <a:sym typeface="Arial"/>
              </a:rPr>
              <a:t>So, based on these assumptions, the model's strong performance in identifying policyholders who will not file a claim (class 0) leads to a net business impact of IDR Rp 51,982,000,000.</a:t>
            </a:r>
            <a:endParaRPr lang="en-US" sz="1050" b="1" dirty="0">
              <a:solidFill>
                <a:schemeClr val="tx1"/>
              </a:solidFill>
            </a:endParaRPr>
          </a:p>
        </p:txBody>
      </p:sp>
    </p:spTree>
    <p:extLst>
      <p:ext uri="{BB962C8B-B14F-4D97-AF65-F5344CB8AC3E}">
        <p14:creationId xmlns:p14="http://schemas.microsoft.com/office/powerpoint/2010/main" val="144064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1" name="Google Shape;451;p23"/>
          <p:cNvSpPr/>
          <p:nvPr/>
        </p:nvSpPr>
        <p:spPr>
          <a:xfrm>
            <a:off x="469899" y="1211859"/>
            <a:ext cx="23444201"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600" b="0" i="0" u="none" strike="noStrike" cap="none" dirty="0">
                <a:solidFill>
                  <a:schemeClr val="dk1"/>
                </a:solidFill>
                <a:latin typeface="Ubuntu"/>
                <a:ea typeface="Ubuntu"/>
                <a:cs typeface="Ubuntu"/>
                <a:sym typeface="Ubuntu"/>
              </a:rPr>
              <a:t>The learning curve illustrates </a:t>
            </a:r>
            <a:r>
              <a:rPr lang="en-US" sz="6600" b="1" i="0" u="none" strike="noStrike" cap="none" dirty="0">
                <a:solidFill>
                  <a:srgbClr val="C00000"/>
                </a:solidFill>
                <a:latin typeface="Ubuntu"/>
                <a:ea typeface="Ubuntu"/>
                <a:cs typeface="Ubuntu"/>
                <a:sym typeface="Ubuntu"/>
              </a:rPr>
              <a:t>the accuracy of both the training and validation datasets</a:t>
            </a:r>
            <a:r>
              <a:rPr lang="en-US" sz="6600" b="0" i="0" u="none" strike="noStrike" cap="none" dirty="0">
                <a:solidFill>
                  <a:schemeClr val="dk1"/>
                </a:solidFill>
                <a:latin typeface="Ubuntu"/>
                <a:ea typeface="Ubuntu"/>
                <a:cs typeface="Ubuntu"/>
                <a:sym typeface="Ubuntu"/>
              </a:rPr>
              <a:t> for our predictive model.</a:t>
            </a:r>
            <a:endParaRPr lang="en-US" sz="1200" dirty="0"/>
          </a:p>
        </p:txBody>
      </p:sp>
      <p:sp>
        <p:nvSpPr>
          <p:cNvPr id="463" name="Google Shape;463;p23"/>
          <p:cNvSpPr/>
          <p:nvPr/>
        </p:nvSpPr>
        <p:spPr>
          <a:xfrm>
            <a:off x="1060983" y="5082624"/>
            <a:ext cx="7735545"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The close alignment between training and validation accuracy, especially as the number of training examples increases, indicates that </a:t>
            </a:r>
            <a:r>
              <a:rPr lang="en-US" sz="3000" b="1" i="0" u="none" strike="noStrike" cap="none" dirty="0">
                <a:solidFill>
                  <a:srgbClr val="C00000"/>
                </a:solidFill>
                <a:latin typeface="Arial"/>
                <a:ea typeface="Arial"/>
                <a:cs typeface="Arial"/>
                <a:sym typeface="Arial"/>
              </a:rPr>
              <a:t>the model is generalizing well to new, unseen data</a:t>
            </a:r>
            <a:r>
              <a:rPr lang="en-US" sz="3000" b="0" i="0" u="none" strike="noStrike" cap="none" dirty="0">
                <a:solidFill>
                  <a:schemeClr val="dk1"/>
                </a:solidFill>
                <a:latin typeface="Arial"/>
                <a:ea typeface="Arial"/>
                <a:cs typeface="Arial"/>
                <a:sym typeface="Arial"/>
              </a:rPr>
              <a:t>. This is crucial for ensuring that the model performs reliably in real-world scenarios where it will encounter data that was not part of the training set.</a:t>
            </a:r>
            <a:endParaRPr lang="en-US" dirty="0"/>
          </a:p>
        </p:txBody>
      </p:sp>
      <p:pic>
        <p:nvPicPr>
          <p:cNvPr id="3" name="Picture 2" descr="A graph showing the number of training examples&#10;&#10;Description automatically generated">
            <a:extLst>
              <a:ext uri="{FF2B5EF4-FFF2-40B4-BE49-F238E27FC236}">
                <a16:creationId xmlns:a16="http://schemas.microsoft.com/office/drawing/2014/main" id="{175D47FA-76F2-CCB0-24CD-8875967F0E35}"/>
              </a:ext>
            </a:extLst>
          </p:cNvPr>
          <p:cNvPicPr>
            <a:picLocks noChangeAspect="1"/>
          </p:cNvPicPr>
          <p:nvPr/>
        </p:nvPicPr>
        <p:blipFill>
          <a:blip r:embed="rId3"/>
          <a:stretch>
            <a:fillRect/>
          </a:stretch>
        </p:blipFill>
        <p:spPr>
          <a:xfrm>
            <a:off x="10293350" y="3115441"/>
            <a:ext cx="13389609" cy="10024804"/>
          </a:xfrm>
          <a:prstGeom prst="rect">
            <a:avLst/>
          </a:prstGeom>
        </p:spPr>
      </p:pic>
      <p:sp>
        <p:nvSpPr>
          <p:cNvPr id="5" name="Left Brace 4">
            <a:extLst>
              <a:ext uri="{FF2B5EF4-FFF2-40B4-BE49-F238E27FC236}">
                <a16:creationId xmlns:a16="http://schemas.microsoft.com/office/drawing/2014/main" id="{5C2FC429-7E81-C894-CC31-717808DD6327}"/>
              </a:ext>
            </a:extLst>
          </p:cNvPr>
          <p:cNvSpPr/>
          <p:nvPr/>
        </p:nvSpPr>
        <p:spPr>
          <a:xfrm rot="13170897">
            <a:off x="13924963" y="7061466"/>
            <a:ext cx="766150" cy="3602130"/>
          </a:xfrm>
          <a:prstGeom prst="leftBrace">
            <a:avLst/>
          </a:prstGeom>
          <a:ln w="571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B805517D-1422-BA4A-B98E-7EA77535F86F}"/>
              </a:ext>
            </a:extLst>
          </p:cNvPr>
          <p:cNvSpPr/>
          <p:nvPr/>
        </p:nvSpPr>
        <p:spPr>
          <a:xfrm rot="15208061">
            <a:off x="20134597" y="3530842"/>
            <a:ext cx="669576" cy="5659159"/>
          </a:xfrm>
          <a:prstGeom prst="leftBrace">
            <a:avLst/>
          </a:prstGeom>
          <a:ln w="571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Google Shape;463;p23">
            <a:extLst>
              <a:ext uri="{FF2B5EF4-FFF2-40B4-BE49-F238E27FC236}">
                <a16:creationId xmlns:a16="http://schemas.microsoft.com/office/drawing/2014/main" id="{59E09942-B8A2-5D0F-9D85-89F109F507E3}"/>
              </a:ext>
            </a:extLst>
          </p:cNvPr>
          <p:cNvSpPr/>
          <p:nvPr/>
        </p:nvSpPr>
        <p:spPr>
          <a:xfrm>
            <a:off x="15007259" y="8771218"/>
            <a:ext cx="3161471" cy="1466086"/>
          </a:xfrm>
          <a:prstGeom prst="rect">
            <a:avLst/>
          </a:prstGeom>
          <a:noFill/>
          <a:ln>
            <a:noFill/>
          </a:ln>
        </p:spPr>
        <p:txBody>
          <a:bodyPr spcFirstLastPara="1" wrap="square" lIns="0" tIns="0" rIns="0" bIns="0" anchor="t" anchorCtr="0">
            <a:noAutofit/>
          </a:bodyPr>
          <a:lstStyle/>
          <a:p>
            <a:pPr>
              <a:lnSpc>
                <a:spcPct val="130000"/>
              </a:lnSpc>
              <a:buClr>
                <a:schemeClr val="dk1"/>
              </a:buClr>
              <a:buSzPts val="3000"/>
            </a:pPr>
            <a:r>
              <a:rPr lang="en-US" sz="2400" b="1" i="0" u="none" strike="noStrike" cap="none" dirty="0">
                <a:solidFill>
                  <a:schemeClr val="dk1"/>
                </a:solidFill>
                <a:latin typeface="Arial"/>
                <a:ea typeface="Arial"/>
                <a:cs typeface="Arial"/>
                <a:sym typeface="Arial"/>
              </a:rPr>
              <a:t>between 3,000 and 5,000, instability or model adjustments during early training stages.</a:t>
            </a:r>
            <a:endParaRPr sz="1100" b="1" dirty="0"/>
          </a:p>
        </p:txBody>
      </p:sp>
      <p:sp>
        <p:nvSpPr>
          <p:cNvPr id="9" name="Google Shape;463;p23">
            <a:extLst>
              <a:ext uri="{FF2B5EF4-FFF2-40B4-BE49-F238E27FC236}">
                <a16:creationId xmlns:a16="http://schemas.microsoft.com/office/drawing/2014/main" id="{5D059BAC-2F1B-1B4F-0635-C05DF12FE20E}"/>
              </a:ext>
            </a:extLst>
          </p:cNvPr>
          <p:cNvSpPr/>
          <p:nvPr/>
        </p:nvSpPr>
        <p:spPr>
          <a:xfrm>
            <a:off x="19288539" y="7019062"/>
            <a:ext cx="3857211" cy="1466086"/>
          </a:xfrm>
          <a:prstGeom prst="rect">
            <a:avLst/>
          </a:prstGeom>
          <a:noFill/>
          <a:ln>
            <a:noFill/>
          </a:ln>
        </p:spPr>
        <p:txBody>
          <a:bodyPr spcFirstLastPara="1" wrap="square" lIns="0" tIns="0" rIns="0" bIns="0" anchor="t" anchorCtr="0">
            <a:noAutofit/>
          </a:bodyPr>
          <a:lstStyle/>
          <a:p>
            <a:pPr>
              <a:lnSpc>
                <a:spcPct val="130000"/>
              </a:lnSpc>
              <a:buClr>
                <a:schemeClr val="dk1"/>
              </a:buClr>
              <a:buSzPts val="3000"/>
            </a:pPr>
            <a:r>
              <a:rPr lang="en-US" sz="2400" b="1" i="0" u="none" strike="noStrike" cap="none" dirty="0">
                <a:solidFill>
                  <a:schemeClr val="dk1"/>
                </a:solidFill>
                <a:latin typeface="Arial"/>
                <a:ea typeface="Arial"/>
                <a:cs typeface="Arial"/>
                <a:sym typeface="Arial"/>
              </a:rPr>
              <a:t> the training accuracy stabilizes and gradually improves, reaching approximately 82% at 25,000 examples.</a:t>
            </a:r>
            <a:endParaRPr lang="en-US" sz="11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3"/>
          <p:cNvSpPr/>
          <p:nvPr/>
        </p:nvSpPr>
        <p:spPr>
          <a:xfrm>
            <a:off x="3651992" y="4940553"/>
            <a:ext cx="17080015" cy="3834893"/>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891" name="Google Shape;891;p43"/>
          <p:cNvSpPr/>
          <p:nvPr/>
        </p:nvSpPr>
        <p:spPr>
          <a:xfrm>
            <a:off x="3651997" y="6297514"/>
            <a:ext cx="17080010" cy="112097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8800" b="1" dirty="0">
                <a:solidFill>
                  <a:schemeClr val="dk1"/>
                </a:solidFill>
                <a:latin typeface="Ubuntu"/>
                <a:sym typeface="Ubuntu"/>
              </a:rPr>
              <a:t>Conclusion &amp; Recommendation</a:t>
            </a:r>
            <a:endParaRPr sz="5400" dirty="0"/>
          </a:p>
        </p:txBody>
      </p:sp>
    </p:spTree>
    <p:extLst>
      <p:ext uri="{BB962C8B-B14F-4D97-AF65-F5344CB8AC3E}">
        <p14:creationId xmlns:p14="http://schemas.microsoft.com/office/powerpoint/2010/main" val="256030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21"/>
          <p:cNvSpPr/>
          <p:nvPr/>
        </p:nvSpPr>
        <p:spPr>
          <a:xfrm>
            <a:off x="4813300" y="1955800"/>
            <a:ext cx="2781300" cy="26924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406" name="Google Shape;406;p21"/>
          <p:cNvSpPr/>
          <p:nvPr/>
        </p:nvSpPr>
        <p:spPr>
          <a:xfrm>
            <a:off x="1192358" y="6418816"/>
            <a:ext cx="10020306" cy="2300768"/>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1" i="0" u="none" strike="noStrike" cap="none" dirty="0">
                <a:solidFill>
                  <a:srgbClr val="C00000"/>
                </a:solidFill>
                <a:latin typeface="Arial"/>
                <a:ea typeface="Arial"/>
                <a:cs typeface="Arial"/>
                <a:sym typeface="Arial"/>
              </a:rPr>
              <a:t>High Precision for 'No' Claims</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The model exhibits strong performance in identifying policyholders who will not file a claim (class 0), with a precision of 99%. This high precision indicates that the model </a:t>
            </a:r>
            <a:r>
              <a:rPr lang="en-US" sz="2800" b="1" i="0" u="none" strike="noStrike" cap="none" dirty="0">
                <a:solidFill>
                  <a:schemeClr val="dk1"/>
                </a:solidFill>
                <a:latin typeface="Arial"/>
                <a:ea typeface="Arial"/>
                <a:cs typeface="Arial"/>
                <a:sym typeface="Arial"/>
              </a:rPr>
              <a:t>is highly effective in avoiding false claims (incorrectly predicting no claim as a claim), which can save on operational costs and ensure efficient resource allocation. </a:t>
            </a:r>
            <a:endParaRPr lang="en-US" sz="1200" b="1" dirty="0"/>
          </a:p>
        </p:txBody>
      </p:sp>
      <p:sp>
        <p:nvSpPr>
          <p:cNvPr id="410" name="Google Shape;410;p21"/>
          <p:cNvSpPr/>
          <p:nvPr/>
        </p:nvSpPr>
        <p:spPr>
          <a:xfrm>
            <a:off x="3529161" y="5066784"/>
            <a:ext cx="5346701"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a:solidFill>
                  <a:schemeClr val="dk1"/>
                </a:solidFill>
                <a:latin typeface="Ubuntu"/>
                <a:ea typeface="Ubuntu"/>
                <a:cs typeface="Ubuntu"/>
                <a:sym typeface="Ubuntu"/>
              </a:rPr>
              <a:t>Strengths</a:t>
            </a:r>
            <a:endParaRPr/>
          </a:p>
        </p:txBody>
      </p:sp>
      <p:sp>
        <p:nvSpPr>
          <p:cNvPr id="411" name="Google Shape;411;p21"/>
          <p:cNvSpPr/>
          <p:nvPr/>
        </p:nvSpPr>
        <p:spPr>
          <a:xfrm>
            <a:off x="5662761" y="2138920"/>
            <a:ext cx="1079501" cy="21544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0"/>
              <a:buFont typeface="Ubuntu"/>
              <a:buNone/>
            </a:pPr>
            <a:r>
              <a:rPr lang="en-US" sz="14000" b="1" i="0" u="none" strike="noStrike" cap="none">
                <a:solidFill>
                  <a:schemeClr val="dk1"/>
                </a:solidFill>
                <a:latin typeface="Ubuntu"/>
                <a:ea typeface="Ubuntu"/>
                <a:cs typeface="Ubuntu"/>
                <a:sym typeface="Ubuntu"/>
              </a:rPr>
              <a:t>S</a:t>
            </a:r>
            <a:endParaRPr/>
          </a:p>
        </p:txBody>
      </p:sp>
      <p:sp>
        <p:nvSpPr>
          <p:cNvPr id="412" name="Google Shape;412;p21"/>
          <p:cNvSpPr/>
          <p:nvPr/>
        </p:nvSpPr>
        <p:spPr>
          <a:xfrm>
            <a:off x="16637000" y="1955800"/>
            <a:ext cx="2781300" cy="2692400"/>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413" name="Google Shape;413;p21"/>
          <p:cNvSpPr/>
          <p:nvPr/>
        </p:nvSpPr>
        <p:spPr>
          <a:xfrm>
            <a:off x="13022408" y="6480266"/>
            <a:ext cx="10020306" cy="2117684"/>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1" i="0" u="none" strike="noStrike" cap="none" dirty="0">
                <a:solidFill>
                  <a:srgbClr val="C00000"/>
                </a:solidFill>
                <a:latin typeface="Arial"/>
                <a:ea typeface="Arial"/>
                <a:cs typeface="Arial"/>
                <a:sym typeface="Arial"/>
              </a:rPr>
              <a:t>Low Precision for 'Yes' Claims</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The model struggles significantly in detecting actual claims (class 1), with a very low precision of 6%. This means a high rate of false positives (incorrectly predicting a claim when there is none), which </a:t>
            </a:r>
            <a:r>
              <a:rPr lang="en-US" sz="2800" b="1" i="0" u="none" strike="noStrike" cap="none" dirty="0">
                <a:solidFill>
                  <a:schemeClr val="dk1"/>
                </a:solidFill>
                <a:latin typeface="Arial"/>
                <a:ea typeface="Arial"/>
                <a:cs typeface="Arial"/>
                <a:sym typeface="Arial"/>
              </a:rPr>
              <a:t>can lead to unnecessary expenses and misallocation of resources.</a:t>
            </a:r>
          </a:p>
          <a:p>
            <a:pPr marL="0" marR="0" lvl="0" indent="0" algn="just" rtl="0">
              <a:lnSpc>
                <a:spcPct val="130000"/>
              </a:lnSpc>
              <a:spcBef>
                <a:spcPts val="0"/>
              </a:spcBef>
              <a:spcAft>
                <a:spcPts val="0"/>
              </a:spcAft>
              <a:buClr>
                <a:schemeClr val="dk1"/>
              </a:buClr>
              <a:buSzPts val="3000"/>
              <a:buFont typeface="Arial"/>
              <a:buNone/>
            </a:pPr>
            <a:r>
              <a:rPr lang="en-US" sz="2800" b="1" i="0" u="none" strike="noStrike" cap="none" dirty="0">
                <a:solidFill>
                  <a:srgbClr val="C00000"/>
                </a:solidFill>
                <a:latin typeface="Arial"/>
                <a:ea typeface="Arial"/>
                <a:cs typeface="Arial"/>
                <a:sym typeface="Arial"/>
              </a:rPr>
              <a:t>Missed Claims</a:t>
            </a:r>
            <a:r>
              <a:rPr lang="en-US" sz="2800" b="0" i="0" u="none" strike="noStrike" cap="none" dirty="0">
                <a:solidFill>
                  <a:schemeClr val="dk1"/>
                </a:solidFill>
                <a:latin typeface="Arial"/>
                <a:ea typeface="Arial"/>
                <a:cs typeface="Arial"/>
                <a:sym typeface="Arial"/>
              </a:rPr>
              <a:t> </a:t>
            </a: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The model's recall for actual claims is 70%, </a:t>
            </a:r>
            <a:r>
              <a:rPr lang="en-US" sz="2800" b="1" i="0" u="none" strike="noStrike" cap="none" dirty="0">
                <a:solidFill>
                  <a:schemeClr val="dk1"/>
                </a:solidFill>
                <a:latin typeface="Arial"/>
                <a:ea typeface="Arial"/>
                <a:cs typeface="Arial"/>
                <a:sym typeface="Arial"/>
              </a:rPr>
              <a:t>meaning it fails to detect 30% of true claims. </a:t>
            </a:r>
            <a:r>
              <a:rPr lang="en-US" sz="2800" b="0" i="0" u="none" strike="noStrike" cap="none" dirty="0">
                <a:solidFill>
                  <a:schemeClr val="dk1"/>
                </a:solidFill>
                <a:latin typeface="Arial"/>
                <a:ea typeface="Arial"/>
                <a:cs typeface="Arial"/>
                <a:sym typeface="Arial"/>
              </a:rPr>
              <a:t>These missed claims can result in customer dissatisfaction and potential financial losses due to legitimate claims not being identified.</a:t>
            </a:r>
            <a:endParaRPr lang="en-US" sz="1200" dirty="0"/>
          </a:p>
        </p:txBody>
      </p:sp>
      <p:sp>
        <p:nvSpPr>
          <p:cNvPr id="417" name="Google Shape;417;p21"/>
          <p:cNvSpPr/>
          <p:nvPr/>
        </p:nvSpPr>
        <p:spPr>
          <a:xfrm>
            <a:off x="15352861" y="5066784"/>
            <a:ext cx="5346701" cy="369332"/>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a:solidFill>
                  <a:schemeClr val="dk1"/>
                </a:solidFill>
                <a:latin typeface="Ubuntu"/>
                <a:ea typeface="Ubuntu"/>
                <a:cs typeface="Ubuntu"/>
                <a:sym typeface="Ubuntu"/>
              </a:rPr>
              <a:t>Weaknesses</a:t>
            </a:r>
            <a:endParaRPr/>
          </a:p>
        </p:txBody>
      </p:sp>
      <p:sp>
        <p:nvSpPr>
          <p:cNvPr id="418" name="Google Shape;418;p21"/>
          <p:cNvSpPr/>
          <p:nvPr/>
        </p:nvSpPr>
        <p:spPr>
          <a:xfrm>
            <a:off x="17080061" y="2138920"/>
            <a:ext cx="1905001" cy="21544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000"/>
              <a:buFont typeface="Ubuntu"/>
              <a:buNone/>
            </a:pPr>
            <a:r>
              <a:rPr lang="en-US" sz="14000" b="1" i="0" u="none" strike="noStrike" cap="none">
                <a:solidFill>
                  <a:schemeClr val="dk1"/>
                </a:solidFill>
                <a:latin typeface="Ubuntu"/>
                <a:ea typeface="Ubuntu"/>
                <a:cs typeface="Ubuntu"/>
                <a:sym typeface="Ubuntu"/>
              </a:rPr>
              <a:t>W</a:t>
            </a:r>
            <a:endParaRPr/>
          </a:p>
        </p:txBody>
      </p:sp>
      <p:cxnSp>
        <p:nvCxnSpPr>
          <p:cNvPr id="419" name="Google Shape;419;p21"/>
          <p:cNvCxnSpPr/>
          <p:nvPr/>
        </p:nvCxnSpPr>
        <p:spPr>
          <a:xfrm>
            <a:off x="12189964" y="1909904"/>
            <a:ext cx="0" cy="11025045"/>
          </a:xfrm>
          <a:prstGeom prst="straightConnector1">
            <a:avLst/>
          </a:prstGeom>
          <a:noFill/>
          <a:ln w="38100" cap="flat" cmpd="sng">
            <a:solidFill>
              <a:schemeClr val="accent3"/>
            </a:solidFill>
            <a:prstDash val="solid"/>
            <a:miter lim="400000"/>
            <a:headEnd type="none" w="sm" len="sm"/>
            <a:tailEnd type="none" w="sm" len="sm"/>
          </a:ln>
        </p:spPr>
      </p:cxnSp>
      <p:cxnSp>
        <p:nvCxnSpPr>
          <p:cNvPr id="420" name="Google Shape;420;p21"/>
          <p:cNvCxnSpPr/>
          <p:nvPr/>
        </p:nvCxnSpPr>
        <p:spPr>
          <a:xfrm>
            <a:off x="5778500" y="6146800"/>
            <a:ext cx="867394" cy="0"/>
          </a:xfrm>
          <a:prstGeom prst="straightConnector1">
            <a:avLst/>
          </a:prstGeom>
          <a:noFill/>
          <a:ln w="63500" cap="flat" cmpd="sng">
            <a:solidFill>
              <a:schemeClr val="accent6"/>
            </a:solidFill>
            <a:prstDash val="solid"/>
            <a:miter lim="400000"/>
            <a:headEnd type="none" w="sm" len="sm"/>
            <a:tailEnd type="none" w="sm" len="sm"/>
          </a:ln>
        </p:spPr>
      </p:cxnSp>
      <p:cxnSp>
        <p:nvCxnSpPr>
          <p:cNvPr id="421" name="Google Shape;421;p21"/>
          <p:cNvCxnSpPr/>
          <p:nvPr/>
        </p:nvCxnSpPr>
        <p:spPr>
          <a:xfrm>
            <a:off x="17602200" y="6146800"/>
            <a:ext cx="824948" cy="0"/>
          </a:xfrm>
          <a:prstGeom prst="straightConnector1">
            <a:avLst/>
          </a:prstGeom>
          <a:noFill/>
          <a:ln w="63500" cap="flat" cmpd="sng">
            <a:solidFill>
              <a:schemeClr val="accent6"/>
            </a:solidFill>
            <a:prstDash val="solid"/>
            <a:miter lim="400000"/>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p:nvPr/>
        </p:nvSpPr>
        <p:spPr>
          <a:xfrm>
            <a:off x="1298088" y="3753260"/>
            <a:ext cx="3636900" cy="3636900"/>
          </a:xfrm>
          <a:prstGeom prst="ellipse">
            <a:avLst/>
          </a:prstGeom>
          <a:noFill/>
          <a:ln w="635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727171"/>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05" name="Google Shape;305;p17"/>
          <p:cNvSpPr/>
          <p:nvPr/>
        </p:nvSpPr>
        <p:spPr>
          <a:xfrm>
            <a:off x="10331863" y="3753260"/>
            <a:ext cx="3636900" cy="3636900"/>
          </a:xfrm>
          <a:prstGeom prst="ellipse">
            <a:avLst/>
          </a:prstGeom>
          <a:noFill/>
          <a:ln w="635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727171"/>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06" name="Google Shape;306;p17"/>
          <p:cNvSpPr/>
          <p:nvPr/>
        </p:nvSpPr>
        <p:spPr>
          <a:xfrm>
            <a:off x="19365636" y="3753260"/>
            <a:ext cx="3636900" cy="3636900"/>
          </a:xfrm>
          <a:prstGeom prst="ellipse">
            <a:avLst/>
          </a:prstGeom>
          <a:noFill/>
          <a:ln w="635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727171"/>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07" name="Google Shape;307;p17"/>
          <p:cNvSpPr/>
          <p:nvPr/>
        </p:nvSpPr>
        <p:spPr>
          <a:xfrm>
            <a:off x="5814976" y="3753260"/>
            <a:ext cx="3636900" cy="3636900"/>
          </a:xfrm>
          <a:prstGeom prst="ellipse">
            <a:avLst/>
          </a:prstGeom>
          <a:noFill/>
          <a:ln w="635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727171"/>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08" name="Google Shape;308;p17"/>
          <p:cNvSpPr/>
          <p:nvPr/>
        </p:nvSpPr>
        <p:spPr>
          <a:xfrm>
            <a:off x="14848745" y="3753260"/>
            <a:ext cx="3636900" cy="3636900"/>
          </a:xfrm>
          <a:prstGeom prst="ellipse">
            <a:avLst/>
          </a:prstGeom>
          <a:noFill/>
          <a:ln w="635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727171"/>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309" name="Google Shape;309;p17"/>
          <p:cNvSpPr/>
          <p:nvPr/>
        </p:nvSpPr>
        <p:spPr>
          <a:xfrm>
            <a:off x="1571173" y="5015150"/>
            <a:ext cx="3098700" cy="11079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Enhanced Feature Engineering</a:t>
            </a:r>
            <a:endParaRPr lang="en-US" dirty="0"/>
          </a:p>
        </p:txBody>
      </p:sp>
      <p:sp>
        <p:nvSpPr>
          <p:cNvPr id="310" name="Google Shape;310;p17"/>
          <p:cNvSpPr/>
          <p:nvPr/>
        </p:nvSpPr>
        <p:spPr>
          <a:xfrm>
            <a:off x="6079673" y="5199816"/>
            <a:ext cx="3098700" cy="738600"/>
          </a:xfrm>
          <a:prstGeom prst="rect">
            <a:avLst/>
          </a:prstGeom>
          <a:noFill/>
          <a:ln>
            <a:noFill/>
          </a:ln>
        </p:spPr>
        <p:txBody>
          <a:bodyPr spcFirstLastPara="1" wrap="square" lIns="0" tIns="0" rIns="0" bIns="0" anchor="ctr" anchorCtr="0">
            <a:noAutofit/>
          </a:bodyPr>
          <a:lstStyle/>
          <a:p>
            <a:pPr algn="ctr">
              <a:lnSpc>
                <a:spcPct val="80000"/>
              </a:lnSpc>
              <a:buClr>
                <a:schemeClr val="dk1"/>
              </a:buClr>
              <a:buSzPts val="3000"/>
            </a:pPr>
            <a:r>
              <a:rPr lang="en-US" sz="3000" b="1" i="0" u="none" strike="noStrike" cap="none" dirty="0">
                <a:solidFill>
                  <a:schemeClr val="dk1"/>
                </a:solidFill>
                <a:latin typeface="Ubuntu"/>
                <a:ea typeface="Ubuntu"/>
                <a:cs typeface="Ubuntu"/>
                <a:sym typeface="Ubuntu"/>
              </a:rPr>
              <a:t>Increase the size and diversity of the training dataset</a:t>
            </a:r>
            <a:endParaRPr lang="en-US" sz="3200" dirty="0"/>
          </a:p>
        </p:txBody>
      </p:sp>
      <p:sp>
        <p:nvSpPr>
          <p:cNvPr id="311" name="Google Shape;311;p17"/>
          <p:cNvSpPr/>
          <p:nvPr/>
        </p:nvSpPr>
        <p:spPr>
          <a:xfrm>
            <a:off x="10600873" y="5384482"/>
            <a:ext cx="3098700" cy="369300"/>
          </a:xfrm>
          <a:prstGeom prst="rect">
            <a:avLst/>
          </a:prstGeom>
          <a:noFill/>
          <a:ln>
            <a:noFill/>
          </a:ln>
        </p:spPr>
        <p:txBody>
          <a:bodyPr spcFirstLastPara="1" wrap="square" lIns="0" tIns="0" rIns="0" bIns="0" anchor="ctr" anchorCtr="0">
            <a:noAutofit/>
          </a:bodyPr>
          <a:lstStyle/>
          <a:p>
            <a:pPr algn="ctr">
              <a:lnSpc>
                <a:spcPct val="80000"/>
              </a:lnSpc>
              <a:buClr>
                <a:schemeClr val="dk1"/>
              </a:buClr>
              <a:buSzPts val="3000"/>
            </a:pPr>
            <a:r>
              <a:rPr lang="en-US" sz="3000" b="1" i="0" u="none" strike="noStrike" cap="none" dirty="0">
                <a:solidFill>
                  <a:schemeClr val="dk1"/>
                </a:solidFill>
                <a:latin typeface="Ubuntu"/>
                <a:ea typeface="Ubuntu"/>
                <a:cs typeface="Ubuntu"/>
                <a:sym typeface="Ubuntu"/>
              </a:rPr>
              <a:t>Advanced Sampling Techniques</a:t>
            </a:r>
            <a:endParaRPr lang="en-US" sz="3200" dirty="0"/>
          </a:p>
        </p:txBody>
      </p:sp>
      <p:sp>
        <p:nvSpPr>
          <p:cNvPr id="312" name="Google Shape;312;p17"/>
          <p:cNvSpPr/>
          <p:nvPr/>
        </p:nvSpPr>
        <p:spPr>
          <a:xfrm>
            <a:off x="15210973" y="4813498"/>
            <a:ext cx="2921100" cy="15114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2800" b="1" i="0" u="none" strike="noStrike" cap="none" dirty="0">
                <a:solidFill>
                  <a:schemeClr val="dk1"/>
                </a:solidFill>
                <a:latin typeface="Ubuntu"/>
                <a:ea typeface="Ubuntu"/>
                <a:cs typeface="Ubuntu"/>
                <a:sym typeface="Ubuntu"/>
              </a:rPr>
              <a:t>Explore Other Algorithm Tuning and Experimentation</a:t>
            </a:r>
            <a:endParaRPr lang="en-US" sz="2800" dirty="0"/>
          </a:p>
        </p:txBody>
      </p:sp>
      <p:sp>
        <p:nvSpPr>
          <p:cNvPr id="313" name="Google Shape;313;p17"/>
          <p:cNvSpPr/>
          <p:nvPr/>
        </p:nvSpPr>
        <p:spPr>
          <a:xfrm>
            <a:off x="19516273" y="4813498"/>
            <a:ext cx="3340200" cy="15114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Implementation of Ensemble Methods</a:t>
            </a:r>
            <a:endParaRPr lang="en-US" sz="3200" dirty="0"/>
          </a:p>
        </p:txBody>
      </p:sp>
      <p:sp>
        <p:nvSpPr>
          <p:cNvPr id="314" name="Google Shape;314;p17"/>
          <p:cNvSpPr/>
          <p:nvPr/>
        </p:nvSpPr>
        <p:spPr>
          <a:xfrm>
            <a:off x="4110100" y="26193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15" name="Google Shape;315;p17"/>
          <p:cNvSpPr/>
          <p:nvPr/>
        </p:nvSpPr>
        <p:spPr>
          <a:xfrm>
            <a:off x="8517000" y="26193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16" name="Google Shape;316;p17"/>
          <p:cNvSpPr/>
          <p:nvPr/>
        </p:nvSpPr>
        <p:spPr>
          <a:xfrm>
            <a:off x="13190598" y="26193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17" name="Google Shape;317;p17"/>
          <p:cNvSpPr/>
          <p:nvPr/>
        </p:nvSpPr>
        <p:spPr>
          <a:xfrm>
            <a:off x="17597498" y="26193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18" name="Google Shape;318;p17"/>
          <p:cNvSpPr/>
          <p:nvPr/>
        </p:nvSpPr>
        <p:spPr>
          <a:xfrm rot="10800000">
            <a:off x="17762599" y="74326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19" name="Google Shape;319;p17"/>
          <p:cNvSpPr/>
          <p:nvPr/>
        </p:nvSpPr>
        <p:spPr>
          <a:xfrm rot="10800000">
            <a:off x="13215999" y="74326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20" name="Google Shape;320;p17"/>
          <p:cNvSpPr/>
          <p:nvPr/>
        </p:nvSpPr>
        <p:spPr>
          <a:xfrm rot="10800000">
            <a:off x="8669399" y="74326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21" name="Google Shape;321;p17"/>
          <p:cNvSpPr/>
          <p:nvPr/>
        </p:nvSpPr>
        <p:spPr>
          <a:xfrm rot="10800000">
            <a:off x="4122799" y="7432675"/>
            <a:ext cx="2413001" cy="933847"/>
          </a:xfrm>
          <a:custGeom>
            <a:avLst/>
            <a:gdLst/>
            <a:ahLst/>
            <a:cxnLst/>
            <a:rect l="l" t="t" r="r" b="b"/>
            <a:pathLst>
              <a:path w="21600" h="21600" extrusionOk="0">
                <a:moveTo>
                  <a:pt x="0" y="21036"/>
                </a:moveTo>
                <a:cubicBezTo>
                  <a:pt x="0" y="21036"/>
                  <a:pt x="2283" y="0"/>
                  <a:pt x="10869" y="0"/>
                </a:cubicBezTo>
                <a:cubicBezTo>
                  <a:pt x="19455" y="0"/>
                  <a:pt x="21600" y="21600"/>
                  <a:pt x="21600" y="21600"/>
                </a:cubicBezTo>
              </a:path>
            </a:pathLst>
          </a:custGeom>
          <a:noFill/>
          <a:ln w="63500" cap="flat" cmpd="sng">
            <a:solidFill>
              <a:schemeClr val="accent4"/>
            </a:solidFill>
            <a:prstDash val="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322" name="Google Shape;322;p17"/>
          <p:cNvSpPr/>
          <p:nvPr/>
        </p:nvSpPr>
        <p:spPr>
          <a:xfrm>
            <a:off x="1175058" y="604552"/>
            <a:ext cx="22021801"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000" b="0" i="0" u="none" strike="noStrike" cap="none" dirty="0">
                <a:solidFill>
                  <a:schemeClr val="dk1"/>
                </a:solidFill>
                <a:latin typeface="Ubuntu"/>
                <a:ea typeface="Ubuntu"/>
                <a:cs typeface="Ubuntu"/>
                <a:sym typeface="Ubuntu"/>
              </a:rPr>
              <a:t>5 Strategic Recommendation to </a:t>
            </a:r>
            <a:r>
              <a:rPr lang="en-US" sz="6000" b="1" i="0" u="none" strike="noStrike" cap="none" dirty="0">
                <a:solidFill>
                  <a:srgbClr val="C00000"/>
                </a:solidFill>
                <a:latin typeface="Ubuntu"/>
                <a:ea typeface="Ubuntu"/>
                <a:cs typeface="Ubuntu"/>
                <a:sym typeface="Ubuntu"/>
              </a:rPr>
              <a:t>Improve the Model's Performance</a:t>
            </a:r>
            <a:endParaRPr lang="en-US" sz="1100" b="1" dirty="0">
              <a:solidFill>
                <a:srgbClr val="C00000"/>
              </a:solidFill>
            </a:endParaRPr>
          </a:p>
        </p:txBody>
      </p:sp>
      <p:sp>
        <p:nvSpPr>
          <p:cNvPr id="324" name="Google Shape;324;p17"/>
          <p:cNvSpPr/>
          <p:nvPr/>
        </p:nvSpPr>
        <p:spPr>
          <a:xfrm>
            <a:off x="1228274" y="9172575"/>
            <a:ext cx="3987801" cy="3162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Include new relevant features derived from existing data</a:t>
            </a:r>
            <a:endParaRPr lang="en-US" dirty="0"/>
          </a:p>
        </p:txBody>
      </p:sp>
      <p:sp>
        <p:nvSpPr>
          <p:cNvPr id="326" name="Google Shape;326;p17"/>
          <p:cNvSpPr/>
          <p:nvPr/>
        </p:nvSpPr>
        <p:spPr>
          <a:xfrm>
            <a:off x="5787574" y="9058275"/>
            <a:ext cx="3987801" cy="3162300"/>
          </a:xfrm>
          <a:prstGeom prst="rect">
            <a:avLst/>
          </a:prstGeom>
          <a:noFill/>
          <a:ln>
            <a:noFill/>
          </a:ln>
        </p:spPr>
        <p:txBody>
          <a:bodyPr spcFirstLastPara="1" wrap="square" lIns="0" tIns="0" rIns="0" bIns="0" anchor="t" anchorCtr="0">
            <a:noAutofit/>
          </a:bodyPr>
          <a:lstStyle/>
          <a:p>
            <a:pPr marL="0" marR="0" lvl="0" indent="0"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Enhance the model’s learning capabilities and generalization by providing more comprehensive and representative training examples.</a:t>
            </a:r>
            <a:endParaRPr lang="en-US" sz="1200" dirty="0"/>
          </a:p>
        </p:txBody>
      </p:sp>
      <p:sp>
        <p:nvSpPr>
          <p:cNvPr id="328" name="Google Shape;328;p17"/>
          <p:cNvSpPr/>
          <p:nvPr/>
        </p:nvSpPr>
        <p:spPr>
          <a:xfrm>
            <a:off x="10384974" y="9058275"/>
            <a:ext cx="3987801" cy="3162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Apply advanced sampling methods such as hybrid approaches to address the class imbalance.</a:t>
            </a:r>
            <a:endParaRPr lang="en-US" dirty="0"/>
          </a:p>
        </p:txBody>
      </p:sp>
      <p:sp>
        <p:nvSpPr>
          <p:cNvPr id="330" name="Google Shape;330;p17"/>
          <p:cNvSpPr/>
          <p:nvPr/>
        </p:nvSpPr>
        <p:spPr>
          <a:xfrm>
            <a:off x="14956973" y="9096375"/>
            <a:ext cx="3987801" cy="3162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Fine-tune the current Logistic Regression model’s hyperparameters and experiment with alternative algorithms</a:t>
            </a:r>
            <a:endParaRPr lang="en-US" sz="1200" dirty="0"/>
          </a:p>
        </p:txBody>
      </p:sp>
      <p:sp>
        <p:nvSpPr>
          <p:cNvPr id="332" name="Google Shape;332;p17"/>
          <p:cNvSpPr/>
          <p:nvPr/>
        </p:nvSpPr>
        <p:spPr>
          <a:xfrm>
            <a:off x="19516273" y="9083675"/>
            <a:ext cx="3987801" cy="3162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3000"/>
              <a:buFont typeface="Arial"/>
              <a:buNone/>
            </a:pPr>
            <a:r>
              <a:rPr lang="en-US" sz="3000" b="0" i="0" u="none" strike="noStrike" cap="none" dirty="0">
                <a:solidFill>
                  <a:schemeClr val="dk1"/>
                </a:solidFill>
                <a:latin typeface="Arial"/>
                <a:ea typeface="Arial"/>
                <a:cs typeface="Arial"/>
                <a:sym typeface="Arial"/>
              </a:rPr>
              <a:t>Develop and deploy ensemble methods such as bagging, boosting or stacking multiple models</a:t>
            </a:r>
            <a:endParaRPr lang="en-US" dirty="0"/>
          </a:p>
        </p:txBody>
      </p:sp>
      <p:sp>
        <p:nvSpPr>
          <p:cNvPr id="333" name="Google Shape;333;p17"/>
          <p:cNvSpPr/>
          <p:nvPr/>
        </p:nvSpPr>
        <p:spPr>
          <a:xfrm rot="9483940">
            <a:off x="6307914" y="3443042"/>
            <a:ext cx="480265" cy="41508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9483940">
            <a:off x="10765614" y="3443042"/>
            <a:ext cx="480265" cy="41508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9483940">
            <a:off x="15413814" y="3443042"/>
            <a:ext cx="480265" cy="41508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9483940">
            <a:off x="19814364" y="3443042"/>
            <a:ext cx="480265" cy="41508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796680">
            <a:off x="3907636" y="7329090"/>
            <a:ext cx="480203" cy="41505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796680">
            <a:off x="8441536" y="7329090"/>
            <a:ext cx="480203" cy="41505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1796680">
            <a:off x="12975436" y="7329090"/>
            <a:ext cx="480203" cy="41505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796680">
            <a:off x="17509336" y="7329090"/>
            <a:ext cx="480203" cy="41505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3"/>
          <p:cNvSpPr/>
          <p:nvPr/>
        </p:nvSpPr>
        <p:spPr>
          <a:xfrm>
            <a:off x="3651992" y="4940553"/>
            <a:ext cx="17080015" cy="3834893"/>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891" name="Google Shape;891;p43"/>
          <p:cNvSpPr/>
          <p:nvPr/>
        </p:nvSpPr>
        <p:spPr>
          <a:xfrm>
            <a:off x="3651997" y="6297514"/>
            <a:ext cx="17080010" cy="112097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8800" b="1" dirty="0">
                <a:solidFill>
                  <a:schemeClr val="dk1"/>
                </a:solidFill>
                <a:latin typeface="Ubuntu"/>
                <a:sym typeface="Ubuntu"/>
              </a:rPr>
              <a:t>Thank you</a:t>
            </a:r>
            <a:endParaRPr sz="5400" dirty="0"/>
          </a:p>
        </p:txBody>
      </p:sp>
    </p:spTree>
    <p:extLst>
      <p:ext uri="{BB962C8B-B14F-4D97-AF65-F5344CB8AC3E}">
        <p14:creationId xmlns:p14="http://schemas.microsoft.com/office/powerpoint/2010/main" val="118678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7"/>
          <p:cNvSpPr/>
          <p:nvPr/>
        </p:nvSpPr>
        <p:spPr>
          <a:xfrm>
            <a:off x="4871143" y="3309039"/>
            <a:ext cx="1816100" cy="1816100"/>
          </a:xfrm>
          <a:prstGeom prst="rect">
            <a:avLst/>
          </a:prstGeom>
          <a:noFill/>
          <a:ln w="1270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79" name="Google Shape;79;p7"/>
          <p:cNvSpPr/>
          <p:nvPr/>
        </p:nvSpPr>
        <p:spPr>
          <a:xfrm>
            <a:off x="4846185" y="8316820"/>
            <a:ext cx="1816100" cy="1816100"/>
          </a:xfrm>
          <a:prstGeom prst="rect">
            <a:avLst/>
          </a:prstGeom>
          <a:noFill/>
          <a:ln w="1270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80" name="Google Shape;80;p7"/>
          <p:cNvSpPr/>
          <p:nvPr/>
        </p:nvSpPr>
        <p:spPr>
          <a:xfrm>
            <a:off x="6158523" y="1066759"/>
            <a:ext cx="11493501" cy="787908"/>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6400" b="0" i="0" u="none" strike="noStrike" cap="none" dirty="0">
                <a:solidFill>
                  <a:schemeClr val="dk1"/>
                </a:solidFill>
                <a:latin typeface="Ubuntu"/>
                <a:ea typeface="Ubuntu"/>
                <a:cs typeface="Ubuntu"/>
                <a:sym typeface="Ubuntu"/>
              </a:rPr>
              <a:t>Strategy Goals</a:t>
            </a:r>
            <a:endParaRPr dirty="0"/>
          </a:p>
        </p:txBody>
      </p:sp>
      <p:sp>
        <p:nvSpPr>
          <p:cNvPr id="81" name="Google Shape;81;p7"/>
          <p:cNvSpPr/>
          <p:nvPr/>
        </p:nvSpPr>
        <p:spPr>
          <a:xfrm>
            <a:off x="5316085" y="3780446"/>
            <a:ext cx="927101" cy="927101"/>
          </a:xfrm>
          <a:custGeom>
            <a:avLst/>
            <a:gdLst/>
            <a:ahLst/>
            <a:cxnLst/>
            <a:rect l="l" t="t"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dk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82" name="Google Shape;82;p7"/>
          <p:cNvSpPr/>
          <p:nvPr/>
        </p:nvSpPr>
        <p:spPr>
          <a:xfrm>
            <a:off x="12524060" y="6021506"/>
            <a:ext cx="10753383" cy="83649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4800" b="1" i="0" u="none" strike="noStrike" cap="none" dirty="0">
                <a:solidFill>
                  <a:schemeClr val="dk1"/>
                </a:solidFill>
                <a:latin typeface="Ubuntu"/>
                <a:ea typeface="Ubuntu"/>
                <a:cs typeface="Ubuntu"/>
                <a:sym typeface="Ubuntu"/>
              </a:rPr>
              <a:t>Increase customer satisfaction and trust through more targeted offers.</a:t>
            </a:r>
            <a:endParaRPr lang="en-US" sz="2800" dirty="0"/>
          </a:p>
        </p:txBody>
      </p:sp>
      <p:sp>
        <p:nvSpPr>
          <p:cNvPr id="83" name="Google Shape;83;p7"/>
          <p:cNvSpPr/>
          <p:nvPr/>
        </p:nvSpPr>
        <p:spPr>
          <a:xfrm>
            <a:off x="1430688" y="6196133"/>
            <a:ext cx="9534438" cy="38296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4800" b="1" i="0" u="none" strike="noStrike" cap="none" dirty="0">
                <a:solidFill>
                  <a:schemeClr val="dk1"/>
                </a:solidFill>
                <a:latin typeface="Ubuntu"/>
                <a:ea typeface="Ubuntu"/>
                <a:cs typeface="Ubuntu"/>
                <a:sym typeface="Ubuntu"/>
              </a:rPr>
              <a:t>Increase the accuracy of travel insurance claim predictions.</a:t>
            </a:r>
            <a:endParaRPr lang="en-US" sz="4800" dirty="0"/>
          </a:p>
        </p:txBody>
      </p:sp>
      <p:sp>
        <p:nvSpPr>
          <p:cNvPr id="84" name="Google Shape;84;p7"/>
          <p:cNvSpPr/>
          <p:nvPr/>
        </p:nvSpPr>
        <p:spPr>
          <a:xfrm>
            <a:off x="12192000" y="10888503"/>
            <a:ext cx="10449339" cy="41674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4800" b="1" i="0" u="none" strike="noStrike" cap="none" dirty="0">
                <a:solidFill>
                  <a:schemeClr val="dk1"/>
                </a:solidFill>
                <a:latin typeface="Ubuntu"/>
                <a:ea typeface="Ubuntu"/>
                <a:cs typeface="Ubuntu"/>
                <a:sym typeface="Ubuntu"/>
              </a:rPr>
              <a:t>Optimize the risk assessment and premium determination process.</a:t>
            </a:r>
            <a:endParaRPr lang="en-US" sz="4800" dirty="0"/>
          </a:p>
        </p:txBody>
      </p:sp>
      <p:sp>
        <p:nvSpPr>
          <p:cNvPr id="90" name="Google Shape;90;p7"/>
          <p:cNvSpPr/>
          <p:nvPr/>
        </p:nvSpPr>
        <p:spPr>
          <a:xfrm>
            <a:off x="17147923" y="3815988"/>
            <a:ext cx="1086969" cy="891559"/>
          </a:xfrm>
          <a:custGeom>
            <a:avLst/>
            <a:gdLst/>
            <a:ahLst/>
            <a:cxnLst/>
            <a:rect l="l" t="t"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8"/>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8"/>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dk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92" name="Google Shape;92;p7"/>
          <p:cNvSpPr/>
          <p:nvPr/>
        </p:nvSpPr>
        <p:spPr>
          <a:xfrm>
            <a:off x="17041097" y="8894670"/>
            <a:ext cx="859654" cy="618532"/>
          </a:xfrm>
          <a:custGeom>
            <a:avLst/>
            <a:gdLst/>
            <a:ahLst/>
            <a:cxnLst/>
            <a:rect l="l" t="t" r="r" b="b"/>
            <a:pathLst>
              <a:path w="21600" h="21600" extrusionOk="0">
                <a:moveTo>
                  <a:pt x="17075" y="12150"/>
                </a:moveTo>
                <a:lnTo>
                  <a:pt x="17294" y="9450"/>
                </a:lnTo>
                <a:lnTo>
                  <a:pt x="19842"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0" y="20250"/>
                  <a:pt x="16691" y="19645"/>
                  <a:pt x="16691" y="18900"/>
                </a:cubicBezTo>
                <a:cubicBezTo>
                  <a:pt x="16691" y="18155"/>
                  <a:pt x="17130"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6"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dk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94" name="Google Shape;94;p7"/>
          <p:cNvSpPr/>
          <p:nvPr/>
        </p:nvSpPr>
        <p:spPr>
          <a:xfrm>
            <a:off x="1430688" y="10704546"/>
            <a:ext cx="9534438" cy="120140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4800" b="1" i="0" u="none" strike="noStrike" cap="none" dirty="0">
                <a:solidFill>
                  <a:schemeClr val="dk1"/>
                </a:solidFill>
                <a:latin typeface="Ubuntu"/>
                <a:ea typeface="Ubuntu"/>
                <a:cs typeface="Ubuntu"/>
                <a:sym typeface="Ubuntu"/>
              </a:rPr>
              <a:t>Minimize potential financial losses due to unexpected claims.</a:t>
            </a:r>
            <a:endParaRPr lang="en-US" sz="4800" dirty="0"/>
          </a:p>
        </p:txBody>
      </p:sp>
      <p:sp>
        <p:nvSpPr>
          <p:cNvPr id="98" name="Google Shape;98;p7"/>
          <p:cNvSpPr/>
          <p:nvPr/>
        </p:nvSpPr>
        <p:spPr>
          <a:xfrm>
            <a:off x="5316085" y="8894670"/>
            <a:ext cx="889000" cy="647700"/>
          </a:xfrm>
          <a:custGeom>
            <a:avLst/>
            <a:gdLst/>
            <a:ahLst/>
            <a:cxnLst/>
            <a:rect l="l" t="t"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5"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dk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5600"/>
              <a:buFont typeface="Helvetica Neue Light"/>
              <a:buNone/>
            </a:pPr>
            <a:endParaRPr sz="5600" b="0" i="0" u="none" strike="noStrike" cap="none">
              <a:solidFill>
                <a:schemeClr val="dk1"/>
              </a:solidFill>
              <a:latin typeface="Arial"/>
              <a:ea typeface="Arial"/>
              <a:cs typeface="Arial"/>
              <a:sym typeface="Arial"/>
            </a:endParaRPr>
          </a:p>
        </p:txBody>
      </p:sp>
      <p:sp>
        <p:nvSpPr>
          <p:cNvPr id="100" name="Google Shape;100;p7"/>
          <p:cNvSpPr/>
          <p:nvPr/>
        </p:nvSpPr>
        <p:spPr>
          <a:xfrm>
            <a:off x="16778786" y="3377814"/>
            <a:ext cx="1746477" cy="1746477"/>
          </a:xfrm>
          <a:prstGeom prst="rect">
            <a:avLst/>
          </a:prstGeom>
          <a:noFill/>
          <a:ln w="1270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
        <p:nvSpPr>
          <p:cNvPr id="101" name="Google Shape;101;p7"/>
          <p:cNvSpPr/>
          <p:nvPr/>
        </p:nvSpPr>
        <p:spPr>
          <a:xfrm>
            <a:off x="16725354" y="8381147"/>
            <a:ext cx="1499152" cy="1499152"/>
          </a:xfrm>
          <a:prstGeom prst="rect">
            <a:avLst/>
          </a:prstGeom>
          <a:noFill/>
          <a:ln w="127000" cap="flat" cmpd="sng">
            <a:solidFill>
              <a:schemeClr val="accent6"/>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Helvetica Neue"/>
              <a:buNone/>
            </a:pPr>
            <a:endParaRPr sz="5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cxnSp>
        <p:nvCxnSpPr>
          <p:cNvPr id="47" name="Google Shape;47;p6"/>
          <p:cNvCxnSpPr/>
          <p:nvPr/>
        </p:nvCxnSpPr>
        <p:spPr>
          <a:xfrm>
            <a:off x="5079270" y="3638642"/>
            <a:ext cx="0" cy="3154589"/>
          </a:xfrm>
          <a:prstGeom prst="straightConnector1">
            <a:avLst/>
          </a:prstGeom>
          <a:noFill/>
          <a:ln w="38100" cap="flat" cmpd="sng">
            <a:solidFill>
              <a:schemeClr val="accent3"/>
            </a:solidFill>
            <a:prstDash val="solid"/>
            <a:miter lim="400000"/>
            <a:headEnd type="none" w="sm" len="sm"/>
            <a:tailEnd type="none" w="sm" len="sm"/>
          </a:ln>
        </p:spPr>
      </p:cxnSp>
      <p:sp>
        <p:nvSpPr>
          <p:cNvPr id="49" name="Google Shape;49;p6"/>
          <p:cNvSpPr/>
          <p:nvPr/>
        </p:nvSpPr>
        <p:spPr>
          <a:xfrm>
            <a:off x="1609757" y="7278401"/>
            <a:ext cx="3127549" cy="4210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000"/>
              <a:buFont typeface="Ubuntu"/>
              <a:buNone/>
            </a:pPr>
            <a:r>
              <a:rPr lang="en-US" sz="3000" b="1" i="0" u="none" strike="noStrike" cap="none">
                <a:solidFill>
                  <a:schemeClr val="dk1"/>
                </a:solidFill>
                <a:latin typeface="Ubuntu"/>
                <a:ea typeface="Ubuntu"/>
                <a:cs typeface="Ubuntu"/>
                <a:sym typeface="Ubuntu"/>
              </a:rPr>
              <a:t>3 / 2 / 2015</a:t>
            </a:r>
            <a:endParaRPr/>
          </a:p>
        </p:txBody>
      </p:sp>
      <p:cxnSp>
        <p:nvCxnSpPr>
          <p:cNvPr id="50" name="Google Shape;50;p6"/>
          <p:cNvCxnSpPr>
            <a:cxnSpLocks/>
          </p:cNvCxnSpPr>
          <p:nvPr/>
        </p:nvCxnSpPr>
        <p:spPr>
          <a:xfrm>
            <a:off x="8919334" y="8099194"/>
            <a:ext cx="0" cy="2754336"/>
          </a:xfrm>
          <a:prstGeom prst="straightConnector1">
            <a:avLst/>
          </a:prstGeom>
          <a:noFill/>
          <a:ln w="38100" cap="flat" cmpd="sng">
            <a:solidFill>
              <a:schemeClr val="accent3"/>
            </a:solidFill>
            <a:prstDash val="solid"/>
            <a:miter lim="400000"/>
            <a:headEnd type="none" w="sm" len="sm"/>
            <a:tailEnd type="none" w="sm" len="sm"/>
          </a:ln>
        </p:spPr>
      </p:cxnSp>
      <p:cxnSp>
        <p:nvCxnSpPr>
          <p:cNvPr id="52" name="Google Shape;52;p6"/>
          <p:cNvCxnSpPr>
            <a:cxnSpLocks/>
          </p:cNvCxnSpPr>
          <p:nvPr/>
        </p:nvCxnSpPr>
        <p:spPr>
          <a:xfrm>
            <a:off x="13618692" y="4164555"/>
            <a:ext cx="0" cy="2539719"/>
          </a:xfrm>
          <a:prstGeom prst="straightConnector1">
            <a:avLst/>
          </a:prstGeom>
          <a:noFill/>
          <a:ln w="38100" cap="flat" cmpd="sng">
            <a:solidFill>
              <a:schemeClr val="accent3"/>
            </a:solidFill>
            <a:prstDash val="solid"/>
            <a:miter lim="400000"/>
            <a:headEnd type="none" w="sm" len="sm"/>
            <a:tailEnd type="none" w="sm" len="sm"/>
          </a:ln>
        </p:spPr>
      </p:cxnSp>
      <p:cxnSp>
        <p:nvCxnSpPr>
          <p:cNvPr id="54" name="Google Shape;54;p6"/>
          <p:cNvCxnSpPr/>
          <p:nvPr/>
        </p:nvCxnSpPr>
        <p:spPr>
          <a:xfrm>
            <a:off x="18240603" y="8196000"/>
            <a:ext cx="0" cy="3154588"/>
          </a:xfrm>
          <a:prstGeom prst="straightConnector1">
            <a:avLst/>
          </a:prstGeom>
          <a:noFill/>
          <a:ln w="38100" cap="flat" cmpd="sng">
            <a:solidFill>
              <a:schemeClr val="accent3"/>
            </a:solidFill>
            <a:prstDash val="solid"/>
            <a:miter lim="400000"/>
            <a:headEnd type="none" w="sm" len="sm"/>
            <a:tailEnd type="none" w="sm" len="sm"/>
          </a:ln>
        </p:spPr>
      </p:cxnSp>
      <p:sp>
        <p:nvSpPr>
          <p:cNvPr id="56" name="Google Shape;56;p6"/>
          <p:cNvSpPr/>
          <p:nvPr/>
        </p:nvSpPr>
        <p:spPr>
          <a:xfrm>
            <a:off x="503337" y="4618949"/>
            <a:ext cx="4265977" cy="1894547"/>
          </a:xfrm>
          <a:prstGeom prst="rect">
            <a:avLst/>
          </a:prstGeom>
          <a:noFill/>
          <a:ln>
            <a:noFill/>
          </a:ln>
        </p:spPr>
        <p:txBody>
          <a:bodyPr spcFirstLastPara="1" wrap="square" lIns="0" tIns="0" rIns="0" bIns="0" anchor="ctr" anchorCtr="0">
            <a:noAutofit/>
          </a:bodyPr>
          <a:lstStyle/>
          <a:p>
            <a:pPr marL="0" marR="0" lvl="0" indent="0" algn="r" rtl="0">
              <a:lnSpc>
                <a:spcPct val="130000"/>
              </a:lnSpc>
              <a:spcBef>
                <a:spcPts val="0"/>
              </a:spcBef>
              <a:spcAft>
                <a:spcPts val="0"/>
              </a:spcAft>
              <a:buClr>
                <a:schemeClr val="dk1"/>
              </a:buClr>
              <a:buSzPts val="3000"/>
              <a:buFont typeface="Helvetica Neue Light"/>
              <a:buNone/>
            </a:pPr>
            <a:r>
              <a:rPr lang="en-US" sz="2400" b="0" i="0" u="none" strike="noStrike" cap="none" dirty="0">
                <a:solidFill>
                  <a:schemeClr val="dk1"/>
                </a:solidFill>
                <a:latin typeface="Arial"/>
                <a:ea typeface="Arial"/>
                <a:cs typeface="Arial"/>
                <a:sym typeface="Arial"/>
              </a:rPr>
              <a:t>Historical data of policyholders, outliers and duplicates data.</a:t>
            </a:r>
          </a:p>
          <a:p>
            <a:pPr marL="0" marR="0" lvl="0" indent="0" algn="r" rtl="0">
              <a:lnSpc>
                <a:spcPct val="130000"/>
              </a:lnSpc>
              <a:spcBef>
                <a:spcPts val="0"/>
              </a:spcBef>
              <a:spcAft>
                <a:spcPts val="0"/>
              </a:spcAft>
              <a:buClr>
                <a:schemeClr val="dk1"/>
              </a:buClr>
              <a:buSzPts val="3000"/>
              <a:buFont typeface="Helvetica Neue Light"/>
              <a:buNone/>
            </a:pPr>
            <a:r>
              <a:rPr lang="en-US" sz="2400" b="0" i="0" u="none" strike="noStrike" cap="none" dirty="0">
                <a:solidFill>
                  <a:schemeClr val="dk1"/>
                </a:solidFill>
                <a:latin typeface="Arial"/>
                <a:ea typeface="Arial"/>
                <a:cs typeface="Arial"/>
                <a:sym typeface="Arial"/>
              </a:rPr>
              <a:t>Features include destination, insurance product type, trip duration, etc.</a:t>
            </a:r>
            <a:endParaRPr lang="en-US" sz="1100" dirty="0"/>
          </a:p>
        </p:txBody>
      </p:sp>
      <p:sp>
        <p:nvSpPr>
          <p:cNvPr id="57" name="Google Shape;57;p6"/>
          <p:cNvSpPr/>
          <p:nvPr/>
        </p:nvSpPr>
        <p:spPr>
          <a:xfrm>
            <a:off x="1779211" y="3773712"/>
            <a:ext cx="2933701" cy="41910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Data Understanding	</a:t>
            </a:r>
            <a:endParaRPr dirty="0"/>
          </a:p>
        </p:txBody>
      </p:sp>
      <p:sp>
        <p:nvSpPr>
          <p:cNvPr id="58" name="Google Shape;58;p6"/>
          <p:cNvSpPr/>
          <p:nvPr/>
        </p:nvSpPr>
        <p:spPr>
          <a:xfrm>
            <a:off x="3260036" y="9177744"/>
            <a:ext cx="5312160" cy="1894547"/>
          </a:xfrm>
          <a:prstGeom prst="rect">
            <a:avLst/>
          </a:prstGeom>
          <a:noFill/>
          <a:ln>
            <a:noFill/>
          </a:ln>
        </p:spPr>
        <p:txBody>
          <a:bodyPr spcFirstLastPara="1" wrap="square" lIns="0" tIns="0" rIns="0" bIns="0" anchor="ctr" anchorCtr="0">
            <a:noAutofit/>
          </a:bodyPr>
          <a:lstStyle/>
          <a:p>
            <a:pPr marL="0" marR="0" lvl="0" indent="0" algn="r" rtl="0">
              <a:lnSpc>
                <a:spcPct val="130000"/>
              </a:lnSpc>
              <a:spcBef>
                <a:spcPts val="0"/>
              </a:spcBef>
              <a:spcAft>
                <a:spcPts val="0"/>
              </a:spcAft>
              <a:buClr>
                <a:schemeClr val="dk1"/>
              </a:buClr>
              <a:buSzPts val="3000"/>
              <a:buFont typeface="Helvetica Neue Light"/>
              <a:buNone/>
            </a:pPr>
            <a:r>
              <a:rPr lang="en-US" sz="3000" b="0" i="0" u="none" strike="noStrike" cap="none" dirty="0">
                <a:solidFill>
                  <a:schemeClr val="dk1"/>
                </a:solidFill>
                <a:latin typeface="Arial"/>
                <a:ea typeface="Arial"/>
                <a:cs typeface="Arial"/>
                <a:sym typeface="Arial"/>
              </a:rPr>
              <a:t>Understand data distribution, relationships, and patterns.</a:t>
            </a:r>
            <a:endParaRPr lang="en-US" dirty="0"/>
          </a:p>
        </p:txBody>
      </p:sp>
      <p:sp>
        <p:nvSpPr>
          <p:cNvPr id="59" name="Google Shape;59;p6"/>
          <p:cNvSpPr/>
          <p:nvPr/>
        </p:nvSpPr>
        <p:spPr>
          <a:xfrm>
            <a:off x="4719171" y="8750230"/>
            <a:ext cx="3845452" cy="42101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Exploratory Data Analysis (EDA)</a:t>
            </a:r>
            <a:endParaRPr dirty="0"/>
          </a:p>
        </p:txBody>
      </p:sp>
      <p:sp>
        <p:nvSpPr>
          <p:cNvPr id="60" name="Google Shape;60;p6"/>
          <p:cNvSpPr/>
          <p:nvPr/>
        </p:nvSpPr>
        <p:spPr>
          <a:xfrm>
            <a:off x="6957392" y="4464817"/>
            <a:ext cx="6276632" cy="1892301"/>
          </a:xfrm>
          <a:prstGeom prst="rect">
            <a:avLst/>
          </a:prstGeom>
          <a:noFill/>
          <a:ln>
            <a:noFill/>
          </a:ln>
        </p:spPr>
        <p:txBody>
          <a:bodyPr spcFirstLastPara="1" wrap="square" lIns="0" tIns="0" rIns="0" bIns="0" anchor="ctr" anchorCtr="0">
            <a:noAutofit/>
          </a:bodyPr>
          <a:lstStyle/>
          <a:p>
            <a:pPr marL="0" marR="0" lvl="0" indent="0" algn="r" rtl="0">
              <a:lnSpc>
                <a:spcPct val="130000"/>
              </a:lnSpc>
              <a:spcBef>
                <a:spcPts val="0"/>
              </a:spcBef>
              <a:spcAft>
                <a:spcPts val="0"/>
              </a:spcAft>
              <a:buClr>
                <a:schemeClr val="dk1"/>
              </a:buClr>
              <a:buSzPts val="3000"/>
              <a:buFont typeface="Helvetica Neue Light"/>
              <a:buNone/>
            </a:pPr>
            <a:r>
              <a:rPr lang="en-US" sz="3000" b="0" i="0" u="none" strike="noStrike" cap="none" dirty="0">
                <a:solidFill>
                  <a:schemeClr val="dk1"/>
                </a:solidFill>
                <a:latin typeface="Arial"/>
                <a:ea typeface="Arial"/>
                <a:cs typeface="Arial"/>
                <a:sym typeface="Arial"/>
              </a:rPr>
              <a:t>Determined the best approach to analyze travel insurance claim</a:t>
            </a:r>
            <a:endParaRPr dirty="0"/>
          </a:p>
        </p:txBody>
      </p:sp>
      <p:sp>
        <p:nvSpPr>
          <p:cNvPr id="61" name="Google Shape;61;p6"/>
          <p:cNvSpPr/>
          <p:nvPr/>
        </p:nvSpPr>
        <p:spPr>
          <a:xfrm>
            <a:off x="8725334" y="4250425"/>
            <a:ext cx="4521201" cy="41910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Project Objectives</a:t>
            </a:r>
            <a:endParaRPr dirty="0"/>
          </a:p>
        </p:txBody>
      </p:sp>
      <p:sp>
        <p:nvSpPr>
          <p:cNvPr id="62" name="Google Shape;62;p6"/>
          <p:cNvSpPr/>
          <p:nvPr/>
        </p:nvSpPr>
        <p:spPr>
          <a:xfrm>
            <a:off x="13627485" y="9592603"/>
            <a:ext cx="4265977" cy="1894547"/>
          </a:xfrm>
          <a:prstGeom prst="rect">
            <a:avLst/>
          </a:prstGeom>
          <a:noFill/>
          <a:ln>
            <a:noFill/>
          </a:ln>
        </p:spPr>
        <p:txBody>
          <a:bodyPr spcFirstLastPara="1" wrap="square" lIns="0" tIns="0" rIns="0" bIns="0" anchor="ctr" anchorCtr="0">
            <a:noAutofit/>
          </a:bodyPr>
          <a:lstStyle/>
          <a:p>
            <a:pPr marL="0" marR="0" lvl="0" indent="0" algn="r" rtl="0">
              <a:lnSpc>
                <a:spcPct val="130000"/>
              </a:lnSpc>
              <a:spcBef>
                <a:spcPts val="0"/>
              </a:spcBef>
              <a:spcAft>
                <a:spcPts val="0"/>
              </a:spcAft>
              <a:buClr>
                <a:schemeClr val="dk1"/>
              </a:buClr>
              <a:buSzPts val="3000"/>
              <a:buFont typeface="Helvetica Neue Light"/>
              <a:buNone/>
            </a:pPr>
            <a:r>
              <a:rPr lang="en-US" sz="2400" b="0" i="0" u="none" strike="noStrike" cap="none" dirty="0">
                <a:solidFill>
                  <a:schemeClr val="dk1"/>
                </a:solidFill>
                <a:latin typeface="Arial"/>
                <a:ea typeface="Arial"/>
                <a:cs typeface="Arial"/>
                <a:sym typeface="Arial"/>
              </a:rPr>
              <a:t>Identify the best-performing model based on benchmark results for the business</a:t>
            </a:r>
            <a:endParaRPr lang="en-US" sz="1100" dirty="0"/>
          </a:p>
        </p:txBody>
      </p:sp>
      <p:sp>
        <p:nvSpPr>
          <p:cNvPr id="63" name="Google Shape;63;p6"/>
          <p:cNvSpPr/>
          <p:nvPr/>
        </p:nvSpPr>
        <p:spPr>
          <a:xfrm>
            <a:off x="13618692" y="8887747"/>
            <a:ext cx="4267201" cy="41910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Machine Learning Solution</a:t>
            </a:r>
            <a:endParaRPr dirty="0"/>
          </a:p>
        </p:txBody>
      </p:sp>
      <p:cxnSp>
        <p:nvCxnSpPr>
          <p:cNvPr id="64" name="Google Shape;64;p6"/>
          <p:cNvCxnSpPr>
            <a:cxnSpLocks/>
          </p:cNvCxnSpPr>
          <p:nvPr/>
        </p:nvCxnSpPr>
        <p:spPr>
          <a:xfrm>
            <a:off x="22570843" y="3758838"/>
            <a:ext cx="0" cy="2845077"/>
          </a:xfrm>
          <a:prstGeom prst="straightConnector1">
            <a:avLst/>
          </a:prstGeom>
          <a:noFill/>
          <a:ln w="38100" cap="flat" cmpd="sng">
            <a:solidFill>
              <a:schemeClr val="accent3"/>
            </a:solidFill>
            <a:prstDash val="solid"/>
            <a:miter lim="400000"/>
            <a:headEnd type="none" w="sm" len="sm"/>
            <a:tailEnd type="none" w="sm" len="sm"/>
          </a:ln>
        </p:spPr>
      </p:cxnSp>
      <p:sp>
        <p:nvSpPr>
          <p:cNvPr id="66" name="Google Shape;66;p6"/>
          <p:cNvSpPr/>
          <p:nvPr/>
        </p:nvSpPr>
        <p:spPr>
          <a:xfrm>
            <a:off x="16300176" y="4263945"/>
            <a:ext cx="5898510" cy="1894547"/>
          </a:xfrm>
          <a:prstGeom prst="rect">
            <a:avLst/>
          </a:prstGeom>
          <a:noFill/>
          <a:ln>
            <a:noFill/>
          </a:ln>
        </p:spPr>
        <p:txBody>
          <a:bodyPr spcFirstLastPara="1" wrap="square" lIns="0" tIns="0" rIns="0" bIns="0" anchor="ctr" anchorCtr="0">
            <a:noAutofit/>
          </a:bodyPr>
          <a:lstStyle/>
          <a:p>
            <a:pPr marL="0" marR="0" lvl="0" indent="0" algn="r" rtl="0">
              <a:lnSpc>
                <a:spcPct val="130000"/>
              </a:lnSpc>
              <a:spcBef>
                <a:spcPts val="0"/>
              </a:spcBef>
              <a:spcAft>
                <a:spcPts val="0"/>
              </a:spcAft>
              <a:buClr>
                <a:schemeClr val="dk1"/>
              </a:buClr>
              <a:buSzPts val="3000"/>
              <a:buFont typeface="Helvetica Neue Light"/>
              <a:buNone/>
            </a:pPr>
            <a:r>
              <a:rPr lang="en-US" sz="3000" dirty="0">
                <a:solidFill>
                  <a:schemeClr val="dk1"/>
                </a:solidFill>
              </a:rPr>
              <a:t>Machine Learning and Model Summary for Business Implication</a:t>
            </a:r>
            <a:endParaRPr dirty="0"/>
          </a:p>
        </p:txBody>
      </p:sp>
      <p:sp>
        <p:nvSpPr>
          <p:cNvPr id="67" name="Google Shape;67;p6"/>
          <p:cNvSpPr/>
          <p:nvPr/>
        </p:nvSpPr>
        <p:spPr>
          <a:xfrm>
            <a:off x="17674932" y="3836432"/>
            <a:ext cx="4516180" cy="421011"/>
          </a:xfrm>
          <a:prstGeom prst="rect">
            <a:avLst/>
          </a:prstGeom>
          <a:noFill/>
          <a:ln>
            <a:noFill/>
          </a:ln>
        </p:spPr>
        <p:txBody>
          <a:bodyPr spcFirstLastPara="1" wrap="square" lIns="0" tIns="0" rIns="0" bIns="0" anchor="ctr" anchorCtr="0">
            <a:noAutofit/>
          </a:bodyPr>
          <a:lstStyle/>
          <a:p>
            <a:pPr marL="0" marR="0" lvl="0" indent="0" algn="r" rtl="0">
              <a:lnSpc>
                <a:spcPct val="80000"/>
              </a:lnSpc>
              <a:spcBef>
                <a:spcPts val="0"/>
              </a:spcBef>
              <a:spcAft>
                <a:spcPts val="0"/>
              </a:spcAft>
              <a:buClr>
                <a:schemeClr val="dk1"/>
              </a:buClr>
              <a:buSzPts val="3000"/>
              <a:buFont typeface="Ubuntu"/>
              <a:buNone/>
            </a:pPr>
            <a:r>
              <a:rPr lang="en-US" sz="3000" b="1" i="0" u="none" strike="noStrike" cap="none" dirty="0">
                <a:solidFill>
                  <a:schemeClr val="dk1"/>
                </a:solidFill>
                <a:latin typeface="Ubuntu"/>
                <a:ea typeface="Ubuntu"/>
                <a:cs typeface="Ubuntu"/>
                <a:sym typeface="Ubuntu"/>
              </a:rPr>
              <a:t>Conclusion &amp; Recommendation</a:t>
            </a:r>
            <a:endParaRPr dirty="0"/>
          </a:p>
        </p:txBody>
      </p:sp>
      <p:sp>
        <p:nvSpPr>
          <p:cNvPr id="72" name="Google Shape;72;p6"/>
          <p:cNvSpPr/>
          <p:nvPr/>
        </p:nvSpPr>
        <p:spPr>
          <a:xfrm>
            <a:off x="6181431" y="1402935"/>
            <a:ext cx="11493501" cy="787908"/>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dk1"/>
              </a:buClr>
              <a:buSzPts val="6400"/>
              <a:buFont typeface="Ubuntu"/>
              <a:buNone/>
            </a:pPr>
            <a:r>
              <a:rPr lang="en-US" sz="6400" b="0" i="0" u="none" strike="noStrike" cap="none" dirty="0">
                <a:solidFill>
                  <a:schemeClr val="dk1"/>
                </a:solidFill>
                <a:latin typeface="Ubuntu"/>
                <a:ea typeface="Ubuntu"/>
                <a:cs typeface="Ubuntu"/>
                <a:sym typeface="Ubuntu"/>
              </a:rPr>
              <a:t>Strategy Action Plan</a:t>
            </a:r>
            <a:endParaRPr dirty="0"/>
          </a:p>
        </p:txBody>
      </p:sp>
      <p:sp>
        <p:nvSpPr>
          <p:cNvPr id="2" name="Arrow: Chevron 1">
            <a:extLst>
              <a:ext uri="{FF2B5EF4-FFF2-40B4-BE49-F238E27FC236}">
                <a16:creationId xmlns:a16="http://schemas.microsoft.com/office/drawing/2014/main" id="{C578EEBD-A26D-3D49-C7F8-F85B70E2845A}"/>
              </a:ext>
            </a:extLst>
          </p:cNvPr>
          <p:cNvSpPr/>
          <p:nvPr/>
        </p:nvSpPr>
        <p:spPr>
          <a:xfrm>
            <a:off x="1064312" y="6897463"/>
            <a:ext cx="4655793" cy="108967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Chevron 2">
            <a:extLst>
              <a:ext uri="{FF2B5EF4-FFF2-40B4-BE49-F238E27FC236}">
                <a16:creationId xmlns:a16="http://schemas.microsoft.com/office/drawing/2014/main" id="{B3E6EE39-D8B8-B1C9-A7EE-B7A6BFB20366}"/>
              </a:ext>
            </a:extLst>
          </p:cNvPr>
          <p:cNvSpPr/>
          <p:nvPr/>
        </p:nvSpPr>
        <p:spPr>
          <a:xfrm>
            <a:off x="5466640" y="6892622"/>
            <a:ext cx="4542203" cy="108967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hevron 3">
            <a:extLst>
              <a:ext uri="{FF2B5EF4-FFF2-40B4-BE49-F238E27FC236}">
                <a16:creationId xmlns:a16="http://schemas.microsoft.com/office/drawing/2014/main" id="{425D39DA-D394-6834-A2F7-80D9157E6E11}"/>
              </a:ext>
            </a:extLst>
          </p:cNvPr>
          <p:cNvSpPr/>
          <p:nvPr/>
        </p:nvSpPr>
        <p:spPr>
          <a:xfrm>
            <a:off x="9914855" y="6892621"/>
            <a:ext cx="4542203" cy="108967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hevron 4">
            <a:extLst>
              <a:ext uri="{FF2B5EF4-FFF2-40B4-BE49-F238E27FC236}">
                <a16:creationId xmlns:a16="http://schemas.microsoft.com/office/drawing/2014/main" id="{1333E998-00CF-E6B1-8111-6A70B96A91F6}"/>
              </a:ext>
            </a:extLst>
          </p:cNvPr>
          <p:cNvSpPr/>
          <p:nvPr/>
        </p:nvSpPr>
        <p:spPr>
          <a:xfrm>
            <a:off x="14411171" y="6895609"/>
            <a:ext cx="4542203" cy="108967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EC50D5B7-D728-209A-1513-AE5225F09F6D}"/>
              </a:ext>
            </a:extLst>
          </p:cNvPr>
          <p:cNvSpPr/>
          <p:nvPr/>
        </p:nvSpPr>
        <p:spPr>
          <a:xfrm>
            <a:off x="18953374" y="6818538"/>
            <a:ext cx="4542203" cy="108967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3"/>
          <p:cNvSpPr/>
          <p:nvPr/>
        </p:nvSpPr>
        <p:spPr>
          <a:xfrm>
            <a:off x="3651992" y="4940553"/>
            <a:ext cx="17080015" cy="3834893"/>
          </a:xfrm>
          <a:prstGeom prst="rect">
            <a:avLst/>
          </a:prstGeom>
          <a:solidFill>
            <a:schemeClr val="accent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600"/>
              <a:buFont typeface="Ubuntu"/>
              <a:buNone/>
            </a:pPr>
            <a:endParaRPr sz="5600" b="0" i="0" u="none" strike="noStrike" cap="none">
              <a:solidFill>
                <a:schemeClr val="dk1"/>
              </a:solidFill>
              <a:latin typeface="Helvetica Neue"/>
              <a:ea typeface="Helvetica Neue"/>
              <a:cs typeface="Helvetica Neue"/>
              <a:sym typeface="Helvetica Neue"/>
            </a:endParaRPr>
          </a:p>
        </p:txBody>
      </p:sp>
      <p:sp>
        <p:nvSpPr>
          <p:cNvPr id="891" name="Google Shape;891;p43"/>
          <p:cNvSpPr/>
          <p:nvPr/>
        </p:nvSpPr>
        <p:spPr>
          <a:xfrm>
            <a:off x="3651997" y="6297514"/>
            <a:ext cx="17080010" cy="112097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000"/>
              <a:buFont typeface="Ubuntu"/>
              <a:buNone/>
            </a:pPr>
            <a:r>
              <a:rPr lang="en-US" sz="9600" b="1" dirty="0">
                <a:solidFill>
                  <a:schemeClr val="dk1"/>
                </a:solidFill>
                <a:latin typeface="Ubuntu"/>
                <a:sym typeface="Ubuntu"/>
              </a:rPr>
              <a:t>Data Understanding</a:t>
            </a:r>
            <a:endParaRPr sz="6000" dirty="0"/>
          </a:p>
        </p:txBody>
      </p:sp>
    </p:spTree>
    <p:extLst>
      <p:ext uri="{BB962C8B-B14F-4D97-AF65-F5344CB8AC3E}">
        <p14:creationId xmlns:p14="http://schemas.microsoft.com/office/powerpoint/2010/main" val="20611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p:nvPr/>
        </p:nvSpPr>
        <p:spPr>
          <a:xfrm>
            <a:off x="1207008" y="979709"/>
            <a:ext cx="16898112"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7200" b="0" i="0" u="none" strike="noStrike" cap="none" dirty="0">
                <a:solidFill>
                  <a:schemeClr val="dk1"/>
                </a:solidFill>
                <a:latin typeface="Ubuntu"/>
                <a:ea typeface="Ubuntu"/>
                <a:cs typeface="Ubuntu"/>
                <a:sym typeface="Ubuntu"/>
              </a:rPr>
              <a:t>Dataset contains 10 Feature with </a:t>
            </a:r>
          </a:p>
          <a:p>
            <a:pPr marL="0" marR="0" lvl="0" indent="0" rtl="0">
              <a:lnSpc>
                <a:spcPct val="80000"/>
              </a:lnSpc>
              <a:spcBef>
                <a:spcPts val="0"/>
              </a:spcBef>
              <a:spcAft>
                <a:spcPts val="0"/>
              </a:spcAft>
              <a:buClr>
                <a:schemeClr val="dk1"/>
              </a:buClr>
              <a:buSzPts val="7200"/>
              <a:buFont typeface="Ubuntu"/>
              <a:buNone/>
            </a:pPr>
            <a:r>
              <a:rPr lang="en-US" sz="7200" b="0" i="0" u="none" strike="noStrike" cap="none" dirty="0">
                <a:solidFill>
                  <a:schemeClr val="dk1"/>
                </a:solidFill>
                <a:latin typeface="Ubuntu"/>
                <a:ea typeface="Ubuntu"/>
                <a:cs typeface="Ubuntu"/>
                <a:sym typeface="Ubuntu"/>
              </a:rPr>
              <a:t>4 Numerical and 6 Categorical</a:t>
            </a:r>
            <a:endParaRPr dirty="0"/>
          </a:p>
        </p:txBody>
      </p:sp>
      <p:pic>
        <p:nvPicPr>
          <p:cNvPr id="3" name="Picture 2">
            <a:extLst>
              <a:ext uri="{FF2B5EF4-FFF2-40B4-BE49-F238E27FC236}">
                <a16:creationId xmlns:a16="http://schemas.microsoft.com/office/drawing/2014/main" id="{1EAAFAA5-2187-F95C-A918-9C9A47D859E6}"/>
              </a:ext>
            </a:extLst>
          </p:cNvPr>
          <p:cNvPicPr>
            <a:picLocks noChangeAspect="1"/>
          </p:cNvPicPr>
          <p:nvPr/>
        </p:nvPicPr>
        <p:blipFill>
          <a:blip r:embed="rId3"/>
          <a:stretch>
            <a:fillRect/>
          </a:stretch>
        </p:blipFill>
        <p:spPr>
          <a:xfrm>
            <a:off x="3836668" y="3250813"/>
            <a:ext cx="15237716" cy="94854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p:nvPr/>
        </p:nvSpPr>
        <p:spPr>
          <a:xfrm>
            <a:off x="1207008" y="979709"/>
            <a:ext cx="22000464"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600" b="0" i="0" u="none" strike="noStrike" cap="none" dirty="0">
                <a:solidFill>
                  <a:schemeClr val="dk1"/>
                </a:solidFill>
                <a:latin typeface="Ubuntu"/>
                <a:ea typeface="Ubuntu"/>
                <a:cs typeface="Ubuntu"/>
                <a:sym typeface="Ubuntu"/>
              </a:rPr>
              <a:t>The dataset consists of 38,886 records. Outlier analysis revealed that there are numbers of outliers in columns.</a:t>
            </a:r>
            <a:endParaRPr lang="en-US" sz="1200" dirty="0"/>
          </a:p>
        </p:txBody>
      </p:sp>
      <p:pic>
        <p:nvPicPr>
          <p:cNvPr id="4" name="Picture 3" descr="A collage of graphs&#10;&#10;Description automatically generated">
            <a:extLst>
              <a:ext uri="{FF2B5EF4-FFF2-40B4-BE49-F238E27FC236}">
                <a16:creationId xmlns:a16="http://schemas.microsoft.com/office/drawing/2014/main" id="{B1B57FF7-9432-A2AE-0110-28A8DE6C4C93}"/>
              </a:ext>
            </a:extLst>
          </p:cNvPr>
          <p:cNvPicPr>
            <a:picLocks noChangeAspect="1"/>
          </p:cNvPicPr>
          <p:nvPr/>
        </p:nvPicPr>
        <p:blipFill>
          <a:blip r:embed="rId3"/>
          <a:stretch>
            <a:fillRect/>
          </a:stretch>
        </p:blipFill>
        <p:spPr>
          <a:xfrm>
            <a:off x="1379206" y="2976363"/>
            <a:ext cx="13615443" cy="9043434"/>
          </a:xfrm>
          <a:prstGeom prst="rect">
            <a:avLst/>
          </a:prstGeom>
        </p:spPr>
      </p:pic>
      <p:sp>
        <p:nvSpPr>
          <p:cNvPr id="5" name="Google Shape;31;p4">
            <a:extLst>
              <a:ext uri="{FF2B5EF4-FFF2-40B4-BE49-F238E27FC236}">
                <a16:creationId xmlns:a16="http://schemas.microsoft.com/office/drawing/2014/main" id="{460F8D7B-481F-D021-AC0D-DEE2835B721D}"/>
              </a:ext>
            </a:extLst>
          </p:cNvPr>
          <p:cNvSpPr/>
          <p:nvPr/>
        </p:nvSpPr>
        <p:spPr>
          <a:xfrm>
            <a:off x="15788146" y="3451851"/>
            <a:ext cx="7216648"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In the </a:t>
            </a:r>
            <a:r>
              <a:rPr lang="en-US" sz="2800" b="1" i="0" u="none" strike="noStrike" cap="none" dirty="0">
                <a:solidFill>
                  <a:srgbClr val="C00000"/>
                </a:solidFill>
                <a:latin typeface="Arial"/>
                <a:ea typeface="Arial"/>
                <a:cs typeface="Arial"/>
                <a:sym typeface="Arial"/>
              </a:rPr>
              <a:t>"duration" </a:t>
            </a:r>
            <a:r>
              <a:rPr lang="en-US" sz="2800" b="0" i="0" u="none" strike="noStrike" cap="none" dirty="0">
                <a:solidFill>
                  <a:schemeClr val="dk1"/>
                </a:solidFill>
                <a:latin typeface="Arial"/>
                <a:ea typeface="Arial"/>
                <a:cs typeface="Arial"/>
                <a:sym typeface="Arial"/>
              </a:rPr>
              <a:t>column, there are 3,407 outliers, accounting for approximately 8.76% of the data. </a:t>
            </a:r>
            <a:r>
              <a:rPr lang="en-US" sz="2800" b="1" i="0" u="none" strike="noStrike" cap="none" dirty="0">
                <a:solidFill>
                  <a:srgbClr val="C00000"/>
                </a:solidFill>
                <a:latin typeface="Arial"/>
                <a:ea typeface="Arial"/>
                <a:cs typeface="Arial"/>
                <a:sym typeface="Arial"/>
              </a:rPr>
              <a:t>The "</a:t>
            </a:r>
            <a:r>
              <a:rPr lang="en-US" sz="2800" b="1" i="0" u="none" strike="noStrike" cap="none" dirty="0" err="1">
                <a:solidFill>
                  <a:srgbClr val="C00000"/>
                </a:solidFill>
                <a:latin typeface="Arial"/>
                <a:ea typeface="Arial"/>
                <a:cs typeface="Arial"/>
                <a:sym typeface="Arial"/>
              </a:rPr>
              <a:t>net_sales</a:t>
            </a:r>
            <a:r>
              <a:rPr lang="en-US" sz="2800" b="1" i="0" u="none" strike="noStrike" cap="none" dirty="0">
                <a:solidFill>
                  <a:srgbClr val="C00000"/>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column has 3,525 outliers, making up about 9.06% of the total data. </a:t>
            </a:r>
            <a:r>
              <a:rPr lang="en-US" sz="2800" b="1" i="0" u="none" strike="noStrike" cap="none" dirty="0">
                <a:solidFill>
                  <a:srgbClr val="C00000"/>
                </a:solidFill>
                <a:latin typeface="Arial"/>
                <a:ea typeface="Arial"/>
                <a:cs typeface="Arial"/>
                <a:sym typeface="Arial"/>
              </a:rPr>
              <a:t>The "</a:t>
            </a:r>
            <a:r>
              <a:rPr lang="en-US" sz="2800" b="1" i="0" u="none" strike="noStrike" cap="none" dirty="0" err="1">
                <a:solidFill>
                  <a:srgbClr val="C00000"/>
                </a:solidFill>
                <a:latin typeface="Arial"/>
                <a:ea typeface="Arial"/>
                <a:cs typeface="Arial"/>
                <a:sym typeface="Arial"/>
              </a:rPr>
              <a:t>commision</a:t>
            </a:r>
            <a:r>
              <a:rPr lang="en-US" sz="2800" b="0" i="0" u="none" strike="noStrike" cap="none" dirty="0">
                <a:solidFill>
                  <a:schemeClr val="dk1"/>
                </a:solidFill>
                <a:latin typeface="Arial"/>
                <a:ea typeface="Arial"/>
                <a:cs typeface="Arial"/>
                <a:sym typeface="Arial"/>
              </a:rPr>
              <a:t>" column contains 3,929 outliers, representing roughly 10.10% of the dataset. Lastly, the </a:t>
            </a:r>
            <a:r>
              <a:rPr lang="en-US" sz="2800" b="1" i="0" u="none" strike="noStrike" cap="none" dirty="0">
                <a:solidFill>
                  <a:srgbClr val="C00000"/>
                </a:solidFill>
                <a:latin typeface="Arial"/>
                <a:ea typeface="Arial"/>
                <a:cs typeface="Arial"/>
                <a:sym typeface="Arial"/>
              </a:rPr>
              <a:t>"age"</a:t>
            </a:r>
            <a:r>
              <a:rPr lang="en-US" sz="2800" b="0" i="0" u="none" strike="noStrike" cap="none" dirty="0">
                <a:solidFill>
                  <a:schemeClr val="dk1"/>
                </a:solidFill>
                <a:latin typeface="Arial"/>
                <a:ea typeface="Arial"/>
                <a:cs typeface="Arial"/>
                <a:sym typeface="Arial"/>
              </a:rPr>
              <a:t> column has 2,321 outliers, which is about 5.97% of the data. In total, these outliers contribute to various degrees of deviation in their respective columns, potentially affecting the overall analysis and model performance.</a:t>
            </a:r>
          </a:p>
          <a:p>
            <a:pPr marL="0" marR="0" lvl="0" indent="0" algn="just" rtl="0">
              <a:lnSpc>
                <a:spcPct val="130000"/>
              </a:lnSpc>
              <a:spcBef>
                <a:spcPts val="0"/>
              </a:spcBef>
              <a:spcAft>
                <a:spcPts val="0"/>
              </a:spcAft>
              <a:buClr>
                <a:schemeClr val="dk1"/>
              </a:buClr>
              <a:buSzPts val="3000"/>
              <a:buFont typeface="Arial"/>
              <a:buNone/>
            </a:pPr>
            <a:endParaRPr lang="en-US" sz="2800" dirty="0">
              <a:solidFill>
                <a:schemeClr val="dk1"/>
              </a:solidFill>
            </a:endParaRPr>
          </a:p>
          <a:p>
            <a:pPr marL="457200" marR="0" lvl="0" indent="-457200" algn="just" rtl="0">
              <a:lnSpc>
                <a:spcPct val="130000"/>
              </a:lnSpc>
              <a:spcBef>
                <a:spcPts val="0"/>
              </a:spcBef>
              <a:spcAft>
                <a:spcPts val="0"/>
              </a:spcAft>
              <a:buClr>
                <a:schemeClr val="dk1"/>
              </a:buClr>
              <a:buSzPts val="3000"/>
              <a:buFont typeface="Arial" panose="020B0604020202020204" pitchFamily="34" charset="0"/>
              <a:buChar char="•"/>
            </a:pPr>
            <a:r>
              <a:rPr lang="en-US" sz="2800" dirty="0">
                <a:solidFill>
                  <a:schemeClr val="dk1"/>
                </a:solidFill>
              </a:rPr>
              <a:t>Domain of Knowledge Handling Outliers:</a:t>
            </a:r>
          </a:p>
          <a:p>
            <a:pPr marR="0" lvl="0" algn="just" rtl="0">
              <a:lnSpc>
                <a:spcPct val="130000"/>
              </a:lnSpc>
              <a:spcBef>
                <a:spcPts val="0"/>
              </a:spcBef>
              <a:spcAft>
                <a:spcPts val="0"/>
              </a:spcAft>
              <a:buClr>
                <a:schemeClr val="dk1"/>
              </a:buClr>
              <a:buSzPts val="3000"/>
            </a:pPr>
            <a:r>
              <a:rPr lang="en-US" sz="2800" dirty="0">
                <a:solidFill>
                  <a:schemeClr val="dk1"/>
                </a:solidFill>
              </a:rPr>
              <a:t>	- Drop duration above 18 month</a:t>
            </a:r>
          </a:p>
          <a:p>
            <a:pPr marR="0" lvl="0" algn="just" rtl="0">
              <a:lnSpc>
                <a:spcPct val="130000"/>
              </a:lnSpc>
              <a:spcBef>
                <a:spcPts val="0"/>
              </a:spcBef>
              <a:spcAft>
                <a:spcPts val="0"/>
              </a:spcAft>
              <a:buClr>
                <a:schemeClr val="dk1"/>
              </a:buClr>
              <a:buSzPts val="3000"/>
            </a:pPr>
            <a:r>
              <a:rPr lang="en-US" sz="2800" dirty="0">
                <a:solidFill>
                  <a:schemeClr val="dk1"/>
                </a:solidFill>
              </a:rPr>
              <a:t>	- Drop age above 100 years</a:t>
            </a:r>
            <a:endParaRPr lang="en-US" sz="1200" dirty="0"/>
          </a:p>
        </p:txBody>
      </p:sp>
    </p:spTree>
    <p:extLst>
      <p:ext uri="{BB962C8B-B14F-4D97-AF65-F5344CB8AC3E}">
        <p14:creationId xmlns:p14="http://schemas.microsoft.com/office/powerpoint/2010/main" val="21395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p:nvPr/>
        </p:nvSpPr>
        <p:spPr>
          <a:xfrm>
            <a:off x="1207008" y="979709"/>
            <a:ext cx="22000464"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600" b="0" i="0" u="none" strike="noStrike" cap="none" dirty="0">
                <a:solidFill>
                  <a:schemeClr val="dk1"/>
                </a:solidFill>
                <a:latin typeface="Ubuntu"/>
                <a:ea typeface="Ubuntu"/>
                <a:cs typeface="Ubuntu"/>
                <a:sym typeface="Ubuntu"/>
              </a:rPr>
              <a:t>Data Cleaning process revealed there are missing val</a:t>
            </a:r>
            <a:r>
              <a:rPr lang="en-US" sz="6600" dirty="0">
                <a:solidFill>
                  <a:schemeClr val="dk1"/>
                </a:solidFill>
                <a:latin typeface="Ubuntu"/>
                <a:ea typeface="Ubuntu"/>
                <a:cs typeface="Ubuntu"/>
                <a:sym typeface="Ubuntu"/>
              </a:rPr>
              <a:t>ues and data duplicates</a:t>
            </a:r>
            <a:endParaRPr lang="en-US" sz="1200" dirty="0"/>
          </a:p>
        </p:txBody>
      </p:sp>
      <p:sp>
        <p:nvSpPr>
          <p:cNvPr id="5" name="Google Shape;31;p4">
            <a:extLst>
              <a:ext uri="{FF2B5EF4-FFF2-40B4-BE49-F238E27FC236}">
                <a16:creationId xmlns:a16="http://schemas.microsoft.com/office/drawing/2014/main" id="{460F8D7B-481F-D021-AC0D-DEE2835B721D}"/>
              </a:ext>
            </a:extLst>
          </p:cNvPr>
          <p:cNvSpPr/>
          <p:nvPr/>
        </p:nvSpPr>
        <p:spPr>
          <a:xfrm>
            <a:off x="12192000" y="7470481"/>
            <a:ext cx="11015472"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endParaRPr lang="en-US" sz="2800" b="0" i="0" u="none" strike="noStrike" cap="none" dirty="0">
              <a:solidFill>
                <a:schemeClr val="dk1"/>
              </a:solidFill>
              <a:latin typeface="Arial"/>
              <a:ea typeface="Arial"/>
              <a:cs typeface="Arial"/>
              <a:sym typeface="Arial"/>
            </a:endParaRPr>
          </a:p>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During the data cleaning process</a:t>
            </a:r>
            <a:r>
              <a:rPr lang="en-US" sz="2800" b="1" i="0" u="none" strike="noStrike" cap="none" dirty="0">
                <a:solidFill>
                  <a:srgbClr val="C00000"/>
                </a:solidFill>
                <a:latin typeface="Arial"/>
                <a:ea typeface="Arial"/>
                <a:cs typeface="Arial"/>
                <a:sym typeface="Arial"/>
              </a:rPr>
              <a:t>, 71% of the entries in the gender feature were missing,</a:t>
            </a:r>
            <a:r>
              <a:rPr lang="en-US" sz="2800" b="0" i="0" u="none" strike="noStrike" cap="none" dirty="0">
                <a:solidFill>
                  <a:schemeClr val="dk1"/>
                </a:solidFill>
                <a:latin typeface="Arial"/>
                <a:ea typeface="Arial"/>
                <a:cs typeface="Arial"/>
                <a:sym typeface="Arial"/>
              </a:rPr>
              <a:t> prompting their removal from the dataset. Additionally, </a:t>
            </a:r>
            <a:r>
              <a:rPr lang="en-US" sz="2800" b="1" i="0" u="none" strike="noStrike" cap="none" dirty="0">
                <a:solidFill>
                  <a:srgbClr val="C00000"/>
                </a:solidFill>
                <a:latin typeface="Arial"/>
                <a:ea typeface="Arial"/>
                <a:cs typeface="Arial"/>
                <a:sym typeface="Arial"/>
              </a:rPr>
              <a:t>5004 duplicate records were identified out of the total 38886 entries</a:t>
            </a:r>
            <a:r>
              <a:rPr lang="en-US" sz="2800" b="0" i="0" u="none" strike="noStrike" cap="none" dirty="0">
                <a:solidFill>
                  <a:schemeClr val="dk1"/>
                </a:solidFill>
                <a:latin typeface="Arial"/>
                <a:ea typeface="Arial"/>
                <a:cs typeface="Arial"/>
                <a:sym typeface="Arial"/>
              </a:rPr>
              <a:t> and were consequently </a:t>
            </a:r>
            <a:r>
              <a:rPr lang="en-US" sz="2800" b="1" i="0" u="none" strike="noStrike" cap="none" dirty="0">
                <a:solidFill>
                  <a:srgbClr val="C00000"/>
                </a:solidFill>
                <a:latin typeface="Arial"/>
                <a:ea typeface="Arial"/>
                <a:cs typeface="Arial"/>
                <a:sym typeface="Arial"/>
              </a:rPr>
              <a:t>dropped</a:t>
            </a:r>
            <a:r>
              <a:rPr lang="en-US" sz="2800" b="0" i="0" u="none" strike="noStrike" cap="none" dirty="0">
                <a:solidFill>
                  <a:schemeClr val="dk1"/>
                </a:solidFill>
                <a:latin typeface="Arial"/>
                <a:ea typeface="Arial"/>
                <a:cs typeface="Arial"/>
                <a:sym typeface="Arial"/>
              </a:rPr>
              <a:t> to ensure data integrity and accuracy for subsequent analyses or modeling.</a:t>
            </a:r>
            <a:endParaRPr lang="en-US" sz="1200" dirty="0"/>
          </a:p>
        </p:txBody>
      </p:sp>
      <p:pic>
        <p:nvPicPr>
          <p:cNvPr id="3" name="Picture 2">
            <a:extLst>
              <a:ext uri="{FF2B5EF4-FFF2-40B4-BE49-F238E27FC236}">
                <a16:creationId xmlns:a16="http://schemas.microsoft.com/office/drawing/2014/main" id="{9E288B45-79A4-3EE7-7DF2-C3091A57570B}"/>
              </a:ext>
            </a:extLst>
          </p:cNvPr>
          <p:cNvPicPr>
            <a:picLocks noChangeAspect="1"/>
          </p:cNvPicPr>
          <p:nvPr/>
        </p:nvPicPr>
        <p:blipFill>
          <a:blip r:embed="rId3"/>
          <a:stretch>
            <a:fillRect/>
          </a:stretch>
        </p:blipFill>
        <p:spPr>
          <a:xfrm>
            <a:off x="12192000" y="2911676"/>
            <a:ext cx="7728218" cy="3946324"/>
          </a:xfrm>
          <a:prstGeom prst="rect">
            <a:avLst/>
          </a:prstGeom>
        </p:spPr>
      </p:pic>
      <p:pic>
        <p:nvPicPr>
          <p:cNvPr id="7" name="Picture 6" descr="A bar chart with a bar code&#10;&#10;Description automatically generated">
            <a:extLst>
              <a:ext uri="{FF2B5EF4-FFF2-40B4-BE49-F238E27FC236}">
                <a16:creationId xmlns:a16="http://schemas.microsoft.com/office/drawing/2014/main" id="{11855535-8DBA-747C-1EB8-CF887AAE98A2}"/>
              </a:ext>
            </a:extLst>
          </p:cNvPr>
          <p:cNvPicPr>
            <a:picLocks noChangeAspect="1"/>
          </p:cNvPicPr>
          <p:nvPr/>
        </p:nvPicPr>
        <p:blipFill>
          <a:blip r:embed="rId4"/>
          <a:stretch>
            <a:fillRect/>
          </a:stretch>
        </p:blipFill>
        <p:spPr>
          <a:xfrm>
            <a:off x="950976" y="2351653"/>
            <a:ext cx="10241280" cy="9845309"/>
          </a:xfrm>
          <a:prstGeom prst="rect">
            <a:avLst/>
          </a:prstGeom>
        </p:spPr>
      </p:pic>
      <p:sp>
        <p:nvSpPr>
          <p:cNvPr id="8" name="Oval 7">
            <a:extLst>
              <a:ext uri="{FF2B5EF4-FFF2-40B4-BE49-F238E27FC236}">
                <a16:creationId xmlns:a16="http://schemas.microsoft.com/office/drawing/2014/main" id="{C1C06A22-180D-0B7B-3B59-567943E9D1B7}"/>
              </a:ext>
            </a:extLst>
          </p:cNvPr>
          <p:cNvSpPr/>
          <p:nvPr/>
        </p:nvSpPr>
        <p:spPr>
          <a:xfrm>
            <a:off x="12850368" y="5340095"/>
            <a:ext cx="1330369" cy="1330369"/>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p:nvPr/>
        </p:nvSpPr>
        <p:spPr>
          <a:xfrm>
            <a:off x="1191768" y="1729517"/>
            <a:ext cx="22000464" cy="886397"/>
          </a:xfrm>
          <a:prstGeom prst="rect">
            <a:avLst/>
          </a:prstGeom>
          <a:noFill/>
          <a:ln>
            <a:noFill/>
          </a:ln>
        </p:spPr>
        <p:txBody>
          <a:bodyPr spcFirstLastPara="1" wrap="square" lIns="0" tIns="0" rIns="0" bIns="0" anchor="ctr" anchorCtr="0">
            <a:noAutofit/>
          </a:bodyPr>
          <a:lstStyle/>
          <a:p>
            <a:pPr marL="0" marR="0" lvl="0" indent="0" rtl="0">
              <a:lnSpc>
                <a:spcPct val="80000"/>
              </a:lnSpc>
              <a:spcBef>
                <a:spcPts val="0"/>
              </a:spcBef>
              <a:spcAft>
                <a:spcPts val="0"/>
              </a:spcAft>
              <a:buClr>
                <a:schemeClr val="dk1"/>
              </a:buClr>
              <a:buSzPts val="7200"/>
              <a:buFont typeface="Ubuntu"/>
              <a:buNone/>
            </a:pPr>
            <a:r>
              <a:rPr lang="en-US" sz="6600" b="0" i="0" u="none" strike="noStrike" cap="none" dirty="0">
                <a:solidFill>
                  <a:schemeClr val="dk1"/>
                </a:solidFill>
                <a:latin typeface="Ubuntu"/>
                <a:ea typeface="Ubuntu"/>
                <a:cs typeface="Ubuntu"/>
                <a:sym typeface="Ubuntu"/>
              </a:rPr>
              <a:t>The correlation matrix reveals interesting insights about the relationships between different features in the dataset.</a:t>
            </a:r>
            <a:endParaRPr lang="en-US" sz="1200" dirty="0"/>
          </a:p>
        </p:txBody>
      </p:sp>
      <p:sp>
        <p:nvSpPr>
          <p:cNvPr id="5" name="Google Shape;31;p4">
            <a:extLst>
              <a:ext uri="{FF2B5EF4-FFF2-40B4-BE49-F238E27FC236}">
                <a16:creationId xmlns:a16="http://schemas.microsoft.com/office/drawing/2014/main" id="{460F8D7B-481F-D021-AC0D-DEE2835B721D}"/>
              </a:ext>
            </a:extLst>
          </p:cNvPr>
          <p:cNvSpPr/>
          <p:nvPr/>
        </p:nvSpPr>
        <p:spPr>
          <a:xfrm>
            <a:off x="12850368" y="4580977"/>
            <a:ext cx="11015472" cy="5338962"/>
          </a:xfrm>
          <a:prstGeom prst="rect">
            <a:avLst/>
          </a:prstGeom>
          <a:noFill/>
          <a:ln>
            <a:noFill/>
          </a:ln>
        </p:spPr>
        <p:txBody>
          <a:bodyPr spcFirstLastPara="1" wrap="square" lIns="0" tIns="0" rIns="0" bIns="0" anchor="t" anchorCtr="0">
            <a:noAutofit/>
          </a:bodyPr>
          <a:lstStyle/>
          <a:p>
            <a:pPr marL="0" marR="0" lvl="0" indent="0" algn="just" rtl="0">
              <a:lnSpc>
                <a:spcPct val="130000"/>
              </a:lnSpc>
              <a:spcBef>
                <a:spcPts val="0"/>
              </a:spcBef>
              <a:spcAft>
                <a:spcPts val="0"/>
              </a:spcAft>
              <a:buClr>
                <a:schemeClr val="dk1"/>
              </a:buClr>
              <a:buSzPts val="3000"/>
              <a:buFont typeface="Arial"/>
              <a:buNone/>
            </a:pPr>
            <a:r>
              <a:rPr lang="en-US" sz="2800" b="0" i="0" u="none" strike="noStrike" cap="none" dirty="0">
                <a:solidFill>
                  <a:schemeClr val="dk1"/>
                </a:solidFill>
                <a:latin typeface="Arial"/>
                <a:ea typeface="Arial"/>
                <a:cs typeface="Arial"/>
                <a:sym typeface="Arial"/>
              </a:rPr>
              <a:t>There's a strong positive correlation between </a:t>
            </a:r>
            <a:r>
              <a:rPr lang="en-US" sz="2800" b="1" i="0" u="none" strike="noStrike" cap="none" dirty="0">
                <a:solidFill>
                  <a:srgbClr val="C00000"/>
                </a:solidFill>
                <a:latin typeface="Arial"/>
                <a:ea typeface="Arial"/>
                <a:cs typeface="Arial"/>
                <a:sym typeface="Arial"/>
              </a:rPr>
              <a:t>the duration and net sales (0.582), </a:t>
            </a:r>
            <a:r>
              <a:rPr lang="en-US" sz="2800" b="0" i="0" u="none" strike="noStrike" cap="none" dirty="0">
                <a:solidFill>
                  <a:schemeClr val="dk1"/>
                </a:solidFill>
                <a:latin typeface="Arial"/>
                <a:ea typeface="Arial"/>
                <a:cs typeface="Arial"/>
                <a:sym typeface="Arial"/>
              </a:rPr>
              <a:t>indicating that longer durations tend to coincide with higher net sales. Similarly, </a:t>
            </a:r>
            <a:r>
              <a:rPr lang="en-US" sz="2800" b="1" i="0" u="none" strike="noStrike" cap="none" dirty="0">
                <a:solidFill>
                  <a:srgbClr val="C00000"/>
                </a:solidFill>
                <a:latin typeface="Arial"/>
                <a:ea typeface="Arial"/>
                <a:cs typeface="Arial"/>
                <a:sym typeface="Arial"/>
              </a:rPr>
              <a:t>the correlation between net sales and commission is also notable (0.632), </a:t>
            </a:r>
            <a:r>
              <a:rPr lang="en-US" sz="2800" b="0" i="0" u="none" strike="noStrike" cap="none" dirty="0">
                <a:solidFill>
                  <a:schemeClr val="dk1"/>
                </a:solidFill>
                <a:latin typeface="Arial"/>
                <a:ea typeface="Arial"/>
                <a:cs typeface="Arial"/>
                <a:sym typeface="Arial"/>
              </a:rPr>
              <a:t>suggesting that higher net sales are associated with higher commissions. However, the correlation between age and other features is relatively weak, with coefficients close to zero. Surprisingly, there's only a </a:t>
            </a:r>
            <a:r>
              <a:rPr lang="en-US" sz="2800" b="1" i="0" u="none" strike="noStrike" cap="none" dirty="0">
                <a:solidFill>
                  <a:srgbClr val="C00000"/>
                </a:solidFill>
                <a:latin typeface="Arial"/>
                <a:ea typeface="Arial"/>
                <a:cs typeface="Arial"/>
                <a:sym typeface="Arial"/>
              </a:rPr>
              <a:t>slight positive correlation between age and commission (0.102), </a:t>
            </a:r>
            <a:r>
              <a:rPr lang="en-US" sz="2800" b="0" i="0" u="none" strike="noStrike" cap="none" dirty="0">
                <a:solidFill>
                  <a:schemeClr val="dk1"/>
                </a:solidFill>
                <a:latin typeface="Arial"/>
                <a:ea typeface="Arial"/>
                <a:cs typeface="Arial"/>
                <a:sym typeface="Arial"/>
              </a:rPr>
              <a:t>implying that age has limited influence on commission amounts. Additionally, the </a:t>
            </a:r>
            <a:r>
              <a:rPr lang="en-US" sz="2800" b="1" i="0" u="none" strike="noStrike" cap="none" dirty="0">
                <a:solidFill>
                  <a:srgbClr val="C00000"/>
                </a:solidFill>
                <a:latin typeface="Arial"/>
                <a:ea typeface="Arial"/>
                <a:cs typeface="Arial"/>
                <a:sym typeface="Arial"/>
              </a:rPr>
              <a:t>correlation between age and claims is negative (-0.015), </a:t>
            </a:r>
            <a:r>
              <a:rPr lang="en-US" sz="2800" b="0" i="0" u="none" strike="noStrike" cap="none" dirty="0">
                <a:solidFill>
                  <a:schemeClr val="dk1"/>
                </a:solidFill>
                <a:latin typeface="Arial"/>
                <a:ea typeface="Arial"/>
                <a:cs typeface="Arial"/>
                <a:sym typeface="Arial"/>
              </a:rPr>
              <a:t>indicating a very weak inverse relationship between age and claims. This correlation matrix provides valuable insights for understanding the interplay between different variables in the dataset, which can inform further analysis and decision-making processes.</a:t>
            </a:r>
            <a:endParaRPr lang="en-US" sz="1200" dirty="0"/>
          </a:p>
        </p:txBody>
      </p:sp>
      <p:pic>
        <p:nvPicPr>
          <p:cNvPr id="4" name="Picture 3">
            <a:extLst>
              <a:ext uri="{FF2B5EF4-FFF2-40B4-BE49-F238E27FC236}">
                <a16:creationId xmlns:a16="http://schemas.microsoft.com/office/drawing/2014/main" id="{F795E855-5384-A824-ABE9-C4C8DC109E22}"/>
              </a:ext>
            </a:extLst>
          </p:cNvPr>
          <p:cNvPicPr>
            <a:picLocks noChangeAspect="1"/>
          </p:cNvPicPr>
          <p:nvPr/>
        </p:nvPicPr>
        <p:blipFill>
          <a:blip r:embed="rId3"/>
          <a:stretch>
            <a:fillRect/>
          </a:stretch>
        </p:blipFill>
        <p:spPr>
          <a:xfrm>
            <a:off x="1447781" y="3547863"/>
            <a:ext cx="10085852" cy="9070866"/>
          </a:xfrm>
          <a:prstGeom prst="rect">
            <a:avLst/>
          </a:prstGeom>
        </p:spPr>
      </p:pic>
    </p:spTree>
    <p:extLst>
      <p:ext uri="{BB962C8B-B14F-4D97-AF65-F5344CB8AC3E}">
        <p14:creationId xmlns:p14="http://schemas.microsoft.com/office/powerpoint/2010/main" val="4017945563"/>
      </p:ext>
    </p:extLst>
  </p:cSld>
  <p:clrMapOvr>
    <a:masterClrMapping/>
  </p:clrMapOvr>
</p:sld>
</file>

<file path=ppt/theme/theme1.xml><?xml version="1.0" encoding="utf-8"?>
<a:theme xmlns:a="http://schemas.openxmlformats.org/drawingml/2006/main" name="New_Template8">
  <a:themeElements>
    <a:clrScheme name="Custom 117">
      <a:dk1>
        <a:srgbClr val="2F3030"/>
      </a:dk1>
      <a:lt1>
        <a:srgbClr val="FEFFFF"/>
      </a:lt1>
      <a:dk2>
        <a:srgbClr val="2F3030"/>
      </a:dk2>
      <a:lt2>
        <a:srgbClr val="FEFFFF"/>
      </a:lt2>
      <a:accent1>
        <a:srgbClr val="FEFFFF"/>
      </a:accent1>
      <a:accent2>
        <a:srgbClr val="F4F4F4"/>
      </a:accent2>
      <a:accent3>
        <a:srgbClr val="E1E1E3"/>
      </a:accent3>
      <a:accent4>
        <a:srgbClr val="C4C2C2"/>
      </a:accent4>
      <a:accent5>
        <a:srgbClr val="A19F9F"/>
      </a:accent5>
      <a:accent6>
        <a:srgbClr val="D8E8ED"/>
      </a:accent6>
      <a:hlink>
        <a:srgbClr val="E1E1E3"/>
      </a:hlink>
      <a:folHlink>
        <a:srgbClr val="C4C2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2485</Words>
  <Application>Microsoft Office PowerPoint</Application>
  <PresentationFormat>Custom</PresentationFormat>
  <Paragraphs>217</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Helvetica Neue Light</vt:lpstr>
      <vt:lpstr>Avenir Next Medium</vt:lpstr>
      <vt:lpstr>Avenir Next Demi Bold</vt:lpstr>
      <vt:lpstr>Ubuntu</vt:lpstr>
      <vt:lpstr>Helvetica Neue</vt:lpstr>
      <vt:lpstr>New_Template8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Erza Anandhika Valerian Vacquier</cp:lastModifiedBy>
  <cp:revision>1</cp:revision>
  <dcterms:modified xsi:type="dcterms:W3CDTF">2024-05-28T17:42:05Z</dcterms:modified>
</cp:coreProperties>
</file>