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61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65" r:id="rId30"/>
    <p:sldId id="26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1/27/2023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1/27/2023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athamtripathi/drug-classification" TargetMode="External"/><Relationship Id="rId2" Type="http://schemas.openxmlformats.org/officeDocument/2006/relationships/hyperlink" Target="https://www.kaggle.com/datasets/ayessa/salary-prediction-classification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ggle.com/datasets/andrewmvd/fetal-health-classificatio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0" dirty="0" err="1"/>
              <a:t>Detyra</a:t>
            </a:r>
            <a:r>
              <a:rPr lang="en-US" sz="3600" b="0" dirty="0"/>
              <a:t> 3 - Machine Learning</a:t>
            </a:r>
            <a:br>
              <a:rPr lang="en-US" sz="3600" b="0" dirty="0"/>
            </a:br>
            <a:br>
              <a:rPr lang="en-US" sz="3600" b="0" dirty="0"/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Studentet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Altin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Shabani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Erza Gashi</a:t>
            </a:r>
            <a:b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Lënda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Inteligjenca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Artificiale</a:t>
            </a:r>
            <a:b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lëndës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</a:t>
            </a:r>
            <a:r>
              <a:rPr lang="en-US" sz="3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Nysret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Musliu</a:t>
            </a:r>
            <a:b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Asistent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lëndës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Adrian </a:t>
            </a:r>
            <a:r>
              <a:rPr lang="en-US" sz="3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Ymeri</a:t>
            </a:r>
            <a:endParaRPr lang="en-US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1C57B9-E4EE-5802-31AD-64FA0FD1F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527099"/>
            <a:ext cx="5667375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CE0B46-1D03-95A5-3EC3-7986232F6542}"/>
              </a:ext>
            </a:extLst>
          </p:cNvPr>
          <p:cNvSpPr txBox="1"/>
          <p:nvPr/>
        </p:nvSpPr>
        <p:spPr>
          <a:xfrm>
            <a:off x="708991" y="5118149"/>
            <a:ext cx="6109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Raporti</a:t>
            </a:r>
            <a:r>
              <a:rPr lang="en-US" dirty="0"/>
              <a:t> </a:t>
            </a:r>
            <a:r>
              <a:rPr lang="en-US" dirty="0" err="1"/>
              <a:t>gjinor</a:t>
            </a:r>
            <a:r>
              <a:rPr lang="en-US" dirty="0"/>
              <a:t> </a:t>
            </a:r>
            <a:r>
              <a:rPr lang="en-US" dirty="0" err="1"/>
              <a:t>duket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balancuar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</a:t>
            </a:r>
            <a:endParaRPr lang="en-US" dirty="0"/>
          </a:p>
          <a:p>
            <a:r>
              <a:rPr lang="en-US" dirty="0"/>
              <a:t>Ky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variabël</a:t>
            </a:r>
            <a:r>
              <a:rPr lang="en-US" dirty="0"/>
              <a:t> </a:t>
            </a:r>
            <a:r>
              <a:rPr lang="en-US" dirty="0" err="1"/>
              <a:t>kategorik</a:t>
            </a:r>
            <a:r>
              <a:rPr lang="en-US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95A005-4337-6C5A-E01C-D7D67B0EF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27099"/>
            <a:ext cx="5934075" cy="4591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4B7642-FAA1-AB31-2FDB-2CFF1DAD850D}"/>
              </a:ext>
            </a:extLst>
          </p:cNvPr>
          <p:cNvSpPr txBox="1"/>
          <p:nvPr/>
        </p:nvSpPr>
        <p:spPr>
          <a:xfrm>
            <a:off x="6096000" y="5441314"/>
            <a:ext cx="610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Kolesteroli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e </a:t>
            </a:r>
            <a:r>
              <a:rPr lang="en-US" dirty="0" err="1"/>
              <a:t>dhënë</a:t>
            </a:r>
            <a:r>
              <a:rPr lang="en-US" dirty="0"/>
              <a:t> e </a:t>
            </a:r>
            <a:r>
              <a:rPr lang="en-US" dirty="0" err="1"/>
              <a:t>ekuilibruar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08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CBC294-5249-CD2E-C72B-6DC532FB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150" y="1126435"/>
            <a:ext cx="4429125" cy="4838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E7AE9D-B5F1-C930-5698-4074A2F892F0}"/>
              </a:ext>
            </a:extLst>
          </p:cNvPr>
          <p:cNvSpPr txBox="1"/>
          <p:nvPr/>
        </p:nvSpPr>
        <p:spPr>
          <a:xfrm>
            <a:off x="477078" y="1701179"/>
            <a:ext cx="3644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Në</a:t>
            </a:r>
            <a:r>
              <a:rPr lang="en-US" dirty="0"/>
              <a:t> figure </a:t>
            </a:r>
            <a:r>
              <a:rPr lang="en-US" dirty="0" err="1"/>
              <a:t>shihen</a:t>
            </a:r>
            <a:r>
              <a:rPr lang="en-US" dirty="0"/>
              <a:t> 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</a:t>
            </a:r>
            <a:r>
              <a:rPr lang="en-US" dirty="0"/>
              <a:t>:</a:t>
            </a:r>
          </a:p>
          <a:p>
            <a:r>
              <a:rPr lang="en-US" dirty="0"/>
              <a:t>Max </a:t>
            </a:r>
            <a:r>
              <a:rPr lang="en-US" dirty="0" err="1"/>
              <a:t>Na_to_K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vlera</a:t>
            </a:r>
            <a:r>
              <a:rPr lang="en-US" dirty="0"/>
              <a:t> e </a:t>
            </a:r>
            <a:r>
              <a:rPr lang="en-US" dirty="0" err="1"/>
              <a:t>saj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: 38.247</a:t>
            </a:r>
          </a:p>
          <a:p>
            <a:r>
              <a:rPr lang="en-US" dirty="0"/>
              <a:t>Min </a:t>
            </a:r>
            <a:r>
              <a:rPr lang="en-US" dirty="0" err="1"/>
              <a:t>Na_to_K</a:t>
            </a:r>
            <a:r>
              <a:rPr lang="en-US" dirty="0"/>
              <a:t>: 6.269</a:t>
            </a:r>
          </a:p>
          <a:p>
            <a:r>
              <a:rPr lang="en-US" dirty="0"/>
              <a:t>Mean </a:t>
            </a:r>
            <a:r>
              <a:rPr lang="en-US" dirty="0" err="1"/>
              <a:t>Na_to_K</a:t>
            </a:r>
            <a:r>
              <a:rPr lang="en-US" dirty="0"/>
              <a:t>: 16.08…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7C4145-5579-50D6-B776-AAC401B29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05" y="1424698"/>
            <a:ext cx="5019675" cy="5019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CAF7C0-F244-2660-1D75-029D3A622924}"/>
              </a:ext>
            </a:extLst>
          </p:cNvPr>
          <p:cNvSpPr txBox="1"/>
          <p:nvPr/>
        </p:nvSpPr>
        <p:spPr>
          <a:xfrm>
            <a:off x="1928190" y="320862"/>
            <a:ext cx="7414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Drug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kolona</a:t>
            </a:r>
            <a:r>
              <a:rPr lang="en-US" dirty="0"/>
              <a:t> e </a:t>
            </a:r>
            <a:r>
              <a:rPr lang="en-US" dirty="0" err="1"/>
              <a:t>synuar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shihni</a:t>
            </a:r>
            <a:r>
              <a:rPr lang="en-US" dirty="0"/>
              <a:t> se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dhënash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pabalancuara</a:t>
            </a:r>
            <a:r>
              <a:rPr lang="en-US" dirty="0"/>
              <a:t>. </a:t>
            </a:r>
            <a:r>
              <a:rPr lang="en-US" dirty="0" err="1"/>
              <a:t>Përdorimi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verifikimit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kryqëzuar</a:t>
            </a:r>
            <a:r>
              <a:rPr lang="en-US" dirty="0"/>
              <a:t> K Fold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ishte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mirë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besueshme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03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62725A-DFB1-9C5A-FA98-C1733B182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10" y="1837912"/>
            <a:ext cx="5762625" cy="3924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F0A739-F73F-019B-93EA-A0564D857D58}"/>
              </a:ext>
            </a:extLst>
          </p:cNvPr>
          <p:cNvSpPr txBox="1"/>
          <p:nvPr/>
        </p:nvSpPr>
        <p:spPr>
          <a:xfrm>
            <a:off x="1371600" y="438835"/>
            <a:ext cx="6109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DrugB</a:t>
            </a:r>
            <a:r>
              <a:rPr lang="en-US" dirty="0"/>
              <a:t> </a:t>
            </a:r>
            <a:r>
              <a:rPr lang="en-US" dirty="0" err="1"/>
              <a:t>merret</a:t>
            </a:r>
            <a:r>
              <a:rPr lang="en-US" dirty="0"/>
              <a:t> </a:t>
            </a:r>
            <a:r>
              <a:rPr lang="en-US" dirty="0" err="1"/>
              <a:t>vetëm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moshat</a:t>
            </a:r>
            <a:r>
              <a:rPr lang="en-US" dirty="0"/>
              <a:t> </a:t>
            </a:r>
            <a:r>
              <a:rPr lang="en-US" dirty="0" err="1"/>
              <a:t>mbi</a:t>
            </a:r>
            <a:r>
              <a:rPr lang="en-US" dirty="0"/>
              <a:t> 51 </a:t>
            </a:r>
            <a:r>
              <a:rPr lang="en-US" dirty="0" err="1"/>
              <a:t>vjeç</a:t>
            </a:r>
            <a:r>
              <a:rPr lang="en-US" dirty="0"/>
              <a:t>.</a:t>
            </a:r>
          </a:p>
          <a:p>
            <a:r>
              <a:rPr lang="en-US" dirty="0" err="1"/>
              <a:t>DrugA</a:t>
            </a:r>
            <a:r>
              <a:rPr lang="en-US" dirty="0"/>
              <a:t> </a:t>
            </a:r>
            <a:r>
              <a:rPr lang="en-US" dirty="0" err="1"/>
              <a:t>merret</a:t>
            </a:r>
            <a:r>
              <a:rPr lang="en-US" dirty="0"/>
              <a:t> </a:t>
            </a:r>
            <a:r>
              <a:rPr lang="en-US" dirty="0" err="1"/>
              <a:t>vetëm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moshat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reja</a:t>
            </a:r>
            <a:r>
              <a:rPr lang="en-US" dirty="0"/>
              <a:t> se 50 </a:t>
            </a:r>
            <a:r>
              <a:rPr lang="en-US" dirty="0" err="1"/>
              <a:t>vjeç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096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D3D9A4-B162-57A6-AE68-49D1CE0D7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88" y="567151"/>
            <a:ext cx="2433649" cy="3686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7B023A-F22D-B145-99FD-C90DEC6FE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21" y="567151"/>
            <a:ext cx="5445065" cy="3143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56D7FE-6AA9-90FB-6A2F-F00832593877}"/>
              </a:ext>
            </a:extLst>
          </p:cNvPr>
          <p:cNvSpPr txBox="1"/>
          <p:nvPr/>
        </p:nvSpPr>
        <p:spPr>
          <a:xfrm>
            <a:off x="4565373" y="3981056"/>
            <a:ext cx="68182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Meshkujt</a:t>
            </a:r>
            <a:r>
              <a:rPr lang="en-US" dirty="0"/>
              <a:t> </a:t>
            </a:r>
            <a:r>
              <a:rPr lang="en-US" dirty="0" err="1"/>
              <a:t>marrin</a:t>
            </a:r>
            <a:r>
              <a:rPr lang="en-US" dirty="0"/>
              <a:t> </a:t>
            </a:r>
            <a:r>
              <a:rPr lang="en-US" dirty="0" err="1"/>
              <a:t>drugA</a:t>
            </a:r>
            <a:r>
              <a:rPr lang="en-US" dirty="0"/>
              <a:t>, </a:t>
            </a:r>
            <a:r>
              <a:rPr lang="en-US" dirty="0" err="1"/>
              <a:t>drugB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drugC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se </a:t>
            </a:r>
            <a:r>
              <a:rPr lang="en-US" dirty="0" err="1"/>
              <a:t>meshkujt</a:t>
            </a:r>
            <a:r>
              <a:rPr lang="en-US" dirty="0"/>
              <a:t>.</a:t>
            </a:r>
          </a:p>
          <a:p>
            <a:r>
              <a:rPr lang="en-US" dirty="0" err="1"/>
              <a:t>Femrat</a:t>
            </a:r>
            <a:r>
              <a:rPr lang="en-US" dirty="0"/>
              <a:t> </a:t>
            </a:r>
            <a:r>
              <a:rPr lang="en-US" dirty="0" err="1"/>
              <a:t>marrin</a:t>
            </a:r>
            <a:r>
              <a:rPr lang="en-US" dirty="0"/>
              <a:t> drug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se </a:t>
            </a:r>
            <a:r>
              <a:rPr lang="en-US" dirty="0" err="1"/>
              <a:t>femrat</a:t>
            </a:r>
            <a:r>
              <a:rPr lang="en-US" dirty="0"/>
              <a:t>.</a:t>
            </a:r>
          </a:p>
          <a:p>
            <a:r>
              <a:rPr lang="en-US" dirty="0" err="1"/>
              <a:t>drugX</a:t>
            </a:r>
            <a:r>
              <a:rPr lang="en-US" dirty="0"/>
              <a:t> </a:t>
            </a:r>
            <a:r>
              <a:rPr lang="en-US" dirty="0" err="1"/>
              <a:t>duket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barabartë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meshkujt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femrat</a:t>
            </a:r>
            <a:r>
              <a:rPr lang="en-US" dirty="0"/>
              <a:t>.</a:t>
            </a:r>
          </a:p>
          <a:p>
            <a:r>
              <a:rPr lang="en-US" dirty="0" err="1"/>
              <a:t>Sipas</a:t>
            </a:r>
            <a:r>
              <a:rPr lang="en-US" dirty="0"/>
              <a:t> </a:t>
            </a:r>
            <a:r>
              <a:rPr lang="en-US" dirty="0" err="1"/>
              <a:t>këtij</a:t>
            </a:r>
            <a:r>
              <a:rPr lang="en-US" dirty="0"/>
              <a:t> </a:t>
            </a:r>
            <a:r>
              <a:rPr lang="en-US" dirty="0" err="1"/>
              <a:t>grafiku</a:t>
            </a:r>
            <a:r>
              <a:rPr lang="en-US" dirty="0"/>
              <a:t>, </a:t>
            </a:r>
            <a:r>
              <a:rPr lang="en-US" dirty="0" err="1"/>
              <a:t>tipari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gjinisë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tipar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rëndësishëm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klasifikim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986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0253FB-7433-3A7C-8DE0-791AFBB9D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62" y="350699"/>
            <a:ext cx="6012760" cy="3714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D2E271-DDB1-118D-A929-CE7FDE3E4ED3}"/>
              </a:ext>
            </a:extLst>
          </p:cNvPr>
          <p:cNvSpPr txBox="1"/>
          <p:nvPr/>
        </p:nvSpPr>
        <p:spPr>
          <a:xfrm>
            <a:off x="2683565" y="4342157"/>
            <a:ext cx="8249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DrugA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drugB</a:t>
            </a:r>
            <a:r>
              <a:rPr lang="en-US" dirty="0"/>
              <a:t> </a:t>
            </a:r>
            <a:r>
              <a:rPr lang="en-US" dirty="0" err="1"/>
              <a:t>merren</a:t>
            </a:r>
            <a:r>
              <a:rPr lang="en-US" dirty="0"/>
              <a:t> </a:t>
            </a:r>
            <a:r>
              <a:rPr lang="en-US" dirty="0" err="1"/>
              <a:t>vetëm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personat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kanë</a:t>
            </a:r>
            <a:r>
              <a:rPr lang="en-US" dirty="0"/>
              <a:t> tension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lartë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gjakut</a:t>
            </a:r>
            <a:r>
              <a:rPr lang="en-US" dirty="0"/>
              <a:t>.</a:t>
            </a:r>
          </a:p>
          <a:p>
            <a:r>
              <a:rPr lang="en-US" dirty="0" err="1"/>
              <a:t>DrugC</a:t>
            </a:r>
            <a:r>
              <a:rPr lang="en-US" dirty="0"/>
              <a:t> </a:t>
            </a:r>
            <a:r>
              <a:rPr lang="en-US" dirty="0" err="1"/>
              <a:t>merret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njerëz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kanë</a:t>
            </a:r>
            <a:r>
              <a:rPr lang="en-US" dirty="0"/>
              <a:t> </a:t>
            </a:r>
            <a:r>
              <a:rPr lang="en-US" dirty="0" err="1"/>
              <a:t>presion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ulët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gjakut</a:t>
            </a:r>
            <a:r>
              <a:rPr lang="en-US" dirty="0"/>
              <a:t>.</a:t>
            </a:r>
          </a:p>
          <a:p>
            <a:r>
              <a:rPr lang="en-US" dirty="0" err="1"/>
              <a:t>drugX</a:t>
            </a:r>
            <a:r>
              <a:rPr lang="en-US" dirty="0"/>
              <a:t> </a:t>
            </a:r>
            <a:r>
              <a:rPr lang="en-US" dirty="0" err="1"/>
              <a:t>merret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njerëz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kanë</a:t>
            </a:r>
            <a:r>
              <a:rPr lang="en-US" dirty="0"/>
              <a:t> </a:t>
            </a:r>
            <a:r>
              <a:rPr lang="en-US" dirty="0" err="1"/>
              <a:t>presion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lartë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gjakut</a:t>
            </a:r>
            <a:r>
              <a:rPr lang="en-US" dirty="0"/>
              <a:t>.</a:t>
            </a:r>
          </a:p>
          <a:p>
            <a:r>
              <a:rPr lang="en-US" dirty="0"/>
              <a:t>BP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tipar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rëndësishëm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klasifikimin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166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50E732-F67B-3E39-2378-028A4621463F}"/>
              </a:ext>
            </a:extLst>
          </p:cNvPr>
          <p:cNvSpPr txBox="1"/>
          <p:nvPr/>
        </p:nvSpPr>
        <p:spPr>
          <a:xfrm>
            <a:off x="775252" y="494437"/>
            <a:ext cx="61092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KNN</a:t>
            </a:r>
          </a:p>
          <a:p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gjetur</a:t>
            </a:r>
            <a:r>
              <a:rPr lang="en-US" dirty="0"/>
              <a:t> </a:t>
            </a:r>
            <a:r>
              <a:rPr lang="en-US" dirty="0" err="1"/>
              <a:t>rezultatin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mirë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modelit</a:t>
            </a:r>
            <a:r>
              <a:rPr lang="en-US" dirty="0"/>
              <a:t> KNN,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vlera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ndryshme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parametrave</a:t>
            </a:r>
            <a:r>
              <a:rPr lang="en-US" dirty="0"/>
              <a:t> </a:t>
            </a:r>
            <a:r>
              <a:rPr lang="en-US" dirty="0" err="1"/>
              <a:t>n_neighbors</a:t>
            </a:r>
            <a:r>
              <a:rPr lang="en-US" dirty="0"/>
              <a:t>, p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peshat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987B0-661C-DB9E-B22D-295BB5558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08" y="1761287"/>
            <a:ext cx="5008702" cy="2776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E36AF9-1BB5-C982-CB6A-62988578385E}"/>
              </a:ext>
            </a:extLst>
          </p:cNvPr>
          <p:cNvSpPr txBox="1"/>
          <p:nvPr/>
        </p:nvSpPr>
        <p:spPr>
          <a:xfrm>
            <a:off x="6388792" y="2554436"/>
            <a:ext cx="53526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rezultatin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mirë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modelit</a:t>
            </a:r>
            <a:r>
              <a:rPr lang="en-US" dirty="0"/>
              <a:t> Random Forest,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vlera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ndryshme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n_vlerësuesve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parametrave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kriterit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2DD9E7-2476-0C0D-5056-BA9BE00E1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809" y="3681654"/>
            <a:ext cx="5043093" cy="277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5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B5F5A3-F9C9-49CD-FA37-9FA32CA317A3}"/>
              </a:ext>
            </a:extLst>
          </p:cNvPr>
          <p:cNvSpPr txBox="1"/>
          <p:nvPr/>
        </p:nvSpPr>
        <p:spPr>
          <a:xfrm>
            <a:off x="231913" y="350460"/>
            <a:ext cx="61092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Klasifikuesi</a:t>
            </a:r>
            <a:r>
              <a:rPr lang="en-US" dirty="0"/>
              <a:t> SVM</a:t>
            </a:r>
          </a:p>
          <a:p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rezultatin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mirë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modelit</a:t>
            </a:r>
            <a:r>
              <a:rPr lang="en-US" dirty="0"/>
              <a:t> SVM,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vlera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ndryshme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parametrave</a:t>
            </a:r>
            <a:r>
              <a:rPr lang="en-US" dirty="0"/>
              <a:t> C, kernel, </a:t>
            </a:r>
            <a:r>
              <a:rPr lang="en-US" dirty="0" err="1"/>
              <a:t>shkallë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gama</a:t>
            </a:r>
            <a:r>
              <a:rPr lang="en-US" dirty="0"/>
              <a:t>. </a:t>
            </a:r>
            <a:r>
              <a:rPr lang="en-US" dirty="0" err="1"/>
              <a:t>Mënyra</a:t>
            </a:r>
            <a:r>
              <a:rPr lang="en-US" dirty="0"/>
              <a:t> e </a:t>
            </a:r>
            <a:r>
              <a:rPr lang="en-US" dirty="0" err="1"/>
              <a:t>lehtë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ta </a:t>
            </a:r>
            <a:r>
              <a:rPr lang="en-US" dirty="0" err="1"/>
              <a:t>bërë</a:t>
            </a:r>
            <a:r>
              <a:rPr lang="en-US" dirty="0"/>
              <a:t> </a:t>
            </a:r>
            <a:r>
              <a:rPr lang="en-US" dirty="0" err="1"/>
              <a:t>këtë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9BE05-4DCF-B18B-C37C-79D75BA1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64" y="1949883"/>
            <a:ext cx="4808054" cy="2233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645A9-ACCC-EBAB-8FDC-007BB95FF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623" y="381297"/>
            <a:ext cx="4808054" cy="28929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C2AF39-0AE0-ED8A-8667-DD08BA34F4D3}"/>
              </a:ext>
            </a:extLst>
          </p:cNvPr>
          <p:cNvSpPr txBox="1"/>
          <p:nvPr/>
        </p:nvSpPr>
        <p:spPr>
          <a:xfrm>
            <a:off x="565908" y="4769492"/>
            <a:ext cx="50557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Klasifikuesi</a:t>
            </a:r>
            <a:r>
              <a:rPr lang="en-US" dirty="0"/>
              <a:t> Random Forest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klasifikuesi</a:t>
            </a:r>
            <a:r>
              <a:rPr lang="en-US" dirty="0"/>
              <a:t> SVM (pas </a:t>
            </a:r>
            <a:r>
              <a:rPr lang="en-US" dirty="0" err="1"/>
              <a:t>akordimit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hiperparametrit</a:t>
            </a:r>
            <a:r>
              <a:rPr lang="en-US" dirty="0"/>
              <a:t>) </a:t>
            </a:r>
            <a:r>
              <a:rPr lang="en-US" dirty="0" err="1"/>
              <a:t>kanë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mirë</a:t>
            </a:r>
            <a:r>
              <a:rPr lang="en-US" dirty="0"/>
              <a:t>. </a:t>
            </a:r>
            <a:r>
              <a:rPr lang="en-US" dirty="0" err="1"/>
              <a:t>Klasifikuesi</a:t>
            </a:r>
            <a:r>
              <a:rPr lang="en-US" dirty="0"/>
              <a:t> KNN ka </a:t>
            </a:r>
            <a:r>
              <a:rPr lang="en-US" dirty="0" err="1"/>
              <a:t>rezultatin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keq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klasifikues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50C237-A36C-5831-3C91-84E71B417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009" y="3974245"/>
            <a:ext cx="58293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2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C5DCCC-B803-34A0-6B05-946A068D683B}"/>
              </a:ext>
            </a:extLst>
          </p:cNvPr>
          <p:cNvSpPr txBox="1"/>
          <p:nvPr/>
        </p:nvSpPr>
        <p:spPr>
          <a:xfrm>
            <a:off x="868016" y="920621"/>
            <a:ext cx="985299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3 - </a:t>
            </a:r>
            <a:r>
              <a:rPr lang="en-US" sz="1600" b="1" i="0" dirty="0">
                <a:effectLst/>
                <a:latin typeface="zeitung"/>
              </a:rPr>
              <a:t>Fetal Health Classification</a:t>
            </a:r>
            <a:r>
              <a:rPr lang="en-US" sz="1600" b="1" dirty="0">
                <a:latin typeface="zeitung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Regresioni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logjistik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(LR):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këtë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kernel.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Përparësitë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kryesore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LR-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thjeshtësia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shkallëzueshmëria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shumë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mëdha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interpretimi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ofron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përket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mënyrës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ndryshimet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veçori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hyrëse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ndikojnë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log-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lidhur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fqinjët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afërt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(KNN): k-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Fqinji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afërt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bazuar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parashikimet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kryhen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ngjashmëria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kampionit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aktual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 k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elementët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afërt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trajnimit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sipas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metrikës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distancës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SHËNIM: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Avantazhi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kryesor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kësaj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qëndron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thjeshtësinë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kompensuar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vështirësitë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përcaktimin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fuqishëm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funksionit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përshtatshëm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ngjashmërisë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zgjedhja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meta-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(RF):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lloj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ansambli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shumta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mësimore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kombinohen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bashku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përmirësuar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përgjithësimin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rritëse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(GBM):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tjetër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ansambli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kombinon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nxënësish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dobët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marrë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parashikues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Arsyeja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kësaj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përzgjedhjeje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kandidate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siguronte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mbulim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arsyeshëm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metodologjive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ndryshme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arritur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gabimin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ulët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parashikimit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266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62338-76F4-9EEB-01E5-2F8D40C7900C}"/>
              </a:ext>
            </a:extLst>
          </p:cNvPr>
          <p:cNvSpPr txBox="1"/>
          <p:nvPr/>
        </p:nvSpPr>
        <p:spPr>
          <a:xfrm>
            <a:off x="351182" y="335411"/>
            <a:ext cx="99987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Analiza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eksploruese</a:t>
            </a:r>
            <a:r>
              <a:rPr lang="en-US" dirty="0"/>
              <a:t> </a:t>
            </a:r>
          </a:p>
          <a:p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këtë</a:t>
            </a:r>
            <a:r>
              <a:rPr lang="en-US" dirty="0"/>
              <a:t> hap ne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informacione</a:t>
            </a:r>
            <a:r>
              <a:rPr lang="en-US" dirty="0"/>
              <a:t> </a:t>
            </a:r>
            <a:r>
              <a:rPr lang="en-US" dirty="0" err="1"/>
              <a:t>bazë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llojet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, </a:t>
            </a:r>
            <a:r>
              <a:rPr lang="en-US" dirty="0" err="1"/>
              <a:t>kolonat</a:t>
            </a:r>
            <a:r>
              <a:rPr lang="en-US" dirty="0"/>
              <a:t>, </a:t>
            </a:r>
            <a:r>
              <a:rPr lang="en-US" dirty="0" err="1"/>
              <a:t>numërimin</a:t>
            </a:r>
            <a:r>
              <a:rPr lang="en-US" dirty="0"/>
              <a:t> e </a:t>
            </a:r>
            <a:r>
              <a:rPr lang="en-US" dirty="0" err="1"/>
              <a:t>vlerave</a:t>
            </a:r>
            <a:r>
              <a:rPr lang="en-US" dirty="0"/>
              <a:t> null, </a:t>
            </a:r>
            <a:r>
              <a:rPr lang="en-US" dirty="0" err="1"/>
              <a:t>përdorimin</a:t>
            </a:r>
            <a:r>
              <a:rPr lang="en-US" dirty="0"/>
              <a:t> e memories, </a:t>
            </a:r>
            <a:r>
              <a:rPr lang="en-US" dirty="0" err="1"/>
              <a:t>etj</a:t>
            </a:r>
            <a:r>
              <a:rPr lang="en-US" dirty="0"/>
              <a:t>. EDA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parë</a:t>
            </a:r>
            <a:r>
              <a:rPr lang="en-US" dirty="0"/>
              <a:t> se </a:t>
            </a:r>
            <a:r>
              <a:rPr lang="en-US" dirty="0" err="1"/>
              <a:t>çfarë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tregojnë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dhënat</a:t>
            </a:r>
            <a:r>
              <a:rPr lang="en-US" dirty="0"/>
              <a:t> </a:t>
            </a:r>
            <a:r>
              <a:rPr lang="en-US" dirty="0" err="1"/>
              <a:t>përtej</a:t>
            </a:r>
            <a:r>
              <a:rPr lang="en-US" dirty="0"/>
              <a:t> </a:t>
            </a:r>
            <a:r>
              <a:rPr lang="en-US" dirty="0" err="1"/>
              <a:t>modelimit</a:t>
            </a:r>
            <a:r>
              <a:rPr lang="en-US" dirty="0"/>
              <a:t> formal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detyrës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testimit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hipotezave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7A22D-6D46-13B1-7A1D-D557E72A5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5353"/>
            <a:ext cx="5791200" cy="3981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1838A1-3781-D013-062F-88B4F96B22FA}"/>
              </a:ext>
            </a:extLst>
          </p:cNvPr>
          <p:cNvSpPr txBox="1"/>
          <p:nvPr/>
        </p:nvSpPr>
        <p:spPr>
          <a:xfrm>
            <a:off x="6526694" y="1863418"/>
            <a:ext cx="520810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Metoda</a:t>
            </a:r>
            <a:r>
              <a:rPr lang="en-US" sz="1600" dirty="0"/>
              <a:t> </a:t>
            </a:r>
            <a:r>
              <a:rPr lang="en-US" sz="1600" dirty="0" err="1"/>
              <a:t>DataFrame.describe</a:t>
            </a:r>
            <a:r>
              <a:rPr lang="en-US" sz="1600" dirty="0"/>
              <a:t>() </a:t>
            </a:r>
            <a:r>
              <a:rPr lang="en-US" sz="1600" dirty="0" err="1"/>
              <a:t>gjeneron</a:t>
            </a:r>
            <a:r>
              <a:rPr lang="en-US" sz="1600" dirty="0"/>
              <a:t> </a:t>
            </a:r>
            <a:r>
              <a:rPr lang="en-US" sz="1600" dirty="0" err="1"/>
              <a:t>statistika</a:t>
            </a:r>
            <a:r>
              <a:rPr lang="en-US" sz="1600" dirty="0"/>
              <a:t> </a:t>
            </a:r>
            <a:r>
              <a:rPr lang="en-US" sz="1600" dirty="0" err="1"/>
              <a:t>përshkruese</a:t>
            </a:r>
            <a:r>
              <a:rPr lang="en-US" sz="1600" dirty="0"/>
              <a:t> </a:t>
            </a:r>
            <a:r>
              <a:rPr lang="en-US" sz="1600" dirty="0" err="1"/>
              <a:t>vetëm</a:t>
            </a:r>
            <a:r>
              <a:rPr lang="en-US" sz="1600" dirty="0"/>
              <a:t> </a:t>
            </a:r>
            <a:r>
              <a:rPr lang="en-US" sz="1600" dirty="0" err="1"/>
              <a:t>për</a:t>
            </a:r>
            <a:r>
              <a:rPr lang="en-US" sz="1600" dirty="0"/>
              <a:t> </a:t>
            </a:r>
            <a:r>
              <a:rPr lang="en-US" sz="1600" dirty="0" err="1"/>
              <a:t>vlerat</a:t>
            </a:r>
            <a:r>
              <a:rPr lang="en-US" sz="1600" dirty="0"/>
              <a:t> </a:t>
            </a:r>
            <a:r>
              <a:rPr lang="en-US" sz="1600" dirty="0" err="1"/>
              <a:t>numerike</a:t>
            </a:r>
            <a:r>
              <a:rPr lang="en-US" sz="1600" dirty="0"/>
              <a:t> jo </a:t>
            </a:r>
            <a:r>
              <a:rPr lang="en-US" sz="1600" dirty="0" err="1"/>
              <a:t>për</a:t>
            </a:r>
            <a:r>
              <a:rPr lang="en-US" sz="1600" dirty="0"/>
              <a:t> </a:t>
            </a:r>
            <a:r>
              <a:rPr lang="en-US" sz="1600" dirty="0" err="1"/>
              <a:t>vlerat</a:t>
            </a:r>
            <a:r>
              <a:rPr lang="en-US" sz="1600" dirty="0"/>
              <a:t> </a:t>
            </a:r>
            <a:r>
              <a:rPr lang="en-US" sz="1600" dirty="0" err="1"/>
              <a:t>kategorike</a:t>
            </a:r>
            <a:r>
              <a:rPr lang="en-US" sz="1600" dirty="0"/>
              <a:t>. </a:t>
            </a:r>
            <a:r>
              <a:rPr lang="en-US" sz="1600" dirty="0" err="1"/>
              <a:t>Kjo</a:t>
            </a:r>
            <a:r>
              <a:rPr lang="en-US" sz="1600" dirty="0"/>
              <a:t> </a:t>
            </a:r>
            <a:r>
              <a:rPr lang="en-US" sz="1600" dirty="0" err="1"/>
              <a:t>metodë</a:t>
            </a:r>
            <a:r>
              <a:rPr lang="en-US" sz="1600" dirty="0"/>
              <a:t> </a:t>
            </a:r>
            <a:r>
              <a:rPr lang="en-US" sz="1600" dirty="0" err="1"/>
              <a:t>përmbledh</a:t>
            </a:r>
            <a:r>
              <a:rPr lang="en-US" sz="1600" dirty="0"/>
              <a:t> </a:t>
            </a:r>
            <a:r>
              <a:rPr lang="en-US" sz="1600" dirty="0" err="1"/>
              <a:t>tendencën</a:t>
            </a:r>
            <a:r>
              <a:rPr lang="en-US" sz="1600" dirty="0"/>
              <a:t> </a:t>
            </a:r>
            <a:r>
              <a:rPr lang="en-US" sz="1600" dirty="0" err="1"/>
              <a:t>qendrore</a:t>
            </a:r>
            <a:r>
              <a:rPr lang="en-US" sz="1600" dirty="0"/>
              <a:t>, </a:t>
            </a:r>
            <a:r>
              <a:rPr lang="en-US" sz="1600" dirty="0" err="1"/>
              <a:t>shpërndarjen</a:t>
            </a:r>
            <a:r>
              <a:rPr lang="en-US" sz="1600" dirty="0"/>
              <a:t> </a:t>
            </a:r>
            <a:r>
              <a:rPr lang="en-US" sz="1600" dirty="0" err="1"/>
              <a:t>dhe</a:t>
            </a:r>
            <a:r>
              <a:rPr lang="en-US" sz="1600" dirty="0"/>
              <a:t> </a:t>
            </a:r>
            <a:r>
              <a:rPr lang="en-US" sz="1600" dirty="0" err="1"/>
              <a:t>formën</a:t>
            </a:r>
            <a:r>
              <a:rPr lang="en-US" sz="1600" dirty="0"/>
              <a:t> e </a:t>
            </a:r>
            <a:r>
              <a:rPr lang="en-US" sz="1600" dirty="0" err="1"/>
              <a:t>shpërndarjes</a:t>
            </a:r>
            <a:r>
              <a:rPr lang="en-US" sz="1600" dirty="0"/>
              <a:t> </a:t>
            </a:r>
            <a:r>
              <a:rPr lang="en-US" sz="1600" dirty="0" err="1"/>
              <a:t>së</a:t>
            </a:r>
            <a:r>
              <a:rPr lang="en-US" sz="1600" dirty="0"/>
              <a:t> </a:t>
            </a:r>
            <a:r>
              <a:rPr lang="en-US" sz="1600" dirty="0" err="1"/>
              <a:t>një</a:t>
            </a:r>
            <a:r>
              <a:rPr lang="en-US" sz="1600" dirty="0"/>
              <a:t> </a:t>
            </a:r>
            <a:r>
              <a:rPr lang="en-US" sz="1600" dirty="0" err="1"/>
              <a:t>grupi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dhënash</a:t>
            </a:r>
            <a:r>
              <a:rPr lang="en-US" sz="1600" dirty="0"/>
              <a:t>, duke </a:t>
            </a:r>
            <a:r>
              <a:rPr lang="en-US" sz="1600" dirty="0" err="1"/>
              <a:t>përjashtuar</a:t>
            </a:r>
            <a:r>
              <a:rPr lang="en-US" sz="1600" dirty="0"/>
              <a:t> </a:t>
            </a:r>
            <a:r>
              <a:rPr lang="en-US" sz="1600" dirty="0" err="1"/>
              <a:t>vlerat</a:t>
            </a:r>
            <a:r>
              <a:rPr lang="en-US" sz="1600" dirty="0"/>
              <a:t> </a:t>
            </a:r>
            <a:r>
              <a:rPr lang="en-US" sz="1600" dirty="0" err="1"/>
              <a:t>NaN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Count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tregon</a:t>
            </a:r>
            <a:r>
              <a:rPr lang="en-US" sz="1600" dirty="0"/>
              <a:t> </a:t>
            </a:r>
            <a:r>
              <a:rPr lang="en-US" sz="1600" dirty="0" err="1"/>
              <a:t>numrin</a:t>
            </a:r>
            <a:r>
              <a:rPr lang="en-US" sz="1600" dirty="0"/>
              <a:t> e </a:t>
            </a:r>
            <a:r>
              <a:rPr lang="en-US" sz="1600" dirty="0" err="1"/>
              <a:t>rreshtave</a:t>
            </a:r>
            <a:r>
              <a:rPr lang="en-US" sz="1600" dirty="0"/>
              <a:t> jo bosh </a:t>
            </a:r>
            <a:r>
              <a:rPr lang="en-US" sz="1600" dirty="0" err="1"/>
              <a:t>në</a:t>
            </a:r>
            <a:r>
              <a:rPr lang="en-US" sz="1600" dirty="0"/>
              <a:t> </a:t>
            </a:r>
            <a:r>
              <a:rPr lang="en-US" sz="1600" dirty="0" err="1"/>
              <a:t>një</a:t>
            </a:r>
            <a:r>
              <a:rPr lang="en-US" sz="1600" dirty="0"/>
              <a:t> </a:t>
            </a:r>
            <a:r>
              <a:rPr lang="en-US" sz="1600" dirty="0" err="1"/>
              <a:t>veçori</a:t>
            </a:r>
            <a:r>
              <a:rPr lang="en-US" sz="1600" dirty="0"/>
              <a:t>. </a:t>
            </a:r>
            <a:r>
              <a:rPr lang="en-US" sz="1600" dirty="0" err="1"/>
              <a:t>Siç</a:t>
            </a:r>
            <a:r>
              <a:rPr lang="en-US" sz="1600" dirty="0"/>
              <a:t> </a:t>
            </a:r>
            <a:r>
              <a:rPr lang="en-US" sz="1600" dirty="0" err="1"/>
              <a:t>mund</a:t>
            </a:r>
            <a:r>
              <a:rPr lang="en-US" sz="1600" dirty="0"/>
              <a:t> ta </a:t>
            </a:r>
            <a:r>
              <a:rPr lang="en-US" sz="1600" dirty="0" err="1"/>
              <a:t>shohim</a:t>
            </a:r>
            <a:r>
              <a:rPr lang="en-US" sz="1600" dirty="0"/>
              <a:t>, </a:t>
            </a:r>
            <a:r>
              <a:rPr lang="en-US" sz="1600" dirty="0" err="1"/>
              <a:t>nuk</a:t>
            </a:r>
            <a:r>
              <a:rPr lang="en-US" sz="1600" dirty="0"/>
              <a:t> ka </a:t>
            </a:r>
            <a:r>
              <a:rPr lang="en-US" sz="1600" dirty="0" err="1"/>
              <a:t>rreshta</a:t>
            </a:r>
            <a:r>
              <a:rPr lang="en-US" sz="1600" dirty="0"/>
              <a:t> jo bosh.</a:t>
            </a:r>
          </a:p>
          <a:p>
            <a:r>
              <a:rPr lang="en-US" sz="1600" dirty="0" err="1"/>
              <a:t>Mesatarja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tregon</a:t>
            </a:r>
            <a:r>
              <a:rPr lang="en-US" sz="1600" dirty="0"/>
              <a:t> </a:t>
            </a:r>
            <a:r>
              <a:rPr lang="en-US" sz="1600" dirty="0" err="1"/>
              <a:t>vlerën</a:t>
            </a:r>
            <a:r>
              <a:rPr lang="en-US" sz="1600" dirty="0"/>
              <a:t> </a:t>
            </a:r>
            <a:r>
              <a:rPr lang="en-US" sz="1600" dirty="0" err="1"/>
              <a:t>mesatare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asaj</a:t>
            </a:r>
            <a:r>
              <a:rPr lang="en-US" sz="1600" dirty="0"/>
              <a:t> </a:t>
            </a:r>
            <a:r>
              <a:rPr lang="en-US" sz="1600" dirty="0" err="1"/>
              <a:t>veçorie</a:t>
            </a:r>
            <a:r>
              <a:rPr lang="en-US" sz="1600" dirty="0"/>
              <a:t>.</a:t>
            </a:r>
          </a:p>
          <a:p>
            <a:r>
              <a:rPr lang="en-US" sz="1600" dirty="0"/>
              <a:t>Std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tregon</a:t>
            </a:r>
            <a:r>
              <a:rPr lang="en-US" sz="1600" dirty="0"/>
              <a:t> </a:t>
            </a:r>
            <a:r>
              <a:rPr lang="en-US" sz="1600" dirty="0" err="1"/>
              <a:t>vlerën</a:t>
            </a:r>
            <a:r>
              <a:rPr lang="en-US" sz="1600" dirty="0"/>
              <a:t> e </a:t>
            </a:r>
            <a:r>
              <a:rPr lang="en-US" sz="1600" dirty="0" err="1"/>
              <a:t>devijimit</a:t>
            </a:r>
            <a:r>
              <a:rPr lang="en-US" sz="1600" dirty="0"/>
              <a:t> standard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kësaj</a:t>
            </a:r>
            <a:r>
              <a:rPr lang="en-US" sz="1600" dirty="0"/>
              <a:t> </a:t>
            </a:r>
            <a:r>
              <a:rPr lang="en-US" sz="1600" dirty="0" err="1"/>
              <a:t>veçorie</a:t>
            </a:r>
            <a:r>
              <a:rPr lang="en-US" sz="1600" dirty="0"/>
              <a:t>.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tregon</a:t>
            </a:r>
            <a:r>
              <a:rPr lang="en-US" sz="1600" dirty="0"/>
              <a:t> </a:t>
            </a:r>
            <a:r>
              <a:rPr lang="en-US" sz="1600" dirty="0" err="1"/>
              <a:t>vlerën</a:t>
            </a:r>
            <a:r>
              <a:rPr lang="en-US" sz="1600" dirty="0"/>
              <a:t> </a:t>
            </a:r>
            <a:r>
              <a:rPr lang="en-US" sz="1600" dirty="0" err="1"/>
              <a:t>minimale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asaj</a:t>
            </a:r>
            <a:r>
              <a:rPr lang="en-US" sz="1600" dirty="0"/>
              <a:t> </a:t>
            </a:r>
            <a:r>
              <a:rPr lang="en-US" sz="1600" dirty="0" err="1"/>
              <a:t>veçorie</a:t>
            </a:r>
            <a:r>
              <a:rPr lang="en-US" sz="1600" dirty="0"/>
              <a:t>.</a:t>
            </a:r>
          </a:p>
          <a:p>
            <a:r>
              <a:rPr lang="en-US" sz="1600" dirty="0"/>
              <a:t>25%, 50% </a:t>
            </a:r>
            <a:r>
              <a:rPr lang="en-US" sz="1600" dirty="0" err="1"/>
              <a:t>dhe</a:t>
            </a:r>
            <a:r>
              <a:rPr lang="en-US" sz="1600" dirty="0"/>
              <a:t> 75% </a:t>
            </a:r>
            <a:r>
              <a:rPr lang="en-US" sz="1600" dirty="0" err="1"/>
              <a:t>janë</a:t>
            </a:r>
            <a:r>
              <a:rPr lang="en-US" sz="1600" dirty="0"/>
              <a:t> </a:t>
            </a:r>
            <a:r>
              <a:rPr lang="en-US" sz="1600" dirty="0" err="1"/>
              <a:t>përqindja</a:t>
            </a:r>
            <a:r>
              <a:rPr lang="en-US" sz="1600" dirty="0"/>
              <a:t>/</a:t>
            </a:r>
            <a:r>
              <a:rPr lang="en-US" sz="1600" dirty="0" err="1"/>
              <a:t>kuartili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secilës</a:t>
            </a:r>
            <a:r>
              <a:rPr lang="en-US" sz="1600" dirty="0"/>
              <a:t> </a:t>
            </a:r>
            <a:r>
              <a:rPr lang="en-US" sz="1600" dirty="0" err="1"/>
              <a:t>veçori</a:t>
            </a:r>
            <a:r>
              <a:rPr lang="en-US" sz="1600" dirty="0"/>
              <a:t>. Ky </a:t>
            </a:r>
            <a:r>
              <a:rPr lang="en-US" sz="1600" dirty="0" err="1"/>
              <a:t>informacion</a:t>
            </a:r>
            <a:r>
              <a:rPr lang="en-US" sz="1600" dirty="0"/>
              <a:t> </a:t>
            </a:r>
            <a:r>
              <a:rPr lang="en-US" sz="1600" dirty="0" err="1"/>
              <a:t>kuartil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ndihmon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zbulojmë</a:t>
            </a:r>
            <a:r>
              <a:rPr lang="en-US" sz="1600" dirty="0"/>
              <a:t> Outliers.</a:t>
            </a:r>
          </a:p>
          <a:p>
            <a:r>
              <a:rPr lang="en-US" sz="1600" dirty="0"/>
              <a:t>Max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tregon</a:t>
            </a:r>
            <a:r>
              <a:rPr lang="en-US" sz="1600" dirty="0"/>
              <a:t> </a:t>
            </a:r>
            <a:r>
              <a:rPr lang="en-US" sz="1600" dirty="0" err="1"/>
              <a:t>vlerën</a:t>
            </a:r>
            <a:r>
              <a:rPr lang="en-US" sz="1600" dirty="0"/>
              <a:t> </a:t>
            </a:r>
            <a:r>
              <a:rPr lang="en-US" sz="1600" dirty="0" err="1"/>
              <a:t>maksimale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</a:t>
            </a:r>
            <a:r>
              <a:rPr lang="en-US" sz="1600" dirty="0" err="1"/>
              <a:t>kësaj</a:t>
            </a:r>
            <a:r>
              <a:rPr lang="en-US" sz="1600" dirty="0"/>
              <a:t> </a:t>
            </a:r>
            <a:r>
              <a:rPr lang="en-US" sz="1600" dirty="0" err="1"/>
              <a:t>veçorie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15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7AF744-E2C0-892E-A8DC-7978D32768DB}"/>
              </a:ext>
            </a:extLst>
          </p:cNvPr>
          <p:cNvSpPr txBox="1"/>
          <p:nvPr/>
        </p:nvSpPr>
        <p:spPr>
          <a:xfrm>
            <a:off x="1242390" y="2551837"/>
            <a:ext cx="82759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https://www.kaggle.com/datasets/ayessa/salary-prediction-classification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https://www.kaggle.com/datasets/prathamtripathi/drug-classification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https://www.kaggle.com/datasets/andrewmvd/fetal-health-classification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5ACC7-9B41-1F5E-49C4-2D7178B42C93}"/>
              </a:ext>
            </a:extLst>
          </p:cNvPr>
          <p:cNvSpPr txBox="1"/>
          <p:nvPr/>
        </p:nvSpPr>
        <p:spPr>
          <a:xfrm>
            <a:off x="1199321" y="811192"/>
            <a:ext cx="881932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Përzgjedhja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datasets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përdorur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marrë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Kaggle.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Classifications datasets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zgjedhur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384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6B5751-0C35-7046-2D12-C6C696DF7462}"/>
              </a:ext>
            </a:extLst>
          </p:cNvPr>
          <p:cNvSpPr txBox="1"/>
          <p:nvPr/>
        </p:nvSpPr>
        <p:spPr>
          <a:xfrm>
            <a:off x="484324" y="518348"/>
            <a:ext cx="10316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Numërimi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vlerave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mungojnë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ato</a:t>
            </a:r>
            <a:r>
              <a:rPr lang="en-US" dirty="0"/>
              <a:t> null</a:t>
            </a:r>
          </a:p>
          <a:p>
            <a:r>
              <a:rPr lang="en-US" dirty="0" err="1"/>
              <a:t>Këtu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numërohen</a:t>
            </a:r>
            <a:r>
              <a:rPr lang="en-US" dirty="0"/>
              <a:t> </a:t>
            </a:r>
            <a:r>
              <a:rPr lang="en-US" dirty="0" err="1"/>
              <a:t>vlerat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mungojnë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ato</a:t>
            </a:r>
            <a:r>
              <a:rPr lang="en-US" dirty="0"/>
              <a:t> null.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rastin</a:t>
            </a:r>
            <a:r>
              <a:rPr lang="en-US" dirty="0"/>
              <a:t> 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grupi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dhënash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botës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,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e </a:t>
            </a:r>
            <a:r>
              <a:rPr lang="en-US" dirty="0" err="1"/>
              <a:t>zakonshme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vlera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grupin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mungojnë</a:t>
            </a:r>
            <a:r>
              <a:rPr lang="en-US" dirty="0"/>
              <a:t>. Ne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përfaqësojmë</a:t>
            </a:r>
            <a:r>
              <a:rPr lang="en-US" dirty="0"/>
              <a:t> </a:t>
            </a:r>
            <a:r>
              <a:rPr lang="en-US" dirty="0" err="1"/>
              <a:t>këto</a:t>
            </a:r>
            <a:r>
              <a:rPr lang="en-US" dirty="0"/>
              <a:t> </a:t>
            </a:r>
            <a:r>
              <a:rPr lang="en-US" dirty="0" err="1"/>
              <a:t>vlera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mungojnë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vlera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(Jo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numër</a:t>
            </a:r>
            <a:r>
              <a:rPr lang="en-US" dirty="0"/>
              <a:t>). Por,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ndërtuar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model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mirë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mësimit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makinerive</a:t>
            </a:r>
            <a:r>
              <a:rPr lang="en-US" dirty="0"/>
              <a:t>,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dhënat</a:t>
            </a:r>
            <a:r>
              <a:rPr lang="en-US" dirty="0"/>
              <a:t> </a:t>
            </a:r>
            <a:r>
              <a:rPr lang="en-US" dirty="0" err="1"/>
              <a:t>tona</a:t>
            </a:r>
            <a:r>
              <a:rPr lang="en-US" dirty="0"/>
              <a:t>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jenë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plota</a:t>
            </a:r>
            <a:r>
              <a:rPr lang="en-US" dirty="0"/>
              <a:t>. </a:t>
            </a:r>
            <a:r>
              <a:rPr lang="en-US" dirty="0" err="1"/>
              <a:t>Kjo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arsyeja</a:t>
            </a:r>
            <a:r>
              <a:rPr lang="en-US" dirty="0"/>
              <a:t> </a:t>
            </a:r>
            <a:r>
              <a:rPr lang="en-US" dirty="0" err="1"/>
              <a:t>pse</a:t>
            </a:r>
            <a:r>
              <a:rPr lang="en-US" dirty="0"/>
              <a:t> ne </a:t>
            </a:r>
            <a:r>
              <a:rPr lang="en-US" dirty="0" err="1"/>
              <a:t>përdorim</a:t>
            </a:r>
            <a:r>
              <a:rPr lang="en-US" dirty="0"/>
              <a:t> 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teknika</a:t>
            </a:r>
            <a:r>
              <a:rPr lang="en-US" dirty="0"/>
              <a:t> </a:t>
            </a:r>
            <a:r>
              <a:rPr lang="en-US" dirty="0" err="1"/>
              <a:t>imputimi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zëvendësuar</a:t>
            </a:r>
            <a:r>
              <a:rPr lang="en-US" dirty="0"/>
              <a:t> </a:t>
            </a:r>
            <a:r>
              <a:rPr lang="en-US" dirty="0" err="1"/>
              <a:t>vlerat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me 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vlera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mundshme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CEA3CF-67F3-1FA2-CE20-DF514751C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29" y="2733882"/>
            <a:ext cx="6622775" cy="335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6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B21FA9-0336-2E04-BFDA-0826061D47D2}"/>
              </a:ext>
            </a:extLst>
          </p:cNvPr>
          <p:cNvSpPr txBox="1"/>
          <p:nvPr/>
        </p:nvSpPr>
        <p:spPr>
          <a:xfrm>
            <a:off x="523460" y="341391"/>
            <a:ext cx="98927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err="1"/>
              <a:t>Grafiku</a:t>
            </a:r>
            <a:r>
              <a:rPr lang="en-US" dirty="0"/>
              <a:t> me </a:t>
            </a:r>
            <a:r>
              <a:rPr lang="en-US" dirty="0" err="1"/>
              <a:t>shtylla</a:t>
            </a:r>
            <a:r>
              <a:rPr lang="en-US" dirty="0"/>
              <a:t>:</a:t>
            </a:r>
          </a:p>
          <a:p>
            <a:r>
              <a:rPr lang="en-US" dirty="0"/>
              <a:t>Ky </a:t>
            </a:r>
            <a:r>
              <a:rPr lang="en-US" dirty="0" err="1"/>
              <a:t>grafik</a:t>
            </a:r>
            <a:r>
              <a:rPr lang="en-US" dirty="0"/>
              <a:t> me </a:t>
            </a:r>
            <a:r>
              <a:rPr lang="en-US" dirty="0" err="1"/>
              <a:t>shtylla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jep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ide se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vlera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mungojnë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secilën</a:t>
            </a:r>
            <a:r>
              <a:rPr lang="en-US" dirty="0"/>
              <a:t> </a:t>
            </a:r>
            <a:r>
              <a:rPr lang="en-US" dirty="0" err="1"/>
              <a:t>kolonë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8E1B1-271E-1784-D72A-9B3E5EF87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8" y="1707561"/>
            <a:ext cx="5400261" cy="41203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B455A6-3407-35FB-65BB-5C9762B7FB15}"/>
              </a:ext>
            </a:extLst>
          </p:cNvPr>
          <p:cNvSpPr txBox="1"/>
          <p:nvPr/>
        </p:nvSpPr>
        <p:spPr>
          <a:xfrm>
            <a:off x="6539947" y="2099321"/>
            <a:ext cx="54002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Parimi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kësaj</a:t>
            </a:r>
            <a:r>
              <a:rPr lang="en-US" dirty="0"/>
              <a:t> </a:t>
            </a:r>
            <a:r>
              <a:rPr lang="en-US" dirty="0" err="1"/>
              <a:t>sfide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:</a:t>
            </a:r>
          </a:p>
          <a:p>
            <a:r>
              <a:rPr lang="en-US" dirty="0" err="1"/>
              <a:t>Klasifikimi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shëndetit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fetusit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parandaluar</a:t>
            </a:r>
            <a:r>
              <a:rPr lang="en-US" dirty="0"/>
              <a:t> </a:t>
            </a:r>
            <a:r>
              <a:rPr lang="en-US" dirty="0" err="1"/>
              <a:t>vdekshmërinë</a:t>
            </a:r>
            <a:r>
              <a:rPr lang="en-US" dirty="0"/>
              <a:t> e </a:t>
            </a:r>
            <a:r>
              <a:rPr lang="en-US" dirty="0" err="1"/>
              <a:t>fëmijëve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nënave</a:t>
            </a:r>
            <a:r>
              <a:rPr lang="en-US" dirty="0"/>
              <a:t>. </a:t>
            </a:r>
            <a:r>
              <a:rPr lang="en-US" dirty="0" err="1"/>
              <a:t>Pra</a:t>
            </a:r>
            <a:r>
              <a:rPr lang="en-US" dirty="0"/>
              <a:t>, </a:t>
            </a:r>
            <a:r>
              <a:rPr lang="en-US" dirty="0" err="1"/>
              <a:t>merrni</a:t>
            </a:r>
            <a:r>
              <a:rPr lang="en-US" dirty="0"/>
              <a:t> </a:t>
            </a:r>
            <a:r>
              <a:rPr lang="en-US" dirty="0" err="1"/>
              <a:t>informacione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rubrikën</a:t>
            </a:r>
            <a:r>
              <a:rPr lang="en-US" dirty="0"/>
              <a:t> "</a:t>
            </a:r>
            <a:r>
              <a:rPr lang="en-US" dirty="0" err="1"/>
              <a:t>fetal_shëndeti</a:t>
            </a:r>
            <a:r>
              <a:rPr lang="en-US" dirty="0"/>
              <a:t>"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cilat</a:t>
            </a:r>
            <a:r>
              <a:rPr lang="en-US" dirty="0"/>
              <a:t> u </a:t>
            </a:r>
            <a:r>
              <a:rPr lang="en-US" dirty="0" err="1"/>
              <a:t>klasifikuan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mjekë</a:t>
            </a:r>
            <a:r>
              <a:rPr lang="en-US" dirty="0"/>
              <a:t> </a:t>
            </a:r>
            <a:r>
              <a:rPr lang="en-US" dirty="0" err="1"/>
              <a:t>obstetër</a:t>
            </a:r>
            <a:r>
              <a:rPr lang="en-US" dirty="0"/>
              <a:t> </a:t>
            </a:r>
            <a:r>
              <a:rPr lang="en-US" dirty="0" err="1"/>
              <a:t>ekspertë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3 </a:t>
            </a:r>
            <a:r>
              <a:rPr lang="en-US" dirty="0" err="1"/>
              <a:t>klasa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Normale</a:t>
            </a:r>
            <a:endParaRPr lang="en-US" dirty="0"/>
          </a:p>
          <a:p>
            <a:r>
              <a:rPr lang="en-US" dirty="0"/>
              <a:t>I </a:t>
            </a:r>
            <a:r>
              <a:rPr lang="en-US" dirty="0" err="1"/>
              <a:t>dyshuari</a:t>
            </a:r>
            <a:endParaRPr lang="en-US" dirty="0"/>
          </a:p>
          <a:p>
            <a:r>
              <a:rPr lang="en-US" dirty="0" err="1"/>
              <a:t>Patologjike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5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153698-117F-1D46-AB24-5007A67C32C5}"/>
              </a:ext>
            </a:extLst>
          </p:cNvPr>
          <p:cNvSpPr txBox="1"/>
          <p:nvPr/>
        </p:nvSpPr>
        <p:spPr>
          <a:xfrm>
            <a:off x="483703" y="540171"/>
            <a:ext cx="103830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Vizualizimet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kolonës</a:t>
            </a:r>
            <a:r>
              <a:rPr lang="en-US" dirty="0"/>
              <a:t> "</a:t>
            </a:r>
            <a:r>
              <a:rPr lang="en-US" dirty="0" err="1"/>
              <a:t>fetal_health</a:t>
            </a:r>
            <a:r>
              <a:rPr lang="en-US" dirty="0"/>
              <a:t>" e </a:t>
            </a:r>
            <a:r>
              <a:rPr lang="en-US" dirty="0" err="1"/>
              <a:t>bëjnë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lehtë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kuptuar</a:t>
            </a:r>
            <a:r>
              <a:rPr lang="en-US" dirty="0"/>
              <a:t> </a:t>
            </a:r>
            <a:r>
              <a:rPr lang="en-US" dirty="0" err="1"/>
              <a:t>gjendjen</a:t>
            </a:r>
            <a:r>
              <a:rPr lang="en-US" dirty="0"/>
              <a:t> e </a:t>
            </a:r>
            <a:r>
              <a:rPr lang="en-US" dirty="0" err="1"/>
              <a:t>fetusit</a:t>
            </a:r>
            <a:r>
              <a:rPr lang="en-US" dirty="0"/>
              <a:t>,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vizualizimi</a:t>
            </a:r>
            <a:r>
              <a:rPr lang="en-US" dirty="0"/>
              <a:t> </a:t>
            </a:r>
            <a:r>
              <a:rPr lang="en-US" dirty="0" err="1"/>
              <a:t>gjithashtu</a:t>
            </a:r>
            <a:r>
              <a:rPr lang="en-US" dirty="0"/>
              <a:t> e </a:t>
            </a:r>
            <a:r>
              <a:rPr lang="en-US" dirty="0" err="1"/>
              <a:t>bën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lehtë</a:t>
            </a:r>
            <a:r>
              <a:rPr lang="en-US" dirty="0"/>
              <a:t> </a:t>
            </a:r>
            <a:r>
              <a:rPr lang="en-US" dirty="0" err="1"/>
              <a:t>zbulimin</a:t>
            </a:r>
            <a:r>
              <a:rPr lang="en-US" dirty="0"/>
              <a:t> e </a:t>
            </a:r>
            <a:r>
              <a:rPr lang="en-US" dirty="0" err="1"/>
              <a:t>modeleve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gjendjes</a:t>
            </a:r>
            <a:r>
              <a:rPr lang="en-US" dirty="0"/>
              <a:t> </a:t>
            </a:r>
            <a:r>
              <a:rPr lang="en-US" dirty="0" err="1"/>
              <a:t>fetale</a:t>
            </a:r>
            <a:r>
              <a:rPr lang="en-US" dirty="0"/>
              <a:t> (</a:t>
            </a:r>
            <a:r>
              <a:rPr lang="en-US" dirty="0" err="1"/>
              <a:t>Normale</a:t>
            </a:r>
            <a:r>
              <a:rPr lang="en-US" dirty="0"/>
              <a:t>, e </a:t>
            </a:r>
            <a:r>
              <a:rPr lang="en-US" dirty="0" err="1"/>
              <a:t>dyshimtë</a:t>
            </a:r>
            <a:r>
              <a:rPr lang="en-US" dirty="0"/>
              <a:t>, </a:t>
            </a:r>
            <a:r>
              <a:rPr lang="en-US" dirty="0" err="1"/>
              <a:t>patologjike</a:t>
            </a:r>
            <a:r>
              <a:rPr lang="en-US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14453-F4B0-723C-D147-701FB90CA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96" y="1736782"/>
            <a:ext cx="5810665" cy="3629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084380-021F-2196-16DF-165ECE0FB9AD}"/>
              </a:ext>
            </a:extLst>
          </p:cNvPr>
          <p:cNvSpPr txBox="1"/>
          <p:nvPr/>
        </p:nvSpPr>
        <p:spPr>
          <a:xfrm>
            <a:off x="656395" y="5670175"/>
            <a:ext cx="93224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Vizualizimet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kolonës</a:t>
            </a:r>
            <a:r>
              <a:rPr lang="en-US" dirty="0"/>
              <a:t> "</a:t>
            </a:r>
            <a:r>
              <a:rPr lang="en-US" dirty="0" err="1"/>
              <a:t>fetal_health</a:t>
            </a:r>
            <a:r>
              <a:rPr lang="en-US" dirty="0"/>
              <a:t>"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tregojnë</a:t>
            </a:r>
            <a:r>
              <a:rPr lang="en-US" dirty="0"/>
              <a:t> </a:t>
            </a:r>
            <a:r>
              <a:rPr lang="en-US" dirty="0" err="1"/>
              <a:t>përqindjen</a:t>
            </a:r>
            <a:r>
              <a:rPr lang="en-US" dirty="0"/>
              <a:t> e </a:t>
            </a:r>
            <a:r>
              <a:rPr lang="en-US" dirty="0" err="1"/>
              <a:t>gjendjes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shëndetit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fetusit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908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487DCC-CA17-575B-A99B-78C5C7D56513}"/>
              </a:ext>
            </a:extLst>
          </p:cNvPr>
          <p:cNvSpPr txBox="1"/>
          <p:nvPr/>
        </p:nvSpPr>
        <p:spPr>
          <a:xfrm>
            <a:off x="735496" y="252620"/>
            <a:ext cx="102107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Heatmap</a:t>
            </a:r>
          </a:p>
          <a:p>
            <a:r>
              <a:rPr lang="en-US" dirty="0" err="1"/>
              <a:t>Një</a:t>
            </a:r>
            <a:r>
              <a:rPr lang="en-US" dirty="0"/>
              <a:t> Heatmap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paraqitje</a:t>
            </a:r>
            <a:r>
              <a:rPr lang="en-US" dirty="0"/>
              <a:t> </a:t>
            </a:r>
            <a:r>
              <a:rPr lang="en-US" dirty="0" err="1"/>
              <a:t>dy-dimensionale</a:t>
            </a:r>
            <a:r>
              <a:rPr lang="en-US" dirty="0"/>
              <a:t> e </a:t>
            </a:r>
            <a:r>
              <a:rPr lang="en-US" dirty="0" err="1"/>
              <a:t>informacionit</a:t>
            </a:r>
            <a:r>
              <a:rPr lang="en-US" dirty="0"/>
              <a:t> me </a:t>
            </a:r>
            <a:r>
              <a:rPr lang="en-US" dirty="0" err="1"/>
              <a:t>ndihmën</a:t>
            </a:r>
            <a:r>
              <a:rPr lang="en-US" dirty="0"/>
              <a:t> e </a:t>
            </a:r>
            <a:r>
              <a:rPr lang="en-US" dirty="0" err="1"/>
              <a:t>ngjyrave</a:t>
            </a:r>
            <a:r>
              <a:rPr lang="en-US" dirty="0"/>
              <a:t>. Heatmap </a:t>
            </a:r>
            <a:r>
              <a:rPr lang="en-US" dirty="0" err="1"/>
              <a:t>mund</a:t>
            </a:r>
            <a:r>
              <a:rPr lang="en-US" dirty="0"/>
              <a:t> ta </a:t>
            </a:r>
            <a:r>
              <a:rPr lang="en-US" dirty="0" err="1"/>
              <a:t>ndihmojnë</a:t>
            </a:r>
            <a:r>
              <a:rPr lang="en-US" dirty="0"/>
              <a:t> </a:t>
            </a:r>
            <a:r>
              <a:rPr lang="en-US" dirty="0" err="1"/>
              <a:t>përdoruesin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vizualizojë</a:t>
            </a:r>
            <a:r>
              <a:rPr lang="en-US" dirty="0"/>
              <a:t> </a:t>
            </a:r>
            <a:r>
              <a:rPr lang="en-US" dirty="0" err="1"/>
              <a:t>informacione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thjeshta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komplekse</a:t>
            </a:r>
            <a:r>
              <a:rPr lang="en-US" dirty="0"/>
              <a:t>. </a:t>
            </a:r>
            <a:r>
              <a:rPr lang="en-US" dirty="0" err="1"/>
              <a:t>Hartat</a:t>
            </a:r>
            <a:r>
              <a:rPr lang="en-US" dirty="0"/>
              <a:t> e </a:t>
            </a:r>
            <a:r>
              <a:rPr lang="en-US" dirty="0" err="1"/>
              <a:t>nxehtësisë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korrelacionit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ideale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krahasimin</a:t>
            </a:r>
            <a:r>
              <a:rPr lang="en-US" dirty="0"/>
              <a:t> e </a:t>
            </a:r>
            <a:r>
              <a:rPr lang="en-US" dirty="0" err="1"/>
              <a:t>matjeve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çdo</a:t>
            </a:r>
            <a:r>
              <a:rPr lang="en-US" dirty="0"/>
              <a:t> </a:t>
            </a:r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vlerash</a:t>
            </a:r>
            <a:r>
              <a:rPr lang="en-US" dirty="0"/>
              <a:t> </a:t>
            </a:r>
            <a:r>
              <a:rPr lang="en-US" dirty="0" err="1"/>
              <a:t>dimensionesh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AECC7-1688-3EBA-1D4B-0486A2698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17" y="1842880"/>
            <a:ext cx="56292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8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A6D26-CEC7-D873-6EF5-E54C69CA9BAD}"/>
              </a:ext>
            </a:extLst>
          </p:cNvPr>
          <p:cNvSpPr txBox="1"/>
          <p:nvPr/>
        </p:nvSpPr>
        <p:spPr>
          <a:xfrm>
            <a:off x="119270" y="394692"/>
            <a:ext cx="1195346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Regresioni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logjistik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fqinjët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afërt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(KNN)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rritjen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(GBM)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përmirësuar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gjitha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ML, 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hiperparametrave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kërkojmë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përdorur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qasjen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zakonshme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"Grid Search"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katër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mësipërme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Hiper-parametrat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shtesë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konkludohen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automatikisht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mësuarit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duhet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specifikohen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përpara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fazës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mësuarit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shembull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zakonshëm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hiper-parametrit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vlera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Fqinji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afërt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njësive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fshehura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nervor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Prandaj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gjetja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vlerave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nën-optimale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hiper-parametrave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thelbësore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siguruar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përgjithësimin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duhur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optimizimit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hiper-parametrit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përsërit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veçmas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secilën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metodologji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mësimit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kandidatit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përfshinte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mëposhtëm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hiper-parametrash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përshtatshëm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t'u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optimizuar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secilën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specifikua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sërë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vlerash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kandidate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Këto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zgjedhje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ekspertiza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jonë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kostoja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llogaritëse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nevojshme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trajnuar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mësua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parashikues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gjitha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kombinimet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mundshme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hiper-parametrave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jashtë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kampionit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vlerësua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përdorur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Vlefshmërinë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kryqëzuar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5-fish (CV), d.m.th.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vërtetoi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mbetur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kërkon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mënyrë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shteruese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gjitha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kombinimet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mundshme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hiperparametrave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gjatë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fazës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trajnimit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Përpara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vazhdojmë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mbulojmë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tjetër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verifikimit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kryqëzuar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(CV)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akordimi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hiperparametrave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nëpërmjet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kërkimit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rrjetit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zakonisht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verifikohet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kryqëzor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shmangur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mbipërshtatjen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Prandaj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përshpejtimin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funksionimit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vendosëm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n-splits=3,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n_jobs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=2.</a:t>
            </a:r>
          </a:p>
        </p:txBody>
      </p:sp>
    </p:spTree>
    <p:extLst>
      <p:ext uri="{BB962C8B-B14F-4D97-AF65-F5344CB8AC3E}">
        <p14:creationId xmlns:p14="http://schemas.microsoft.com/office/powerpoint/2010/main" val="187260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5D1B77-424D-9068-81DB-B351C8E8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07" y="593863"/>
            <a:ext cx="7461221" cy="3081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D36859-96F3-87EA-36C6-6109CAA85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76" y="4033216"/>
            <a:ext cx="7328452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6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4209E8-0ABF-0624-2061-559CE73D1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3" y="559076"/>
            <a:ext cx="7584592" cy="2486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2E2BDC-DD5B-BA9D-63AD-0185A1580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3" y="3428999"/>
            <a:ext cx="7494279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8F59B-72B9-9B0E-6F79-B7012561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59" y="708577"/>
            <a:ext cx="7771157" cy="2428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E8EF3-F4E8-8E15-9408-6ED5C4BC6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59" y="3720549"/>
            <a:ext cx="7771157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9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DBE13-F9BA-14C7-AD76-2F78B8678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68" y="1706425"/>
            <a:ext cx="7215189" cy="47673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CF00CF-07E4-DEDF-64CA-6CBBEF6298E4}"/>
              </a:ext>
            </a:extLst>
          </p:cNvPr>
          <p:cNvSpPr txBox="1"/>
          <p:nvPr/>
        </p:nvSpPr>
        <p:spPr>
          <a:xfrm>
            <a:off x="1504121" y="562920"/>
            <a:ext cx="85012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Rezultatet</a:t>
            </a:r>
            <a:r>
              <a:rPr lang="en-US" dirty="0"/>
              <a:t> e </a:t>
            </a:r>
            <a:r>
              <a:rPr lang="en-US" dirty="0" err="1"/>
              <a:t>fazës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përzgjedhjes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modelit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përmbledhur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figurën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vazhdim</a:t>
            </a:r>
            <a:r>
              <a:rPr lang="en-US" dirty="0"/>
              <a:t>. Random Forest me 0.99 </a:t>
            </a:r>
            <a:r>
              <a:rPr lang="en-US" dirty="0" err="1"/>
              <a:t>pikë</a:t>
            </a:r>
            <a:r>
              <a:rPr lang="en-US" dirty="0"/>
              <a:t> ka </a:t>
            </a:r>
            <a:r>
              <a:rPr lang="en-US" dirty="0" err="1"/>
              <a:t>përqindje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lartë</a:t>
            </a:r>
            <a:r>
              <a:rPr lang="en-US" dirty="0"/>
              <a:t> midis </a:t>
            </a:r>
            <a:r>
              <a:rPr lang="en-US" dirty="0" err="1"/>
              <a:t>modeleve</a:t>
            </a:r>
            <a:r>
              <a:rPr lang="en-US" dirty="0"/>
              <a:t>. </a:t>
            </a:r>
            <a:r>
              <a:rPr lang="en-US" dirty="0" err="1"/>
              <a:t>Regresioni</a:t>
            </a:r>
            <a:r>
              <a:rPr lang="en-US" dirty="0"/>
              <a:t> </a:t>
            </a:r>
            <a:r>
              <a:rPr lang="en-US" dirty="0" err="1"/>
              <a:t>logjistik</a:t>
            </a:r>
            <a:r>
              <a:rPr lang="en-US" dirty="0"/>
              <a:t> ka </a:t>
            </a:r>
            <a:r>
              <a:rPr lang="en-US" dirty="0" err="1"/>
              <a:t>rezultatin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ulët</a:t>
            </a:r>
            <a:r>
              <a:rPr lang="en-US" dirty="0"/>
              <a:t> (0.90).</a:t>
            </a:r>
          </a:p>
        </p:txBody>
      </p:sp>
    </p:spTree>
    <p:extLst>
      <p:ext uri="{BB962C8B-B14F-4D97-AF65-F5344CB8AC3E}">
        <p14:creationId xmlns:p14="http://schemas.microsoft.com/office/powerpoint/2010/main" val="39327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348" y="511829"/>
            <a:ext cx="9601200" cy="914869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87FCB-F1A9-E5F5-6EBF-55028876CEB5}"/>
              </a:ext>
            </a:extLst>
          </p:cNvPr>
          <p:cNvSpPr txBox="1"/>
          <p:nvPr/>
        </p:nvSpPr>
        <p:spPr>
          <a:xfrm>
            <a:off x="1292086" y="4785548"/>
            <a:ext cx="7414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https://www.kaggle.com/datasets/yasserh/housing-prices-dataset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A22E5-B6F3-B4CF-BE87-477755DBE2DE}"/>
              </a:ext>
            </a:extLst>
          </p:cNvPr>
          <p:cNvSpPr txBox="1"/>
          <p:nvPr/>
        </p:nvSpPr>
        <p:spPr>
          <a:xfrm>
            <a:off x="1292086" y="5461409"/>
            <a:ext cx="7653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https://www.kaggle.com/datasets/yasserh/student-marks-dataset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F566-DEC8-0A4E-CACD-A63369758AAD}"/>
              </a:ext>
            </a:extLst>
          </p:cNvPr>
          <p:cNvSpPr txBox="1"/>
          <p:nvPr/>
        </p:nvSpPr>
        <p:spPr>
          <a:xfrm>
            <a:off x="1292086" y="4109687"/>
            <a:ext cx="92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 </a:t>
            </a:r>
            <a:r>
              <a:rPr lang="en-US" dirty="0" err="1"/>
              <a:t>datasetat</a:t>
            </a:r>
            <a:r>
              <a:rPr lang="en-US" dirty="0"/>
              <a:t> e </a:t>
            </a:r>
            <a:r>
              <a:rPr lang="en-US" dirty="0" err="1"/>
              <a:t>përzgjedhur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Regression </a:t>
            </a:r>
            <a:r>
              <a:rPr lang="en-US" dirty="0" err="1"/>
              <a:t>në</a:t>
            </a:r>
            <a:r>
              <a:rPr lang="en-US" dirty="0"/>
              <a:t> Kaggle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paraqitur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b="1" dirty="0"/>
              <a:t> </a:t>
            </a:r>
            <a:r>
              <a:rPr lang="en-US" dirty="0" err="1"/>
              <a:t>poshtë</a:t>
            </a:r>
            <a:r>
              <a:rPr lang="en-US" b="1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39C2F2-2E61-1976-B7EC-5598C340D2F1}"/>
              </a:ext>
            </a:extLst>
          </p:cNvPr>
          <p:cNvSpPr txBox="1"/>
          <p:nvPr/>
        </p:nvSpPr>
        <p:spPr>
          <a:xfrm>
            <a:off x="854764" y="591883"/>
            <a:ext cx="1010478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effectLst/>
                <a:latin typeface="zeitung"/>
              </a:rPr>
              <a:t>Salary Prediction Classification -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Klasifikimi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mbi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pagën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nëse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pak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50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mijë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ose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madhe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50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mijëDetyra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parashikimit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përcaktojë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nëse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person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bën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mbi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mijë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vit.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 dataset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ërmban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kolona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rreth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mosh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ë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ës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arsimi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statusi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martesor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etj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fontAlgn="base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Gjithashtu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rreth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32562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rreshta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b="1" i="0" dirty="0">
                <a:effectLst/>
                <a:latin typeface="zeitung"/>
              </a:rPr>
              <a:t>Drug Classification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Ky dataset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përmban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informacione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rreth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llojeve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caktuara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barnave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Meqenëse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fillestar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mësMachine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Learning do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ishte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mundësi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shkëlqyer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provuar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teknika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parashikuar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rezultatin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barnave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mund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jenë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sakta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pacientin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jane: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Lloji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drogës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Kompletet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veçorive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janë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Mosha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Gjinia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Nivelet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presionit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gjakut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(BP),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Nivelet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kolesterolit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Racioni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kalium.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Gjithashtu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 201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rreshta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n-US" sz="2000" dirty="0">
              <a:latin typeface="zeitung"/>
            </a:endParaRPr>
          </a:p>
          <a:p>
            <a:pPr fontAlgn="base"/>
            <a:r>
              <a:rPr lang="en-US" sz="2000" b="1" i="0" dirty="0">
                <a:effectLst/>
                <a:latin typeface="zeitung"/>
              </a:rPr>
              <a:t>Fetal Health Classification</a:t>
            </a:r>
            <a:r>
              <a:rPr lang="en-US" sz="2000" b="1" dirty="0">
                <a:latin typeface="zeitung"/>
              </a:rPr>
              <a:t>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 dataset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shëndetin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fetusi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dyshimtë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patologjik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duke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përdorur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CTG. Ky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përmban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2126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regjistrime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veçorive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nxjerra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provimet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kardiotokogramit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 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specialistë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obstetër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dyshuari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Patologjike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1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F76090-314D-8189-97AD-32FD19921608}"/>
              </a:ext>
            </a:extLst>
          </p:cNvPr>
          <p:cNvSpPr txBox="1"/>
          <p:nvPr/>
        </p:nvSpPr>
        <p:spPr>
          <a:xfrm>
            <a:off x="616226" y="506108"/>
            <a:ext cx="85542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Housing Prices Dataset</a:t>
            </a:r>
          </a:p>
          <a:p>
            <a:endParaRPr lang="en-US" dirty="0"/>
          </a:p>
          <a:p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parashikuar</a:t>
            </a:r>
            <a:r>
              <a:rPr lang="en-US" dirty="0"/>
              <a:t> </a:t>
            </a:r>
            <a:r>
              <a:rPr lang="en-US" dirty="0" err="1"/>
              <a:t>çmimin</a:t>
            </a:r>
            <a:r>
              <a:rPr lang="en-US" dirty="0"/>
              <a:t> e </a:t>
            </a:r>
            <a:r>
              <a:rPr lang="en-US" dirty="0" err="1"/>
              <a:t>banesave</a:t>
            </a:r>
            <a:r>
              <a:rPr lang="en-US" dirty="0"/>
              <a:t> </a:t>
            </a:r>
            <a:r>
              <a:rPr lang="en-US" dirty="0" err="1"/>
              <a:t>bazuar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faktorë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sipërfaqja</a:t>
            </a:r>
            <a:r>
              <a:rPr lang="en-US" dirty="0"/>
              <a:t> e </a:t>
            </a:r>
            <a:r>
              <a:rPr lang="en-US" dirty="0" err="1"/>
              <a:t>shtëpisë</a:t>
            </a:r>
            <a:r>
              <a:rPr lang="en-US" dirty="0"/>
              <a:t>, </a:t>
            </a:r>
            <a:r>
              <a:rPr lang="en-US" dirty="0" err="1"/>
              <a:t>dhomat</a:t>
            </a:r>
            <a:r>
              <a:rPr lang="en-US" dirty="0"/>
              <a:t> e </a:t>
            </a:r>
            <a:r>
              <a:rPr lang="en-US" dirty="0" err="1"/>
              <a:t>gjumit</a:t>
            </a:r>
            <a:r>
              <a:rPr lang="en-US" dirty="0"/>
              <a:t>, </a:t>
            </a:r>
            <a:r>
              <a:rPr lang="en-US" dirty="0" err="1"/>
              <a:t>mobilimi</a:t>
            </a:r>
            <a:r>
              <a:rPr lang="en-US" dirty="0"/>
              <a:t>, </a:t>
            </a:r>
            <a:r>
              <a:rPr lang="en-US" dirty="0" err="1"/>
              <a:t>afërsia</a:t>
            </a:r>
            <a:r>
              <a:rPr lang="en-US" dirty="0"/>
              <a:t> me </a:t>
            </a:r>
            <a:r>
              <a:rPr lang="en-US" dirty="0" err="1"/>
              <a:t>rrugën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, </a:t>
            </a:r>
            <a:r>
              <a:rPr lang="en-US" dirty="0" err="1"/>
              <a:t>etj</a:t>
            </a:r>
            <a:r>
              <a:rPr lang="en-US" dirty="0"/>
              <a:t>. </a:t>
            </a:r>
            <a:r>
              <a:rPr lang="en-US" dirty="0" err="1"/>
              <a:t>Kompleksi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ende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vogël</a:t>
            </a:r>
            <a:r>
              <a:rPr lang="en-US" dirty="0"/>
              <a:t>, </a:t>
            </a:r>
            <a:r>
              <a:rPr lang="en-US" dirty="0" err="1"/>
              <a:t>kompleksiteti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tij</a:t>
            </a:r>
            <a:r>
              <a:rPr lang="en-US" dirty="0"/>
              <a:t> </a:t>
            </a:r>
            <a:r>
              <a:rPr lang="en-US" dirty="0" err="1"/>
              <a:t>lind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faktin</a:t>
            </a:r>
            <a:r>
              <a:rPr lang="en-US" dirty="0"/>
              <a:t> se ka </a:t>
            </a:r>
            <a:r>
              <a:rPr lang="en-US" dirty="0" err="1"/>
              <a:t>shumëkolinearitet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fortë</a:t>
            </a:r>
            <a:r>
              <a:rPr lang="en-US" dirty="0"/>
              <a:t>. </a:t>
            </a:r>
          </a:p>
          <a:p>
            <a:r>
              <a:rPr lang="en-US" dirty="0" err="1"/>
              <a:t>Objektiv</a:t>
            </a:r>
            <a:r>
              <a:rPr lang="en-US" dirty="0"/>
              <a:t>:</a:t>
            </a:r>
          </a:p>
          <a:p>
            <a:r>
              <a:rPr lang="en-US" dirty="0" err="1"/>
              <a:t>Kuptoni</a:t>
            </a:r>
            <a:r>
              <a:rPr lang="en-US" dirty="0"/>
              <a:t> </a:t>
            </a:r>
            <a:r>
              <a:rPr lang="en-US" dirty="0" err="1"/>
              <a:t>grupin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pastrimin</a:t>
            </a:r>
            <a:r>
              <a:rPr lang="en-US" dirty="0"/>
              <a:t>.</a:t>
            </a:r>
          </a:p>
          <a:p>
            <a:r>
              <a:rPr lang="en-US" dirty="0" err="1"/>
              <a:t>Ndërtoni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regresionit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parashikuar</a:t>
            </a:r>
            <a:r>
              <a:rPr lang="en-US" dirty="0"/>
              <a:t> </a:t>
            </a:r>
            <a:r>
              <a:rPr lang="en-US" dirty="0" err="1"/>
              <a:t>shitjet</a:t>
            </a:r>
            <a:r>
              <a:rPr lang="en-US" dirty="0"/>
              <a:t> pa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veçori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vetme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shumëfishtë</a:t>
            </a:r>
            <a:r>
              <a:rPr lang="en-US" dirty="0"/>
              <a:t>.</a:t>
            </a:r>
          </a:p>
          <a:p>
            <a:r>
              <a:rPr lang="en-US" dirty="0" err="1"/>
              <a:t>Gjithashtu</a:t>
            </a:r>
            <a:r>
              <a:rPr lang="en-US" dirty="0"/>
              <a:t> </a:t>
            </a:r>
            <a:r>
              <a:rPr lang="en-US" dirty="0" err="1"/>
              <a:t>vlerësoni</a:t>
            </a:r>
            <a:r>
              <a:rPr lang="en-US" dirty="0"/>
              <a:t> </a:t>
            </a:r>
            <a:r>
              <a:rPr lang="en-US" dirty="0" err="1"/>
              <a:t>modelet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krahasoni</a:t>
            </a:r>
            <a:r>
              <a:rPr lang="en-US" dirty="0"/>
              <a:t> </a:t>
            </a:r>
            <a:r>
              <a:rPr lang="en-US" dirty="0" err="1"/>
              <a:t>rezultatet</a:t>
            </a:r>
            <a:r>
              <a:rPr lang="en-US" dirty="0"/>
              <a:t> e </a:t>
            </a:r>
            <a:r>
              <a:rPr lang="en-US" dirty="0" err="1"/>
              <a:t>tyre</a:t>
            </a:r>
            <a:r>
              <a:rPr lang="en-US" dirty="0"/>
              <a:t> </a:t>
            </a:r>
            <a:r>
              <a:rPr lang="en-US" dirty="0" err="1"/>
              <a:t>përkatëse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R2, RMSE, </a:t>
            </a:r>
            <a:r>
              <a:rPr lang="en-US" dirty="0" err="1"/>
              <a:t>etj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93715-BF9E-93AD-537C-43125F911766}"/>
              </a:ext>
            </a:extLst>
          </p:cNvPr>
          <p:cNvSpPr txBox="1"/>
          <p:nvPr/>
        </p:nvSpPr>
        <p:spPr>
          <a:xfrm>
            <a:off x="616226" y="4183581"/>
            <a:ext cx="61092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Exploration</a:t>
            </a:r>
          </a:p>
          <a:p>
            <a:r>
              <a:rPr lang="en-US" dirty="0"/>
              <a:t>Exploratory Data Analysis (EDA)</a:t>
            </a:r>
          </a:p>
          <a:p>
            <a:r>
              <a:rPr lang="en-US" dirty="0"/>
              <a:t>Data Pre-processing</a:t>
            </a:r>
          </a:p>
          <a:p>
            <a:r>
              <a:rPr lang="en-US" dirty="0"/>
              <a:t>Data Manipulation</a:t>
            </a:r>
          </a:p>
          <a:p>
            <a:r>
              <a:rPr lang="en-US" dirty="0"/>
              <a:t>Feature Selection/Extraction</a:t>
            </a:r>
          </a:p>
          <a:p>
            <a:r>
              <a:rPr lang="en-US" dirty="0"/>
              <a:t>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8BAE1B-1B52-37C0-EF79-50EBEAAF2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1" y="614362"/>
            <a:ext cx="7679635" cy="2614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4CD6A0-5B90-BC06-D02A-9A8309DC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3629026"/>
            <a:ext cx="767963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0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BCC87B-7AA1-A22B-AD3F-973FCFE3A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63"/>
          <a:stretch/>
        </p:blipFill>
        <p:spPr>
          <a:xfrm>
            <a:off x="333996" y="318051"/>
            <a:ext cx="6143625" cy="2792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BCCFF4-9BB5-85E5-DA76-379375600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9459"/>
            <a:ext cx="58864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D951F-0BCE-040B-BA0A-4FB5A28B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24" y="424898"/>
            <a:ext cx="5267325" cy="47625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2BD8923-7981-5C00-4414-C97AAEBCB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24" y="5697068"/>
            <a:ext cx="56454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heqjes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dhënave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jashtme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grupi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dhënave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kishte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545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heqjes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dhënave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jashtme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grupi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dhënave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 533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E761C-69CE-7261-E384-9985EE256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704" y="1589639"/>
            <a:ext cx="4173400" cy="343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0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A20A7F-5FA1-1609-4A4C-07022A868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76" y="84043"/>
            <a:ext cx="6795880" cy="668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776F00-90EA-B615-ACC8-55C0E1D28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1" y="2816291"/>
            <a:ext cx="6339094" cy="3061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9F85BB-97EB-357F-A414-DF1918FF8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035" y="473765"/>
            <a:ext cx="5502965" cy="3067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EEE412-04C7-404D-2C03-173F920700BA}"/>
              </a:ext>
            </a:extLst>
          </p:cNvPr>
          <p:cNvSpPr txBox="1"/>
          <p:nvPr/>
        </p:nvSpPr>
        <p:spPr>
          <a:xfrm>
            <a:off x="3816626" y="980391"/>
            <a:ext cx="4810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Inter"/>
              </a:rPr>
              <a:t>Manual Method - VIF</a:t>
            </a:r>
            <a:br>
              <a:rPr lang="en-US" b="0" i="0" dirty="0">
                <a:effectLst/>
                <a:latin typeface="Roboto Mono" panose="00000009000000000000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4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E99B1D-1845-D1BB-7A00-AFD536CF6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53" y="479962"/>
            <a:ext cx="5181600" cy="308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3F69AF-3B0A-CAEF-73CA-8481F207B345}"/>
              </a:ext>
            </a:extLst>
          </p:cNvPr>
          <p:cNvSpPr txBox="1"/>
          <p:nvPr/>
        </p:nvSpPr>
        <p:spPr>
          <a:xfrm>
            <a:off x="1881331" y="3464223"/>
            <a:ext cx="610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Automatic Method - RFE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3E46C-E698-97E9-647C-3DEED693981B}"/>
              </a:ext>
            </a:extLst>
          </p:cNvPr>
          <p:cNvSpPr txBox="1"/>
          <p:nvPr/>
        </p:nvSpPr>
        <p:spPr>
          <a:xfrm>
            <a:off x="7507357" y="6242730"/>
            <a:ext cx="6109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Inter"/>
              </a:rPr>
              <a:t>Feature </a:t>
            </a:r>
            <a:r>
              <a:rPr lang="en-US" b="0" dirty="0" err="1">
                <a:solidFill>
                  <a:srgbClr val="000000"/>
                </a:solidFill>
                <a:effectLst/>
                <a:latin typeface="Inter"/>
              </a:rPr>
              <a:t>Elmination</a:t>
            </a:r>
            <a:r>
              <a:rPr lang="en-US" b="0" dirty="0">
                <a:solidFill>
                  <a:srgbClr val="000000"/>
                </a:solidFill>
                <a:effectLst/>
                <a:latin typeface="Inter"/>
              </a:rPr>
              <a:t> using PCA Decomposition</a:t>
            </a:r>
            <a:br>
              <a:rPr lang="en-US" b="0" i="0" dirty="0">
                <a:effectLst/>
                <a:latin typeface="Roboto Mono" panose="00000009000000000000" pitchFamily="49" charset="0"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BEB8AB-B306-F7F6-4D08-832F36FFE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044" y="2683277"/>
            <a:ext cx="4283700" cy="34766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84C279-4414-6521-561F-71F708362619}"/>
              </a:ext>
            </a:extLst>
          </p:cNvPr>
          <p:cNvSpPr txBox="1"/>
          <p:nvPr/>
        </p:nvSpPr>
        <p:spPr>
          <a:xfrm>
            <a:off x="1113184" y="4347008"/>
            <a:ext cx="53803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shihet</a:t>
            </a:r>
            <a:r>
              <a:rPr lang="en-US" dirty="0"/>
              <a:t> se </a:t>
            </a:r>
            <a:r>
              <a:rPr lang="en-US" dirty="0" err="1"/>
              <a:t>performanca</a:t>
            </a:r>
            <a:r>
              <a:rPr lang="en-US" dirty="0"/>
              <a:t> e </a:t>
            </a:r>
            <a:r>
              <a:rPr lang="en-US" dirty="0" err="1"/>
              <a:t>modelit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e </a:t>
            </a:r>
            <a:r>
              <a:rPr lang="en-US" dirty="0" err="1"/>
              <a:t>qetë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e </a:t>
            </a:r>
            <a:r>
              <a:rPr lang="en-US" dirty="0" err="1"/>
              <a:t>krahasueshme</a:t>
            </a:r>
            <a:r>
              <a:rPr lang="en-US" dirty="0"/>
              <a:t> e </a:t>
            </a:r>
            <a:r>
              <a:rPr lang="en-US" dirty="0" err="1"/>
              <a:t>veçorive</a:t>
            </a:r>
            <a:r>
              <a:rPr lang="en-US" dirty="0"/>
              <a:t> pa </a:t>
            </a:r>
            <a:r>
              <a:rPr lang="en-US" dirty="0" err="1"/>
              <a:t>rënie</a:t>
            </a:r>
            <a:r>
              <a:rPr lang="en-US" dirty="0"/>
              <a:t> duke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teknikat</a:t>
            </a:r>
            <a:r>
              <a:rPr lang="en-US" dirty="0"/>
              <a:t> VIF, RFE </a:t>
            </a:r>
            <a:r>
              <a:rPr lang="en-US" dirty="0" err="1"/>
              <a:t>dhe</a:t>
            </a:r>
            <a:r>
              <a:rPr lang="en-US" dirty="0"/>
              <a:t> PCA. Duke </a:t>
            </a:r>
            <a:r>
              <a:rPr lang="en-US" dirty="0" err="1"/>
              <a:t>krahasuar</a:t>
            </a:r>
            <a:r>
              <a:rPr lang="en-US" dirty="0"/>
              <a:t> </a:t>
            </a:r>
            <a:r>
              <a:rPr lang="en-US" dirty="0" err="1"/>
              <a:t>parcelat</a:t>
            </a:r>
            <a:r>
              <a:rPr lang="en-US" dirty="0"/>
              <a:t> RMSE,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vlerat</a:t>
            </a:r>
            <a:r>
              <a:rPr lang="en-US" dirty="0"/>
              <a:t> </a:t>
            </a:r>
            <a:r>
              <a:rPr lang="en-US" dirty="0" err="1"/>
              <a:t>optimale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heqjen</a:t>
            </a:r>
            <a:r>
              <a:rPr lang="en-US" dirty="0"/>
              <a:t> e </a:t>
            </a:r>
            <a:r>
              <a:rPr lang="en-US" dirty="0" err="1"/>
              <a:t>shumicës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veçorive</a:t>
            </a:r>
            <a:r>
              <a:rPr lang="en-US" dirty="0"/>
              <a:t> duke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teknikën</a:t>
            </a:r>
            <a:r>
              <a:rPr lang="en-US" dirty="0"/>
              <a:t> </a:t>
            </a:r>
            <a:r>
              <a:rPr lang="en-US" dirty="0" err="1"/>
              <a:t>manuale</a:t>
            </a:r>
            <a:r>
              <a:rPr lang="en-US" dirty="0"/>
              <a:t> RFE. </a:t>
            </a:r>
          </a:p>
        </p:txBody>
      </p:sp>
    </p:spTree>
    <p:extLst>
      <p:ext uri="{BB962C8B-B14F-4D97-AF65-F5344CB8AC3E}">
        <p14:creationId xmlns:p14="http://schemas.microsoft.com/office/powerpoint/2010/main" val="276671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92874D-4DE4-64EA-AA33-4B436CF08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58" y="648113"/>
            <a:ext cx="4371975" cy="1647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F12A5E-2789-6330-7B5A-579689E79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649399"/>
            <a:ext cx="5791200" cy="3133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8BAB37-493C-CBEF-2212-56E36F4F4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351" y="424070"/>
            <a:ext cx="4371974" cy="1871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362F8-7582-40B8-D5C8-1CEF893B0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631" y="2392224"/>
            <a:ext cx="5532369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7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8CC14-CA6B-6E37-5B4B-555506710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67" y="474800"/>
            <a:ext cx="3067050" cy="1800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F0C03-2515-C17E-774D-A2D3702F1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9" y="2877998"/>
            <a:ext cx="5819775" cy="3286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5790F7-2A73-0BFA-1E64-3770A4A99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879" y="189050"/>
            <a:ext cx="3295650" cy="2085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40B048-82DA-7156-7C99-7AE62CE43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178" y="3064459"/>
            <a:ext cx="6206822" cy="291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2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8B2599-45EE-E44C-DED9-19CD5FF31F48}"/>
              </a:ext>
            </a:extLst>
          </p:cNvPr>
          <p:cNvSpPr txBox="1"/>
          <p:nvPr/>
        </p:nvSpPr>
        <p:spPr>
          <a:xfrm>
            <a:off x="629478" y="671396"/>
            <a:ext cx="61092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Student Marks Dataset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3F50B-AFFB-11B9-95B0-B0BA18CDDAB2}"/>
              </a:ext>
            </a:extLst>
          </p:cNvPr>
          <p:cNvSpPr txBox="1"/>
          <p:nvPr/>
        </p:nvSpPr>
        <p:spPr>
          <a:xfrm>
            <a:off x="629478" y="1034898"/>
            <a:ext cx="74808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Përbëhen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notat</a:t>
            </a:r>
            <a:r>
              <a:rPr lang="en-US" dirty="0"/>
              <a:t> e </a:t>
            </a:r>
            <a:r>
              <a:rPr lang="en-US" dirty="0" err="1"/>
              <a:t>studentëve</a:t>
            </a:r>
            <a:r>
              <a:rPr lang="en-US" dirty="0"/>
              <a:t> duke </a:t>
            </a:r>
            <a:r>
              <a:rPr lang="en-US" dirty="0" err="1"/>
              <a:t>përfshirë</a:t>
            </a:r>
            <a:r>
              <a:rPr lang="en-US" dirty="0"/>
              <a:t> </a:t>
            </a:r>
            <a:r>
              <a:rPr lang="en-US" dirty="0" err="1"/>
              <a:t>kohën</a:t>
            </a:r>
            <a:r>
              <a:rPr lang="en-US" dirty="0"/>
              <a:t> e </a:t>
            </a:r>
            <a:r>
              <a:rPr lang="en-US" dirty="0" err="1"/>
              <a:t>tyre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studimit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numrin</a:t>
            </a:r>
            <a:r>
              <a:rPr lang="en-US" dirty="0"/>
              <a:t> e </a:t>
            </a:r>
            <a:r>
              <a:rPr lang="en-US" dirty="0" err="1"/>
              <a:t>kurseve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Karakteristikat</a:t>
            </a:r>
            <a:r>
              <a:rPr lang="en-US" dirty="0"/>
              <a:t> e </a:t>
            </a:r>
            <a:r>
              <a:rPr lang="en-US" dirty="0" err="1"/>
              <a:t>grupit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: </a:t>
            </a:r>
          </a:p>
          <a:p>
            <a:r>
              <a:rPr lang="en-US" dirty="0" err="1"/>
              <a:t>Numri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rasteve</a:t>
            </a:r>
            <a:r>
              <a:rPr lang="en-US" dirty="0"/>
              <a:t>: 100</a:t>
            </a:r>
          </a:p>
          <a:p>
            <a:r>
              <a:rPr lang="en-US" dirty="0" err="1"/>
              <a:t>Numri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atributeve</a:t>
            </a:r>
            <a:r>
              <a:rPr lang="en-US" dirty="0"/>
              <a:t>: 3 duke </a:t>
            </a:r>
            <a:r>
              <a:rPr lang="en-US" dirty="0" err="1"/>
              <a:t>përfshirë</a:t>
            </a:r>
            <a:r>
              <a:rPr lang="en-US" dirty="0"/>
              <a:t> </a:t>
            </a:r>
            <a:r>
              <a:rPr lang="en-US" dirty="0" err="1"/>
              <a:t>variablin</a:t>
            </a:r>
            <a:r>
              <a:rPr lang="en-US" dirty="0"/>
              <a:t> e </a:t>
            </a:r>
            <a:r>
              <a:rPr lang="en-US" dirty="0" err="1"/>
              <a:t>synuar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Projekti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thjeshtë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sfidues</a:t>
            </a:r>
            <a:r>
              <a:rPr lang="en-US" dirty="0"/>
              <a:t> </a:t>
            </a:r>
            <a:r>
              <a:rPr lang="en-US" dirty="0" err="1"/>
              <a:t>pasi</a:t>
            </a:r>
            <a:r>
              <a:rPr lang="en-US" dirty="0"/>
              <a:t> ka </a:t>
            </a:r>
            <a:r>
              <a:rPr lang="en-US" dirty="0" err="1"/>
              <a:t>veçori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mostra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kufizuara</a:t>
            </a:r>
            <a:r>
              <a:rPr lang="en-US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96E2C-8B33-4772-9F95-7349A7537C3B}"/>
              </a:ext>
            </a:extLst>
          </p:cNvPr>
          <p:cNvSpPr txBox="1"/>
          <p:nvPr/>
        </p:nvSpPr>
        <p:spPr>
          <a:xfrm>
            <a:off x="798443" y="3983723"/>
            <a:ext cx="35714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Exploration</a:t>
            </a:r>
          </a:p>
          <a:p>
            <a:r>
              <a:rPr lang="en-US" dirty="0"/>
              <a:t>Exploratory Data Analysis (EDA)</a:t>
            </a:r>
          </a:p>
          <a:p>
            <a:r>
              <a:rPr lang="en-US" dirty="0"/>
              <a:t>Data Pre-processing</a:t>
            </a:r>
          </a:p>
          <a:p>
            <a:r>
              <a:rPr lang="en-US" dirty="0"/>
              <a:t>Data Manipulation</a:t>
            </a:r>
          </a:p>
          <a:p>
            <a:r>
              <a:rPr lang="en-US" dirty="0"/>
              <a:t>Feature Selection/Extraction</a:t>
            </a:r>
          </a:p>
          <a:p>
            <a:r>
              <a:rPr lang="en-US" dirty="0"/>
              <a:t>Predictive Modelling</a:t>
            </a:r>
          </a:p>
          <a:p>
            <a:r>
              <a:rPr lang="en-US" dirty="0"/>
              <a:t>Project Outcomes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405754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3B7F1A-8631-16A6-F95D-C9E997478D5A}"/>
              </a:ext>
            </a:extLst>
          </p:cNvPr>
          <p:cNvSpPr txBox="1"/>
          <p:nvPr/>
        </p:nvSpPr>
        <p:spPr>
          <a:xfrm>
            <a:off x="344558" y="380007"/>
            <a:ext cx="109661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zeitung"/>
              </a:rPr>
              <a:t>Salary Prediction Classification </a:t>
            </a:r>
            <a:r>
              <a:rPr lang="en-US" i="0" dirty="0" err="1">
                <a:effectLst/>
                <a:latin typeface="zeitung"/>
              </a:rPr>
              <a:t>përmban</a:t>
            </a:r>
            <a:r>
              <a:rPr lang="en-US" i="0" dirty="0">
                <a:effectLst/>
                <a:latin typeface="zeitung"/>
              </a:rPr>
              <a:t>:</a:t>
            </a:r>
            <a:r>
              <a:rPr lang="en-US" b="1" i="0" dirty="0">
                <a:effectLst/>
                <a:latin typeface="zeitung"/>
              </a:rPr>
              <a:t> </a:t>
            </a:r>
          </a:p>
          <a:p>
            <a:r>
              <a:rPr lang="en-US" i="0" dirty="0" err="1">
                <a:effectLst/>
                <a:latin typeface="zeitung"/>
              </a:rPr>
              <a:t>Zbulimi</a:t>
            </a:r>
            <a:r>
              <a:rPr lang="en-US" i="0" dirty="0">
                <a:effectLst/>
                <a:latin typeface="zeitung"/>
              </a:rPr>
              <a:t> </a:t>
            </a:r>
            <a:r>
              <a:rPr lang="en-US" i="0" dirty="0" err="1">
                <a:effectLst/>
                <a:latin typeface="zeitung"/>
              </a:rPr>
              <a:t>i</a:t>
            </a:r>
            <a:r>
              <a:rPr lang="en-US" i="0" dirty="0">
                <a:effectLst/>
                <a:latin typeface="zeitung"/>
              </a:rPr>
              <a:t> </a:t>
            </a:r>
            <a:r>
              <a:rPr lang="en-US" i="0" dirty="0" err="1">
                <a:effectLst/>
                <a:latin typeface="zeitung"/>
              </a:rPr>
              <a:t>të</a:t>
            </a:r>
            <a:r>
              <a:rPr lang="en-US" i="0" dirty="0">
                <a:effectLst/>
                <a:latin typeface="zeitung"/>
              </a:rPr>
              <a:t> </a:t>
            </a:r>
            <a:r>
              <a:rPr lang="en-US" i="0" dirty="0" err="1">
                <a:effectLst/>
                <a:latin typeface="zeitung"/>
              </a:rPr>
              <a:t>dhënave</a:t>
            </a:r>
            <a:endParaRPr lang="en-US" i="0" dirty="0">
              <a:effectLst/>
              <a:latin typeface="zeitung"/>
            </a:endParaRPr>
          </a:p>
          <a:p>
            <a:r>
              <a:rPr lang="en-US" i="0" dirty="0" err="1">
                <a:effectLst/>
                <a:latin typeface="zeitung"/>
              </a:rPr>
              <a:t>Trajtimi</a:t>
            </a:r>
            <a:r>
              <a:rPr lang="en-US" i="0" dirty="0">
                <a:effectLst/>
                <a:latin typeface="zeitung"/>
              </a:rPr>
              <a:t> </a:t>
            </a:r>
            <a:r>
              <a:rPr lang="en-US" i="0" dirty="0" err="1">
                <a:effectLst/>
                <a:latin typeface="zeitung"/>
              </a:rPr>
              <a:t>i</a:t>
            </a:r>
            <a:r>
              <a:rPr lang="en-US" i="0" dirty="0">
                <a:effectLst/>
                <a:latin typeface="zeitung"/>
              </a:rPr>
              <a:t> </a:t>
            </a:r>
            <a:r>
              <a:rPr lang="en-US" i="0" dirty="0" err="1">
                <a:effectLst/>
                <a:latin typeface="zeitung"/>
              </a:rPr>
              <a:t>vlerave</a:t>
            </a:r>
            <a:r>
              <a:rPr lang="en-US" i="0" dirty="0">
                <a:effectLst/>
                <a:latin typeface="zeitung"/>
              </a:rPr>
              <a:t> </a:t>
            </a:r>
            <a:r>
              <a:rPr lang="en-US" i="0" dirty="0" err="1">
                <a:effectLst/>
                <a:latin typeface="zeitung"/>
              </a:rPr>
              <a:t>që</a:t>
            </a:r>
            <a:r>
              <a:rPr lang="en-US" i="0" dirty="0">
                <a:effectLst/>
                <a:latin typeface="zeitung"/>
              </a:rPr>
              <a:t> </a:t>
            </a:r>
            <a:r>
              <a:rPr lang="en-US" i="0" dirty="0" err="1">
                <a:effectLst/>
                <a:latin typeface="zeitung"/>
              </a:rPr>
              <a:t>mungojnë</a:t>
            </a:r>
            <a:endParaRPr lang="en-US" i="0" dirty="0">
              <a:effectLst/>
              <a:latin typeface="zeitung"/>
            </a:endParaRPr>
          </a:p>
          <a:p>
            <a:r>
              <a:rPr lang="en-US" i="0" dirty="0" err="1">
                <a:effectLst/>
                <a:latin typeface="zeitung"/>
              </a:rPr>
              <a:t>Analiza</a:t>
            </a:r>
            <a:r>
              <a:rPr lang="en-US" i="0" dirty="0">
                <a:effectLst/>
                <a:latin typeface="zeitung"/>
              </a:rPr>
              <a:t> e </a:t>
            </a:r>
            <a:r>
              <a:rPr lang="en-US" i="0" dirty="0" err="1">
                <a:effectLst/>
                <a:latin typeface="zeitung"/>
              </a:rPr>
              <a:t>të</a:t>
            </a:r>
            <a:r>
              <a:rPr lang="en-US" i="0" dirty="0">
                <a:effectLst/>
                <a:latin typeface="zeitung"/>
              </a:rPr>
              <a:t> </a:t>
            </a:r>
            <a:r>
              <a:rPr lang="en-US" i="0" dirty="0" err="1">
                <a:effectLst/>
                <a:latin typeface="zeitung"/>
              </a:rPr>
              <a:t>dhënave</a:t>
            </a:r>
            <a:r>
              <a:rPr lang="en-US" i="0" dirty="0">
                <a:effectLst/>
                <a:latin typeface="zeitung"/>
              </a:rPr>
              <a:t> </a:t>
            </a:r>
            <a:r>
              <a:rPr lang="en-US" i="0" dirty="0" err="1">
                <a:effectLst/>
                <a:latin typeface="zeitung"/>
              </a:rPr>
              <a:t>eksploruese</a:t>
            </a:r>
            <a:r>
              <a:rPr lang="en-US" i="0" dirty="0">
                <a:effectLst/>
                <a:latin typeface="zeitung"/>
              </a:rPr>
              <a:t> (EDA)</a:t>
            </a:r>
          </a:p>
          <a:p>
            <a:r>
              <a:rPr lang="en-US" i="0" dirty="0" err="1">
                <a:effectLst/>
                <a:latin typeface="zeitung"/>
              </a:rPr>
              <a:t>Inxhinieri</a:t>
            </a:r>
            <a:r>
              <a:rPr lang="en-US" i="0" dirty="0">
                <a:effectLst/>
                <a:latin typeface="zeitung"/>
              </a:rPr>
              <a:t> e </a:t>
            </a:r>
            <a:r>
              <a:rPr lang="en-US" i="0" dirty="0" err="1">
                <a:effectLst/>
                <a:latin typeface="zeitung"/>
              </a:rPr>
              <a:t>Veçorisë</a:t>
            </a:r>
            <a:endParaRPr lang="en-US" i="0" dirty="0">
              <a:effectLst/>
              <a:latin typeface="zeitung"/>
            </a:endParaRPr>
          </a:p>
          <a:p>
            <a:r>
              <a:rPr lang="en-US" i="0" dirty="0" err="1">
                <a:effectLst/>
                <a:latin typeface="zeitung"/>
              </a:rPr>
              <a:t>Modelimi</a:t>
            </a:r>
            <a:r>
              <a:rPr lang="en-US" i="0" dirty="0">
                <a:effectLst/>
                <a:latin typeface="zeitung"/>
              </a:rPr>
              <a:t>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BDA0A-1155-257E-717A-C082EF1AD531}"/>
              </a:ext>
            </a:extLst>
          </p:cNvPr>
          <p:cNvSpPr txBox="1"/>
          <p:nvPr/>
        </p:nvSpPr>
        <p:spPr>
          <a:xfrm>
            <a:off x="5403367" y="475168"/>
            <a:ext cx="61092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figurë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shohim</a:t>
            </a:r>
            <a:r>
              <a:rPr lang="en-US" dirty="0"/>
              <a:t> se kudo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mungon</a:t>
            </a:r>
            <a:r>
              <a:rPr lang="en-US" dirty="0"/>
              <a:t> </a:t>
            </a:r>
            <a:r>
              <a:rPr lang="en-US" dirty="0" err="1"/>
              <a:t>funksioni</a:t>
            </a:r>
            <a:r>
              <a:rPr lang="en-US" dirty="0"/>
              <a:t> '</a:t>
            </a:r>
            <a:r>
              <a:rPr lang="en-US" dirty="0" err="1"/>
              <a:t>workclass</a:t>
            </a:r>
            <a:r>
              <a:rPr lang="en-US" dirty="0"/>
              <a:t>', </a:t>
            </a:r>
            <a:r>
              <a:rPr lang="en-US" dirty="0" err="1"/>
              <a:t>mungon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funksioni</a:t>
            </a:r>
            <a:r>
              <a:rPr lang="en-US" dirty="0"/>
              <a:t> '</a:t>
            </a:r>
            <a:r>
              <a:rPr lang="en-US" dirty="0" err="1"/>
              <a:t>profesion</a:t>
            </a:r>
            <a:r>
              <a:rPr lang="en-US" dirty="0"/>
              <a:t>'.</a:t>
            </a:r>
          </a:p>
          <a:p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këtë</a:t>
            </a:r>
            <a:r>
              <a:rPr lang="en-US" dirty="0"/>
              <a:t> </a:t>
            </a:r>
            <a:r>
              <a:rPr lang="en-US" dirty="0" err="1"/>
              <a:t>rast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plotësojmë</a:t>
            </a:r>
            <a:r>
              <a:rPr lang="en-US" dirty="0"/>
              <a:t> </a:t>
            </a:r>
            <a:r>
              <a:rPr lang="en-US" dirty="0" err="1"/>
              <a:t>vlerat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'</a:t>
            </a:r>
            <a:r>
              <a:rPr lang="en-US" dirty="0" err="1"/>
              <a:t>klasës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punës</a:t>
            </a:r>
            <a:r>
              <a:rPr lang="en-US" dirty="0"/>
              <a:t>' </a:t>
            </a:r>
            <a:r>
              <a:rPr lang="en-US" dirty="0" err="1"/>
              <a:t>sipas</a:t>
            </a:r>
            <a:r>
              <a:rPr lang="en-US" dirty="0"/>
              <a:t> </a:t>
            </a:r>
            <a:r>
              <a:rPr lang="en-US" dirty="0" err="1"/>
              <a:t>modalitetit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tij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pas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plotësojmë</a:t>
            </a:r>
            <a:r>
              <a:rPr lang="en-US" dirty="0"/>
              <a:t> </a:t>
            </a:r>
            <a:r>
              <a:rPr lang="en-US" dirty="0" err="1"/>
              <a:t>vlerat</a:t>
            </a:r>
            <a:r>
              <a:rPr lang="en-US" dirty="0"/>
              <a:t> e '</a:t>
            </a:r>
            <a:r>
              <a:rPr lang="en-US" dirty="0" err="1"/>
              <a:t>profesionit</a:t>
            </a:r>
            <a:r>
              <a:rPr lang="en-US" dirty="0"/>
              <a:t>'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mungojnë</a:t>
            </a:r>
            <a:r>
              <a:rPr lang="en-US" dirty="0"/>
              <a:t> me </a:t>
            </a:r>
            <a:r>
              <a:rPr lang="en-US" dirty="0" err="1"/>
              <a:t>vlerën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ka </a:t>
            </a:r>
            <a:r>
              <a:rPr lang="en-US" dirty="0" err="1"/>
              <a:t>frekuencën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lartë</a:t>
            </a:r>
            <a:r>
              <a:rPr lang="en-US" dirty="0"/>
              <a:t> me </a:t>
            </a:r>
            <a:r>
              <a:rPr lang="en-US" dirty="0" err="1"/>
              <a:t>modalitetin</a:t>
            </a:r>
            <a:r>
              <a:rPr lang="en-US" dirty="0"/>
              <a:t> '</a:t>
            </a:r>
            <a:r>
              <a:rPr lang="en-US" dirty="0" err="1"/>
              <a:t>klasa</a:t>
            </a:r>
            <a:r>
              <a:rPr lang="en-US" dirty="0"/>
              <a:t> e </a:t>
            </a:r>
            <a:r>
              <a:rPr lang="en-US" dirty="0" err="1"/>
              <a:t>punës</a:t>
            </a:r>
            <a:r>
              <a:rPr lang="en-US" dirty="0"/>
              <a:t>'.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A9063E-E470-A06E-593D-E2F5AA490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490" y="2302946"/>
            <a:ext cx="5705475" cy="2876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BB4C1B-BFE3-9692-2AF8-43824C3B5D57}"/>
              </a:ext>
            </a:extLst>
          </p:cNvPr>
          <p:cNvSpPr txBox="1"/>
          <p:nvPr/>
        </p:nvSpPr>
        <p:spPr>
          <a:xfrm>
            <a:off x="142875" y="3985004"/>
            <a:ext cx="50588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plotësojmë</a:t>
            </a:r>
            <a:r>
              <a:rPr lang="en-US" dirty="0"/>
              <a:t> </a:t>
            </a:r>
            <a:r>
              <a:rPr lang="en-US" dirty="0" err="1"/>
              <a:t>vlerat</a:t>
            </a:r>
            <a:r>
              <a:rPr lang="en-US" dirty="0"/>
              <a:t> e </a:t>
            </a:r>
            <a:r>
              <a:rPr lang="en-US" dirty="0" err="1"/>
              <a:t>munguara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'</a:t>
            </a:r>
            <a:r>
              <a:rPr lang="en-US" dirty="0" err="1"/>
              <a:t>klasës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punës</a:t>
            </a:r>
            <a:r>
              <a:rPr lang="en-US" dirty="0"/>
              <a:t>' me 'Private' </a:t>
            </a:r>
            <a:r>
              <a:rPr lang="en-US" dirty="0" err="1"/>
              <a:t>dhe</a:t>
            </a:r>
            <a:r>
              <a:rPr lang="en-US" dirty="0"/>
              <a:t> occupation'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mungojnë</a:t>
            </a:r>
            <a:r>
              <a:rPr lang="en-US" dirty="0"/>
              <a:t> me 'Craft-repair'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56AE5-DA06-3BF5-2BE8-8BB4A37C4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5252948"/>
            <a:ext cx="59531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ABE3C5-8DCC-0DF3-17F6-43085FA1A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52" y="475215"/>
            <a:ext cx="4422180" cy="2069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F197DF-2C75-F64A-4907-59F23EE94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626" y="475215"/>
            <a:ext cx="6380921" cy="2724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6BEC32-5E5D-8118-4D8F-49D835219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52" y="3199365"/>
            <a:ext cx="5905500" cy="3419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111A3A-54B1-D78B-2913-B7BE7473E938}"/>
              </a:ext>
            </a:extLst>
          </p:cNvPr>
          <p:cNvSpPr txBox="1"/>
          <p:nvPr/>
        </p:nvSpPr>
        <p:spPr>
          <a:xfrm>
            <a:off x="7004601" y="5053517"/>
            <a:ext cx="4675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Variabla</a:t>
            </a:r>
            <a:r>
              <a:rPr lang="en-US" dirty="0"/>
              <a:t> e </a:t>
            </a:r>
            <a:r>
              <a:rPr lang="en-US" dirty="0" err="1"/>
              <a:t>synuar</a:t>
            </a:r>
            <a:r>
              <a:rPr lang="en-US" dirty="0"/>
              <a:t> </a:t>
            </a:r>
            <a:r>
              <a:rPr lang="en-US" dirty="0" err="1"/>
              <a:t>duket</a:t>
            </a:r>
            <a:r>
              <a:rPr lang="en-US" dirty="0"/>
              <a:t> se </a:t>
            </a:r>
            <a:r>
              <a:rPr lang="en-US" dirty="0" err="1"/>
              <a:t>shpërndahet</a:t>
            </a:r>
            <a:r>
              <a:rPr lang="en-US" dirty="0"/>
              <a:t> </a:t>
            </a:r>
            <a:r>
              <a:rPr lang="en-US" dirty="0" err="1"/>
              <a:t>normalisht</a:t>
            </a:r>
            <a:r>
              <a:rPr lang="en-US" dirty="0"/>
              <a:t>, </a:t>
            </a:r>
            <a:r>
              <a:rPr lang="en-US" dirty="0" err="1"/>
              <a:t>mesatarisht</a:t>
            </a:r>
            <a:r>
              <a:rPr lang="en-US" dirty="0"/>
              <a:t> </a:t>
            </a:r>
            <a:r>
              <a:rPr lang="en-US" dirty="0" err="1"/>
              <a:t>rreth</a:t>
            </a:r>
            <a:r>
              <a:rPr lang="en-US" dirty="0"/>
              <a:t> 20 </a:t>
            </a:r>
            <a:r>
              <a:rPr lang="en-US" dirty="0" err="1"/>
              <a:t>njësi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913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3FB178-AFA8-F557-6754-A0D9DD82F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837164"/>
            <a:ext cx="5943600" cy="2266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5F5AB7-17A1-71A7-2DFB-E2AB0EB31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3389864"/>
            <a:ext cx="5962650" cy="2047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67FAD-424D-6858-2979-FE1EEB9E9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25" y="837164"/>
            <a:ext cx="59340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0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94F44-0445-EA02-F875-34A244B0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01" y="503375"/>
            <a:ext cx="6203260" cy="4915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534691-3432-0F67-D143-E3E3B39FE3A3}"/>
              </a:ext>
            </a:extLst>
          </p:cNvPr>
          <p:cNvSpPr txBox="1"/>
          <p:nvPr/>
        </p:nvSpPr>
        <p:spPr>
          <a:xfrm>
            <a:off x="417443" y="5657671"/>
            <a:ext cx="81434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heqjes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jashtme</a:t>
            </a:r>
            <a:r>
              <a:rPr lang="en-US" dirty="0"/>
              <a:t>, </a:t>
            </a:r>
            <a:r>
              <a:rPr lang="en-US" dirty="0" err="1"/>
              <a:t>grupi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kishte</a:t>
            </a:r>
            <a:r>
              <a:rPr lang="en-US" dirty="0"/>
              <a:t> 100 </a:t>
            </a:r>
            <a:r>
              <a:rPr lang="en-US" dirty="0" err="1"/>
              <a:t>mostra</a:t>
            </a:r>
            <a:r>
              <a:rPr lang="en-US" dirty="0"/>
              <a:t>.</a:t>
            </a:r>
          </a:p>
          <a:p>
            <a:r>
              <a:rPr lang="en-US" dirty="0"/>
              <a:t>Pas </a:t>
            </a:r>
            <a:r>
              <a:rPr lang="en-US" dirty="0" err="1"/>
              <a:t>heqjes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jashtme</a:t>
            </a:r>
            <a:r>
              <a:rPr lang="en-US" dirty="0"/>
              <a:t>, </a:t>
            </a:r>
            <a:r>
              <a:rPr lang="en-US" dirty="0" err="1"/>
              <a:t>grupi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tani</a:t>
            </a:r>
            <a:r>
              <a:rPr lang="en-US" dirty="0"/>
              <a:t> ka 100 </a:t>
            </a:r>
            <a:r>
              <a:rPr lang="en-US" dirty="0" err="1"/>
              <a:t>mostra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E80B8B-5E2B-1147-5624-7D7152666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730" y="1364767"/>
            <a:ext cx="4098480" cy="296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0B3023-8A22-1AAF-6B0E-DCE9C061E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81" y="527602"/>
            <a:ext cx="5472319" cy="5472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C20BA7-EBEE-1EB9-CFBE-0F7BDF333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973" y="323020"/>
            <a:ext cx="4869346" cy="4620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C1B393-41D5-2D76-7C96-431A4AA24920}"/>
              </a:ext>
            </a:extLst>
          </p:cNvPr>
          <p:cNvSpPr txBox="1"/>
          <p:nvPr/>
        </p:nvSpPr>
        <p:spPr>
          <a:xfrm>
            <a:off x="6698973" y="5097946"/>
            <a:ext cx="5161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Gabimet</a:t>
            </a:r>
            <a:r>
              <a:rPr lang="en-US" dirty="0"/>
              <a:t> </a:t>
            </a:r>
            <a:r>
              <a:rPr lang="en-US" dirty="0" err="1"/>
              <a:t>standarde</a:t>
            </a:r>
            <a:r>
              <a:rPr lang="en-US" dirty="0"/>
              <a:t> </a:t>
            </a:r>
            <a:r>
              <a:rPr lang="en-US" dirty="0" err="1"/>
              <a:t>supozojnë</a:t>
            </a:r>
            <a:r>
              <a:rPr lang="en-US" dirty="0"/>
              <a:t> se </a:t>
            </a:r>
            <a:r>
              <a:rPr lang="en-US" dirty="0" err="1"/>
              <a:t>matrica</a:t>
            </a:r>
            <a:r>
              <a:rPr lang="en-US" dirty="0"/>
              <a:t> e </a:t>
            </a:r>
            <a:r>
              <a:rPr lang="en-US" dirty="0" err="1"/>
              <a:t>kovariancës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gabimeve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specifikuar</a:t>
            </a:r>
            <a:r>
              <a:rPr lang="en-US" dirty="0"/>
              <a:t> </a:t>
            </a:r>
            <a:r>
              <a:rPr lang="en-US" dirty="0" err="1"/>
              <a:t>saktë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84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7CBDE3-8DE7-9C3E-2A23-DAB08521C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18"/>
          <a:stretch/>
        </p:blipFill>
        <p:spPr>
          <a:xfrm>
            <a:off x="458853" y="729274"/>
            <a:ext cx="4114800" cy="2582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1E753A-1877-D780-83B4-DC05A9CDC66E}"/>
              </a:ext>
            </a:extLst>
          </p:cNvPr>
          <p:cNvSpPr txBox="1"/>
          <p:nvPr/>
        </p:nvSpPr>
        <p:spPr>
          <a:xfrm>
            <a:off x="431522" y="211693"/>
            <a:ext cx="2749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Manual Method - VIF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F7AEE-C714-FD6C-4748-E8189BFFA7F0}"/>
              </a:ext>
            </a:extLst>
          </p:cNvPr>
          <p:cNvSpPr txBox="1"/>
          <p:nvPr/>
        </p:nvSpPr>
        <p:spPr>
          <a:xfrm>
            <a:off x="5984181" y="211693"/>
            <a:ext cx="2842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Automatic Method - RFE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3F3516-721A-4E02-35F2-E8AE45D7A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2" y="668019"/>
            <a:ext cx="4229100" cy="2705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7696AC-3931-4A82-9949-7E32E4A31DE3}"/>
              </a:ext>
            </a:extLst>
          </p:cNvPr>
          <p:cNvSpPr txBox="1"/>
          <p:nvPr/>
        </p:nvSpPr>
        <p:spPr>
          <a:xfrm>
            <a:off x="525113" y="6347834"/>
            <a:ext cx="6109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Inter"/>
              </a:rPr>
              <a:t>Feature </a:t>
            </a:r>
            <a:r>
              <a:rPr lang="en-US" b="0" dirty="0" err="1">
                <a:solidFill>
                  <a:srgbClr val="000000"/>
                </a:solidFill>
                <a:effectLst/>
                <a:latin typeface="Inter"/>
              </a:rPr>
              <a:t>Elmination</a:t>
            </a:r>
            <a:r>
              <a:rPr lang="en-US" b="0" dirty="0">
                <a:solidFill>
                  <a:srgbClr val="000000"/>
                </a:solidFill>
                <a:effectLst/>
                <a:latin typeface="Inter"/>
              </a:rPr>
              <a:t> using PCA Decomposition</a:t>
            </a:r>
            <a:br>
              <a:rPr lang="en-US" b="0" i="0" dirty="0">
                <a:effectLst/>
                <a:latin typeface="Roboto Mono" panose="00000009000000000000" pitchFamily="49" charset="0"/>
              </a:rPr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94B10D-2367-82DB-F771-8A4C5C562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13" y="3546137"/>
            <a:ext cx="3795095" cy="2781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5AD95C-9BD9-C6F5-A8E8-4D2422B298F2}"/>
              </a:ext>
            </a:extLst>
          </p:cNvPr>
          <p:cNvSpPr txBox="1"/>
          <p:nvPr/>
        </p:nvSpPr>
        <p:spPr>
          <a:xfrm>
            <a:off x="5984181" y="3644125"/>
            <a:ext cx="50548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shihet</a:t>
            </a:r>
            <a:r>
              <a:rPr lang="en-US" dirty="0"/>
              <a:t> se </a:t>
            </a:r>
            <a:r>
              <a:rPr lang="en-US" dirty="0" err="1"/>
              <a:t>performanca</a:t>
            </a:r>
            <a:r>
              <a:rPr lang="en-US" dirty="0"/>
              <a:t> e </a:t>
            </a:r>
            <a:r>
              <a:rPr lang="en-US" dirty="0" err="1"/>
              <a:t>modelit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e </a:t>
            </a:r>
            <a:r>
              <a:rPr lang="en-US" dirty="0" err="1"/>
              <a:t>qetë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e </a:t>
            </a:r>
            <a:r>
              <a:rPr lang="en-US" dirty="0" err="1"/>
              <a:t>krahasueshme</a:t>
            </a:r>
            <a:r>
              <a:rPr lang="en-US" dirty="0"/>
              <a:t> e </a:t>
            </a:r>
            <a:r>
              <a:rPr lang="en-US" dirty="0" err="1"/>
              <a:t>veçorive</a:t>
            </a:r>
            <a:r>
              <a:rPr lang="en-US" dirty="0"/>
              <a:t> pa </a:t>
            </a:r>
            <a:r>
              <a:rPr lang="en-US" dirty="0" err="1"/>
              <a:t>rënie</a:t>
            </a:r>
            <a:r>
              <a:rPr lang="en-US" dirty="0"/>
              <a:t> duke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teknikat</a:t>
            </a:r>
            <a:r>
              <a:rPr lang="en-US" dirty="0"/>
              <a:t> VIF, RFE </a:t>
            </a:r>
            <a:r>
              <a:rPr lang="en-US" dirty="0" err="1"/>
              <a:t>dhe</a:t>
            </a:r>
            <a:r>
              <a:rPr lang="en-US" dirty="0"/>
              <a:t> PCA. Duke </a:t>
            </a:r>
            <a:r>
              <a:rPr lang="en-US" dirty="0" err="1"/>
              <a:t>krahasuar</a:t>
            </a:r>
            <a:r>
              <a:rPr lang="en-US" dirty="0"/>
              <a:t> </a:t>
            </a:r>
            <a:r>
              <a:rPr lang="en-US" dirty="0" err="1"/>
              <a:t>parcelat</a:t>
            </a:r>
            <a:r>
              <a:rPr lang="en-US" dirty="0"/>
              <a:t> RMSE, </a:t>
            </a:r>
            <a:r>
              <a:rPr lang="en-US" dirty="0" err="1"/>
              <a:t>shihen</a:t>
            </a:r>
            <a:r>
              <a:rPr lang="en-US" dirty="0"/>
              <a:t> </a:t>
            </a:r>
            <a:r>
              <a:rPr lang="en-US" dirty="0" err="1"/>
              <a:t>vlerat</a:t>
            </a:r>
            <a:r>
              <a:rPr lang="en-US" dirty="0"/>
              <a:t> </a:t>
            </a:r>
            <a:r>
              <a:rPr lang="en-US" dirty="0" err="1"/>
              <a:t>optimale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heqjen</a:t>
            </a:r>
            <a:r>
              <a:rPr lang="en-US" dirty="0"/>
              <a:t> e </a:t>
            </a:r>
            <a:r>
              <a:rPr lang="en-US" dirty="0" err="1"/>
              <a:t>shumicës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veçorive</a:t>
            </a:r>
            <a:r>
              <a:rPr lang="en-US" dirty="0"/>
              <a:t> duke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teknikën</a:t>
            </a:r>
            <a:r>
              <a:rPr lang="en-US" dirty="0"/>
              <a:t> </a:t>
            </a:r>
            <a:r>
              <a:rPr lang="en-US" dirty="0" err="1"/>
              <a:t>manuale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4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ED8575-E32E-A6B7-E3EB-B5A8ABF53579}"/>
              </a:ext>
            </a:extLst>
          </p:cNvPr>
          <p:cNvSpPr txBox="1"/>
          <p:nvPr/>
        </p:nvSpPr>
        <p:spPr>
          <a:xfrm>
            <a:off x="616226" y="273830"/>
            <a:ext cx="4048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Inter"/>
              </a:rPr>
              <a:t>Multiple Linear Regression(MLR)</a:t>
            </a:r>
            <a:br>
              <a:rPr lang="en-US" b="0" i="0" dirty="0">
                <a:effectLst/>
                <a:latin typeface="Inter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CA442-F72A-E8B7-731A-1711DE163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6" y="920161"/>
            <a:ext cx="4984474" cy="194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515B9-FE89-B6B6-3211-00D1A8554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964" y="729661"/>
            <a:ext cx="6108927" cy="2343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E409D4-34DC-B4B6-D97E-8D3FB97A4FAA}"/>
              </a:ext>
            </a:extLst>
          </p:cNvPr>
          <p:cNvSpPr txBox="1"/>
          <p:nvPr/>
        </p:nvSpPr>
        <p:spPr>
          <a:xfrm>
            <a:off x="523461" y="3493027"/>
            <a:ext cx="6109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Inter"/>
              </a:rPr>
              <a:t>Ridge Regression Model</a:t>
            </a:r>
            <a:br>
              <a:rPr lang="en-US" b="0" i="0" dirty="0">
                <a:effectLst/>
                <a:latin typeface="Inter"/>
              </a:rPr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EA987A-C539-D239-9ECB-EE138B882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26" y="4075331"/>
            <a:ext cx="4686300" cy="2152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D74994-C188-5335-6E16-3BFD4D699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3963" y="3884831"/>
            <a:ext cx="5784575" cy="247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1124C2-F7A9-A3D8-6C13-7467E98422B3}"/>
              </a:ext>
            </a:extLst>
          </p:cNvPr>
          <p:cNvSpPr txBox="1"/>
          <p:nvPr/>
        </p:nvSpPr>
        <p:spPr>
          <a:xfrm>
            <a:off x="608978" y="317764"/>
            <a:ext cx="6109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Inter"/>
              </a:rPr>
              <a:t>Lasso Regression Model</a:t>
            </a:r>
            <a:br>
              <a:rPr lang="en-US" b="0" i="0" dirty="0">
                <a:effectLst/>
                <a:latin typeface="Inter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91D37-6541-1928-17CC-07F1DF58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845241"/>
            <a:ext cx="5215351" cy="2377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01C41B-AEA9-9F08-C9DF-E7E9B03F5489}"/>
              </a:ext>
            </a:extLst>
          </p:cNvPr>
          <p:cNvSpPr txBox="1"/>
          <p:nvPr/>
        </p:nvSpPr>
        <p:spPr>
          <a:xfrm>
            <a:off x="608978" y="3429000"/>
            <a:ext cx="6109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Inter"/>
              </a:rPr>
              <a:t>Polynomial Regression Model</a:t>
            </a:r>
            <a:br>
              <a:rPr lang="en-US" b="0" i="0" dirty="0">
                <a:effectLst/>
                <a:latin typeface="Inter"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121165-E851-8656-DA43-50B6DCC11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78" y="3939911"/>
            <a:ext cx="5381625" cy="2600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47002C-2C91-E8D4-A4F0-B4A36A024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296" y="1392513"/>
            <a:ext cx="5486400" cy="44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118E73-D27C-1DAB-273B-04943F9076D7}"/>
              </a:ext>
            </a:extLst>
          </p:cNvPr>
          <p:cNvSpPr txBox="1"/>
          <p:nvPr/>
        </p:nvSpPr>
        <p:spPr>
          <a:xfrm>
            <a:off x="188843" y="250872"/>
            <a:ext cx="73781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Analiza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eksploruese</a:t>
            </a:r>
            <a:r>
              <a:rPr lang="en-US" dirty="0"/>
              <a:t> </a:t>
            </a:r>
          </a:p>
          <a:p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bere</a:t>
            </a:r>
            <a:r>
              <a:rPr lang="en-US" dirty="0"/>
              <a:t> 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vizualizime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marrim</a:t>
            </a:r>
            <a:r>
              <a:rPr lang="en-US" dirty="0"/>
              <a:t> 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informacione</a:t>
            </a:r>
            <a:r>
              <a:rPr lang="en-US" dirty="0"/>
              <a:t> [</a:t>
            </a:r>
            <a:r>
              <a:rPr lang="en-US" dirty="0" err="1"/>
              <a:t>tabelore</a:t>
            </a:r>
            <a:r>
              <a:rPr lang="en-US" dirty="0"/>
              <a:t>] </a:t>
            </a:r>
            <a:r>
              <a:rPr lang="en-US" dirty="0" err="1"/>
              <a:t>shumë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dobishme</a:t>
            </a:r>
            <a:r>
              <a:rPr lang="en-US" dirty="0"/>
              <a:t> duke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pd.crosstab</a:t>
            </a:r>
            <a:r>
              <a:rPr lang="en-US" dirty="0"/>
              <a:t>().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9FE23-DBDC-E81F-2921-BD57C70F8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346" y="250872"/>
            <a:ext cx="4200525" cy="2952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03132-3DE4-26B1-84C6-D99BB2ADF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524" y="3311478"/>
            <a:ext cx="3695700" cy="3295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ADCEE9-130C-39F9-4AAC-565F409EEBEB}"/>
              </a:ext>
            </a:extLst>
          </p:cNvPr>
          <p:cNvSpPr txBox="1"/>
          <p:nvPr/>
        </p:nvSpPr>
        <p:spPr>
          <a:xfrm>
            <a:off x="188843" y="1306294"/>
            <a:ext cx="68314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err="1"/>
              <a:t>Shumica</a:t>
            </a:r>
            <a:r>
              <a:rPr lang="en-US" dirty="0"/>
              <a:t> e </a:t>
            </a:r>
            <a:r>
              <a:rPr lang="en-US" dirty="0" err="1"/>
              <a:t>punonjësve</a:t>
            </a:r>
            <a:r>
              <a:rPr lang="en-US" dirty="0"/>
              <a:t> </a:t>
            </a:r>
            <a:r>
              <a:rPr lang="en-US" dirty="0" err="1"/>
              <a:t>nën</a:t>
            </a:r>
            <a:r>
              <a:rPr lang="en-US" dirty="0"/>
              <a:t> 35 </a:t>
            </a:r>
            <a:r>
              <a:rPr lang="en-US" dirty="0" err="1"/>
              <a:t>vjeç</a:t>
            </a:r>
            <a:r>
              <a:rPr lang="en-US" dirty="0"/>
              <a:t> </a:t>
            </a:r>
            <a:r>
              <a:rPr lang="en-US" dirty="0" err="1"/>
              <a:t>kanë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ardhura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ulëta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46-50 </a:t>
            </a:r>
            <a:r>
              <a:rPr lang="en-US" dirty="0" err="1"/>
              <a:t>kanë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ardhura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larta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ADD2C3-5E4D-19E7-8AA1-011DE42E3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76" y="2718443"/>
            <a:ext cx="4171950" cy="3371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546347-AB61-01EC-B9CC-98BED75871FA}"/>
              </a:ext>
            </a:extLst>
          </p:cNvPr>
          <p:cNvSpPr txBox="1"/>
          <p:nvPr/>
        </p:nvSpPr>
        <p:spPr>
          <a:xfrm>
            <a:off x="4784811" y="4259044"/>
            <a:ext cx="30986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Punonjësit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punojnë</a:t>
            </a:r>
            <a:r>
              <a:rPr lang="en-US" dirty="0"/>
              <a:t> </a:t>
            </a:r>
            <a:r>
              <a:rPr lang="en-US" dirty="0" err="1"/>
              <a:t>mbi</a:t>
            </a:r>
            <a:r>
              <a:rPr lang="en-US" dirty="0"/>
              <a:t> 40 </a:t>
            </a:r>
            <a:r>
              <a:rPr lang="en-US" dirty="0" err="1"/>
              <a:t>orë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javë</a:t>
            </a:r>
            <a:r>
              <a:rPr lang="en-US" dirty="0"/>
              <a:t> </a:t>
            </a:r>
            <a:r>
              <a:rPr lang="en-US" dirty="0" err="1"/>
              <a:t>paguhen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se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punojnë</a:t>
            </a:r>
            <a:r>
              <a:rPr lang="en-US" dirty="0"/>
              <a:t> </a:t>
            </a:r>
            <a:r>
              <a:rPr lang="en-US" dirty="0" err="1"/>
              <a:t>nën</a:t>
            </a:r>
            <a:r>
              <a:rPr lang="en-US" dirty="0"/>
              <a:t> 40 </a:t>
            </a:r>
            <a:r>
              <a:rPr lang="en-US" dirty="0" err="1"/>
              <a:t>orë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javë</a:t>
            </a:r>
            <a:r>
              <a:rPr lang="en-US" dirty="0"/>
              <a:t>.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shumica</a:t>
            </a:r>
            <a:r>
              <a:rPr lang="en-US" dirty="0"/>
              <a:t> e </a:t>
            </a:r>
            <a:r>
              <a:rPr lang="en-US" dirty="0" err="1"/>
              <a:t>punonjësve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kanë</a:t>
            </a:r>
            <a:r>
              <a:rPr lang="en-US" dirty="0"/>
              <a:t> &gt;=50 </a:t>
            </a:r>
            <a:r>
              <a:rPr lang="en-US" dirty="0" err="1"/>
              <a:t>mijë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ardhura</a:t>
            </a:r>
            <a:r>
              <a:rPr lang="en-US" dirty="0"/>
              <a:t> </a:t>
            </a:r>
            <a:r>
              <a:rPr lang="en-US" dirty="0" err="1"/>
              <a:t>punojnë</a:t>
            </a:r>
            <a:r>
              <a:rPr lang="en-US" dirty="0"/>
              <a:t> </a:t>
            </a:r>
            <a:r>
              <a:rPr lang="en-US" dirty="0" err="1"/>
              <a:t>mbi</a:t>
            </a:r>
            <a:r>
              <a:rPr lang="en-US" dirty="0"/>
              <a:t> 40 </a:t>
            </a:r>
            <a:r>
              <a:rPr lang="en-US" dirty="0" err="1"/>
              <a:t>orë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javë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93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7CA292-45F6-CC36-B720-ACA6CFABF0D9}"/>
              </a:ext>
            </a:extLst>
          </p:cNvPr>
          <p:cNvSpPr txBox="1"/>
          <p:nvPr/>
        </p:nvSpPr>
        <p:spPr>
          <a:xfrm>
            <a:off x="470451" y="343982"/>
            <a:ext cx="111782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Informacioni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ndërsjellë</a:t>
            </a:r>
            <a:r>
              <a:rPr lang="en-US" dirty="0"/>
              <a:t> (MI)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mekanizëm</a:t>
            </a:r>
            <a:r>
              <a:rPr lang="en-US" dirty="0"/>
              <a:t> duke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cilin</a:t>
            </a:r>
            <a:r>
              <a:rPr lang="en-US" dirty="0"/>
              <a:t> ne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shohim</a:t>
            </a:r>
            <a:r>
              <a:rPr lang="en-US" dirty="0"/>
              <a:t> se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mirë</a:t>
            </a:r>
            <a:r>
              <a:rPr lang="en-US" dirty="0"/>
              <a:t> ka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ndikim</a:t>
            </a:r>
            <a:r>
              <a:rPr lang="en-US" dirty="0"/>
              <a:t> </a:t>
            </a:r>
            <a:r>
              <a:rPr lang="en-US" dirty="0" err="1"/>
              <a:t>secila</a:t>
            </a:r>
            <a:r>
              <a:rPr lang="en-US" dirty="0"/>
              <a:t> </a:t>
            </a:r>
            <a:r>
              <a:rPr lang="en-US" dirty="0" err="1"/>
              <a:t>variabël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variablin</a:t>
            </a:r>
            <a:r>
              <a:rPr lang="en-US" dirty="0"/>
              <a:t> e </a:t>
            </a:r>
            <a:r>
              <a:rPr lang="en-US" dirty="0" err="1"/>
              <a:t>synuar</a:t>
            </a:r>
            <a:r>
              <a:rPr lang="en-US" dirty="0"/>
              <a:t>,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shembull</a:t>
            </a:r>
            <a:r>
              <a:rPr lang="en-US" dirty="0"/>
              <a:t>. MI Score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ndihmon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gjejmë</a:t>
            </a:r>
            <a:r>
              <a:rPr lang="en-US" dirty="0"/>
              <a:t> </a:t>
            </a:r>
            <a:r>
              <a:rPr lang="en-US" dirty="0" err="1"/>
              <a:t>nivelin</a:t>
            </a:r>
            <a:r>
              <a:rPr lang="en-US" dirty="0"/>
              <a:t> e </a:t>
            </a:r>
            <a:r>
              <a:rPr lang="en-US" dirty="0" err="1"/>
              <a:t>efektivitetit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veçorie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variablin</a:t>
            </a:r>
            <a:r>
              <a:rPr lang="en-US" dirty="0"/>
              <a:t> e </a:t>
            </a:r>
            <a:r>
              <a:rPr lang="en-US" dirty="0" err="1"/>
              <a:t>synuar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lartë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jetë</a:t>
            </a:r>
            <a:r>
              <a:rPr lang="en-US" dirty="0"/>
              <a:t> </a:t>
            </a:r>
            <a:r>
              <a:rPr lang="en-US" dirty="0" err="1"/>
              <a:t>Rezultati</a:t>
            </a:r>
            <a:r>
              <a:rPr lang="en-US" dirty="0"/>
              <a:t> MI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veçorie</a:t>
            </a:r>
            <a:r>
              <a:rPr lang="en-US" dirty="0"/>
              <a:t>, </a:t>
            </a:r>
            <a:r>
              <a:rPr lang="en-US" dirty="0" err="1"/>
              <a:t>aq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efektiv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7DBC3-5049-4154-5947-3C0E3540E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2246791"/>
            <a:ext cx="5349326" cy="2609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A2ED46-45C6-3144-530F-1B870164A2AC}"/>
              </a:ext>
            </a:extLst>
          </p:cNvPr>
          <p:cNvSpPr txBox="1"/>
          <p:nvPr/>
        </p:nvSpPr>
        <p:spPr>
          <a:xfrm>
            <a:off x="470451" y="1323135"/>
            <a:ext cx="1080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këtë</a:t>
            </a:r>
            <a:r>
              <a:rPr lang="en-US" dirty="0"/>
              <a:t> </a:t>
            </a:r>
            <a:r>
              <a:rPr lang="en-US" dirty="0" err="1"/>
              <a:t>pjesë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kodit</a:t>
            </a:r>
            <a:r>
              <a:rPr lang="en-US" dirty="0"/>
              <a:t> </a:t>
            </a:r>
            <a:r>
              <a:rPr lang="en-US" dirty="0" err="1"/>
              <a:t>shihet</a:t>
            </a:r>
            <a:r>
              <a:rPr lang="en-US" dirty="0"/>
              <a:t> </a:t>
            </a:r>
            <a:r>
              <a:rPr lang="en-US" dirty="0" err="1"/>
              <a:t>fshirja</a:t>
            </a:r>
            <a:r>
              <a:rPr lang="en-US" dirty="0"/>
              <a:t> e </a:t>
            </a:r>
            <a:r>
              <a:rPr lang="en-US" dirty="0" err="1"/>
              <a:t>dy</a:t>
            </a:r>
            <a:r>
              <a:rPr lang="en-US" dirty="0"/>
              <a:t> features me MI score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vogël</a:t>
            </a:r>
            <a:r>
              <a:rPr lang="en-US" dirty="0"/>
              <a:t> 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konvertimi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numra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159CBD-2678-EB2D-9503-BAB24922D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744" y="2845075"/>
            <a:ext cx="5715000" cy="1819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E8F102-6FD8-59F2-3D34-82DCCFAAA740}"/>
              </a:ext>
            </a:extLst>
          </p:cNvPr>
          <p:cNvSpPr txBox="1"/>
          <p:nvPr/>
        </p:nvSpPr>
        <p:spPr>
          <a:xfrm>
            <a:off x="6486940" y="2246791"/>
            <a:ext cx="52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Rezultati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435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D178BB-1494-25FE-5446-CD410816EF69}"/>
              </a:ext>
            </a:extLst>
          </p:cNvPr>
          <p:cNvSpPr txBox="1"/>
          <p:nvPr/>
        </p:nvSpPr>
        <p:spPr>
          <a:xfrm>
            <a:off x="311426" y="347586"/>
            <a:ext cx="68712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Këtu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krahasojmë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klasifikimit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ML. 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K-Nearest Neighbors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54CAB-4F17-8E96-71D4-6F0A372DA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6" y="2224023"/>
            <a:ext cx="4539284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5DD82-4CA6-4007-F699-06A21D9D0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44" y="4435194"/>
            <a:ext cx="4654826" cy="1390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A66EC1-402D-A71E-B500-78C2D3E25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011" y="1753877"/>
            <a:ext cx="5895975" cy="454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46673A-F74C-2530-EAA0-94DF731EC426}"/>
              </a:ext>
            </a:extLst>
          </p:cNvPr>
          <p:cNvSpPr txBox="1"/>
          <p:nvPr/>
        </p:nvSpPr>
        <p:spPr>
          <a:xfrm>
            <a:off x="6765235" y="560698"/>
            <a:ext cx="38625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K-Nearest Neighbors</a:t>
            </a:r>
          </a:p>
          <a:p>
            <a:r>
              <a:rPr lang="en-US" dirty="0"/>
              <a:t>k=9 ka </a:t>
            </a:r>
            <a:r>
              <a:rPr lang="en-US" dirty="0" err="1"/>
              <a:t>vlerën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lartë</a:t>
            </a:r>
            <a:r>
              <a:rPr lang="en-US" dirty="0"/>
              <a:t>. </a:t>
            </a:r>
            <a:r>
              <a:rPr lang="en-US" dirty="0" err="1"/>
              <a:t>Prandaj</a:t>
            </a:r>
            <a:r>
              <a:rPr lang="en-US" dirty="0"/>
              <a:t>, </a:t>
            </a:r>
            <a:r>
              <a:rPr lang="en-US" dirty="0" err="1"/>
              <a:t>kjo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zgjidhja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e </a:t>
            </a:r>
            <a:r>
              <a:rPr lang="en-US" dirty="0" err="1"/>
              <a:t>mirë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40B3D-7C7F-3D4A-9922-F3FD2E3CBA98}"/>
              </a:ext>
            </a:extLst>
          </p:cNvPr>
          <p:cNvSpPr txBox="1"/>
          <p:nvPr/>
        </p:nvSpPr>
        <p:spPr>
          <a:xfrm>
            <a:off x="378101" y="4025589"/>
            <a:ext cx="610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0E60D0-5D4D-25FB-AA05-C9EA555844A3}"/>
              </a:ext>
            </a:extLst>
          </p:cNvPr>
          <p:cNvSpPr txBox="1"/>
          <p:nvPr/>
        </p:nvSpPr>
        <p:spPr>
          <a:xfrm>
            <a:off x="378101" y="1814418"/>
            <a:ext cx="610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43255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419F57-2274-C46B-13D6-E5DE3B3F3DA0}"/>
              </a:ext>
            </a:extLst>
          </p:cNvPr>
          <p:cNvSpPr txBox="1"/>
          <p:nvPr/>
        </p:nvSpPr>
        <p:spPr>
          <a:xfrm>
            <a:off x="735496" y="419931"/>
            <a:ext cx="61092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dataestin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kemi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krahasime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82.4488</a:t>
            </a: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85.1575</a:t>
            </a: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KNN: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83.8216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DF4E7-2FBB-60CD-25D5-54FBF7798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016" y="4181060"/>
            <a:ext cx="5934075" cy="167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9D21F9-FFDE-943D-EA1C-C61E0A763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678" y="1918877"/>
            <a:ext cx="4654826" cy="1390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1BA00-B864-00DA-3C72-A44951772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96" y="2078107"/>
            <a:ext cx="4539284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8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3A24F4-D265-037D-CDD8-88696340C6A1}"/>
              </a:ext>
            </a:extLst>
          </p:cNvPr>
          <p:cNvSpPr txBox="1"/>
          <p:nvPr/>
        </p:nvSpPr>
        <p:spPr>
          <a:xfrm>
            <a:off x="523461" y="550830"/>
            <a:ext cx="61092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effectLst/>
                <a:latin typeface="zeitung"/>
              </a:rPr>
              <a:t>Drug Classification</a:t>
            </a:r>
            <a:endParaRPr lang="en-US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Lexoni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dhënat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kontrolloni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paraprakisht</a:t>
            </a:r>
            <a:endParaRPr lang="en-US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Përshkrimi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ndryshores</a:t>
            </a:r>
            <a:endParaRPr lang="en-US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bazë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dhënave</a:t>
            </a:r>
            <a:endParaRPr lang="en-US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Përgatitja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dhënave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inxhinierisë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veçorive</a:t>
            </a:r>
            <a:endParaRPr lang="en-US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Zbatimi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modelit</a:t>
            </a:r>
            <a:endParaRPr lang="en-US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Klasifikuesi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SVM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766E1-DCBD-FD07-C8CF-0AD4504D0EE4}"/>
              </a:ext>
            </a:extLst>
          </p:cNvPr>
          <p:cNvSpPr txBox="1"/>
          <p:nvPr/>
        </p:nvSpPr>
        <p:spPr>
          <a:xfrm>
            <a:off x="6433930" y="649573"/>
            <a:ext cx="61092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Përshkrimi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variables</a:t>
            </a:r>
          </a:p>
          <a:p>
            <a:r>
              <a:rPr lang="en-US" dirty="0" err="1"/>
              <a:t>Mosha</a:t>
            </a:r>
            <a:r>
              <a:rPr lang="en-US" dirty="0"/>
              <a:t>: </a:t>
            </a:r>
            <a:r>
              <a:rPr lang="en-US" dirty="0" err="1"/>
              <a:t>Mosha</a:t>
            </a:r>
            <a:r>
              <a:rPr lang="en-US" dirty="0"/>
              <a:t> e </a:t>
            </a:r>
            <a:r>
              <a:rPr lang="en-US" dirty="0" err="1"/>
              <a:t>pacientit</a:t>
            </a:r>
            <a:endParaRPr lang="en-US" dirty="0"/>
          </a:p>
          <a:p>
            <a:r>
              <a:rPr lang="en-US" dirty="0" err="1"/>
              <a:t>Gjinia</a:t>
            </a:r>
            <a:r>
              <a:rPr lang="en-US" dirty="0"/>
              <a:t>: </a:t>
            </a:r>
            <a:r>
              <a:rPr lang="en-US" dirty="0" err="1"/>
              <a:t>Gjinia</a:t>
            </a:r>
            <a:r>
              <a:rPr lang="en-US" dirty="0"/>
              <a:t> e </a:t>
            </a:r>
            <a:r>
              <a:rPr lang="en-US" dirty="0" err="1"/>
              <a:t>pacientit</a:t>
            </a:r>
            <a:endParaRPr lang="en-US" dirty="0"/>
          </a:p>
          <a:p>
            <a:r>
              <a:rPr lang="en-US" dirty="0"/>
              <a:t>BP: </a:t>
            </a:r>
            <a:r>
              <a:rPr lang="en-US" dirty="0" err="1"/>
              <a:t>Presioni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gjakut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pacientit</a:t>
            </a:r>
            <a:endParaRPr lang="en-US" dirty="0"/>
          </a:p>
          <a:p>
            <a:r>
              <a:rPr lang="en-US" dirty="0" err="1"/>
              <a:t>Kolesteroli</a:t>
            </a:r>
            <a:r>
              <a:rPr lang="en-US" dirty="0"/>
              <a:t>: </a:t>
            </a:r>
            <a:r>
              <a:rPr lang="en-US" dirty="0" err="1"/>
              <a:t>Kolesteroli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pacientit</a:t>
            </a:r>
            <a:endParaRPr lang="en-US" dirty="0"/>
          </a:p>
          <a:p>
            <a:r>
              <a:rPr lang="en-US" dirty="0" err="1"/>
              <a:t>Na_to_K</a:t>
            </a:r>
            <a:r>
              <a:rPr lang="en-US" dirty="0"/>
              <a:t>: </a:t>
            </a:r>
            <a:r>
              <a:rPr lang="en-US" dirty="0" err="1"/>
              <a:t>Raporti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natriumit</a:t>
            </a:r>
            <a:r>
              <a:rPr lang="en-US" dirty="0"/>
              <a:t> me </a:t>
            </a:r>
            <a:r>
              <a:rPr lang="en-US" dirty="0" err="1"/>
              <a:t>kaliumin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gjak</a:t>
            </a:r>
            <a:endParaRPr lang="en-US" dirty="0"/>
          </a:p>
          <a:p>
            <a:r>
              <a:rPr lang="en-US" dirty="0"/>
              <a:t>Drug: </a:t>
            </a:r>
            <a:r>
              <a:rPr lang="en-US" dirty="0" err="1"/>
              <a:t>Lloji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barit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C8A3E-6BF1-B635-BAC1-ECAC8FBB1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1" y="2876550"/>
            <a:ext cx="5743575" cy="3981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C39FD4-EB95-782F-7EED-8ACD58C747A6}"/>
              </a:ext>
            </a:extLst>
          </p:cNvPr>
          <p:cNvSpPr txBox="1"/>
          <p:nvPr/>
        </p:nvSpPr>
        <p:spPr>
          <a:xfrm>
            <a:off x="7126357" y="6020593"/>
            <a:ext cx="6195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ter"/>
              </a:rPr>
              <a:t>Rangu </a:t>
            </a:r>
            <a:r>
              <a:rPr lang="en-US" dirty="0" err="1">
                <a:effectLst/>
                <a:latin typeface="Inter"/>
              </a:rPr>
              <a:t>i</a:t>
            </a:r>
            <a:r>
              <a:rPr lang="en-US" dirty="0">
                <a:effectLst/>
                <a:latin typeface="Inter"/>
              </a:rPr>
              <a:t> </a:t>
            </a:r>
            <a:r>
              <a:rPr lang="en-US" dirty="0" err="1">
                <a:effectLst/>
                <a:latin typeface="Inter"/>
              </a:rPr>
              <a:t>mosh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ës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</a:t>
            </a:r>
            <a:r>
              <a:rPr lang="en-US" dirty="0">
                <a:effectLst/>
                <a:latin typeface="Inter"/>
              </a:rPr>
              <a:t> 15 </a:t>
            </a:r>
            <a:r>
              <a:rPr lang="en-US" dirty="0" err="1">
                <a:effectLst/>
                <a:latin typeface="Inter"/>
              </a:rPr>
              <a:t>dhe</a:t>
            </a:r>
            <a:r>
              <a:rPr lang="en-US" dirty="0">
                <a:effectLst/>
                <a:latin typeface="Inter"/>
              </a:rPr>
              <a:t> 74.</a:t>
            </a:r>
          </a:p>
          <a:p>
            <a:br>
              <a:rPr lang="en-US" dirty="0">
                <a:effectLst/>
                <a:latin typeface="Inter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2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176</TotalTime>
  <Words>2576</Words>
  <Application>Microsoft Office PowerPoint</Application>
  <PresentationFormat>Widescreen</PresentationFormat>
  <Paragraphs>182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Inter</vt:lpstr>
      <vt:lpstr>Roboto Mono</vt:lpstr>
      <vt:lpstr>Times New Roman</vt:lpstr>
      <vt:lpstr>Wingdings</vt:lpstr>
      <vt:lpstr>zeitung</vt:lpstr>
      <vt:lpstr>Diamond Grid 16x9</vt:lpstr>
      <vt:lpstr>Detyra 3 - Machine Learning  Studentet: Altin Shabani, Erza Gashi Lënda: Inteligjenca Artificiale Profesor i lëndës: Prof. Dr. Nysret Musliu Asistent i lëndës: Msc. Adrian Ymeri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Erza Gashi</dc:creator>
  <cp:lastModifiedBy>Erza Gashi</cp:lastModifiedBy>
  <cp:revision>212</cp:revision>
  <dcterms:created xsi:type="dcterms:W3CDTF">2023-01-26T13:55:03Z</dcterms:created>
  <dcterms:modified xsi:type="dcterms:W3CDTF">2023-01-27T21:08:55Z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