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62" r:id="rId6"/>
    <p:sldId id="263" r:id="rId7"/>
    <p:sldId id="264" r:id="rId8"/>
    <p:sldId id="265" r:id="rId9"/>
    <p:sldId id="266" r:id="rId10"/>
    <p:sldId id="267" r:id="rId11"/>
    <p:sldId id="268" r:id="rId12"/>
    <p:sldId id="273" r:id="rId13"/>
    <p:sldId id="269" r:id="rId14"/>
    <p:sldId id="270" r:id="rId15"/>
    <p:sldId id="256" r:id="rId16"/>
    <p:sldId id="275" r:id="rId17"/>
    <p:sldId id="274"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B2139-07CC-4412-8390-10D059120C28}" type="datetimeFigureOut">
              <a:rPr lang="en-IN" smtClean="0"/>
              <a:pPr/>
              <a:t>22-01-2020</a:t>
            </a:fld>
            <a:endParaRPr lang="en-IN"/>
          </a:p>
        </p:txBody>
      </p:sp>
      <p:sp>
        <p:nvSpPr>
          <p:cNvPr id="104869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1A6F00-5C03-4C1A-B023-B0FA5BAB1AF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Slide Number Placeholder 6"/>
          <p:cNvSpPr txBox="1">
            <a:spLocks noGrp="1"/>
          </p:cNvSpPr>
          <p:nvPr>
            <p:ph type="sldNum" sz="quarter" idx="5"/>
          </p:nvPr>
        </p:nvSpPr>
        <p:spPr/>
        <p:txBody>
          <a:bodyPr lIns="0" tIns="0" rIns="0" bIns="0" anchor="b" anchorCtr="0">
            <a:noAutofit/>
          </a:bodyPr>
          <a:lstStyle/>
          <a:p>
            <a:pPr lvl="0"/>
            <a:fld id="{8EC14447-F4B1-405D-9282-BF90470B854A}" type="slidenum">
              <a:rPr/>
              <a:pPr lvl="0"/>
              <a:t>3</a:t>
            </a:fld>
            <a:endParaRPr lang="en-IN"/>
          </a:p>
        </p:txBody>
      </p:sp>
      <p:sp>
        <p:nvSpPr>
          <p:cNvPr id="104860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1048603" name="Notes Placeholder 2"/>
          <p:cNvSpPr txBox="1">
            <a:spLocks noGrp="1"/>
          </p:cNvSpPr>
          <p:nvPr>
            <p:ph type="body" sz="quarter" idx="1"/>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Slide Number Placeholder 6"/>
          <p:cNvSpPr txBox="1">
            <a:spLocks noGrp="1"/>
          </p:cNvSpPr>
          <p:nvPr>
            <p:ph type="sldNum" sz="quarter" idx="5"/>
          </p:nvPr>
        </p:nvSpPr>
        <p:spPr/>
        <p:txBody>
          <a:bodyPr lIns="0" tIns="0" rIns="0" bIns="0" anchor="b" anchorCtr="0">
            <a:noAutofit/>
          </a:bodyPr>
          <a:lstStyle/>
          <a:p>
            <a:pPr lvl="0"/>
            <a:fld id="{68CD9F15-F691-4DED-BD63-AF32E3DA036B}" type="slidenum">
              <a:rPr/>
              <a:pPr lvl="0"/>
              <a:t>5</a:t>
            </a:fld>
            <a:endParaRPr lang="en-IN"/>
          </a:p>
        </p:txBody>
      </p:sp>
      <p:sp>
        <p:nvSpPr>
          <p:cNvPr id="1048614"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1048615" name="Notes Placeholder 2"/>
          <p:cNvSpPr txBox="1">
            <a:spLocks noGrp="1"/>
          </p:cNvSpPr>
          <p:nvPr>
            <p:ph type="body" sz="quarter" idx="1"/>
          </p:nvPr>
        </p:nvSpPr>
        <p:spPr/>
        <p:txBody>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Slide Number Placeholder 6"/>
          <p:cNvSpPr txBox="1">
            <a:spLocks noGrp="1"/>
          </p:cNvSpPr>
          <p:nvPr>
            <p:ph type="sldNum" sz="quarter" idx="5"/>
          </p:nvPr>
        </p:nvSpPr>
        <p:spPr/>
        <p:txBody>
          <a:bodyPr lIns="0" tIns="0" rIns="0" bIns="0" anchor="b" anchorCtr="0">
            <a:noAutofit/>
          </a:bodyPr>
          <a:lstStyle/>
          <a:p>
            <a:pPr lvl="0"/>
            <a:fld id="{6E5D267A-AC6F-4A45-B53D-3CCD5273EE70}" type="slidenum">
              <a:rPr/>
              <a:pPr lvl="0"/>
              <a:t>6</a:t>
            </a:fld>
            <a:endParaRPr lang="en-IN"/>
          </a:p>
        </p:txBody>
      </p:sp>
      <p:sp>
        <p:nvSpPr>
          <p:cNvPr id="1048619"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1048620" name="Notes Placeholder 2"/>
          <p:cNvSpPr txBox="1">
            <a:spLocks noGrp="1"/>
          </p:cNvSpPr>
          <p:nvPr>
            <p:ph type="body" sz="quarter" idx="1"/>
          </p:nvPr>
        </p:nvSpPr>
        <p:spPr/>
        <p:txBody>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Slide Number Placeholder 6"/>
          <p:cNvSpPr txBox="1">
            <a:spLocks noGrp="1"/>
          </p:cNvSpPr>
          <p:nvPr>
            <p:ph type="sldNum" sz="quarter" idx="5"/>
          </p:nvPr>
        </p:nvSpPr>
        <p:spPr/>
        <p:txBody>
          <a:bodyPr lIns="0" tIns="0" rIns="0" bIns="0" anchor="b" anchorCtr="0">
            <a:noAutofit/>
          </a:bodyPr>
          <a:lstStyle/>
          <a:p>
            <a:pPr lvl="0"/>
            <a:fld id="{1286B95B-2C7B-4A45-B620-61CCB014A8A6}" type="slidenum">
              <a:rPr/>
              <a:pPr lvl="0"/>
              <a:t>7</a:t>
            </a:fld>
            <a:endParaRPr lang="en-IN"/>
          </a:p>
        </p:txBody>
      </p:sp>
      <p:sp>
        <p:nvSpPr>
          <p:cNvPr id="1048624"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1048625" name="Notes Placeholder 2"/>
          <p:cNvSpPr txBox="1">
            <a:spLocks noGrp="1"/>
          </p:cNvSpPr>
          <p:nvPr>
            <p:ph type="body" sz="quarter" idx="1"/>
          </p:nvPr>
        </p:nvSpPr>
        <p:spPr/>
        <p:txBody>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Number Placeholder 6"/>
          <p:cNvSpPr txBox="1">
            <a:spLocks noGrp="1"/>
          </p:cNvSpPr>
          <p:nvPr>
            <p:ph type="sldNum" sz="quarter" idx="5"/>
          </p:nvPr>
        </p:nvSpPr>
        <p:spPr/>
        <p:txBody>
          <a:bodyPr lIns="0" tIns="0" rIns="0" bIns="0" anchor="b" anchorCtr="0">
            <a:noAutofit/>
          </a:bodyPr>
          <a:lstStyle/>
          <a:p>
            <a:pPr lvl="0"/>
            <a:fld id="{8EB981D9-FFAB-403A-8E97-E61DD0001913}" type="slidenum">
              <a:rPr/>
              <a:pPr lvl="0"/>
              <a:t>9</a:t>
            </a:fld>
            <a:endParaRPr lang="en-IN"/>
          </a:p>
        </p:txBody>
      </p:sp>
      <p:sp>
        <p:nvSpPr>
          <p:cNvPr id="1048631"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1048632" name="Notes Placeholder 2"/>
          <p:cNvSpPr txBox="1">
            <a:spLocks noGrp="1"/>
          </p:cNvSpPr>
          <p:nvPr>
            <p:ph type="body" sz="quarter" idx="1"/>
          </p:nvPr>
        </p:nvSpPr>
        <p:spPr/>
        <p:txBody>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Slide Number Placeholder 6"/>
          <p:cNvSpPr txBox="1">
            <a:spLocks noGrp="1"/>
          </p:cNvSpPr>
          <p:nvPr>
            <p:ph type="sldNum" sz="quarter" idx="5"/>
          </p:nvPr>
        </p:nvSpPr>
        <p:spPr/>
        <p:txBody>
          <a:bodyPr lIns="0" tIns="0" rIns="0" bIns="0" anchor="b" anchorCtr="0">
            <a:noAutofit/>
          </a:bodyPr>
          <a:lstStyle/>
          <a:p>
            <a:pPr lvl="0"/>
            <a:fld id="{4800302C-BA40-4099-B76C-F0D21ACD4829}" type="slidenum">
              <a:rPr/>
              <a:pPr lvl="0"/>
              <a:t>10</a:t>
            </a:fld>
            <a:endParaRPr lang="en-IN"/>
          </a:p>
        </p:txBody>
      </p:sp>
      <p:sp>
        <p:nvSpPr>
          <p:cNvPr id="1048639"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1048640" name="Notes Placeholder 2"/>
          <p:cNvSpPr txBox="1">
            <a:spLocks noGrp="1"/>
          </p:cNvSpPr>
          <p:nvPr>
            <p:ph type="body" sz="quarter" idx="1"/>
          </p:nvPr>
        </p:nvSpPr>
        <p:spPr/>
        <p:txBody>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Slide Number Placeholder 6"/>
          <p:cNvSpPr txBox="1">
            <a:spLocks noGrp="1"/>
          </p:cNvSpPr>
          <p:nvPr>
            <p:ph type="sldNum" sz="quarter" idx="5"/>
          </p:nvPr>
        </p:nvSpPr>
        <p:spPr/>
        <p:txBody>
          <a:bodyPr lIns="0" tIns="0" rIns="0" bIns="0" anchor="b" anchorCtr="0">
            <a:noAutofit/>
          </a:bodyPr>
          <a:lstStyle/>
          <a:p>
            <a:pPr lvl="0"/>
            <a:fld id="{0A86F96D-2337-4C73-ADC3-6A272451B787}" type="slidenum">
              <a:rPr/>
              <a:pPr lvl="0"/>
              <a:t>11</a:t>
            </a:fld>
            <a:endParaRPr lang="en-IN"/>
          </a:p>
        </p:txBody>
      </p:sp>
      <p:sp>
        <p:nvSpPr>
          <p:cNvPr id="1048644"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1048645" name="Notes Placeholder 2"/>
          <p:cNvSpPr txBox="1">
            <a:spLocks noGrp="1"/>
          </p:cNvSpPr>
          <p:nvPr>
            <p:ph type="body" sz="quarter" idx="1"/>
          </p:nvPr>
        </p:nvSpPr>
        <p:spPr/>
        <p:txBody>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1A9713-2FED-468B-8645-2678CC613E33}"/>
              </a:ext>
            </a:extLst>
          </p:cNvPr>
          <p:cNvSpPr txBox="1">
            <a:spLocks noGrp="1"/>
          </p:cNvSpPr>
          <p:nvPr>
            <p:ph type="sldNum" sz="quarter" idx="5"/>
          </p:nvPr>
        </p:nvSpPr>
        <p:spPr>
          <a:ln/>
        </p:spPr>
        <p:txBody>
          <a:bodyPr lIns="0" tIns="0" rIns="0" bIns="0" anchor="b" anchorCtr="0">
            <a:noAutofit/>
          </a:bodyPr>
          <a:lstStyle/>
          <a:p>
            <a:pPr lvl="0"/>
            <a:fld id="{77275601-8ACB-4388-846E-7725E697B11D}" type="slidenum">
              <a:t>15</a:t>
            </a:fld>
            <a:endParaRPr lang="en-IN"/>
          </a:p>
        </p:txBody>
      </p:sp>
      <p:sp>
        <p:nvSpPr>
          <p:cNvPr id="2" name="Slide Image Placeholder 1">
            <a:extLst>
              <a:ext uri="{FF2B5EF4-FFF2-40B4-BE49-F238E27FC236}">
                <a16:creationId xmlns:a16="http://schemas.microsoft.com/office/drawing/2014/main" id="{D0E30070-F0E5-4A4E-94EE-45CE59A0C324}"/>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707CB6A-CC75-4AE7-91A0-0D8337AEE5D8}"/>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13AC733-58D9-43FF-8CF8-3E78093BF993}"/>
              </a:ext>
            </a:extLst>
          </p:cNvPr>
          <p:cNvSpPr txBox="1">
            <a:spLocks noGrp="1"/>
          </p:cNvSpPr>
          <p:nvPr>
            <p:ph type="sldNum" sz="quarter" idx="5"/>
          </p:nvPr>
        </p:nvSpPr>
        <p:spPr>
          <a:ln/>
        </p:spPr>
        <p:txBody>
          <a:bodyPr lIns="0" tIns="0" rIns="0" bIns="0" anchor="b" anchorCtr="0">
            <a:noAutofit/>
          </a:bodyPr>
          <a:lstStyle/>
          <a:p>
            <a:pPr lvl="0"/>
            <a:fld id="{7AD6D6B8-0ABC-41F5-A9CE-627011372EC0}" type="slidenum">
              <a:t>16</a:t>
            </a:fld>
            <a:endParaRPr lang="en-IN"/>
          </a:p>
        </p:txBody>
      </p:sp>
      <p:sp>
        <p:nvSpPr>
          <p:cNvPr id="2" name="Slide Image Placeholder 1">
            <a:extLst>
              <a:ext uri="{FF2B5EF4-FFF2-40B4-BE49-F238E27FC236}">
                <a16:creationId xmlns:a16="http://schemas.microsoft.com/office/drawing/2014/main" id="{62FF59F2-F8FA-43E4-89BF-F4A2E57732CF}"/>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7CE9D87-E8AE-423D-8FFB-0C1822D79B7C}"/>
              </a:ext>
            </a:extLst>
          </p:cNvPr>
          <p:cNvSpPr txBox="1">
            <a:spLocks noGrp="1"/>
          </p:cNvSpPr>
          <p:nvPr>
            <p:ph type="body" sz="quarter" idx="1"/>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90" name="Date Placeholder 3"/>
          <p:cNvSpPr>
            <a:spLocks noGrp="1"/>
          </p:cNvSpPr>
          <p:nvPr>
            <p:ph type="dt" sz="half" idx="10"/>
          </p:nvPr>
        </p:nvSpPr>
        <p:spPr/>
        <p:txBody>
          <a:bodyPr/>
          <a:lstStyle/>
          <a:p>
            <a:fld id="{5AAD8FA7-D8ED-4E15-B460-FF8B64AB093E}" type="datetimeFigureOut">
              <a:rPr lang="en-IN" smtClean="0"/>
              <a:pPr/>
              <a:t>22-01-2020</a:t>
            </a:fld>
            <a:endParaRPr lang="en-IN"/>
          </a:p>
        </p:txBody>
      </p:sp>
      <p:sp>
        <p:nvSpPr>
          <p:cNvPr id="1048591" name="Footer Placeholder 4"/>
          <p:cNvSpPr>
            <a:spLocks noGrp="1"/>
          </p:cNvSpPr>
          <p:nvPr>
            <p:ph type="ftr" sz="quarter" idx="11"/>
          </p:nvPr>
        </p:nvSpPr>
        <p:spPr/>
        <p:txBody>
          <a:bodyPr/>
          <a:lstStyle/>
          <a:p>
            <a:endParaRPr lang="en-IN"/>
          </a:p>
        </p:txBody>
      </p:sp>
      <p:sp>
        <p:nvSpPr>
          <p:cNvPr id="1048592" name="Slide Number Placeholder 5"/>
          <p:cNvSpPr>
            <a:spLocks noGrp="1"/>
          </p:cNvSpPr>
          <p:nvPr>
            <p:ph type="sldNum" sz="quarter" idx="12"/>
          </p:nvPr>
        </p:nvSpPr>
        <p:spPr/>
        <p:txBody>
          <a:bodyPr/>
          <a:lstStyle/>
          <a:p>
            <a:fld id="{A9828FF0-C64C-4F99-BB44-5282701B3C7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4" name="Title 1"/>
          <p:cNvSpPr>
            <a:spLocks noGrp="1"/>
          </p:cNvSpPr>
          <p:nvPr>
            <p:ph type="title"/>
          </p:nvPr>
        </p:nvSpPr>
        <p:spPr/>
        <p:txBody>
          <a:bodyPr/>
          <a:lstStyle/>
          <a:p>
            <a:r>
              <a:rPr lang="en-US"/>
              <a:t>Click to edit Master title style</a:t>
            </a:r>
            <a:endParaRPr lang="en-IN"/>
          </a:p>
        </p:txBody>
      </p:sp>
      <p:sp>
        <p:nvSpPr>
          <p:cNvPr id="104866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Date Placeholder 3"/>
          <p:cNvSpPr>
            <a:spLocks noGrp="1"/>
          </p:cNvSpPr>
          <p:nvPr>
            <p:ph type="dt" sz="half" idx="10"/>
          </p:nvPr>
        </p:nvSpPr>
        <p:spPr/>
        <p:txBody>
          <a:bodyPr/>
          <a:lstStyle/>
          <a:p>
            <a:fld id="{5AAD8FA7-D8ED-4E15-B460-FF8B64AB093E}" type="datetimeFigureOut">
              <a:rPr lang="en-IN" smtClean="0"/>
              <a:pPr/>
              <a:t>22-01-2020</a:t>
            </a:fld>
            <a:endParaRPr lang="en-IN"/>
          </a:p>
        </p:txBody>
      </p:sp>
      <p:sp>
        <p:nvSpPr>
          <p:cNvPr id="1048667" name="Footer Placeholder 4"/>
          <p:cNvSpPr>
            <a:spLocks noGrp="1"/>
          </p:cNvSpPr>
          <p:nvPr>
            <p:ph type="ftr" sz="quarter" idx="11"/>
          </p:nvPr>
        </p:nvSpPr>
        <p:spPr/>
        <p:txBody>
          <a:bodyPr/>
          <a:lstStyle/>
          <a:p>
            <a:endParaRPr lang="en-IN"/>
          </a:p>
        </p:txBody>
      </p:sp>
      <p:sp>
        <p:nvSpPr>
          <p:cNvPr id="1048668" name="Slide Number Placeholder 5"/>
          <p:cNvSpPr>
            <a:spLocks noGrp="1"/>
          </p:cNvSpPr>
          <p:nvPr>
            <p:ph type="sldNum" sz="quarter" idx="12"/>
          </p:nvPr>
        </p:nvSpPr>
        <p:spPr/>
        <p:txBody>
          <a:bodyPr/>
          <a:lstStyle/>
          <a:p>
            <a:fld id="{A9828FF0-C64C-4F99-BB44-5282701B3C7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3"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54"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5" name="Date Placeholder 3"/>
          <p:cNvSpPr>
            <a:spLocks noGrp="1"/>
          </p:cNvSpPr>
          <p:nvPr>
            <p:ph type="dt" sz="half" idx="10"/>
          </p:nvPr>
        </p:nvSpPr>
        <p:spPr/>
        <p:txBody>
          <a:bodyPr/>
          <a:lstStyle/>
          <a:p>
            <a:fld id="{5AAD8FA7-D8ED-4E15-B460-FF8B64AB093E}" type="datetimeFigureOut">
              <a:rPr lang="en-IN" smtClean="0"/>
              <a:pPr/>
              <a:t>22-01-2020</a:t>
            </a:fld>
            <a:endParaRPr lang="en-IN"/>
          </a:p>
        </p:txBody>
      </p:sp>
      <p:sp>
        <p:nvSpPr>
          <p:cNvPr id="1048656" name="Footer Placeholder 4"/>
          <p:cNvSpPr>
            <a:spLocks noGrp="1"/>
          </p:cNvSpPr>
          <p:nvPr>
            <p:ph type="ftr" sz="quarter" idx="11"/>
          </p:nvPr>
        </p:nvSpPr>
        <p:spPr/>
        <p:txBody>
          <a:bodyPr/>
          <a:lstStyle/>
          <a:p>
            <a:endParaRPr lang="en-IN"/>
          </a:p>
        </p:txBody>
      </p:sp>
      <p:sp>
        <p:nvSpPr>
          <p:cNvPr id="1048657" name="Slide Number Placeholder 5"/>
          <p:cNvSpPr>
            <a:spLocks noGrp="1"/>
          </p:cNvSpPr>
          <p:nvPr>
            <p:ph type="sldNum" sz="quarter" idx="12"/>
          </p:nvPr>
        </p:nvSpPr>
        <p:spPr/>
        <p:txBody>
          <a:bodyPr/>
          <a:lstStyle/>
          <a:p>
            <a:fld id="{A9828FF0-C64C-4F99-BB44-5282701B3C7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5AAD8FA7-D8ED-4E15-B460-FF8B64AB093E}" type="datetimeFigureOut">
              <a:rPr lang="en-IN" smtClean="0"/>
              <a:pPr/>
              <a:t>22-01-2020</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A9828FF0-C64C-4F99-BB44-5282701B3C7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70"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71" name="Date Placeholder 3"/>
          <p:cNvSpPr>
            <a:spLocks noGrp="1"/>
          </p:cNvSpPr>
          <p:nvPr>
            <p:ph type="dt" sz="half" idx="10"/>
          </p:nvPr>
        </p:nvSpPr>
        <p:spPr/>
        <p:txBody>
          <a:bodyPr/>
          <a:lstStyle/>
          <a:p>
            <a:fld id="{5AAD8FA7-D8ED-4E15-B460-FF8B64AB093E}" type="datetimeFigureOut">
              <a:rPr lang="en-IN" smtClean="0"/>
              <a:pPr/>
              <a:t>22-01-2020</a:t>
            </a:fld>
            <a:endParaRPr lang="en-IN"/>
          </a:p>
        </p:txBody>
      </p:sp>
      <p:sp>
        <p:nvSpPr>
          <p:cNvPr id="1048672" name="Footer Placeholder 4"/>
          <p:cNvSpPr>
            <a:spLocks noGrp="1"/>
          </p:cNvSpPr>
          <p:nvPr>
            <p:ph type="ftr" sz="quarter" idx="11"/>
          </p:nvPr>
        </p:nvSpPr>
        <p:spPr/>
        <p:txBody>
          <a:bodyPr/>
          <a:lstStyle/>
          <a:p>
            <a:endParaRPr lang="en-IN"/>
          </a:p>
        </p:txBody>
      </p:sp>
      <p:sp>
        <p:nvSpPr>
          <p:cNvPr id="1048673" name="Slide Number Placeholder 5"/>
          <p:cNvSpPr>
            <a:spLocks noGrp="1"/>
          </p:cNvSpPr>
          <p:nvPr>
            <p:ph type="sldNum" sz="quarter" idx="12"/>
          </p:nvPr>
        </p:nvSpPr>
        <p:spPr/>
        <p:txBody>
          <a:bodyPr/>
          <a:lstStyle/>
          <a:p>
            <a:fld id="{A9828FF0-C64C-4F99-BB44-5282701B3C7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4" name="Title 1"/>
          <p:cNvSpPr>
            <a:spLocks noGrp="1"/>
          </p:cNvSpPr>
          <p:nvPr>
            <p:ph type="title"/>
          </p:nvPr>
        </p:nvSpPr>
        <p:spPr/>
        <p:txBody>
          <a:bodyPr/>
          <a:lstStyle/>
          <a:p>
            <a:r>
              <a:rPr lang="en-US"/>
              <a:t>Click to edit Master title style</a:t>
            </a:r>
            <a:endParaRPr lang="en-IN"/>
          </a:p>
        </p:txBody>
      </p:sp>
      <p:sp>
        <p:nvSpPr>
          <p:cNvPr id="1048675"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6"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Date Placeholder 4"/>
          <p:cNvSpPr>
            <a:spLocks noGrp="1"/>
          </p:cNvSpPr>
          <p:nvPr>
            <p:ph type="dt" sz="half" idx="10"/>
          </p:nvPr>
        </p:nvSpPr>
        <p:spPr/>
        <p:txBody>
          <a:bodyPr/>
          <a:lstStyle/>
          <a:p>
            <a:fld id="{5AAD8FA7-D8ED-4E15-B460-FF8B64AB093E}" type="datetimeFigureOut">
              <a:rPr lang="en-IN" smtClean="0"/>
              <a:pPr/>
              <a:t>22-01-2020</a:t>
            </a:fld>
            <a:endParaRPr lang="en-IN"/>
          </a:p>
        </p:txBody>
      </p:sp>
      <p:sp>
        <p:nvSpPr>
          <p:cNvPr id="1048678" name="Footer Placeholder 5"/>
          <p:cNvSpPr>
            <a:spLocks noGrp="1"/>
          </p:cNvSpPr>
          <p:nvPr>
            <p:ph type="ftr" sz="quarter" idx="11"/>
          </p:nvPr>
        </p:nvSpPr>
        <p:spPr/>
        <p:txBody>
          <a:bodyPr/>
          <a:lstStyle/>
          <a:p>
            <a:endParaRPr lang="en-IN"/>
          </a:p>
        </p:txBody>
      </p:sp>
      <p:sp>
        <p:nvSpPr>
          <p:cNvPr id="1048679" name="Slide Number Placeholder 6"/>
          <p:cNvSpPr>
            <a:spLocks noGrp="1"/>
          </p:cNvSpPr>
          <p:nvPr>
            <p:ph type="sldNum" sz="quarter" idx="12"/>
          </p:nvPr>
        </p:nvSpPr>
        <p:spPr/>
        <p:txBody>
          <a:bodyPr/>
          <a:lstStyle/>
          <a:p>
            <a:fld id="{A9828FF0-C64C-4F99-BB44-5282701B3C7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0"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8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2"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4"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5" name="Date Placeholder 6"/>
          <p:cNvSpPr>
            <a:spLocks noGrp="1"/>
          </p:cNvSpPr>
          <p:nvPr>
            <p:ph type="dt" sz="half" idx="10"/>
          </p:nvPr>
        </p:nvSpPr>
        <p:spPr/>
        <p:txBody>
          <a:bodyPr/>
          <a:lstStyle/>
          <a:p>
            <a:fld id="{5AAD8FA7-D8ED-4E15-B460-FF8B64AB093E}" type="datetimeFigureOut">
              <a:rPr lang="en-IN" smtClean="0"/>
              <a:pPr/>
              <a:t>22-01-2020</a:t>
            </a:fld>
            <a:endParaRPr lang="en-IN"/>
          </a:p>
        </p:txBody>
      </p:sp>
      <p:sp>
        <p:nvSpPr>
          <p:cNvPr id="1048686" name="Footer Placeholder 7"/>
          <p:cNvSpPr>
            <a:spLocks noGrp="1"/>
          </p:cNvSpPr>
          <p:nvPr>
            <p:ph type="ftr" sz="quarter" idx="11"/>
          </p:nvPr>
        </p:nvSpPr>
        <p:spPr/>
        <p:txBody>
          <a:bodyPr/>
          <a:lstStyle/>
          <a:p>
            <a:endParaRPr lang="en-IN"/>
          </a:p>
        </p:txBody>
      </p:sp>
      <p:sp>
        <p:nvSpPr>
          <p:cNvPr id="1048687" name="Slide Number Placeholder 8"/>
          <p:cNvSpPr>
            <a:spLocks noGrp="1"/>
          </p:cNvSpPr>
          <p:nvPr>
            <p:ph type="sldNum" sz="quarter" idx="12"/>
          </p:nvPr>
        </p:nvSpPr>
        <p:spPr/>
        <p:txBody>
          <a:bodyPr/>
          <a:lstStyle/>
          <a:p>
            <a:fld id="{A9828FF0-C64C-4F99-BB44-5282701B3C7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3" name="Title 1"/>
          <p:cNvSpPr>
            <a:spLocks noGrp="1"/>
          </p:cNvSpPr>
          <p:nvPr>
            <p:ph type="title"/>
          </p:nvPr>
        </p:nvSpPr>
        <p:spPr/>
        <p:txBody>
          <a:bodyPr/>
          <a:lstStyle/>
          <a:p>
            <a:r>
              <a:rPr lang="en-US"/>
              <a:t>Click to edit Master title style</a:t>
            </a:r>
            <a:endParaRPr lang="en-IN"/>
          </a:p>
        </p:txBody>
      </p:sp>
      <p:sp>
        <p:nvSpPr>
          <p:cNvPr id="1048634" name="Date Placeholder 2"/>
          <p:cNvSpPr>
            <a:spLocks noGrp="1"/>
          </p:cNvSpPr>
          <p:nvPr>
            <p:ph type="dt" sz="half" idx="10"/>
          </p:nvPr>
        </p:nvSpPr>
        <p:spPr/>
        <p:txBody>
          <a:bodyPr/>
          <a:lstStyle/>
          <a:p>
            <a:fld id="{5AAD8FA7-D8ED-4E15-B460-FF8B64AB093E}" type="datetimeFigureOut">
              <a:rPr lang="en-IN" smtClean="0"/>
              <a:pPr/>
              <a:t>22-01-2020</a:t>
            </a:fld>
            <a:endParaRPr lang="en-IN"/>
          </a:p>
        </p:txBody>
      </p:sp>
      <p:sp>
        <p:nvSpPr>
          <p:cNvPr id="1048635" name="Footer Placeholder 3"/>
          <p:cNvSpPr>
            <a:spLocks noGrp="1"/>
          </p:cNvSpPr>
          <p:nvPr>
            <p:ph type="ftr" sz="quarter" idx="11"/>
          </p:nvPr>
        </p:nvSpPr>
        <p:spPr/>
        <p:txBody>
          <a:bodyPr/>
          <a:lstStyle/>
          <a:p>
            <a:endParaRPr lang="en-IN"/>
          </a:p>
        </p:txBody>
      </p:sp>
      <p:sp>
        <p:nvSpPr>
          <p:cNvPr id="1048636" name="Slide Number Placeholder 4"/>
          <p:cNvSpPr>
            <a:spLocks noGrp="1"/>
          </p:cNvSpPr>
          <p:nvPr>
            <p:ph type="sldNum" sz="quarter" idx="12"/>
          </p:nvPr>
        </p:nvSpPr>
        <p:spPr/>
        <p:txBody>
          <a:bodyPr/>
          <a:lstStyle/>
          <a:p>
            <a:fld id="{A9828FF0-C64C-4F99-BB44-5282701B3C7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5" name="Date Placeholder 1"/>
          <p:cNvSpPr>
            <a:spLocks noGrp="1"/>
          </p:cNvSpPr>
          <p:nvPr>
            <p:ph type="dt" sz="half" idx="10"/>
          </p:nvPr>
        </p:nvSpPr>
        <p:spPr/>
        <p:txBody>
          <a:bodyPr/>
          <a:lstStyle/>
          <a:p>
            <a:fld id="{5AAD8FA7-D8ED-4E15-B460-FF8B64AB093E}" type="datetimeFigureOut">
              <a:rPr lang="en-IN" smtClean="0"/>
              <a:pPr/>
              <a:t>22-01-2020</a:t>
            </a:fld>
            <a:endParaRPr lang="en-IN"/>
          </a:p>
        </p:txBody>
      </p:sp>
      <p:sp>
        <p:nvSpPr>
          <p:cNvPr id="1048596" name="Footer Placeholder 2"/>
          <p:cNvSpPr>
            <a:spLocks noGrp="1"/>
          </p:cNvSpPr>
          <p:nvPr>
            <p:ph type="ftr" sz="quarter" idx="11"/>
          </p:nvPr>
        </p:nvSpPr>
        <p:spPr/>
        <p:txBody>
          <a:bodyPr/>
          <a:lstStyle/>
          <a:p>
            <a:endParaRPr lang="en-IN"/>
          </a:p>
        </p:txBody>
      </p:sp>
      <p:sp>
        <p:nvSpPr>
          <p:cNvPr id="1048597" name="Slide Number Placeholder 3"/>
          <p:cNvSpPr>
            <a:spLocks noGrp="1"/>
          </p:cNvSpPr>
          <p:nvPr>
            <p:ph type="sldNum" sz="quarter" idx="12"/>
          </p:nvPr>
        </p:nvSpPr>
        <p:spPr/>
        <p:txBody>
          <a:bodyPr/>
          <a:lstStyle/>
          <a:p>
            <a:fld id="{A9828FF0-C64C-4F99-BB44-5282701B3C7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8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1" name="Date Placeholder 4"/>
          <p:cNvSpPr>
            <a:spLocks noGrp="1"/>
          </p:cNvSpPr>
          <p:nvPr>
            <p:ph type="dt" sz="half" idx="10"/>
          </p:nvPr>
        </p:nvSpPr>
        <p:spPr/>
        <p:txBody>
          <a:bodyPr/>
          <a:lstStyle/>
          <a:p>
            <a:fld id="{5AAD8FA7-D8ED-4E15-B460-FF8B64AB093E}" type="datetimeFigureOut">
              <a:rPr lang="en-IN" smtClean="0"/>
              <a:pPr/>
              <a:t>22-01-2020</a:t>
            </a:fld>
            <a:endParaRPr lang="en-IN"/>
          </a:p>
        </p:txBody>
      </p:sp>
      <p:sp>
        <p:nvSpPr>
          <p:cNvPr id="1048692" name="Footer Placeholder 5"/>
          <p:cNvSpPr>
            <a:spLocks noGrp="1"/>
          </p:cNvSpPr>
          <p:nvPr>
            <p:ph type="ftr" sz="quarter" idx="11"/>
          </p:nvPr>
        </p:nvSpPr>
        <p:spPr/>
        <p:txBody>
          <a:bodyPr/>
          <a:lstStyle/>
          <a:p>
            <a:endParaRPr lang="en-IN"/>
          </a:p>
        </p:txBody>
      </p:sp>
      <p:sp>
        <p:nvSpPr>
          <p:cNvPr id="1048693" name="Slide Number Placeholder 6"/>
          <p:cNvSpPr>
            <a:spLocks noGrp="1"/>
          </p:cNvSpPr>
          <p:nvPr>
            <p:ph type="sldNum" sz="quarter" idx="12"/>
          </p:nvPr>
        </p:nvSpPr>
        <p:spPr/>
        <p:txBody>
          <a:bodyPr/>
          <a:lstStyle/>
          <a:p>
            <a:fld id="{A9828FF0-C64C-4F99-BB44-5282701B3C7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9"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6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1" name="Date Placeholder 4"/>
          <p:cNvSpPr>
            <a:spLocks noGrp="1"/>
          </p:cNvSpPr>
          <p:nvPr>
            <p:ph type="dt" sz="half" idx="10"/>
          </p:nvPr>
        </p:nvSpPr>
        <p:spPr/>
        <p:txBody>
          <a:bodyPr/>
          <a:lstStyle/>
          <a:p>
            <a:fld id="{5AAD8FA7-D8ED-4E15-B460-FF8B64AB093E}" type="datetimeFigureOut">
              <a:rPr lang="en-IN" smtClean="0"/>
              <a:pPr/>
              <a:t>22-01-2020</a:t>
            </a:fld>
            <a:endParaRPr lang="en-IN"/>
          </a:p>
        </p:txBody>
      </p:sp>
      <p:sp>
        <p:nvSpPr>
          <p:cNvPr id="1048662" name="Footer Placeholder 5"/>
          <p:cNvSpPr>
            <a:spLocks noGrp="1"/>
          </p:cNvSpPr>
          <p:nvPr>
            <p:ph type="ftr" sz="quarter" idx="11"/>
          </p:nvPr>
        </p:nvSpPr>
        <p:spPr/>
        <p:txBody>
          <a:bodyPr/>
          <a:lstStyle/>
          <a:p>
            <a:endParaRPr lang="en-IN"/>
          </a:p>
        </p:txBody>
      </p:sp>
      <p:sp>
        <p:nvSpPr>
          <p:cNvPr id="1048663" name="Slide Number Placeholder 6"/>
          <p:cNvSpPr>
            <a:spLocks noGrp="1"/>
          </p:cNvSpPr>
          <p:nvPr>
            <p:ph type="sldNum" sz="quarter" idx="12"/>
          </p:nvPr>
        </p:nvSpPr>
        <p:spPr/>
        <p:txBody>
          <a:bodyPr/>
          <a:lstStyle/>
          <a:p>
            <a:fld id="{A9828FF0-C64C-4F99-BB44-5282701B3C7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5000" b="-25000"/>
          </a:stretch>
        </a:blip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D8FA7-D8ED-4E15-B460-FF8B64AB093E}" type="datetimeFigureOut">
              <a:rPr lang="en-IN" smtClean="0"/>
              <a:pPr/>
              <a:t>22-01-2020</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828FF0-C64C-4F99-BB44-5282701B3C7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3"/>
          <p:cNvSpPr>
            <a:spLocks noGrp="1"/>
          </p:cNvSpPr>
          <p:nvPr>
            <p:ph type="title"/>
          </p:nvPr>
        </p:nvSpPr>
        <p:spPr>
          <a:xfrm>
            <a:off x="838200" y="2536341"/>
            <a:ext cx="10515600" cy="1325563"/>
          </a:xfrm>
        </p:spPr>
        <p:txBody>
          <a:bodyPr/>
          <a:lstStyle/>
          <a:p>
            <a:pPr algn="ctr"/>
            <a:r>
              <a:rPr lang="en-US" sz="5400" b="1" dirty="0">
                <a:latin typeface="Roboto Condensed Medium"/>
                <a:cs typeface="Roboto Condensed Medium"/>
              </a:rPr>
              <a:t>Warm Patient Mattress</a:t>
            </a:r>
            <a:endParaRPr lang="en-IN" sz="5400" b="1" dirty="0">
              <a:latin typeface="Roboto Condensed Medium"/>
              <a:cs typeface="Roboto Condensed Medium"/>
            </a:endParaRPr>
          </a:p>
        </p:txBody>
      </p:sp>
      <p:sp>
        <p:nvSpPr>
          <p:cNvPr id="1048587" name="Content Placeholder 4"/>
          <p:cNvSpPr>
            <a:spLocks noGrp="1"/>
          </p:cNvSpPr>
          <p:nvPr>
            <p:ph idx="1"/>
          </p:nvPr>
        </p:nvSpPr>
        <p:spPr>
          <a:xfrm>
            <a:off x="1550504" y="4174435"/>
            <a:ext cx="9803296" cy="2002528"/>
          </a:xfrm>
        </p:spPr>
        <p:txBody>
          <a:bodyPr/>
          <a:lstStyle/>
          <a:p>
            <a:pPr marL="0" indent="0">
              <a:buNone/>
            </a:pPr>
            <a:r>
              <a:rPr lang="en-IN"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5"/>
          <p:cNvSpPr>
            <a:spLocks noGrp="1"/>
          </p:cNvSpPr>
          <p:nvPr>
            <p:ph type="title"/>
          </p:nvPr>
        </p:nvSpPr>
        <p:spPr>
          <a:xfrm>
            <a:off x="838200" y="365126"/>
            <a:ext cx="9829800" cy="589032"/>
          </a:xfrm>
        </p:spPr>
        <p:txBody>
          <a:bodyPr>
            <a:noAutofit/>
          </a:bodyPr>
          <a:lstStyle/>
          <a:p>
            <a:pPr algn="ctr"/>
            <a:r>
              <a:rPr lang="en-IN" sz="5400" b="1" dirty="0"/>
              <a:t>Circuit Diagram </a:t>
            </a:r>
          </a:p>
        </p:txBody>
      </p:sp>
      <p:pic>
        <p:nvPicPr>
          <p:cNvPr id="3" name="Picture 2">
            <a:extLst>
              <a:ext uri="{FF2B5EF4-FFF2-40B4-BE49-F238E27FC236}">
                <a16:creationId xmlns:a16="http://schemas.microsoft.com/office/drawing/2014/main" id="{33D4A618-EA9E-4B92-8191-70E29D9BC0FD}"/>
              </a:ext>
            </a:extLst>
          </p:cNvPr>
          <p:cNvPicPr>
            <a:picLocks noChangeAspect="1"/>
          </p:cNvPicPr>
          <p:nvPr/>
        </p:nvPicPr>
        <p:blipFill rotWithShape="1">
          <a:blip r:embed="rId3">
            <a:extLst>
              <a:ext uri="{28A0092B-C50C-407E-A947-70E740481C1C}">
                <a14:useLocalDpi xmlns:a14="http://schemas.microsoft.com/office/drawing/2010/main" val="0"/>
              </a:ext>
            </a:extLst>
          </a:blip>
          <a:srcRect r="29494" b="45894"/>
          <a:stretch/>
        </p:blipFill>
        <p:spPr>
          <a:xfrm>
            <a:off x="2955988" y="1351722"/>
            <a:ext cx="5419386" cy="53820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txBox="1">
            <a:spLocks noGrp="1"/>
          </p:cNvSpPr>
          <p:nvPr>
            <p:ph type="title" idx="4294967295"/>
          </p:nvPr>
        </p:nvSpPr>
        <p:spPr/>
        <p:txBody>
          <a:bodyPr>
            <a:normAutofit fontScale="90000"/>
          </a:bodyPr>
          <a:lstStyle/>
          <a:p>
            <a:pPr lvl="0" algn="ctr"/>
            <a:r>
              <a:rPr lang="en-IN" sz="5400" b="1" dirty="0"/>
              <a:t>How The Warm Patient Mattress Works</a:t>
            </a:r>
          </a:p>
        </p:txBody>
      </p:sp>
      <p:sp>
        <p:nvSpPr>
          <p:cNvPr id="1048642" name="Text Placeholder 2"/>
          <p:cNvSpPr txBox="1">
            <a:spLocks noGrp="1"/>
          </p:cNvSpPr>
          <p:nvPr>
            <p:ph type="body" idx="4294967295"/>
          </p:nvPr>
        </p:nvSpPr>
        <p:spPr/>
        <p:txBody>
          <a:bodyPr>
            <a:normAutofit fontScale="86071" lnSpcReduction="20000"/>
          </a:bodyPr>
          <a:lstStyle/>
          <a:p>
            <a:pPr lvl="0">
              <a:buSzPct val="45000"/>
              <a:buFont typeface="StarSymbol"/>
              <a:buChar char="●"/>
            </a:pPr>
            <a:r>
              <a:rPr lang="en-IN"/>
              <a:t>After entering the temperature(via 4X4 dialpad) by the user, the temperature of water inside control box keeps on increasing.The temperature which is being sensed by the temperature sensor LM35 keeps on being displayed by the LCD.</a:t>
            </a:r>
          </a:p>
          <a:p>
            <a:pPr lvl="0">
              <a:buSzPct val="45000"/>
              <a:buFont typeface="StarSymbol"/>
              <a:buChar char="●"/>
            </a:pPr>
            <a:endParaRPr lang="zh-CN" altLang="en-US"/>
          </a:p>
          <a:p>
            <a:pPr lvl="0">
              <a:buSzPct val="45000"/>
              <a:buFont typeface="StarSymbol"/>
              <a:buChar char="●"/>
            </a:pPr>
            <a:r>
              <a:rPr lang="en-IN"/>
              <a:t>As the water reaches the inputted temperature, the relay turns LOW and circuit between the load and mains is a broken pathway.</a:t>
            </a:r>
            <a:endParaRPr lang="zh-CN" altLang="en-US"/>
          </a:p>
          <a:p>
            <a:pPr lvl="0">
              <a:buSzPct val="45000"/>
              <a:buFont typeface="StarSymbol"/>
              <a:buChar char="●"/>
            </a:pPr>
            <a:endParaRPr lang="zh-CN" altLang="en-US"/>
          </a:p>
          <a:p>
            <a:pPr lvl="0">
              <a:buSzPct val="45000"/>
              <a:buFont typeface="StarSymbol"/>
              <a:buChar char="●"/>
            </a:pPr>
            <a:r>
              <a:rPr lang="en-IN"/>
              <a:t>The water is then circulated via the pump through the capillary tube which are positioned to acheive maximum effeciency, to evenly heat the mattress</a:t>
            </a:r>
            <a:r>
              <a:rPr lang="en-US"/>
              <a:t>. </a:t>
            </a:r>
            <a:endParaRPr lang="zh-CN" altLang="en-US"/>
          </a:p>
          <a:p>
            <a:pPr lvl="0">
              <a:buSzPct val="45000"/>
              <a:buFont typeface="StarSymbol"/>
              <a:buChar char="●"/>
            </a:pPr>
            <a:endParaRPr lang="zh-CN" altLang="en-US"/>
          </a:p>
          <a:p>
            <a:pPr lvl="0">
              <a:buSzPct val="45000"/>
              <a:buFont typeface="StarSymbol"/>
              <a:buChar char="●"/>
            </a:pPr>
            <a:r>
              <a:rPr lang="en-IN"/>
              <a:t>As the temperature falls down the input temperature, the relay turns HIGH again, thereby making the heating process occur again.</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Inside Of The Control Box</a:t>
            </a:r>
          </a:p>
        </p:txBody>
      </p:sp>
      <p:pic>
        <p:nvPicPr>
          <p:cNvPr id="1026" name="Picture 2" descr="C:\Users\USER\Desktop\Smooth Allissdfsd.png"/>
          <p:cNvPicPr>
            <a:picLocks noChangeAspect="1" noChangeArrowheads="1"/>
          </p:cNvPicPr>
          <p:nvPr/>
        </p:nvPicPr>
        <p:blipFill>
          <a:blip r:embed="rId2"/>
          <a:srcRect/>
          <a:stretch>
            <a:fillRect/>
          </a:stretch>
        </p:blipFill>
        <p:spPr bwMode="auto">
          <a:xfrm>
            <a:off x="810282" y="1999101"/>
            <a:ext cx="10380663" cy="45624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
          <p:cNvSpPr>
            <a:spLocks noGrp="1"/>
          </p:cNvSpPr>
          <p:nvPr>
            <p:ph type="title"/>
          </p:nvPr>
        </p:nvSpPr>
        <p:spPr>
          <a:xfrm>
            <a:off x="859221" y="239001"/>
            <a:ext cx="10515600" cy="1325563"/>
          </a:xfrm>
        </p:spPr>
        <p:txBody>
          <a:bodyPr>
            <a:normAutofit/>
          </a:bodyPr>
          <a:lstStyle/>
          <a:p>
            <a:pPr algn="ctr"/>
            <a:r>
              <a:rPr lang="en-IN" sz="4800" b="1" dirty="0"/>
              <a:t>Accessibility After Using</a:t>
            </a:r>
          </a:p>
        </p:txBody>
      </p:sp>
      <p:sp>
        <p:nvSpPr>
          <p:cNvPr id="1048647" name="Content Placeholder 2"/>
          <p:cNvSpPr>
            <a:spLocks noGrp="1"/>
          </p:cNvSpPr>
          <p:nvPr>
            <p:ph idx="1"/>
          </p:nvPr>
        </p:nvSpPr>
        <p:spPr>
          <a:xfrm>
            <a:off x="838200" y="1825624"/>
            <a:ext cx="10515600" cy="4816913"/>
          </a:xfrm>
        </p:spPr>
        <p:txBody>
          <a:bodyPr>
            <a:normAutofit fontScale="97143" lnSpcReduction="10000"/>
          </a:bodyPr>
          <a:lstStyle/>
          <a:p>
            <a:r>
              <a:rPr lang="en-US" dirty="0"/>
              <a:t>The u</a:t>
            </a:r>
            <a:r>
              <a:rPr lang="en-IN" dirty="0"/>
              <a:t>ser can easily</a:t>
            </a:r>
            <a:r>
              <a:rPr lang="en-US" dirty="0"/>
              <a:t> assign </a:t>
            </a:r>
            <a:r>
              <a:rPr lang="en-IN" dirty="0"/>
              <a:t>a</a:t>
            </a:r>
            <a:r>
              <a:rPr lang="en-US" dirty="0"/>
              <a:t>n input </a:t>
            </a:r>
            <a:r>
              <a:rPr lang="en-IN" dirty="0"/>
              <a:t>temperature in the module </a:t>
            </a:r>
            <a:r>
              <a:rPr lang="en-US" dirty="0"/>
              <a:t>using the </a:t>
            </a:r>
            <a:r>
              <a:rPr lang="en-IN" dirty="0" err="1"/>
              <a:t>dialpad</a:t>
            </a:r>
            <a:r>
              <a:rPr lang="en-IN" dirty="0"/>
              <a:t>.</a:t>
            </a:r>
            <a:endParaRPr lang="zh-CN" altLang="en-US" dirty="0"/>
          </a:p>
          <a:p>
            <a:endParaRPr lang="zh-CN" altLang="en-US" dirty="0"/>
          </a:p>
          <a:p>
            <a:r>
              <a:rPr lang="en-IN" dirty="0"/>
              <a:t>Once </a:t>
            </a:r>
            <a:r>
              <a:rPr lang="en-US" dirty="0"/>
              <a:t>the device has been </a:t>
            </a:r>
            <a:r>
              <a:rPr lang="en-IN" dirty="0"/>
              <a:t>used and the water </a:t>
            </a:r>
            <a:r>
              <a:rPr lang="en-US" dirty="0"/>
              <a:t>has been </a:t>
            </a:r>
            <a:r>
              <a:rPr lang="en-IN" dirty="0"/>
              <a:t>drained, the mattress </a:t>
            </a:r>
            <a:r>
              <a:rPr lang="en-US" dirty="0"/>
              <a:t>can</a:t>
            </a:r>
            <a:r>
              <a:rPr lang="en-IN" dirty="0"/>
              <a:t> easily</a:t>
            </a:r>
            <a:r>
              <a:rPr lang="en-US" dirty="0"/>
              <a:t> be</a:t>
            </a:r>
            <a:r>
              <a:rPr lang="en-IN" dirty="0"/>
              <a:t> detach</a:t>
            </a:r>
            <a:r>
              <a:rPr lang="en-US" dirty="0"/>
              <a:t>ed</a:t>
            </a:r>
            <a:r>
              <a:rPr lang="en-IN" dirty="0"/>
              <a:t> from the underground tub</a:t>
            </a:r>
            <a:r>
              <a:rPr lang="en-US" dirty="0"/>
              <a:t>es system</a:t>
            </a:r>
            <a:r>
              <a:rPr lang="en-IN" dirty="0"/>
              <a:t> with the </a:t>
            </a:r>
            <a:r>
              <a:rPr lang="en-IN" dirty="0" err="1"/>
              <a:t>camlock</a:t>
            </a:r>
            <a:r>
              <a:rPr lang="en-IN" dirty="0"/>
              <a:t> coupling connector used.</a:t>
            </a:r>
          </a:p>
          <a:p>
            <a:endParaRPr lang="zh-CN" altLang="en-US" dirty="0"/>
          </a:p>
          <a:p>
            <a:r>
              <a:rPr lang="en-IN" dirty="0"/>
              <a:t>Th</a:t>
            </a:r>
            <a:r>
              <a:rPr lang="en-US" dirty="0"/>
              <a:t>erefore, </a:t>
            </a:r>
            <a:r>
              <a:rPr lang="en-IN" dirty="0"/>
              <a:t>the mattress </a:t>
            </a:r>
            <a:r>
              <a:rPr lang="en-US" dirty="0"/>
              <a:t>is made to be </a:t>
            </a:r>
            <a:r>
              <a:rPr lang="en-IN" dirty="0"/>
              <a:t>m</a:t>
            </a:r>
            <a:r>
              <a:rPr lang="en-US" dirty="0"/>
              <a:t>obile</a:t>
            </a:r>
            <a:r>
              <a:rPr lang="en-IN" dirty="0"/>
              <a:t>.</a:t>
            </a:r>
            <a:r>
              <a:rPr lang="en-US" dirty="0"/>
              <a:t> (The mattress is washable once detached.) </a:t>
            </a:r>
            <a:endParaRPr lang="zh-CN" altLang="en-US" dirty="0"/>
          </a:p>
          <a:p>
            <a:endParaRPr lang="zh-CN" altLang="en-US" dirty="0"/>
          </a:p>
          <a:p>
            <a:r>
              <a:rPr lang="en-IN" dirty="0"/>
              <a:t>Also</a:t>
            </a:r>
            <a:r>
              <a:rPr lang="en-US" dirty="0"/>
              <a:t>, </a:t>
            </a:r>
            <a:r>
              <a:rPr lang="en-IN" dirty="0"/>
              <a:t>the flexible rubber capillary tube does</a:t>
            </a:r>
            <a:r>
              <a:rPr lang="en-US" dirty="0"/>
              <a:t> not</a:t>
            </a:r>
            <a:r>
              <a:rPr lang="en-IN" dirty="0"/>
              <a:t> obstruct</a:t>
            </a:r>
            <a:r>
              <a:rPr lang="en-US" dirty="0"/>
              <a:t> t</a:t>
            </a:r>
            <a:r>
              <a:rPr lang="en-IN" dirty="0"/>
              <a:t>he foldability of the mattress.</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048647"/>
          <p:cNvSpPr>
            <a:spLocks noGrp="1"/>
          </p:cNvSpPr>
          <p:nvPr>
            <p:ph type="title"/>
          </p:nvPr>
        </p:nvSpPr>
        <p:spPr/>
        <p:txBody>
          <a:bodyPr/>
          <a:lstStyle/>
          <a:p>
            <a:pPr algn="ctr"/>
            <a:r>
              <a:rPr lang="en-US" sz="5400" b="1" dirty="0"/>
              <a:t>Advantages of the Product</a:t>
            </a:r>
            <a:endParaRPr lang="en-GB" sz="5400" b="1" dirty="0"/>
          </a:p>
        </p:txBody>
      </p:sp>
      <p:sp>
        <p:nvSpPr>
          <p:cNvPr id="1048649" name="Content Placeholder 1048648"/>
          <p:cNvSpPr>
            <a:spLocks noGrp="1"/>
          </p:cNvSpPr>
          <p:nvPr>
            <p:ph idx="1"/>
          </p:nvPr>
        </p:nvSpPr>
        <p:spPr/>
        <p:txBody>
          <a:bodyPr/>
          <a:lstStyle/>
          <a:p>
            <a:pPr marL="0" lvl="0" indent="0">
              <a:buNone/>
            </a:pPr>
            <a:r>
              <a:rPr lang="en-US" sz="3200" b="1" dirty="0"/>
              <a:t>This new product is :</a:t>
            </a:r>
            <a:endParaRPr lang="zh-CN" altLang="en-US" sz="3200" b="1" dirty="0"/>
          </a:p>
          <a:p>
            <a:pPr lvl="0">
              <a:buSzPct val="45000"/>
              <a:buFont typeface="StarSymbol"/>
              <a:buChar char="●"/>
            </a:pPr>
            <a:r>
              <a:rPr lang="en-IN" dirty="0"/>
              <a:t>Foldable</a:t>
            </a:r>
          </a:p>
          <a:p>
            <a:pPr lvl="0">
              <a:buSzPct val="45000"/>
              <a:buFont typeface="StarSymbol"/>
              <a:buChar char="●"/>
            </a:pPr>
            <a:r>
              <a:rPr lang="en-IN" dirty="0"/>
              <a:t>Washable</a:t>
            </a:r>
          </a:p>
          <a:p>
            <a:pPr lvl="0">
              <a:buSzPct val="45000"/>
              <a:buFont typeface="StarSymbol"/>
              <a:buChar char="●"/>
            </a:pPr>
            <a:r>
              <a:rPr lang="en-IN" dirty="0"/>
              <a:t>Completely magnetic radiation proof which </a:t>
            </a:r>
            <a:r>
              <a:rPr lang="en-US" dirty="0"/>
              <a:t>makes it </a:t>
            </a:r>
            <a:r>
              <a:rPr lang="en-IN" dirty="0"/>
              <a:t>us</a:t>
            </a:r>
            <a:r>
              <a:rPr lang="en-US" dirty="0"/>
              <a:t>able</a:t>
            </a:r>
            <a:r>
              <a:rPr lang="en-IN" dirty="0"/>
              <a:t> in </a:t>
            </a:r>
            <a:r>
              <a:rPr lang="en-US" dirty="0"/>
              <a:t>CT/PET/MRI scans </a:t>
            </a:r>
            <a:endParaRPr lang="en-IN" dirty="0"/>
          </a:p>
          <a:p>
            <a:pPr lvl="0">
              <a:buSzPct val="45000"/>
              <a:buFont typeface="StarSymbol"/>
              <a:buChar char="●"/>
            </a:pPr>
            <a:r>
              <a:rPr lang="en-IN" dirty="0"/>
              <a:t>Detachable and re- installable</a:t>
            </a:r>
          </a:p>
          <a:p>
            <a:pPr lvl="0">
              <a:buSzPct val="45000"/>
              <a:buFont typeface="StarSymbol"/>
              <a:buChar char="●"/>
            </a:pPr>
            <a:r>
              <a:rPr lang="en-IN" dirty="0"/>
              <a:t>Economical</a:t>
            </a:r>
          </a:p>
          <a:p>
            <a:pPr lvl="0">
              <a:buSzPct val="45000"/>
              <a:buFont typeface="StarSymbol"/>
              <a:buChar char="●"/>
            </a:pPr>
            <a:r>
              <a:rPr lang="en-IN" dirty="0"/>
              <a:t>Eco-friendly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5C45-523B-4DB0-A737-4E2F160B47CD}"/>
              </a:ext>
            </a:extLst>
          </p:cNvPr>
          <p:cNvSpPr txBox="1">
            <a:spLocks noGrp="1"/>
          </p:cNvSpPr>
          <p:nvPr>
            <p:ph type="title" idx="4294967295"/>
          </p:nvPr>
        </p:nvSpPr>
        <p:spPr>
          <a:xfrm>
            <a:off x="838200" y="167667"/>
            <a:ext cx="10515600" cy="1325563"/>
          </a:xfrm>
        </p:spPr>
        <p:txBody>
          <a:bodyPr>
            <a:normAutofit/>
          </a:bodyPr>
          <a:lstStyle/>
          <a:p>
            <a:pPr lvl="0"/>
            <a:r>
              <a:rPr lang="en-IN" sz="5400" b="1" dirty="0">
                <a:latin typeface="Calibri Light" panose="020F0302020204030204" pitchFamily="34" charset="0"/>
                <a:cs typeface="Calibri Light" panose="020F0302020204030204" pitchFamily="34" charset="0"/>
              </a:rPr>
              <a:t>Estimated Cost of One Unit</a:t>
            </a:r>
          </a:p>
        </p:txBody>
      </p:sp>
      <p:sp>
        <p:nvSpPr>
          <p:cNvPr id="3" name="Subtitle 2">
            <a:extLst>
              <a:ext uri="{FF2B5EF4-FFF2-40B4-BE49-F238E27FC236}">
                <a16:creationId xmlns:a16="http://schemas.microsoft.com/office/drawing/2014/main" id="{99EAD3BB-B24F-4A9D-B2D7-21417FE52E15}"/>
              </a:ext>
            </a:extLst>
          </p:cNvPr>
          <p:cNvSpPr txBox="1">
            <a:spLocks noGrp="1"/>
          </p:cNvSpPr>
          <p:nvPr>
            <p:ph type="subTitle" idx="4294967295"/>
          </p:nvPr>
        </p:nvSpPr>
        <p:spPr>
          <a:xfrm>
            <a:off x="522678" y="1195136"/>
            <a:ext cx="10971300" cy="4909416"/>
          </a:xfrm>
        </p:spPr>
        <p:txBody>
          <a:bodyPr anchor="ctr">
            <a:normAutofit/>
          </a:bodyPr>
          <a:lstStyle/>
          <a:p>
            <a:pPr lvl="0">
              <a:buSzPct val="45000"/>
              <a:buFont typeface="OpenSymbol"/>
              <a:buChar char="•"/>
            </a:pPr>
            <a:r>
              <a:rPr lang="en-IN" sz="2200" dirty="0"/>
              <a:t>Arduino Uno = Rs 450</a:t>
            </a:r>
          </a:p>
          <a:p>
            <a:pPr lvl="0">
              <a:buSzPct val="45000"/>
              <a:buFont typeface="OpenSymbol"/>
              <a:buChar char="•"/>
            </a:pPr>
            <a:r>
              <a:rPr lang="en-IN" sz="2200" dirty="0"/>
              <a:t>Relay (5V) = Rs 30</a:t>
            </a:r>
          </a:p>
          <a:p>
            <a:pPr lvl="0">
              <a:buSzPct val="45000"/>
              <a:buFont typeface="OpenSymbol"/>
              <a:buChar char="•"/>
            </a:pPr>
            <a:r>
              <a:rPr lang="en-IN" sz="2200" dirty="0"/>
              <a:t>Dialpad (4x4) = Rs 200</a:t>
            </a:r>
          </a:p>
          <a:p>
            <a:pPr lvl="0">
              <a:buSzPct val="45000"/>
              <a:buFont typeface="OpenSymbol"/>
              <a:buChar char="•"/>
            </a:pPr>
            <a:r>
              <a:rPr lang="en-IN" sz="2200" dirty="0"/>
              <a:t>Thermal Sensor (LM35) = Rs 100</a:t>
            </a:r>
          </a:p>
          <a:p>
            <a:pPr lvl="0">
              <a:buSzPct val="45000"/>
              <a:buFont typeface="OpenSymbol"/>
              <a:buChar char="•"/>
            </a:pPr>
            <a:r>
              <a:rPr lang="en-IN" sz="2200" dirty="0"/>
              <a:t>PVC pipes (underground) = Rs 100</a:t>
            </a:r>
          </a:p>
          <a:p>
            <a:pPr lvl="0">
              <a:buSzPct val="45000"/>
              <a:buFont typeface="OpenSymbol"/>
              <a:buChar char="•"/>
            </a:pPr>
            <a:r>
              <a:rPr lang="en-IN" sz="2200" dirty="0"/>
              <a:t>Capillary Tubes = Rs 1000</a:t>
            </a:r>
          </a:p>
          <a:p>
            <a:pPr lvl="0">
              <a:buSzPct val="45000"/>
              <a:buFont typeface="OpenSymbol"/>
              <a:buChar char="•"/>
            </a:pPr>
            <a:r>
              <a:rPr lang="en-IN" sz="2200" dirty="0"/>
              <a:t>Mattress = Rs 1000</a:t>
            </a:r>
          </a:p>
          <a:p>
            <a:pPr lvl="0">
              <a:buSzPct val="45000"/>
              <a:buFont typeface="OpenSymbol"/>
              <a:buChar char="•"/>
            </a:pPr>
            <a:r>
              <a:rPr lang="en-IN" sz="2200" dirty="0"/>
              <a:t>Pump = Rs 350</a:t>
            </a:r>
          </a:p>
          <a:p>
            <a:pPr lvl="0">
              <a:buSzPct val="45000"/>
              <a:buFont typeface="OpenSymbol"/>
              <a:buChar char="•"/>
            </a:pPr>
            <a:r>
              <a:rPr lang="en-IN" sz="2200" dirty="0"/>
              <a:t>Solenoid Coil = Rs 300</a:t>
            </a:r>
          </a:p>
          <a:p>
            <a:pPr lvl="0">
              <a:buSzPct val="45000"/>
              <a:buFont typeface="OpenSymbol"/>
              <a:buChar char="•"/>
            </a:pPr>
            <a:r>
              <a:rPr lang="en-IN" sz="2200" dirty="0"/>
              <a:t>Cylindrical Container = Rs 500</a:t>
            </a:r>
          </a:p>
          <a:p>
            <a:pPr lvl="0" algn="ctr">
              <a:buSzPct val="45000"/>
              <a:buFont typeface="OpenSymbol"/>
              <a:buChar char="•"/>
            </a:pPr>
            <a:endParaRPr lang="en-IN" sz="3144" dirty="0"/>
          </a:p>
        </p:txBody>
      </p:sp>
      <p:sp>
        <p:nvSpPr>
          <p:cNvPr id="4" name="TextBox 3">
            <a:extLst>
              <a:ext uri="{FF2B5EF4-FFF2-40B4-BE49-F238E27FC236}">
                <a16:creationId xmlns:a16="http://schemas.microsoft.com/office/drawing/2014/main" id="{CFE85CDA-5DB4-46C9-A6C7-3C6CF9E6CE65}"/>
              </a:ext>
            </a:extLst>
          </p:cNvPr>
          <p:cNvSpPr txBox="1"/>
          <p:nvPr/>
        </p:nvSpPr>
        <p:spPr>
          <a:xfrm>
            <a:off x="522678" y="5912420"/>
            <a:ext cx="8030804" cy="564329"/>
          </a:xfrm>
          <a:prstGeom prst="rect">
            <a:avLst/>
          </a:prstGeom>
          <a:noFill/>
          <a:ln>
            <a:noFill/>
          </a:ln>
        </p:spPr>
        <p:txBody>
          <a:bodyPr wrap="none" lIns="108847" tIns="54423" rIns="108847" bIns="54423" anchorCtr="0" compatLnSpc="0">
            <a:spAutoFit/>
          </a:bodyPr>
          <a:lstStyle/>
          <a:p>
            <a:pPr hangingPunct="0"/>
            <a:r>
              <a:rPr lang="en-IN" sz="2903" b="1" dirty="0">
                <a:latin typeface="Calibri Light" panose="020F0302020204030204" pitchFamily="34" charset="0"/>
                <a:ea typeface="Noto Sans CJK SC Regular" pitchFamily="2"/>
                <a:cs typeface="Calibri Light" panose="020F0302020204030204" pitchFamily="34" charset="0"/>
              </a:rPr>
              <a:t>Total cost for making one patient mattress = Rs 4030</a:t>
            </a:r>
          </a:p>
        </p:txBody>
      </p:sp>
      <p:sp>
        <p:nvSpPr>
          <p:cNvPr id="5" name="TextBox 4">
            <a:extLst>
              <a:ext uri="{FF2B5EF4-FFF2-40B4-BE49-F238E27FC236}">
                <a16:creationId xmlns:a16="http://schemas.microsoft.com/office/drawing/2014/main" id="{B271CF41-375C-4E2C-BADC-086506C1B08A}"/>
              </a:ext>
            </a:extLst>
          </p:cNvPr>
          <p:cNvSpPr txBox="1"/>
          <p:nvPr/>
        </p:nvSpPr>
        <p:spPr>
          <a:xfrm>
            <a:off x="10275331" y="6269564"/>
            <a:ext cx="1569164" cy="430959"/>
          </a:xfrm>
          <a:prstGeom prst="rect">
            <a:avLst/>
          </a:prstGeom>
          <a:noFill/>
          <a:ln>
            <a:noFill/>
          </a:ln>
        </p:spPr>
        <p:txBody>
          <a:bodyPr wrap="none" lIns="108847" tIns="54423" rIns="108847" bIns="54423" anchorCtr="0" compatLnSpc="0">
            <a:spAutoFit/>
          </a:bodyPr>
          <a:lstStyle/>
          <a:p>
            <a:pPr hangingPunct="0"/>
            <a:r>
              <a:rPr lang="en-IN" sz="2177" i="1" dirty="0">
                <a:latin typeface="Liberation Sans" pitchFamily="18"/>
                <a:ea typeface="Noto Sans CJK SC Regular" pitchFamily="2"/>
                <a:cs typeface="Lohit Devanagari" pitchFamily="2"/>
              </a:rPr>
              <a:t>(All in INR)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7532-719B-48B1-8D5C-A10034068810}"/>
              </a:ext>
            </a:extLst>
          </p:cNvPr>
          <p:cNvSpPr txBox="1">
            <a:spLocks noGrp="1"/>
          </p:cNvSpPr>
          <p:nvPr>
            <p:ph type="title" idx="4294967295"/>
          </p:nvPr>
        </p:nvSpPr>
        <p:spPr/>
        <p:txBody>
          <a:bodyPr>
            <a:normAutofit/>
          </a:bodyPr>
          <a:lstStyle/>
          <a:p>
            <a:pPr lvl="0"/>
            <a:r>
              <a:rPr lang="en-IN" sz="5400" b="1" dirty="0"/>
              <a:t>Calculation</a:t>
            </a:r>
          </a:p>
        </p:txBody>
      </p:sp>
      <p:sp>
        <p:nvSpPr>
          <p:cNvPr id="3" name="Text Placeholder 2">
            <a:extLst>
              <a:ext uri="{FF2B5EF4-FFF2-40B4-BE49-F238E27FC236}">
                <a16:creationId xmlns:a16="http://schemas.microsoft.com/office/drawing/2014/main" id="{8C674117-FEE8-4F6B-AC2A-B81F45F30FD3}"/>
              </a:ext>
            </a:extLst>
          </p:cNvPr>
          <p:cNvSpPr txBox="1">
            <a:spLocks noGrp="1"/>
          </p:cNvSpPr>
          <p:nvPr>
            <p:ph type="body" idx="4294967295"/>
          </p:nvPr>
        </p:nvSpPr>
        <p:spPr>
          <a:xfrm>
            <a:off x="516835" y="1563756"/>
            <a:ext cx="11078817" cy="5128591"/>
          </a:xfrm>
        </p:spPr>
        <p:txBody>
          <a:bodyPr>
            <a:normAutofit fontScale="70000" lnSpcReduction="20000"/>
          </a:bodyPr>
          <a:lstStyle/>
          <a:p>
            <a:pPr marL="0" lvl="0" indent="0">
              <a:buNone/>
            </a:pPr>
            <a:r>
              <a:rPr lang="en-IN" sz="2200" dirty="0"/>
              <a:t>Total length of the capillary tube = 16m (approx.)</a:t>
            </a:r>
          </a:p>
          <a:p>
            <a:pPr marL="0" lvl="0" indent="0">
              <a:buNone/>
            </a:pPr>
            <a:r>
              <a:rPr lang="en-IN" sz="2200" dirty="0"/>
              <a:t>Total length of the underground pipes = 6m</a:t>
            </a:r>
          </a:p>
          <a:p>
            <a:pPr marL="0" lvl="0" indent="0">
              <a:buNone/>
            </a:pPr>
            <a:r>
              <a:rPr lang="en-IN" sz="2200" dirty="0"/>
              <a:t>Outer radii of the pipes = 0.75cm = 0.0075m</a:t>
            </a:r>
          </a:p>
          <a:p>
            <a:pPr marL="0" lvl="0" indent="0">
              <a:buNone/>
            </a:pPr>
            <a:r>
              <a:rPr lang="en-IN" sz="2200" dirty="0"/>
              <a:t>Inner radii of the pipes ( assuming) = 0.5cm = 0.005m</a:t>
            </a:r>
          </a:p>
          <a:p>
            <a:pPr marL="0" lvl="0" indent="0">
              <a:buNone/>
            </a:pPr>
            <a:r>
              <a:rPr lang="en-IN" sz="2200" dirty="0"/>
              <a:t> </a:t>
            </a:r>
          </a:p>
          <a:p>
            <a:pPr marL="0" lvl="0" indent="0">
              <a:buNone/>
            </a:pPr>
            <a:r>
              <a:rPr lang="en-IN" sz="2200" dirty="0"/>
              <a:t>Volume of water in this pipe = (16+6)x(Pi*(0.005)²) = 1.725 L</a:t>
            </a:r>
          </a:p>
          <a:p>
            <a:pPr marL="0" lvl="0" indent="0">
              <a:buNone/>
            </a:pPr>
            <a:r>
              <a:rPr lang="en-IN" sz="2200" dirty="0"/>
              <a:t>Total Volume of required water ( Water in tube + water in reservoir) = 3L</a:t>
            </a:r>
          </a:p>
          <a:p>
            <a:pPr marL="0" lvl="0" indent="0">
              <a:buNone/>
            </a:pPr>
            <a:endParaRPr lang="en-IN" sz="2200" dirty="0"/>
          </a:p>
          <a:p>
            <a:pPr marL="0" lvl="0" indent="0">
              <a:buNone/>
            </a:pPr>
            <a:r>
              <a:rPr lang="en-IN" sz="2200" dirty="0"/>
              <a:t>Time required(t) to heat the water from 21C to 40C:</a:t>
            </a:r>
          </a:p>
          <a:p>
            <a:pPr marL="0" lvl="0" indent="0">
              <a:buNone/>
            </a:pPr>
            <a:r>
              <a:rPr lang="en-IN" sz="2200" dirty="0"/>
              <a:t>	Q = </a:t>
            </a:r>
            <a:r>
              <a:rPr lang="en-IN" sz="2200" dirty="0" err="1"/>
              <a:t>mC</a:t>
            </a:r>
            <a:r>
              <a:rPr lang="el-GR" sz="2200" dirty="0"/>
              <a:t> Δ </a:t>
            </a:r>
            <a:r>
              <a:rPr lang="en-IN" sz="2200" dirty="0"/>
              <a:t>T</a:t>
            </a:r>
          </a:p>
          <a:p>
            <a:pPr marL="0" lvl="0" indent="0">
              <a:buNone/>
            </a:pPr>
            <a:r>
              <a:rPr lang="en-IN" sz="2200" dirty="0"/>
              <a:t>	(Specific constant for water, C = 4.2kJ/</a:t>
            </a:r>
            <a:r>
              <a:rPr lang="en-IN" sz="2200" dirty="0" err="1"/>
              <a:t>Kg.k</a:t>
            </a:r>
            <a:r>
              <a:rPr lang="en-IN" sz="2200" dirty="0"/>
              <a:t>, m = 3L  =  3Kg, </a:t>
            </a:r>
            <a:r>
              <a:rPr lang="el-GR" sz="2200" dirty="0"/>
              <a:t>Δ </a:t>
            </a:r>
            <a:r>
              <a:rPr lang="en-IN" sz="2200" dirty="0"/>
              <a:t>T = 40-21 = 19K)</a:t>
            </a:r>
          </a:p>
          <a:p>
            <a:pPr marL="0" lvl="0" indent="0">
              <a:buNone/>
            </a:pPr>
            <a:r>
              <a:rPr lang="en-IN" sz="2200" dirty="0"/>
              <a:t>	Q = 239.4 kJ</a:t>
            </a:r>
          </a:p>
          <a:p>
            <a:pPr marL="0" lvl="0" indent="0">
              <a:buNone/>
            </a:pPr>
            <a:r>
              <a:rPr lang="en-IN" sz="2200" dirty="0"/>
              <a:t>	</a:t>
            </a:r>
          </a:p>
          <a:p>
            <a:pPr marL="0" lvl="0" indent="0">
              <a:buNone/>
            </a:pPr>
            <a:r>
              <a:rPr lang="en-IN" sz="2200" dirty="0"/>
              <a:t>	Pump used is of 2kW, so P = 2kW</a:t>
            </a:r>
          </a:p>
          <a:p>
            <a:pPr marL="0" lvl="0" indent="0">
              <a:buNone/>
            </a:pPr>
            <a:r>
              <a:rPr lang="en-IN" sz="2200" dirty="0"/>
              <a:t>	Time, t =  Q/P = 239.4/2 = 119.7s = 1.995 min </a:t>
            </a:r>
            <a:r>
              <a:rPr lang="el-GR" sz="2200" dirty="0"/>
              <a:t>~</a:t>
            </a:r>
            <a:r>
              <a:rPr lang="en-IN" sz="2200" dirty="0"/>
              <a:t> 2min</a:t>
            </a:r>
          </a:p>
          <a:p>
            <a:pPr marL="0" lvl="0" indent="0">
              <a:buNone/>
            </a:pPr>
            <a:endParaRPr lang="en-IN" sz="2200" dirty="0"/>
          </a:p>
          <a:p>
            <a:pPr marL="0" lvl="0" indent="0">
              <a:buNone/>
            </a:pPr>
            <a:r>
              <a:rPr lang="en-IN" sz="3600" dirty="0"/>
              <a:t>Time required to heat up the water = 2 min (approx.)</a:t>
            </a:r>
          </a:p>
          <a:p>
            <a:pPr lvl="1" hangingPunct="0">
              <a:spcBef>
                <a:spcPts val="1714"/>
              </a:spcBef>
              <a:buNone/>
            </a:pPr>
            <a:endParaRPr lang="en-IN" sz="3870" dirty="0">
              <a:highlight>
                <a:scrgbClr r="0" g="0" b="0">
                  <a:alpha val="0"/>
                </a:scrgbClr>
              </a:highlight>
              <a:latin typeface="Liberation Sans" pitchFamily="18"/>
            </a:endParaRPr>
          </a:p>
          <a:p>
            <a:pPr lvl="8" hangingPunct="0">
              <a:spcBef>
                <a:spcPts val="1714"/>
              </a:spcBef>
              <a:buNone/>
            </a:pPr>
            <a:endParaRPr lang="en-IN" sz="3870" dirty="0">
              <a:highlight>
                <a:scrgbClr r="0" g="0" b="0">
                  <a:alpha val="0"/>
                </a:scrgbClr>
              </a:highlight>
              <a:latin typeface="Liberation Sans" pitchFamily="1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After Using</a:t>
            </a:r>
          </a:p>
        </p:txBody>
      </p:sp>
      <p:sp>
        <p:nvSpPr>
          <p:cNvPr id="3" name="Content Placeholder 2"/>
          <p:cNvSpPr>
            <a:spLocks noGrp="1"/>
          </p:cNvSpPr>
          <p:nvPr>
            <p:ph idx="1"/>
          </p:nvPr>
        </p:nvSpPr>
        <p:spPr/>
        <p:txBody>
          <a:bodyPr/>
          <a:lstStyle/>
          <a:p>
            <a:r>
              <a:rPr lang="en-US" dirty="0"/>
              <a:t>Once the mattress is used, the water in the capillary tube is drained using the pump.</a:t>
            </a:r>
          </a:p>
          <a:p>
            <a:r>
              <a:rPr lang="en-US" dirty="0"/>
              <a:t>The mattress is then detached from the underground piping through the </a:t>
            </a:r>
            <a:r>
              <a:rPr lang="en-US" dirty="0" err="1"/>
              <a:t>camlock</a:t>
            </a:r>
            <a:r>
              <a:rPr lang="en-US" dirty="0"/>
              <a:t> coupling connector used.</a:t>
            </a:r>
          </a:p>
          <a:p>
            <a:r>
              <a:rPr lang="en-US" dirty="0"/>
              <a:t>Now, the mattress could be easily folded and stored</a:t>
            </a:r>
          </a:p>
          <a:p>
            <a:endParaRPr lang="en-US" dirty="0"/>
          </a:p>
        </p:txBody>
      </p:sp>
      <p:pic>
        <p:nvPicPr>
          <p:cNvPr id="2050" name="Picture 2" descr="https://www.proflow-dynamics.com/media/wysiwyg/Camlock_New.JPG"/>
          <p:cNvPicPr>
            <a:picLocks noChangeAspect="1" noChangeArrowheads="1"/>
          </p:cNvPicPr>
          <p:nvPr/>
        </p:nvPicPr>
        <p:blipFill>
          <a:blip r:embed="rId2"/>
          <a:srcRect/>
          <a:stretch>
            <a:fillRect/>
          </a:stretch>
        </p:blipFill>
        <p:spPr bwMode="auto">
          <a:xfrm>
            <a:off x="3844708" y="4020371"/>
            <a:ext cx="3810000" cy="233362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1045731" y="2766219"/>
            <a:ext cx="10515600" cy="1325563"/>
          </a:xfrm>
        </p:spPr>
        <p:txBody>
          <a:bodyPr>
            <a:normAutofit/>
          </a:bodyPr>
          <a:lstStyle/>
          <a:p>
            <a:pPr algn="ctr"/>
            <a:r>
              <a:rPr lang="en-IN" sz="5400" b="1" dirty="0"/>
              <a:t>THANK YOU</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pPr algn="ctr"/>
            <a:r>
              <a:rPr lang="en-IN" sz="5400" b="1"/>
              <a:t>MEMBERS IN CELEBY </a:t>
            </a:r>
            <a:endParaRPr lang="en-IN" sz="5400" b="1" dirty="0"/>
          </a:p>
        </p:txBody>
      </p:sp>
      <p:sp>
        <p:nvSpPr>
          <p:cNvPr id="1048652" name="Content Placeholder 2"/>
          <p:cNvSpPr>
            <a:spLocks noGrp="1"/>
          </p:cNvSpPr>
          <p:nvPr>
            <p:ph idx="1"/>
          </p:nvPr>
        </p:nvSpPr>
        <p:spPr/>
        <p:txBody>
          <a:bodyPr/>
          <a:lstStyle/>
          <a:p>
            <a:pPr algn="l"/>
            <a:r>
              <a:rPr lang="en-IN" dirty="0"/>
              <a:t>AHANA PAL</a:t>
            </a:r>
            <a:r>
              <a:rPr lang="en-US" dirty="0"/>
              <a:t>                               </a:t>
            </a:r>
            <a:r>
              <a:rPr lang="en-IN" dirty="0"/>
              <a:t> CSE 1</a:t>
            </a:r>
            <a:r>
              <a:rPr lang="en-IN" baseline="30000" dirty="0"/>
              <a:t>ST</a:t>
            </a:r>
            <a:r>
              <a:rPr lang="en-IN" dirty="0"/>
              <a:t> YEAR </a:t>
            </a:r>
            <a:endParaRPr lang="zh-CN" altLang="en-US" dirty="0"/>
          </a:p>
          <a:p>
            <a:pPr algn="l"/>
            <a:r>
              <a:rPr lang="en-IN" dirty="0"/>
              <a:t>RAHINIE GUHA RAY </a:t>
            </a:r>
            <a:r>
              <a:rPr lang="en-US" dirty="0"/>
              <a:t>                 </a:t>
            </a:r>
            <a:r>
              <a:rPr lang="en-IN" dirty="0"/>
              <a:t>ECE 1</a:t>
            </a:r>
            <a:r>
              <a:rPr lang="en-IN" baseline="30000" dirty="0"/>
              <a:t>ST</a:t>
            </a:r>
            <a:r>
              <a:rPr lang="en-IN" dirty="0"/>
              <a:t> YEAR</a:t>
            </a:r>
            <a:endParaRPr lang="zh-CN" altLang="en-US" dirty="0"/>
          </a:p>
          <a:p>
            <a:pPr algn="l"/>
            <a:r>
              <a:rPr lang="en-IN" dirty="0"/>
              <a:t>SUPRATIK CHAKRAB</a:t>
            </a:r>
            <a:r>
              <a:rPr lang="en-US" dirty="0"/>
              <a:t>O</a:t>
            </a:r>
            <a:r>
              <a:rPr lang="en-IN" dirty="0"/>
              <a:t>RTY</a:t>
            </a:r>
            <a:r>
              <a:rPr lang="en-US" dirty="0"/>
              <a:t>     </a:t>
            </a:r>
            <a:r>
              <a:rPr lang="en-IN" dirty="0"/>
              <a:t>   IT 1</a:t>
            </a:r>
            <a:r>
              <a:rPr lang="en-IN" baseline="30000" dirty="0"/>
              <a:t>ST</a:t>
            </a:r>
            <a:r>
              <a:rPr lang="en-IN" dirty="0"/>
              <a:t> YEAR</a:t>
            </a:r>
            <a:endParaRPr lang="zh-CN" altLang="en-US" dirty="0"/>
          </a:p>
          <a:p>
            <a:pPr algn="l"/>
            <a:r>
              <a:rPr lang="en-IN" dirty="0"/>
              <a:t>PRASHANT KUMAR MISHRA </a:t>
            </a:r>
            <a:r>
              <a:rPr lang="en-US" dirty="0"/>
              <a:t>  </a:t>
            </a:r>
            <a:r>
              <a:rPr lang="en-IN" dirty="0"/>
              <a:t>CSE 1</a:t>
            </a:r>
            <a:r>
              <a:rPr lang="en-IN" baseline="30000" dirty="0"/>
              <a:t>ST</a:t>
            </a:r>
            <a:r>
              <a:rPr lang="en-IN" dirty="0"/>
              <a:t> YEAR</a:t>
            </a:r>
            <a:endParaRPr lang="zh-CN" altLang="en-US" dirty="0"/>
          </a:p>
          <a:p>
            <a:pPr algn="l"/>
            <a:r>
              <a:rPr lang="en-IN" dirty="0"/>
              <a:t>SANTONU NASKAR </a:t>
            </a:r>
            <a:r>
              <a:rPr lang="en-US" dirty="0"/>
              <a:t>                  </a:t>
            </a:r>
            <a:r>
              <a:rPr lang="en-IN" dirty="0"/>
              <a:t>CSE 1</a:t>
            </a:r>
            <a:r>
              <a:rPr lang="en-IN" baseline="30000" dirty="0"/>
              <a:t>ST</a:t>
            </a:r>
            <a:r>
              <a:rPr lang="en-IN" dirty="0"/>
              <a:t> YEAR</a:t>
            </a:r>
            <a:endParaRPr lang="zh-CN" altLang="en-US" dirty="0"/>
          </a:p>
          <a:p>
            <a:pPr algn="l"/>
            <a:r>
              <a:rPr lang="en-IN" dirty="0"/>
              <a:t>FAISAL KHAN</a:t>
            </a:r>
            <a:r>
              <a:rPr lang="en-US" dirty="0"/>
              <a:t>                            </a:t>
            </a:r>
            <a:r>
              <a:rPr lang="en-IN" dirty="0"/>
              <a:t> CSE 1</a:t>
            </a:r>
            <a:r>
              <a:rPr lang="en-IN" baseline="30000" dirty="0"/>
              <a:t>ST</a:t>
            </a:r>
            <a:r>
              <a:rPr lang="en-IN" dirty="0"/>
              <a:t> YEAR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6"/>
          <p:cNvSpPr>
            <a:spLocks noGrp="1"/>
          </p:cNvSpPr>
          <p:nvPr>
            <p:ph type="ctrTitle"/>
          </p:nvPr>
        </p:nvSpPr>
        <p:spPr>
          <a:xfrm>
            <a:off x="1576552" y="286562"/>
            <a:ext cx="9144000" cy="1024489"/>
          </a:xfrm>
        </p:spPr>
        <p:txBody>
          <a:bodyPr/>
          <a:lstStyle/>
          <a:p>
            <a:r>
              <a:rPr lang="en-IN" sz="5400" b="1" dirty="0"/>
              <a:t>Background</a:t>
            </a:r>
          </a:p>
        </p:txBody>
      </p:sp>
      <p:sp>
        <p:nvSpPr>
          <p:cNvPr id="1048594" name="Subtitle 7"/>
          <p:cNvSpPr>
            <a:spLocks noGrp="1"/>
          </p:cNvSpPr>
          <p:nvPr>
            <p:ph type="subTitle" idx="1"/>
          </p:nvPr>
        </p:nvSpPr>
        <p:spPr>
          <a:xfrm>
            <a:off x="1545021" y="1623991"/>
            <a:ext cx="9144000" cy="4873987"/>
          </a:xfrm>
        </p:spPr>
        <p:txBody>
          <a:bodyPr>
            <a:normAutofit fontScale="86667" lnSpcReduction="10000"/>
          </a:bodyPr>
          <a:lstStyle/>
          <a:p>
            <a:pPr marL="342900" indent="-342900" algn="l">
              <a:buFont typeface="Arial" panose="020B0604020202020204" pitchFamily="34" charset="0"/>
              <a:buChar char="•"/>
            </a:pPr>
            <a:r>
              <a:rPr lang="en-US" dirty="0">
                <a:solidFill>
                  <a:prstClr val="black"/>
                </a:solidFill>
              </a:rPr>
              <a:t>During CT /MRI/PET scans the optimal room temperature for the proper functioning of the machines is 21°C ( ± 3°C) with 50-70% humidity.</a:t>
            </a:r>
          </a:p>
          <a:p>
            <a:pPr marL="342900" indent="-342900" algn="l">
              <a:buFont typeface="Arial" panose="020B0604020202020204" pitchFamily="34" charset="0"/>
              <a:buChar char="•"/>
            </a:pPr>
            <a:endParaRPr lang="zh-CN" altLang="en-US" dirty="0"/>
          </a:p>
          <a:p>
            <a:pPr marL="342900" indent="-342900" algn="l">
              <a:buFont typeface="Arial" panose="020B0604020202020204" pitchFamily="34" charset="0"/>
              <a:buChar char="•"/>
            </a:pPr>
            <a:r>
              <a:rPr lang="en-US" dirty="0">
                <a:solidFill>
                  <a:prstClr val="black"/>
                </a:solidFill>
              </a:rPr>
              <a:t>The MRI being conducted in minimal clothes, in similarly lower temperatures, results in discomfort for the patients and simultaneously leads to improper test readings. </a:t>
            </a:r>
            <a:endParaRPr lang="zh-CN" altLang="en-US" dirty="0"/>
          </a:p>
          <a:p>
            <a:pPr marL="342900" indent="-342900" algn="l">
              <a:buFont typeface="Arial" panose="020B0604020202020204" pitchFamily="34" charset="0"/>
              <a:buChar char="•"/>
            </a:pPr>
            <a:endParaRPr lang="zh-CN" altLang="en-US" dirty="0"/>
          </a:p>
          <a:p>
            <a:pPr marL="342900" indent="-342900" algn="l">
              <a:buFont typeface="Arial" panose="020B0604020202020204" pitchFamily="34" charset="0"/>
              <a:buChar char="•"/>
            </a:pPr>
            <a:r>
              <a:rPr lang="en-US" dirty="0"/>
              <a:t>This discomfort to patients during medical imaging/Interventional procedures increases the negative patient outcome due to shivering &amp; unintended patient motion.</a:t>
            </a:r>
            <a:endParaRPr lang="zh-CN" altLang="en-US" dirty="0"/>
          </a:p>
          <a:p>
            <a:pPr marL="342900" indent="-342900" algn="l">
              <a:buFont typeface="Arial" panose="020B0604020202020204" pitchFamily="34" charset="0"/>
              <a:buChar char="•"/>
            </a:pPr>
            <a:endParaRPr lang="zh-CN" altLang="en-US" dirty="0"/>
          </a:p>
          <a:p>
            <a:pPr marL="342900" indent="-342900" algn="l">
              <a:buFont typeface="Arial" panose="020B0604020202020204" pitchFamily="34" charset="0"/>
              <a:buChar char="•"/>
            </a:pPr>
            <a:r>
              <a:rPr lang="en-US" dirty="0"/>
              <a:t>Due to these cold temperatures, patients may activate 'brown fat' at contact surface which contains adrenergic receptors and generates heat by metabolizing glucose. This can show up on scans and potentially hide true 'lesions' in PET imaging.</a:t>
            </a:r>
            <a:endParaRPr lang="zh-CN" altLang="en-US" dirty="0"/>
          </a:p>
          <a:p>
            <a:pPr marL="342900" indent="-342900" algn="l">
              <a:buFont typeface="Arial" panose="020B0604020202020204" pitchFamily="34" charset="0"/>
              <a:buChar char="•"/>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txBox="1">
            <a:spLocks noGrp="1"/>
          </p:cNvSpPr>
          <p:nvPr>
            <p:ph type="title" idx="4294967295"/>
          </p:nvPr>
        </p:nvSpPr>
        <p:spPr>
          <a:xfrm>
            <a:off x="869730" y="249511"/>
            <a:ext cx="10515600" cy="1325563"/>
          </a:xfrm>
        </p:spPr>
        <p:txBody>
          <a:bodyPr/>
          <a:lstStyle/>
          <a:p>
            <a:pPr lvl="0" algn="ctr"/>
            <a:r>
              <a:rPr lang="en-IN" dirty="0"/>
              <a:t> </a:t>
            </a:r>
            <a:r>
              <a:rPr lang="en-IN" sz="5400" b="1" dirty="0"/>
              <a:t>Problem Statement</a:t>
            </a:r>
          </a:p>
        </p:txBody>
      </p:sp>
      <p:sp>
        <p:nvSpPr>
          <p:cNvPr id="1048599" name="Text Placeholder 2"/>
          <p:cNvSpPr txBox="1">
            <a:spLocks noGrp="1"/>
          </p:cNvSpPr>
          <p:nvPr>
            <p:ph type="body" idx="4294967295"/>
          </p:nvPr>
        </p:nvSpPr>
        <p:spPr>
          <a:xfrm>
            <a:off x="174804" y="1306159"/>
            <a:ext cx="10971300" cy="5311713"/>
          </a:xfrm>
        </p:spPr>
        <p:txBody>
          <a:bodyPr>
            <a:normAutofit fontScale="68214" lnSpcReduction="20000"/>
          </a:bodyPr>
          <a:lstStyle/>
          <a:p>
            <a:pPr marL="0" lvl="0" indent="0">
              <a:buNone/>
            </a:pPr>
            <a:endParaRPr/>
          </a:p>
          <a:p>
            <a:pPr lvl="0">
              <a:buSzPct val="45000"/>
              <a:buFont typeface="StarSymbol"/>
              <a:buChar char="●"/>
            </a:pPr>
            <a:r>
              <a:rPr lang="en-IN"/>
              <a:t>Humans normally maintain a body temperature at 37°C, and maintenance of this relatively high temperature is critical to human survival.  Our bodies are designed to tightly control our internal temperature, no matter what the external temperature is. Operating temperature in a CT/MRI/PET exam room  is normally between 18deg C to 26 Deg C and kept on an average ~22Deg C. Since room temperature is lower than your body temperature, contact surface of medical device (mattress, pad, support surfaces etc..) quickly absorb the heat from patient’s skin, making patient feel cold. This discomfort to patient during medical imaging /Interventional procedures increases the negative patient outcome due to patient shivering &amp; unintended patient motion. Due to this cold temperature, patients may activate “brown” fat at contact surface which contains adrenergic receptors and generates heat by metabolizing glucose. This can show up on scans and potentially hide true “lesions” in PET imaging. Currently hospitals uses blankets to cover or to enfold a great portion of the Patient's body during scan to trap radiant bodily heat and keeping the body warm. Hospitals uses a lot of blankets as each patient requires a new / washed blanket.. busy centers will go through on avg. 10 blankets in a day. Key Constraints: User adjustable temperature Automated temperature control to set temperature “ Range 20°C -40°C”. Quick response to set temperature within 3 min. Mattress/Pad material:- Radiolucency , MR Compatibility, Biocompatible and Easy to clean. Comfortable foam pad Mattress/pad size: 2mtr length x 0.42 mtr width On/Off switch and Indicator Accurate measurement of temperature of warm mattress/bed (Tolerance +/-1 Deg) Current temperature display of the heating pad/mattress all the time. Fail safe heating mechanism-redundant temperature cut off mechanism Goal : Develop a ~2 meter long warm patient mattress/pad to provide mild warmness to patients during Imaging systems (PET/CT/MRI/Interventional Imaging Systems)</a:t>
            </a:r>
          </a:p>
        </p:txBody>
      </p:sp>
      <p:sp>
        <p:nvSpPr>
          <p:cNvPr id="1048600" name="TextBox 3"/>
          <p:cNvSpPr txBox="1"/>
          <p:nvPr/>
        </p:nvSpPr>
        <p:spPr>
          <a:xfrm>
            <a:off x="436471" y="1500341"/>
            <a:ext cx="218564" cy="419277"/>
          </a:xfrm>
          <a:prstGeom prst="rect">
            <a:avLst/>
          </a:prstGeom>
          <a:noFill/>
          <a:ln>
            <a:noFill/>
          </a:ln>
        </p:spPr>
        <p:txBody>
          <a:bodyPr wrap="none" lIns="108847" tIns="54423" rIns="108847" bIns="54423" anchorCtr="0" compatLnSpc="0"/>
          <a:lstStyle/>
          <a:p>
            <a:pPr hangingPunct="0"/>
            <a:endParaRPr lang="en-IN" sz="2177">
              <a:latin typeface="Liberation Sans" pitchFamily="18"/>
              <a:ea typeface="Noto Sans CJK SC Regular" pitchFamily="2"/>
              <a:cs typeface="Lohit Devanagari" pitchFamily="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848710" y="249511"/>
            <a:ext cx="10515600" cy="1325563"/>
          </a:xfrm>
        </p:spPr>
        <p:txBody>
          <a:bodyPr/>
          <a:lstStyle/>
          <a:p>
            <a:pPr algn="ctr"/>
            <a:r>
              <a:rPr lang="en-IN" sz="5400" b="1" dirty="0"/>
              <a:t>Proposed Solution</a:t>
            </a:r>
          </a:p>
        </p:txBody>
      </p:sp>
      <p:sp>
        <p:nvSpPr>
          <p:cNvPr id="1048605" name="Content Placeholder 2"/>
          <p:cNvSpPr>
            <a:spLocks noGrp="1"/>
          </p:cNvSpPr>
          <p:nvPr>
            <p:ph idx="1"/>
          </p:nvPr>
        </p:nvSpPr>
        <p:spPr/>
        <p:txBody>
          <a:bodyPr/>
          <a:lstStyle/>
          <a:p>
            <a:pPr lvl="0" defTabSz="457200"/>
            <a:r>
              <a:rPr lang="en-US" sz="2400" dirty="0">
                <a:solidFill>
                  <a:prstClr val="black"/>
                </a:solidFill>
              </a:rPr>
              <a:t>We propose an artificially warm-able patient mattress which could be used in presence of the magnetic scanning machines, without hindering their operation.</a:t>
            </a:r>
          </a:p>
          <a:p>
            <a:pPr lvl="0" defTabSz="457200"/>
            <a:endParaRPr lang="zh-CN" altLang="en-US"/>
          </a:p>
          <a:p>
            <a:pPr lvl="0" defTabSz="457200"/>
            <a:r>
              <a:rPr lang="en-US" sz="2400" dirty="0">
                <a:solidFill>
                  <a:prstClr val="black"/>
                </a:solidFill>
              </a:rPr>
              <a:t>The inductor coil in the control box is triggered by providing an input to the Arduino through the LCD screen to heat up the water flowing in the tubes.</a:t>
            </a:r>
          </a:p>
          <a:p>
            <a:pPr lvl="0" defTabSz="457200"/>
            <a:endParaRPr lang="zh-CN" altLang="en-US"/>
          </a:p>
          <a:p>
            <a:pPr lvl="0" defTabSz="457200"/>
            <a:r>
              <a:rPr lang="en-US" sz="2400" dirty="0">
                <a:solidFill>
                  <a:prstClr val="black"/>
                </a:solidFill>
              </a:rPr>
              <a:t>A pump is used to circulate the water through the tubes, thereby supplying the heat to the mattress and subsequently warming up the patient. The materials of the equipment are selected to provide maximum efficiency.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txBox="1">
            <a:spLocks noGrp="1"/>
          </p:cNvSpPr>
          <p:nvPr>
            <p:ph type="title" idx="4294967295"/>
          </p:nvPr>
        </p:nvSpPr>
        <p:spPr>
          <a:xfrm>
            <a:off x="838200" y="207470"/>
            <a:ext cx="10515600" cy="1325563"/>
          </a:xfrm>
        </p:spPr>
        <p:txBody>
          <a:bodyPr/>
          <a:lstStyle/>
          <a:p>
            <a:pPr lvl="0" algn="ctr"/>
            <a:r>
              <a:rPr lang="en-IN" sz="5400" b="1" dirty="0"/>
              <a:t>Mattress Specifications</a:t>
            </a:r>
          </a:p>
        </p:txBody>
      </p:sp>
      <p:sp>
        <p:nvSpPr>
          <p:cNvPr id="1048612" name="Text Placeholder 2"/>
          <p:cNvSpPr txBox="1">
            <a:spLocks noGrp="1"/>
          </p:cNvSpPr>
          <p:nvPr>
            <p:ph type="body" idx="4294967295"/>
          </p:nvPr>
        </p:nvSpPr>
        <p:spPr>
          <a:xfrm>
            <a:off x="958064" y="1604399"/>
            <a:ext cx="10971300" cy="4976761"/>
          </a:xfrm>
        </p:spPr>
        <p:txBody>
          <a:bodyPr/>
          <a:lstStyle/>
          <a:p>
            <a:pPr lvl="0">
              <a:buSzPct val="45000"/>
              <a:buFont typeface="StarSymbol"/>
              <a:buChar char="●"/>
            </a:pPr>
            <a:r>
              <a:rPr lang="en-IN" dirty="0"/>
              <a:t>Dimension of the mattress : (2.0</a:t>
            </a:r>
            <a:r>
              <a:rPr lang="en-US" dirty="0"/>
              <a:t> </a:t>
            </a:r>
            <a:r>
              <a:rPr lang="en-IN" dirty="0"/>
              <a:t>m X 42 m)</a:t>
            </a:r>
            <a:endParaRPr lang="zh-CN" altLang="en-US" dirty="0"/>
          </a:p>
          <a:p>
            <a:pPr lvl="0">
              <a:buSzPct val="45000"/>
              <a:buFont typeface="StarSymbol"/>
              <a:buChar char="●"/>
            </a:pPr>
            <a:endParaRPr lang="zh-CN" altLang="en-US" dirty="0"/>
          </a:p>
          <a:p>
            <a:pPr lvl="0">
              <a:buSzPct val="45000"/>
              <a:buFont typeface="StarSymbol"/>
              <a:buChar char="●"/>
            </a:pPr>
            <a:r>
              <a:rPr lang="en-IN" dirty="0"/>
              <a:t>Material of the mattress: Cotton ( maximum heat retention)</a:t>
            </a:r>
          </a:p>
          <a:p>
            <a:pPr lvl="0">
              <a:buSzPct val="45000"/>
              <a:buFont typeface="StarSymbol"/>
              <a:buChar char="●"/>
            </a:pPr>
            <a:endParaRPr lang="zh-CN" altLang="en-US" dirty="0"/>
          </a:p>
          <a:p>
            <a:pPr lvl="0">
              <a:buSzPct val="45000"/>
              <a:buFont typeface="StarSymbol"/>
              <a:buChar char="●"/>
            </a:pPr>
            <a:r>
              <a:rPr lang="en-IN" dirty="0"/>
              <a:t>Weight of the mattress :</a:t>
            </a:r>
          </a:p>
          <a:p>
            <a:pPr lvl="0">
              <a:buSzPct val="45000"/>
              <a:buFont typeface="StarSymbol"/>
              <a:buChar char="●"/>
            </a:pPr>
            <a:endParaRPr lang="zh-CN" altLang="en-US" dirty="0"/>
          </a:p>
          <a:p>
            <a:pPr lvl="0">
              <a:buSzPct val="45000"/>
              <a:buFont typeface="StarSymbol"/>
              <a:buChar char="●"/>
            </a:pPr>
            <a:r>
              <a:rPr lang="en-IN" sz="2800" dirty="0"/>
              <a:t>Material of the capillary tube : Natural rubber with Calcium Carbonate ( flexible and greater thermal conductivity)</a:t>
            </a:r>
            <a:endParaRPr sz="2800"/>
          </a:p>
          <a:p>
            <a:pPr lvl="0">
              <a:buSzPct val="45000"/>
              <a:buFont typeface="StarSymbol"/>
              <a:buChar char="●"/>
            </a:pPr>
            <a:endParaRPr sz="2800"/>
          </a:p>
          <a:p>
            <a:pPr lvl="0">
              <a:buSzPct val="45000"/>
              <a:buFont typeface="StarSymbol"/>
              <a:buChar char="●"/>
            </a:pPr>
            <a:r>
              <a:rPr lang="en-IN" sz="2800" dirty="0"/>
              <a:t>Estimated length of the capillary tube: </a:t>
            </a:r>
            <a:r>
              <a:rPr lang="en-US" sz="2800" dirty="0"/>
              <a:t>~</a:t>
            </a:r>
            <a:r>
              <a:rPr lang="en-IN" sz="2800" dirty="0"/>
              <a:t>16m</a:t>
            </a:r>
            <a:r>
              <a:rPr lang="en-US" sz="2800" dirty="0"/>
              <a:t> </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descr="C:\Users\USER\Desktop\picpicpicsdasd.png"/>
          <p:cNvPicPr>
            <a:picLocks noChangeAspect="1" noChangeArrowheads="1"/>
          </p:cNvPicPr>
          <p:nvPr/>
        </p:nvPicPr>
        <p:blipFill>
          <a:blip r:embed="rId3"/>
          <a:srcRect/>
          <a:stretch>
            <a:fillRect/>
          </a:stretch>
        </p:blipFill>
        <p:spPr bwMode="auto">
          <a:xfrm>
            <a:off x="3570560" y="178676"/>
            <a:ext cx="4814902" cy="6222124"/>
          </a:xfrm>
          <a:prstGeom prst="rect">
            <a:avLst/>
          </a:prstGeom>
          <a:noFill/>
        </p:spPr>
      </p:pic>
      <p:sp>
        <p:nvSpPr>
          <p:cNvPr id="5" name="TextBox 4"/>
          <p:cNvSpPr txBox="1"/>
          <p:nvPr/>
        </p:nvSpPr>
        <p:spPr>
          <a:xfrm>
            <a:off x="3594536" y="6337738"/>
            <a:ext cx="4824249" cy="369332"/>
          </a:xfrm>
          <a:prstGeom prst="rect">
            <a:avLst/>
          </a:prstGeom>
          <a:noFill/>
        </p:spPr>
        <p:txBody>
          <a:bodyPr wrap="square" rtlCol="0">
            <a:spAutoFit/>
          </a:bodyPr>
          <a:lstStyle/>
          <a:p>
            <a:pPr algn="ctr"/>
            <a:r>
              <a:rPr lang="en-US" i="1" dirty="0"/>
              <a:t>Dimension Of The Mattress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txBox="1">
            <a:spLocks noGrp="1"/>
          </p:cNvSpPr>
          <p:nvPr>
            <p:ph type="title" idx="4294967295"/>
          </p:nvPr>
        </p:nvSpPr>
        <p:spPr/>
        <p:txBody>
          <a:bodyPr>
            <a:normAutofit/>
          </a:bodyPr>
          <a:lstStyle/>
          <a:p>
            <a:pPr lvl="0" algn="ctr"/>
            <a:r>
              <a:rPr lang="en-US" sz="5400" b="1"/>
              <a:t>Specification of </a:t>
            </a:r>
            <a:r>
              <a:rPr lang="en-IN" sz="5400" b="1"/>
              <a:t>Underground Tubes</a:t>
            </a:r>
          </a:p>
        </p:txBody>
      </p:sp>
      <p:sp>
        <p:nvSpPr>
          <p:cNvPr id="1048622" name="Text Placeholder 2"/>
          <p:cNvSpPr txBox="1">
            <a:spLocks noGrp="1"/>
          </p:cNvSpPr>
          <p:nvPr>
            <p:ph type="body" idx="4294967295"/>
          </p:nvPr>
        </p:nvSpPr>
        <p:spPr/>
        <p:txBody>
          <a:bodyPr>
            <a:normAutofit/>
          </a:bodyPr>
          <a:lstStyle/>
          <a:p>
            <a:pPr lvl="0">
              <a:buSzPct val="45000"/>
              <a:buFont typeface="StarSymbol"/>
              <a:buChar char="●"/>
            </a:pPr>
            <a:r>
              <a:rPr lang="en-IN" dirty="0"/>
              <a:t>Material : Poly</a:t>
            </a:r>
            <a:r>
              <a:rPr lang="en-US" dirty="0"/>
              <a:t>v</a:t>
            </a:r>
            <a:r>
              <a:rPr lang="en-IN" dirty="0" err="1"/>
              <a:t>inyl</a:t>
            </a:r>
            <a:r>
              <a:rPr lang="en-IN" dirty="0"/>
              <a:t> Chloride (retains heat)</a:t>
            </a:r>
            <a:endParaRPr lang="zh-CN" altLang="en-US" dirty="0"/>
          </a:p>
          <a:p>
            <a:pPr marL="0" lvl="0" indent="0">
              <a:buSzPct val="45000"/>
              <a:buNone/>
            </a:pPr>
            <a:endParaRPr lang="zh-CN" altLang="en-US" dirty="0"/>
          </a:p>
          <a:p>
            <a:pPr lvl="0">
              <a:buSzPct val="45000"/>
              <a:buFont typeface="StarSymbol"/>
              <a:buChar char="●"/>
            </a:pPr>
            <a:r>
              <a:rPr lang="en-IN" dirty="0"/>
              <a:t>Internal Diameter: 1.5 cm</a:t>
            </a:r>
          </a:p>
          <a:p>
            <a:pPr lvl="0">
              <a:buSzPct val="45000"/>
              <a:buFont typeface="StarSymbol"/>
              <a:buChar char="●"/>
            </a:pPr>
            <a:endParaRPr lang="zh-CN" altLang="en-US" dirty="0"/>
          </a:p>
          <a:p>
            <a:pPr lvl="0">
              <a:buSzPct val="45000"/>
              <a:buFont typeface="StarSymbol"/>
              <a:buChar char="●"/>
            </a:pPr>
            <a:r>
              <a:rPr lang="en-IN" dirty="0"/>
              <a:t>Length : 7 m</a:t>
            </a:r>
          </a:p>
          <a:p>
            <a:pPr lvl="0">
              <a:buSzPct val="45000"/>
              <a:buFont typeface="StarSymbol"/>
              <a:buChar char="●"/>
            </a:pPr>
            <a:endParaRPr lang="zh-CN" altLang="en-US" dirty="0"/>
          </a:p>
          <a:p>
            <a:pPr lvl="0">
              <a:buSzPct val="45000"/>
              <a:buFont typeface="StarSymbol"/>
              <a:buChar char="●"/>
            </a:pPr>
            <a:r>
              <a:rPr lang="en-US" dirty="0"/>
              <a:t>Connection </a:t>
            </a:r>
            <a:r>
              <a:rPr lang="en-IN" dirty="0"/>
              <a:t>of capillary to underground tubes : </a:t>
            </a:r>
            <a:r>
              <a:rPr lang="en-IN" dirty="0" err="1"/>
              <a:t>Camlock</a:t>
            </a:r>
            <a:r>
              <a:rPr lang="en-IN" dirty="0"/>
              <a:t> coupling fitting</a:t>
            </a:r>
            <a:endParaRPr lang="zh-CN" altLang="en-US" dirty="0"/>
          </a:p>
          <a:p>
            <a:pPr lvl="0">
              <a:buSzPct val="45000"/>
              <a:buFont typeface="StarSymbol"/>
              <a:buChar char="●"/>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048625"/>
          <p:cNvSpPr>
            <a:spLocks noGrp="1"/>
          </p:cNvSpPr>
          <p:nvPr>
            <p:ph type="title"/>
          </p:nvPr>
        </p:nvSpPr>
        <p:spPr/>
        <p:txBody>
          <a:bodyPr>
            <a:noAutofit/>
          </a:bodyPr>
          <a:lstStyle/>
          <a:p>
            <a:r>
              <a:rPr lang="en-GB" sz="5400" b="1" dirty="0"/>
              <a:t>Connecting The Capillary Tube To The Underground Pipe</a:t>
            </a:r>
          </a:p>
        </p:txBody>
      </p:sp>
      <p:sp>
        <p:nvSpPr>
          <p:cNvPr id="1048627" name="Content Placeholder 1048626"/>
          <p:cNvSpPr>
            <a:spLocks noGrp="1"/>
          </p:cNvSpPr>
          <p:nvPr>
            <p:ph idx="1"/>
          </p:nvPr>
        </p:nvSpPr>
        <p:spPr>
          <a:xfrm>
            <a:off x="838200" y="2238703"/>
            <a:ext cx="10515600" cy="3938260"/>
          </a:xfrm>
        </p:spPr>
        <p:txBody>
          <a:bodyPr/>
          <a:lstStyle/>
          <a:p>
            <a:r>
              <a:rPr lang="en-GB" dirty="0"/>
              <a:t>A </a:t>
            </a:r>
            <a:r>
              <a:rPr lang="en-GB" dirty="0" err="1"/>
              <a:t>Camlock</a:t>
            </a:r>
            <a:r>
              <a:rPr lang="en-GB" dirty="0"/>
              <a:t> Coupling type connector us used since it could be easily connected and disconnected. </a:t>
            </a:r>
          </a:p>
        </p:txBody>
      </p:sp>
      <p:pic>
        <p:nvPicPr>
          <p:cNvPr id="4" name="Picture 2" descr="https://www.proflow-dynamics.com/media/wysiwyg/Camlock_New.JPG"/>
          <p:cNvPicPr>
            <a:picLocks noChangeAspect="1" noChangeArrowheads="1"/>
          </p:cNvPicPr>
          <p:nvPr/>
        </p:nvPicPr>
        <p:blipFill>
          <a:blip r:embed="rId2"/>
          <a:srcRect/>
          <a:stretch>
            <a:fillRect/>
          </a:stretch>
        </p:blipFill>
        <p:spPr bwMode="auto">
          <a:xfrm>
            <a:off x="3783947" y="3629096"/>
            <a:ext cx="3804522" cy="2330270"/>
          </a:xfrm>
          <a:prstGeom prst="rect">
            <a:avLst/>
          </a:prstGeom>
          <a:noFill/>
        </p:spPr>
      </p:pic>
      <p:sp>
        <p:nvSpPr>
          <p:cNvPr id="5" name="TextBox 4"/>
          <p:cNvSpPr txBox="1"/>
          <p:nvPr/>
        </p:nvSpPr>
        <p:spPr>
          <a:xfrm>
            <a:off x="4529958" y="6053959"/>
            <a:ext cx="2837793" cy="369332"/>
          </a:xfrm>
          <a:prstGeom prst="rect">
            <a:avLst/>
          </a:prstGeom>
          <a:noFill/>
        </p:spPr>
        <p:txBody>
          <a:bodyPr wrap="square" rtlCol="0">
            <a:spAutoFit/>
          </a:bodyPr>
          <a:lstStyle/>
          <a:p>
            <a:r>
              <a:rPr lang="en-US" i="1" dirty="0">
                <a:latin typeface="Agency FB" pitchFamily="34" charset="0"/>
              </a:rPr>
              <a:t>A </a:t>
            </a:r>
            <a:r>
              <a:rPr lang="en-US" i="1" dirty="0" err="1">
                <a:latin typeface="Agency FB" pitchFamily="34" charset="0"/>
              </a:rPr>
              <a:t>Camlock</a:t>
            </a:r>
            <a:r>
              <a:rPr lang="en-US" i="1" dirty="0">
                <a:latin typeface="Agency FB" pitchFamily="34" charset="0"/>
              </a:rPr>
              <a:t> Coupling Fitting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txBox="1">
            <a:spLocks noGrp="1"/>
          </p:cNvSpPr>
          <p:nvPr>
            <p:ph type="title" idx="4294967295"/>
          </p:nvPr>
        </p:nvSpPr>
        <p:spPr/>
        <p:txBody>
          <a:bodyPr/>
          <a:lstStyle/>
          <a:p>
            <a:pPr lvl="0" algn="ctr"/>
            <a:r>
              <a:rPr lang="en-US" sz="5400" b="1"/>
              <a:t>Operation of The </a:t>
            </a:r>
            <a:r>
              <a:rPr lang="en-IN" sz="5400" b="1"/>
              <a:t>Control Box</a:t>
            </a:r>
            <a:endParaRPr lang="zh-CN" altLang="en-US" sz="5400" b="1"/>
          </a:p>
        </p:txBody>
      </p:sp>
      <p:sp>
        <p:nvSpPr>
          <p:cNvPr id="1048629" name="Subtitle 2"/>
          <p:cNvSpPr txBox="1">
            <a:spLocks noGrp="1"/>
          </p:cNvSpPr>
          <p:nvPr>
            <p:ph type="subTitle" idx="4294967295"/>
          </p:nvPr>
        </p:nvSpPr>
        <p:spPr>
          <a:xfrm>
            <a:off x="609754" y="1388012"/>
            <a:ext cx="10971300" cy="4410028"/>
          </a:xfrm>
        </p:spPr>
        <p:txBody>
          <a:bodyPr anchor="ctr"/>
          <a:lstStyle/>
          <a:p>
            <a:pPr marL="0" lvl="0" indent="0" algn="l">
              <a:buNone/>
            </a:pPr>
            <a:r>
              <a:rPr lang="en-IN" sz="3200" b="1"/>
              <a:t>Circuit components used :</a:t>
            </a:r>
          </a:p>
          <a:p>
            <a:pPr lvl="0" algn="l">
              <a:buSzPct val="45000"/>
              <a:buFont typeface="OpenSymbol"/>
              <a:buChar char="•"/>
            </a:pPr>
            <a:r>
              <a:rPr lang="en-IN">
                <a:solidFill>
                  <a:srgbClr val="36363D"/>
                </a:solidFill>
              </a:rPr>
              <a:t>Arduino UNO</a:t>
            </a:r>
          </a:p>
          <a:p>
            <a:pPr lvl="0" algn="l">
              <a:buSzPct val="45000"/>
              <a:buFont typeface="OpenSymbol"/>
              <a:buChar char="•"/>
            </a:pPr>
            <a:r>
              <a:rPr lang="en-IN">
                <a:solidFill>
                  <a:srgbClr val="36363D"/>
                </a:solidFill>
              </a:rPr>
              <a:t>5-volt Relay</a:t>
            </a:r>
          </a:p>
          <a:p>
            <a:pPr lvl="0" algn="l">
              <a:buSzPct val="45000"/>
              <a:buFont typeface="OpenSymbol"/>
              <a:buChar char="•"/>
            </a:pPr>
            <a:r>
              <a:rPr lang="en-IN">
                <a:solidFill>
                  <a:srgbClr val="36363D"/>
                </a:solidFill>
              </a:rPr>
              <a:t>Thermal Sensor</a:t>
            </a:r>
            <a:r>
              <a:rPr lang="en-US">
                <a:solidFill>
                  <a:srgbClr val="36363D"/>
                </a:solidFill>
              </a:rPr>
              <a:t> </a:t>
            </a:r>
            <a:r>
              <a:rPr lang="en-IN">
                <a:solidFill>
                  <a:srgbClr val="36363D"/>
                </a:solidFill>
              </a:rPr>
              <a:t>(LM-35)</a:t>
            </a:r>
          </a:p>
          <a:p>
            <a:pPr lvl="0" algn="l">
              <a:buSzPct val="45000"/>
              <a:buFont typeface="OpenSymbol"/>
              <a:buChar char="•"/>
            </a:pPr>
            <a:r>
              <a:rPr lang="en-IN">
                <a:solidFill>
                  <a:srgbClr val="36363D"/>
                </a:solidFill>
              </a:rPr>
              <a:t>LCD</a:t>
            </a:r>
            <a:r>
              <a:rPr lang="en-US">
                <a:solidFill>
                  <a:srgbClr val="36363D"/>
                </a:solidFill>
              </a:rPr>
              <a:t> </a:t>
            </a:r>
            <a:r>
              <a:rPr lang="en-IN">
                <a:solidFill>
                  <a:srgbClr val="36363D"/>
                </a:solidFill>
              </a:rPr>
              <a:t>(16X1) Screen</a:t>
            </a:r>
          </a:p>
          <a:p>
            <a:pPr lvl="0" algn="l">
              <a:buSzPct val="45000"/>
              <a:buFont typeface="OpenSymbol"/>
              <a:buChar char="•"/>
            </a:pPr>
            <a:r>
              <a:rPr lang="en-IN">
                <a:solidFill>
                  <a:srgbClr val="36363D"/>
                </a:solidFill>
              </a:rPr>
              <a:t>Matrix array 4X4 keys membrane switch 8 pin connector keypad</a:t>
            </a:r>
          </a:p>
          <a:p>
            <a:pPr lvl="0" algn="l">
              <a:buSzPct val="45000"/>
              <a:buFont typeface="OpenSymbol"/>
              <a:buChar char="•"/>
            </a:pPr>
            <a:r>
              <a:rPr lang="en-IN">
                <a:solidFill>
                  <a:srgbClr val="36363D"/>
                </a:solidFill>
              </a:rPr>
              <a:t>Pump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1351</Words>
  <Application>Microsoft Office PowerPoint</Application>
  <PresentationFormat>Widescreen</PresentationFormat>
  <Paragraphs>127</Paragraphs>
  <Slides>19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Agency FB</vt:lpstr>
      <vt:lpstr>Arial</vt:lpstr>
      <vt:lpstr>Calibri</vt:lpstr>
      <vt:lpstr>Calibri Light</vt:lpstr>
      <vt:lpstr>Liberation Sans</vt:lpstr>
      <vt:lpstr>OpenSymbol</vt:lpstr>
      <vt:lpstr>Roboto Condensed Medium</vt:lpstr>
      <vt:lpstr>StarSymbol</vt:lpstr>
      <vt:lpstr>Office Theme</vt:lpstr>
      <vt:lpstr>Warm Patient Mattress</vt:lpstr>
      <vt:lpstr>Background</vt:lpstr>
      <vt:lpstr> Problem Statement</vt:lpstr>
      <vt:lpstr>Proposed Solution</vt:lpstr>
      <vt:lpstr>Mattress Specifications</vt:lpstr>
      <vt:lpstr>PowerPoint Presentation</vt:lpstr>
      <vt:lpstr>Specification of Underground Tubes</vt:lpstr>
      <vt:lpstr>Connecting The Capillary Tube To The Underground Pipe</vt:lpstr>
      <vt:lpstr>Operation of The Control Box</vt:lpstr>
      <vt:lpstr>Circuit Diagram </vt:lpstr>
      <vt:lpstr>How The Warm Patient Mattress Works</vt:lpstr>
      <vt:lpstr>Inside Of The Control Box</vt:lpstr>
      <vt:lpstr>Accessibility After Using</vt:lpstr>
      <vt:lpstr>Advantages of the Product</vt:lpstr>
      <vt:lpstr>Estimated Cost of One Unit</vt:lpstr>
      <vt:lpstr>Calculation</vt:lpstr>
      <vt:lpstr>After Using</vt:lpstr>
      <vt:lpstr>THANK YOU</vt:lpstr>
      <vt:lpstr>MEMBERS IN CELEBY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Warm Patient Mattress</dc:title>
  <dc:creator>Sanchari Pal</dc:creator>
  <cp:lastModifiedBy>Sanchari Pal</cp:lastModifiedBy>
  <cp:revision>17</cp:revision>
  <dcterms:created xsi:type="dcterms:W3CDTF">2020-01-19T00:52:35Z</dcterms:created>
  <dcterms:modified xsi:type="dcterms:W3CDTF">2020-01-22T09:19:33Z</dcterms:modified>
</cp:coreProperties>
</file>