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Prata" panose="020B0604020202020204" charset="0"/>
      <p:regular r:id="rId16"/>
    </p:embeddedFont>
    <p:embeddedFont>
      <p:font typeface="Radley" panose="020B0604020202020204" charset="0"/>
      <p:regular r:id="rId17"/>
    </p:embeddedFont>
    <p:embeddedFont>
      <p:font typeface="Raleway" pitchFamily="2" charset="0"/>
      <p:regular r:id="rId18"/>
    </p:embeddedFont>
    <p:embeddedFont>
      <p:font typeface="Raleway Bold"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4" name="Picture 4"/>
          <p:cNvPicPr>
            <a:picLocks noChangeAspect="1"/>
          </p:cNvPicPr>
          <p:nvPr/>
        </p:nvPicPr>
        <p:blipFill>
          <a:blip r:embed="rId2"/>
          <a:srcRect/>
          <a:stretch>
            <a:fillRect/>
          </a:stretch>
        </p:blipFill>
        <p:spPr>
          <a:xfrm>
            <a:off x="0" y="0"/>
            <a:ext cx="4303882" cy="1753979"/>
          </a:xfrm>
          <a:prstGeom prst="rect">
            <a:avLst/>
          </a:prstGeom>
        </p:spPr>
      </p:pic>
      <p:sp>
        <p:nvSpPr>
          <p:cNvPr id="5" name="TextBox 5"/>
          <p:cNvSpPr txBox="1"/>
          <p:nvPr/>
        </p:nvSpPr>
        <p:spPr>
          <a:xfrm>
            <a:off x="1028700" y="3695700"/>
            <a:ext cx="14745813" cy="3124200"/>
          </a:xfrm>
          <a:prstGeom prst="rect">
            <a:avLst/>
          </a:prstGeom>
        </p:spPr>
        <p:txBody>
          <a:bodyPr lIns="0" tIns="0" rIns="0" bIns="0" rtlCol="0" anchor="t">
            <a:spAutoFit/>
          </a:bodyPr>
          <a:lstStyle/>
          <a:p>
            <a:pPr>
              <a:lnSpc>
                <a:spcPts val="12000"/>
              </a:lnSpc>
            </a:pPr>
            <a:r>
              <a:rPr lang="en-US" sz="12000">
                <a:solidFill>
                  <a:srgbClr val="804F3B"/>
                </a:solidFill>
                <a:latin typeface="Radley"/>
              </a:rPr>
              <a:t>AugDark Presentation</a:t>
            </a:r>
          </a:p>
        </p:txBody>
      </p:sp>
      <p:sp>
        <p:nvSpPr>
          <p:cNvPr id="7" name="TextBox 7"/>
          <p:cNvSpPr txBox="1"/>
          <p:nvPr/>
        </p:nvSpPr>
        <p:spPr>
          <a:xfrm rot="5400000">
            <a:off x="16399230" y="8400284"/>
            <a:ext cx="2277949" cy="316230"/>
          </a:xfrm>
          <a:prstGeom prst="rect">
            <a:avLst/>
          </a:prstGeom>
        </p:spPr>
        <p:txBody>
          <a:bodyPr lIns="0" tIns="0" rIns="0" bIns="0" rtlCol="0" anchor="t">
            <a:spAutoFit/>
          </a:bodyPr>
          <a:lstStyle/>
          <a:p>
            <a:pPr algn="r">
              <a:lnSpc>
                <a:spcPts val="2520"/>
              </a:lnSpc>
            </a:pPr>
            <a:r>
              <a:rPr lang="en-US" sz="1800">
                <a:solidFill>
                  <a:srgbClr val="804F3B"/>
                </a:solidFill>
                <a:latin typeface="Raleway"/>
              </a:rPr>
              <a:t>AugDark</a:t>
            </a:r>
          </a:p>
        </p:txBody>
      </p:sp>
      <p:sp>
        <p:nvSpPr>
          <p:cNvPr id="8" name="TextBox 8"/>
          <p:cNvSpPr txBox="1"/>
          <p:nvPr/>
        </p:nvSpPr>
        <p:spPr>
          <a:xfrm>
            <a:off x="9144000" y="8915905"/>
            <a:ext cx="5913783" cy="490855"/>
          </a:xfrm>
          <a:prstGeom prst="rect">
            <a:avLst/>
          </a:prstGeom>
        </p:spPr>
        <p:txBody>
          <a:bodyPr lIns="0" tIns="0" rIns="0" bIns="0" rtlCol="0" anchor="t">
            <a:spAutoFit/>
          </a:bodyPr>
          <a:lstStyle/>
          <a:p>
            <a:pPr>
              <a:lnSpc>
                <a:spcPts val="3919"/>
              </a:lnSpc>
            </a:pPr>
            <a:r>
              <a:rPr lang="en-US" sz="2799">
                <a:solidFill>
                  <a:srgbClr val="804F3B"/>
                </a:solidFill>
                <a:latin typeface="Raleway"/>
              </a:rPr>
              <a:t>Kamal Kumar</a:t>
            </a:r>
          </a:p>
        </p:txBody>
      </p:sp>
      <p:sp>
        <p:nvSpPr>
          <p:cNvPr id="9" name="TextBox 9"/>
          <p:cNvSpPr txBox="1"/>
          <p:nvPr/>
        </p:nvSpPr>
        <p:spPr>
          <a:xfrm>
            <a:off x="1028700" y="8279635"/>
            <a:ext cx="5913783" cy="490855"/>
          </a:xfrm>
          <a:prstGeom prst="rect">
            <a:avLst/>
          </a:prstGeom>
        </p:spPr>
        <p:txBody>
          <a:bodyPr lIns="0" tIns="0" rIns="0" bIns="0" rtlCol="0" anchor="t">
            <a:spAutoFit/>
          </a:bodyPr>
          <a:lstStyle/>
          <a:p>
            <a:pPr>
              <a:lnSpc>
                <a:spcPts val="3919"/>
              </a:lnSpc>
            </a:pPr>
            <a:r>
              <a:rPr lang="en-US" sz="2799" dirty="0">
                <a:solidFill>
                  <a:srgbClr val="804F3B"/>
                </a:solidFill>
                <a:latin typeface="Raleway Bold"/>
              </a:rPr>
              <a:t>Advisor</a:t>
            </a:r>
          </a:p>
        </p:txBody>
      </p:sp>
      <p:sp>
        <p:nvSpPr>
          <p:cNvPr id="10" name="TextBox 10"/>
          <p:cNvSpPr txBox="1"/>
          <p:nvPr/>
        </p:nvSpPr>
        <p:spPr>
          <a:xfrm>
            <a:off x="9144000" y="8279635"/>
            <a:ext cx="5913783" cy="490855"/>
          </a:xfrm>
          <a:prstGeom prst="rect">
            <a:avLst/>
          </a:prstGeom>
        </p:spPr>
        <p:txBody>
          <a:bodyPr lIns="0" tIns="0" rIns="0" bIns="0" rtlCol="0" anchor="t">
            <a:spAutoFit/>
          </a:bodyPr>
          <a:lstStyle/>
          <a:p>
            <a:pPr>
              <a:lnSpc>
                <a:spcPts val="3919"/>
              </a:lnSpc>
            </a:pPr>
            <a:r>
              <a:rPr lang="en-US" sz="2799">
                <a:solidFill>
                  <a:srgbClr val="804F3B"/>
                </a:solidFill>
                <a:latin typeface="Raleway Bold"/>
              </a:rPr>
              <a:t>Student</a:t>
            </a:r>
          </a:p>
        </p:txBody>
      </p:sp>
      <p:sp>
        <p:nvSpPr>
          <p:cNvPr id="11" name="TextBox 11"/>
          <p:cNvSpPr txBox="1"/>
          <p:nvPr/>
        </p:nvSpPr>
        <p:spPr>
          <a:xfrm>
            <a:off x="1028700" y="9418610"/>
            <a:ext cx="5913783" cy="460960"/>
          </a:xfrm>
          <a:prstGeom prst="rect">
            <a:avLst/>
          </a:prstGeom>
        </p:spPr>
        <p:txBody>
          <a:bodyPr lIns="0" tIns="0" rIns="0" bIns="0" rtlCol="0" anchor="t">
            <a:spAutoFit/>
          </a:bodyPr>
          <a:lstStyle/>
          <a:p>
            <a:pPr>
              <a:lnSpc>
                <a:spcPts val="3919"/>
              </a:lnSpc>
            </a:pPr>
            <a:r>
              <a:rPr lang="en-US" sz="2799" dirty="0">
                <a:solidFill>
                  <a:srgbClr val="804F3B"/>
                </a:solidFill>
                <a:latin typeface="Raleway"/>
              </a:rPr>
              <a:t>Dr. Rakesh </a:t>
            </a:r>
            <a:r>
              <a:rPr lang="en-US" sz="2799" dirty="0" err="1">
                <a:solidFill>
                  <a:srgbClr val="804F3B"/>
                </a:solidFill>
                <a:latin typeface="Raleway"/>
              </a:rPr>
              <a:t>Sambyal</a:t>
            </a:r>
            <a:endParaRPr lang="en-US" sz="2799" dirty="0">
              <a:solidFill>
                <a:srgbClr val="804F3B"/>
              </a:solidFill>
              <a:latin typeface="Raleway"/>
            </a:endParaRPr>
          </a:p>
        </p:txBody>
      </p:sp>
      <p:sp>
        <p:nvSpPr>
          <p:cNvPr id="12" name="TextBox 12"/>
          <p:cNvSpPr txBox="1"/>
          <p:nvPr/>
        </p:nvSpPr>
        <p:spPr>
          <a:xfrm>
            <a:off x="9144000" y="9418610"/>
            <a:ext cx="5913783" cy="490855"/>
          </a:xfrm>
          <a:prstGeom prst="rect">
            <a:avLst/>
          </a:prstGeom>
        </p:spPr>
        <p:txBody>
          <a:bodyPr lIns="0" tIns="0" rIns="0" bIns="0" rtlCol="0" anchor="t">
            <a:spAutoFit/>
          </a:bodyPr>
          <a:lstStyle/>
          <a:p>
            <a:pPr>
              <a:lnSpc>
                <a:spcPts val="3919"/>
              </a:lnSpc>
            </a:pPr>
            <a:r>
              <a:rPr lang="en-US" sz="2799">
                <a:solidFill>
                  <a:srgbClr val="804F3B"/>
                </a:solidFill>
                <a:latin typeface="Raleway"/>
              </a:rPr>
              <a:t>Ashish Ranjan</a:t>
            </a:r>
          </a:p>
        </p:txBody>
      </p:sp>
      <p:sp>
        <p:nvSpPr>
          <p:cNvPr id="13" name="TextBox 11">
            <a:extLst>
              <a:ext uri="{FF2B5EF4-FFF2-40B4-BE49-F238E27FC236}">
                <a16:creationId xmlns:a16="http://schemas.microsoft.com/office/drawing/2014/main" id="{2AEB71C3-FA71-0186-82F9-92DB2AAEC414}"/>
              </a:ext>
            </a:extLst>
          </p:cNvPr>
          <p:cNvSpPr txBox="1"/>
          <p:nvPr/>
        </p:nvSpPr>
        <p:spPr>
          <a:xfrm>
            <a:off x="1028700" y="8915905"/>
            <a:ext cx="6066183" cy="460960"/>
          </a:xfrm>
          <a:prstGeom prst="rect">
            <a:avLst/>
          </a:prstGeom>
        </p:spPr>
        <p:txBody>
          <a:bodyPr wrap="square" lIns="0" tIns="0" rIns="0" bIns="0" rtlCol="0" anchor="t">
            <a:spAutoFit/>
          </a:bodyPr>
          <a:lstStyle/>
          <a:p>
            <a:pPr>
              <a:lnSpc>
                <a:spcPts val="3919"/>
              </a:lnSpc>
            </a:pPr>
            <a:r>
              <a:rPr lang="en-US" sz="2799" dirty="0">
                <a:solidFill>
                  <a:srgbClr val="804F3B"/>
                </a:solidFill>
                <a:latin typeface="Raleway"/>
              </a:rPr>
              <a:t>Dr. Rohini </a:t>
            </a:r>
            <a:r>
              <a:rPr lang="en-US" sz="2799" dirty="0" err="1">
                <a:solidFill>
                  <a:srgbClr val="804F3B"/>
                </a:solidFill>
                <a:latin typeface="Raleway"/>
              </a:rPr>
              <a:t>Bawa</a:t>
            </a:r>
            <a:endParaRPr lang="en-US" sz="2799" dirty="0">
              <a:solidFill>
                <a:srgbClr val="804F3B"/>
              </a:solidFill>
              <a:latin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695700"/>
            <a:ext cx="14745813" cy="3124200"/>
          </a:xfrm>
          <a:prstGeom prst="rect">
            <a:avLst/>
          </a:prstGeom>
        </p:spPr>
        <p:txBody>
          <a:bodyPr lIns="0" tIns="0" rIns="0" bIns="0" rtlCol="0" anchor="t">
            <a:spAutoFit/>
          </a:bodyPr>
          <a:lstStyle/>
          <a:p>
            <a:pPr>
              <a:lnSpc>
                <a:spcPts val="12000"/>
              </a:lnSpc>
            </a:pPr>
            <a:r>
              <a:rPr lang="en-US" sz="12000">
                <a:solidFill>
                  <a:srgbClr val="804F3B"/>
                </a:solidFill>
                <a:latin typeface="Radley"/>
              </a:rPr>
              <a:t>Thank you</a:t>
            </a:r>
          </a:p>
          <a:p>
            <a:pPr>
              <a:lnSpc>
                <a:spcPts val="12000"/>
              </a:lnSpc>
            </a:pPr>
            <a:r>
              <a:rPr lang="en-US" sz="12000">
                <a:solidFill>
                  <a:srgbClr val="804F3B"/>
                </a:solidFill>
                <a:latin typeface="Radley"/>
              </a:rPr>
              <a:t>for listening!</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rot="5400000">
            <a:off x="16399230" y="8400284"/>
            <a:ext cx="2277949" cy="316230"/>
          </a:xfrm>
          <a:prstGeom prst="rect">
            <a:avLst/>
          </a:prstGeom>
        </p:spPr>
        <p:txBody>
          <a:bodyPr lIns="0" tIns="0" rIns="0" bIns="0" rtlCol="0" anchor="t">
            <a:spAutoFit/>
          </a:bodyPr>
          <a:lstStyle/>
          <a:p>
            <a:pPr algn="r">
              <a:lnSpc>
                <a:spcPts val="2520"/>
              </a:lnSpc>
            </a:pPr>
            <a:r>
              <a:rPr lang="en-US" sz="1800">
                <a:solidFill>
                  <a:srgbClr val="804F3B"/>
                </a:solidFill>
                <a:latin typeface="Raleway"/>
              </a:rPr>
              <a:t>Final Defense</a:t>
            </a:r>
          </a:p>
        </p:txBody>
      </p:sp>
      <p:sp>
        <p:nvSpPr>
          <p:cNvPr id="6" name="TextBox 6"/>
          <p:cNvSpPr txBox="1"/>
          <p:nvPr/>
        </p:nvSpPr>
        <p:spPr>
          <a:xfrm>
            <a:off x="1028700" y="8491725"/>
            <a:ext cx="5913783" cy="490855"/>
          </a:xfrm>
          <a:prstGeom prst="rect">
            <a:avLst/>
          </a:prstGeom>
        </p:spPr>
        <p:txBody>
          <a:bodyPr lIns="0" tIns="0" rIns="0" bIns="0" rtlCol="0" anchor="t">
            <a:spAutoFit/>
          </a:bodyPr>
          <a:lstStyle/>
          <a:p>
            <a:pPr>
              <a:lnSpc>
                <a:spcPts val="3919"/>
              </a:lnSpc>
            </a:pPr>
            <a:r>
              <a:rPr lang="en-US" sz="2799">
                <a:solidFill>
                  <a:srgbClr val="804F3B"/>
                </a:solidFill>
                <a:latin typeface="Raleway Bold"/>
              </a:rPr>
              <a:t>Advisor</a:t>
            </a:r>
          </a:p>
        </p:txBody>
      </p:sp>
      <p:sp>
        <p:nvSpPr>
          <p:cNvPr id="7" name="TextBox 7"/>
          <p:cNvSpPr txBox="1"/>
          <p:nvPr/>
        </p:nvSpPr>
        <p:spPr>
          <a:xfrm>
            <a:off x="9144000" y="8491725"/>
            <a:ext cx="5913783" cy="490855"/>
          </a:xfrm>
          <a:prstGeom prst="rect">
            <a:avLst/>
          </a:prstGeom>
        </p:spPr>
        <p:txBody>
          <a:bodyPr lIns="0" tIns="0" rIns="0" bIns="0" rtlCol="0" anchor="t">
            <a:spAutoFit/>
          </a:bodyPr>
          <a:lstStyle/>
          <a:p>
            <a:pPr>
              <a:lnSpc>
                <a:spcPts val="3919"/>
              </a:lnSpc>
            </a:pPr>
            <a:r>
              <a:rPr lang="en-US" sz="2799">
                <a:solidFill>
                  <a:srgbClr val="804F3B"/>
                </a:solidFill>
                <a:latin typeface="Raleway Bold"/>
              </a:rPr>
              <a:t>Student</a:t>
            </a:r>
          </a:p>
        </p:txBody>
      </p:sp>
      <p:sp>
        <p:nvSpPr>
          <p:cNvPr id="8" name="TextBox 8"/>
          <p:cNvSpPr txBox="1"/>
          <p:nvPr/>
        </p:nvSpPr>
        <p:spPr>
          <a:xfrm>
            <a:off x="1028699" y="9632807"/>
            <a:ext cx="5913783" cy="490855"/>
          </a:xfrm>
          <a:prstGeom prst="rect">
            <a:avLst/>
          </a:prstGeom>
        </p:spPr>
        <p:txBody>
          <a:bodyPr lIns="0" tIns="0" rIns="0" bIns="0" rtlCol="0" anchor="t">
            <a:spAutoFit/>
          </a:bodyPr>
          <a:lstStyle/>
          <a:p>
            <a:pPr>
              <a:lnSpc>
                <a:spcPts val="3919"/>
              </a:lnSpc>
            </a:pPr>
            <a:r>
              <a:rPr lang="en-US" sz="2799" dirty="0">
                <a:solidFill>
                  <a:srgbClr val="804F3B"/>
                </a:solidFill>
                <a:latin typeface="Raleway"/>
              </a:rPr>
              <a:t>Dr. Rakesh </a:t>
            </a:r>
            <a:r>
              <a:rPr lang="en-US" sz="2799" dirty="0" err="1">
                <a:solidFill>
                  <a:srgbClr val="804F3B"/>
                </a:solidFill>
                <a:latin typeface="Raleway"/>
              </a:rPr>
              <a:t>Sambyal</a:t>
            </a:r>
            <a:endParaRPr lang="en-US" sz="2799" dirty="0">
              <a:solidFill>
                <a:srgbClr val="804F3B"/>
              </a:solidFill>
              <a:latin typeface="Raleway"/>
            </a:endParaRPr>
          </a:p>
        </p:txBody>
      </p:sp>
      <p:sp>
        <p:nvSpPr>
          <p:cNvPr id="10" name="TextBox 10"/>
          <p:cNvSpPr txBox="1"/>
          <p:nvPr/>
        </p:nvSpPr>
        <p:spPr>
          <a:xfrm>
            <a:off x="9144000" y="9191625"/>
            <a:ext cx="5913783" cy="490855"/>
          </a:xfrm>
          <a:prstGeom prst="rect">
            <a:avLst/>
          </a:prstGeom>
        </p:spPr>
        <p:txBody>
          <a:bodyPr lIns="0" tIns="0" rIns="0" bIns="0" rtlCol="0" anchor="t">
            <a:spAutoFit/>
          </a:bodyPr>
          <a:lstStyle/>
          <a:p>
            <a:pPr>
              <a:lnSpc>
                <a:spcPts val="3919"/>
              </a:lnSpc>
            </a:pPr>
            <a:r>
              <a:rPr lang="en-US" sz="2799">
                <a:solidFill>
                  <a:srgbClr val="804F3B"/>
                </a:solidFill>
                <a:latin typeface="Raleway"/>
              </a:rPr>
              <a:t>Kamal Kumar</a:t>
            </a:r>
          </a:p>
        </p:txBody>
      </p:sp>
      <p:sp>
        <p:nvSpPr>
          <p:cNvPr id="11" name="TextBox 11"/>
          <p:cNvSpPr txBox="1"/>
          <p:nvPr/>
        </p:nvSpPr>
        <p:spPr>
          <a:xfrm>
            <a:off x="9144000" y="9630700"/>
            <a:ext cx="5913783" cy="490855"/>
          </a:xfrm>
          <a:prstGeom prst="rect">
            <a:avLst/>
          </a:prstGeom>
        </p:spPr>
        <p:txBody>
          <a:bodyPr lIns="0" tIns="0" rIns="0" bIns="0" rtlCol="0" anchor="t">
            <a:spAutoFit/>
          </a:bodyPr>
          <a:lstStyle/>
          <a:p>
            <a:pPr>
              <a:lnSpc>
                <a:spcPts val="3919"/>
              </a:lnSpc>
            </a:pPr>
            <a:r>
              <a:rPr lang="en-US" sz="2799">
                <a:solidFill>
                  <a:srgbClr val="804F3B"/>
                </a:solidFill>
                <a:latin typeface="Raleway"/>
              </a:rPr>
              <a:t>Ashish Ranjan</a:t>
            </a:r>
          </a:p>
        </p:txBody>
      </p:sp>
      <p:pic>
        <p:nvPicPr>
          <p:cNvPr id="12" name="Picture 12"/>
          <p:cNvPicPr>
            <a:picLocks noChangeAspect="1"/>
          </p:cNvPicPr>
          <p:nvPr/>
        </p:nvPicPr>
        <p:blipFill>
          <a:blip r:embed="rId2"/>
          <a:srcRect/>
          <a:stretch>
            <a:fillRect/>
          </a:stretch>
        </p:blipFill>
        <p:spPr>
          <a:xfrm>
            <a:off x="0" y="0"/>
            <a:ext cx="4303882" cy="1753979"/>
          </a:xfrm>
          <a:prstGeom prst="rect">
            <a:avLst/>
          </a:prstGeom>
        </p:spPr>
      </p:pic>
      <p:sp>
        <p:nvSpPr>
          <p:cNvPr id="13" name="TextBox 11">
            <a:extLst>
              <a:ext uri="{FF2B5EF4-FFF2-40B4-BE49-F238E27FC236}">
                <a16:creationId xmlns:a16="http://schemas.microsoft.com/office/drawing/2014/main" id="{BE321C7D-9B39-4926-AA1C-9E16ADD8D30A}"/>
              </a:ext>
            </a:extLst>
          </p:cNvPr>
          <p:cNvSpPr txBox="1"/>
          <p:nvPr/>
        </p:nvSpPr>
        <p:spPr>
          <a:xfrm>
            <a:off x="1028699" y="9191625"/>
            <a:ext cx="6066183" cy="460960"/>
          </a:xfrm>
          <a:prstGeom prst="rect">
            <a:avLst/>
          </a:prstGeom>
        </p:spPr>
        <p:txBody>
          <a:bodyPr wrap="square" lIns="0" tIns="0" rIns="0" bIns="0" rtlCol="0" anchor="t">
            <a:spAutoFit/>
          </a:bodyPr>
          <a:lstStyle/>
          <a:p>
            <a:pPr>
              <a:lnSpc>
                <a:spcPts val="3919"/>
              </a:lnSpc>
            </a:pPr>
            <a:r>
              <a:rPr lang="en-US" sz="2799" dirty="0">
                <a:solidFill>
                  <a:srgbClr val="804F3B"/>
                </a:solidFill>
                <a:latin typeface="Raleway"/>
              </a:rPr>
              <a:t>Dr. Rohini </a:t>
            </a:r>
            <a:r>
              <a:rPr lang="en-US" sz="2799" dirty="0" err="1">
                <a:solidFill>
                  <a:srgbClr val="804F3B"/>
                </a:solidFill>
                <a:latin typeface="Raleway"/>
              </a:rPr>
              <a:t>Bawa</a:t>
            </a:r>
            <a:endParaRPr lang="en-US" sz="2799" dirty="0">
              <a:solidFill>
                <a:srgbClr val="804F3B"/>
              </a:solidFill>
              <a:latin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2492445"/>
            <a:ext cx="6848808" cy="821055"/>
          </a:xfrm>
          <a:prstGeom prst="rect">
            <a:avLst/>
          </a:prstGeom>
        </p:spPr>
        <p:txBody>
          <a:bodyPr lIns="0" tIns="0" rIns="0" bIns="0" rtlCol="0" anchor="t">
            <a:spAutoFit/>
          </a:bodyPr>
          <a:lstStyle/>
          <a:p>
            <a:pPr>
              <a:lnSpc>
                <a:spcPts val="6719"/>
              </a:lnSpc>
            </a:pPr>
            <a:r>
              <a:rPr lang="en-US" sz="4800">
                <a:solidFill>
                  <a:srgbClr val="804F3B"/>
                </a:solidFill>
                <a:latin typeface="Radley Bold"/>
              </a:rPr>
              <a:t>Table of Contents</a:t>
            </a:r>
          </a:p>
        </p:txBody>
      </p:sp>
      <p:sp>
        <p:nvSpPr>
          <p:cNvPr id="3" name="TextBox 3"/>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grpSp>
        <p:nvGrpSpPr>
          <p:cNvPr id="4" name="Group 4"/>
          <p:cNvGrpSpPr/>
          <p:nvPr/>
        </p:nvGrpSpPr>
        <p:grpSpPr>
          <a:xfrm>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rot="5400000">
            <a:off x="16399230" y="8400284"/>
            <a:ext cx="2277949" cy="316230"/>
          </a:xfrm>
          <a:prstGeom prst="rect">
            <a:avLst/>
          </a:prstGeom>
        </p:spPr>
        <p:txBody>
          <a:bodyPr lIns="0" tIns="0" rIns="0" bIns="0" rtlCol="0" anchor="t">
            <a:spAutoFit/>
          </a:bodyPr>
          <a:lstStyle/>
          <a:p>
            <a:pPr algn="r">
              <a:lnSpc>
                <a:spcPts val="2520"/>
              </a:lnSpc>
            </a:pPr>
            <a:r>
              <a:rPr lang="en-US" sz="1800">
                <a:solidFill>
                  <a:srgbClr val="804F3B"/>
                </a:solidFill>
                <a:latin typeface="Raleway"/>
              </a:rPr>
              <a:t>AugDark</a:t>
            </a:r>
          </a:p>
        </p:txBody>
      </p:sp>
      <p:sp>
        <p:nvSpPr>
          <p:cNvPr id="7" name="TextBox 7"/>
          <p:cNvSpPr txBox="1"/>
          <p:nvPr/>
        </p:nvSpPr>
        <p:spPr>
          <a:xfrm>
            <a:off x="2279153" y="4062807"/>
            <a:ext cx="9442033"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Problem Statement</a:t>
            </a:r>
          </a:p>
        </p:txBody>
      </p:sp>
      <p:sp>
        <p:nvSpPr>
          <p:cNvPr id="8" name="TextBox 8"/>
          <p:cNvSpPr txBox="1"/>
          <p:nvPr/>
        </p:nvSpPr>
        <p:spPr>
          <a:xfrm>
            <a:off x="2279153" y="5063991"/>
            <a:ext cx="6864847"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Purpose, Scope and Objective</a:t>
            </a:r>
          </a:p>
        </p:txBody>
      </p:sp>
      <p:sp>
        <p:nvSpPr>
          <p:cNvPr id="9" name="TextBox 9"/>
          <p:cNvSpPr txBox="1"/>
          <p:nvPr/>
        </p:nvSpPr>
        <p:spPr>
          <a:xfrm>
            <a:off x="2279153" y="6065176"/>
            <a:ext cx="6864847"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Introduction</a:t>
            </a:r>
          </a:p>
        </p:txBody>
      </p:sp>
      <p:sp>
        <p:nvSpPr>
          <p:cNvPr id="10" name="TextBox 10"/>
          <p:cNvSpPr txBox="1"/>
          <p:nvPr/>
        </p:nvSpPr>
        <p:spPr>
          <a:xfrm>
            <a:off x="2279153" y="7066360"/>
            <a:ext cx="6864847"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How Does Our Project Work</a:t>
            </a:r>
          </a:p>
        </p:txBody>
      </p:sp>
      <p:sp>
        <p:nvSpPr>
          <p:cNvPr id="11" name="TextBox 11"/>
          <p:cNvSpPr txBox="1"/>
          <p:nvPr/>
        </p:nvSpPr>
        <p:spPr>
          <a:xfrm>
            <a:off x="2279153" y="8067545"/>
            <a:ext cx="6864847"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Conclusion &amp; Discussions</a:t>
            </a:r>
          </a:p>
        </p:txBody>
      </p:sp>
      <p:sp>
        <p:nvSpPr>
          <p:cNvPr id="12" name="TextBox 12"/>
          <p:cNvSpPr txBox="1"/>
          <p:nvPr/>
        </p:nvSpPr>
        <p:spPr>
          <a:xfrm>
            <a:off x="10874919" y="4062807"/>
            <a:ext cx="2983388" cy="490855"/>
          </a:xfrm>
          <a:prstGeom prst="rect">
            <a:avLst/>
          </a:prstGeom>
        </p:spPr>
        <p:txBody>
          <a:bodyPr lIns="0" tIns="0" rIns="0" bIns="0" rtlCol="0" anchor="t">
            <a:spAutoFit/>
          </a:bodyPr>
          <a:lstStyle/>
          <a:p>
            <a:pPr algn="r">
              <a:lnSpc>
                <a:spcPts val="3919"/>
              </a:lnSpc>
            </a:pPr>
            <a:r>
              <a:rPr lang="en-US" sz="2799">
                <a:solidFill>
                  <a:srgbClr val="2D2D2D"/>
                </a:solidFill>
                <a:latin typeface="Raleway"/>
              </a:rPr>
              <a:t>3</a:t>
            </a:r>
          </a:p>
        </p:txBody>
      </p:sp>
      <p:sp>
        <p:nvSpPr>
          <p:cNvPr id="13" name="TextBox 13"/>
          <p:cNvSpPr txBox="1"/>
          <p:nvPr/>
        </p:nvSpPr>
        <p:spPr>
          <a:xfrm>
            <a:off x="10874919" y="5063991"/>
            <a:ext cx="2983388" cy="490855"/>
          </a:xfrm>
          <a:prstGeom prst="rect">
            <a:avLst/>
          </a:prstGeom>
        </p:spPr>
        <p:txBody>
          <a:bodyPr lIns="0" tIns="0" rIns="0" bIns="0" rtlCol="0" anchor="t">
            <a:spAutoFit/>
          </a:bodyPr>
          <a:lstStyle/>
          <a:p>
            <a:pPr algn="r">
              <a:lnSpc>
                <a:spcPts val="3919"/>
              </a:lnSpc>
            </a:pPr>
            <a:r>
              <a:rPr lang="en-US" sz="2799">
                <a:solidFill>
                  <a:srgbClr val="2D2D2D"/>
                </a:solidFill>
                <a:latin typeface="Raleway"/>
              </a:rPr>
              <a:t>4-6</a:t>
            </a:r>
          </a:p>
        </p:txBody>
      </p:sp>
      <p:sp>
        <p:nvSpPr>
          <p:cNvPr id="14" name="TextBox 14"/>
          <p:cNvSpPr txBox="1"/>
          <p:nvPr/>
        </p:nvSpPr>
        <p:spPr>
          <a:xfrm>
            <a:off x="10874919" y="6065176"/>
            <a:ext cx="2983388" cy="490855"/>
          </a:xfrm>
          <a:prstGeom prst="rect">
            <a:avLst/>
          </a:prstGeom>
        </p:spPr>
        <p:txBody>
          <a:bodyPr lIns="0" tIns="0" rIns="0" bIns="0" rtlCol="0" anchor="t">
            <a:spAutoFit/>
          </a:bodyPr>
          <a:lstStyle/>
          <a:p>
            <a:pPr algn="r">
              <a:lnSpc>
                <a:spcPts val="3919"/>
              </a:lnSpc>
            </a:pPr>
            <a:r>
              <a:rPr lang="en-US" sz="2799">
                <a:solidFill>
                  <a:srgbClr val="2D2D2D"/>
                </a:solidFill>
                <a:latin typeface="Raleway"/>
              </a:rPr>
              <a:t>7</a:t>
            </a:r>
          </a:p>
        </p:txBody>
      </p:sp>
      <p:sp>
        <p:nvSpPr>
          <p:cNvPr id="15" name="TextBox 15"/>
          <p:cNvSpPr txBox="1"/>
          <p:nvPr/>
        </p:nvSpPr>
        <p:spPr>
          <a:xfrm>
            <a:off x="10874919" y="7066360"/>
            <a:ext cx="2983388" cy="490855"/>
          </a:xfrm>
          <a:prstGeom prst="rect">
            <a:avLst/>
          </a:prstGeom>
        </p:spPr>
        <p:txBody>
          <a:bodyPr lIns="0" tIns="0" rIns="0" bIns="0" rtlCol="0" anchor="t">
            <a:spAutoFit/>
          </a:bodyPr>
          <a:lstStyle/>
          <a:p>
            <a:pPr algn="r">
              <a:lnSpc>
                <a:spcPts val="3919"/>
              </a:lnSpc>
            </a:pPr>
            <a:r>
              <a:rPr lang="en-US" sz="2799">
                <a:solidFill>
                  <a:srgbClr val="2D2D2D"/>
                </a:solidFill>
                <a:latin typeface="Raleway"/>
              </a:rPr>
              <a:t>8</a:t>
            </a:r>
          </a:p>
        </p:txBody>
      </p:sp>
      <p:sp>
        <p:nvSpPr>
          <p:cNvPr id="16" name="TextBox 16"/>
          <p:cNvSpPr txBox="1"/>
          <p:nvPr/>
        </p:nvSpPr>
        <p:spPr>
          <a:xfrm>
            <a:off x="10874919" y="8067545"/>
            <a:ext cx="2983388" cy="490855"/>
          </a:xfrm>
          <a:prstGeom prst="rect">
            <a:avLst/>
          </a:prstGeom>
        </p:spPr>
        <p:txBody>
          <a:bodyPr lIns="0" tIns="0" rIns="0" bIns="0" rtlCol="0" anchor="t">
            <a:spAutoFit/>
          </a:bodyPr>
          <a:lstStyle/>
          <a:p>
            <a:pPr algn="r">
              <a:lnSpc>
                <a:spcPts val="3919"/>
              </a:lnSpc>
            </a:pPr>
            <a:r>
              <a:rPr lang="en-US" sz="2799">
                <a:solidFill>
                  <a:srgbClr val="2D2D2D"/>
                </a:solidFill>
                <a:latin typeface="Raleway"/>
              </a:rPr>
              <a:t>9</a:t>
            </a:r>
          </a:p>
        </p:txBody>
      </p:sp>
      <p:sp>
        <p:nvSpPr>
          <p:cNvPr id="17" name="TextBox 17"/>
          <p:cNvSpPr txBox="1"/>
          <p:nvPr/>
        </p:nvSpPr>
        <p:spPr>
          <a:xfrm>
            <a:off x="1028700" y="4062807"/>
            <a:ext cx="653494"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I</a:t>
            </a:r>
          </a:p>
        </p:txBody>
      </p:sp>
      <p:sp>
        <p:nvSpPr>
          <p:cNvPr id="18" name="TextBox 18"/>
          <p:cNvSpPr txBox="1"/>
          <p:nvPr/>
        </p:nvSpPr>
        <p:spPr>
          <a:xfrm>
            <a:off x="1028700" y="5063991"/>
            <a:ext cx="653494"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II</a:t>
            </a:r>
          </a:p>
        </p:txBody>
      </p:sp>
      <p:sp>
        <p:nvSpPr>
          <p:cNvPr id="19" name="TextBox 19"/>
          <p:cNvSpPr txBox="1"/>
          <p:nvPr/>
        </p:nvSpPr>
        <p:spPr>
          <a:xfrm>
            <a:off x="1028700" y="6065176"/>
            <a:ext cx="653494"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III</a:t>
            </a:r>
          </a:p>
        </p:txBody>
      </p:sp>
      <p:sp>
        <p:nvSpPr>
          <p:cNvPr id="20" name="TextBox 20"/>
          <p:cNvSpPr txBox="1"/>
          <p:nvPr/>
        </p:nvSpPr>
        <p:spPr>
          <a:xfrm>
            <a:off x="1028700" y="7066360"/>
            <a:ext cx="653494"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IV</a:t>
            </a:r>
          </a:p>
        </p:txBody>
      </p:sp>
      <p:sp>
        <p:nvSpPr>
          <p:cNvPr id="21" name="TextBox 21"/>
          <p:cNvSpPr txBox="1"/>
          <p:nvPr/>
        </p:nvSpPr>
        <p:spPr>
          <a:xfrm>
            <a:off x="1028700" y="8067545"/>
            <a:ext cx="653494" cy="490855"/>
          </a:xfrm>
          <a:prstGeom prst="rect">
            <a:avLst/>
          </a:prstGeom>
        </p:spPr>
        <p:txBody>
          <a:bodyPr lIns="0" tIns="0" rIns="0" bIns="0" rtlCol="0" anchor="t">
            <a:spAutoFit/>
          </a:bodyPr>
          <a:lstStyle/>
          <a:p>
            <a:pPr>
              <a:lnSpc>
                <a:spcPts val="3919"/>
              </a:lnSpc>
            </a:pPr>
            <a:r>
              <a:rPr lang="en-US" sz="2799">
                <a:solidFill>
                  <a:srgbClr val="2D2D2D"/>
                </a:solidFill>
                <a:latin typeface="Raleway"/>
              </a:rPr>
              <a:t>V</a:t>
            </a:r>
          </a:p>
        </p:txBody>
      </p:sp>
      <p:pic>
        <p:nvPicPr>
          <p:cNvPr id="22" name="Picture 22"/>
          <p:cNvPicPr>
            <a:picLocks noChangeAspect="1"/>
          </p:cNvPicPr>
          <p:nvPr/>
        </p:nvPicPr>
        <p:blipFill>
          <a:blip r:embed="rId2"/>
          <a:srcRect/>
          <a:stretch>
            <a:fillRect/>
          </a:stretch>
        </p:blipFill>
        <p:spPr>
          <a:xfrm>
            <a:off x="0" y="0"/>
            <a:ext cx="4303882" cy="17539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35357" y="3412186"/>
            <a:ext cx="7665281" cy="6898753"/>
          </a:xfrm>
          <a:prstGeom prst="rect">
            <a:avLst/>
          </a:prstGeom>
        </p:spPr>
      </p:pic>
      <p:sp>
        <p:nvSpPr>
          <p:cNvPr id="6" name="TextBox 6"/>
          <p:cNvSpPr txBox="1"/>
          <p:nvPr/>
        </p:nvSpPr>
        <p:spPr>
          <a:xfrm>
            <a:off x="6262237" y="3817423"/>
            <a:ext cx="10010167" cy="4366896"/>
          </a:xfrm>
          <a:prstGeom prst="rect">
            <a:avLst/>
          </a:prstGeom>
        </p:spPr>
        <p:txBody>
          <a:bodyPr lIns="0" tIns="0" rIns="0" bIns="0" rtlCol="0" anchor="t">
            <a:spAutoFit/>
          </a:bodyPr>
          <a:lstStyle/>
          <a:p>
            <a:pPr marL="669288" lvl="1" indent="-334644">
              <a:lnSpc>
                <a:spcPts val="4959"/>
              </a:lnSpc>
              <a:buFont typeface="Arial"/>
              <a:buChar char="•"/>
            </a:pPr>
            <a:r>
              <a:rPr lang="en-US" sz="3099" spc="30">
                <a:solidFill>
                  <a:srgbClr val="804F3B"/>
                </a:solidFill>
                <a:latin typeface="Raleway"/>
              </a:rPr>
              <a:t>Now a days Technology change and grow time to time but our Education Model not.</a:t>
            </a:r>
          </a:p>
          <a:p>
            <a:pPr marL="669288" lvl="1" indent="-334644">
              <a:lnSpc>
                <a:spcPts val="4959"/>
              </a:lnSpc>
              <a:buFont typeface="Arial"/>
              <a:buChar char="•"/>
            </a:pPr>
            <a:r>
              <a:rPr lang="en-US" sz="3099" spc="30">
                <a:solidFill>
                  <a:srgbClr val="804F3B"/>
                </a:solidFill>
                <a:latin typeface="Raleway"/>
              </a:rPr>
              <a:t>In plain paper we don't get the right view and sometimes we also don't understand any topic.</a:t>
            </a:r>
          </a:p>
          <a:p>
            <a:pPr marL="669288" lvl="1" indent="-334644">
              <a:lnSpc>
                <a:spcPts val="4959"/>
              </a:lnSpc>
              <a:buFont typeface="Arial"/>
              <a:buChar char="•"/>
            </a:pPr>
            <a:r>
              <a:rPr lang="en-US" sz="3099" spc="30">
                <a:solidFill>
                  <a:srgbClr val="804F3B"/>
                </a:solidFill>
                <a:latin typeface="Raleway"/>
              </a:rPr>
              <a:t>In business sector Architecture draw home diagram in a pies of paper so sometimes we didn't understand </a:t>
            </a:r>
          </a:p>
        </p:txBody>
      </p:sp>
      <p:sp>
        <p:nvSpPr>
          <p:cNvPr id="7" name="TextBox 7"/>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rPr>
              <a:t>3</a:t>
            </a:r>
          </a:p>
        </p:txBody>
      </p:sp>
      <p:sp>
        <p:nvSpPr>
          <p:cNvPr id="8" name="TextBox 8"/>
          <p:cNvSpPr txBox="1"/>
          <p:nvPr/>
        </p:nvSpPr>
        <p:spPr>
          <a:xfrm>
            <a:off x="6830371" y="1260922"/>
            <a:ext cx="9442033" cy="896622"/>
          </a:xfrm>
          <a:prstGeom prst="rect">
            <a:avLst/>
          </a:prstGeom>
        </p:spPr>
        <p:txBody>
          <a:bodyPr lIns="0" tIns="0" rIns="0" bIns="0" rtlCol="0" anchor="t">
            <a:spAutoFit/>
          </a:bodyPr>
          <a:lstStyle/>
          <a:p>
            <a:pPr>
              <a:lnSpc>
                <a:spcPts val="7279"/>
              </a:lnSpc>
            </a:pPr>
            <a:r>
              <a:rPr lang="en-US" sz="5199">
                <a:solidFill>
                  <a:srgbClr val="2D2D2D"/>
                </a:solidFill>
                <a:latin typeface="Raleway Bold"/>
              </a:rPr>
              <a:t>Problem Statement</a:t>
            </a:r>
          </a:p>
        </p:txBody>
      </p:sp>
      <p:pic>
        <p:nvPicPr>
          <p:cNvPr id="9" name="Picture 9"/>
          <p:cNvPicPr>
            <a:picLocks noChangeAspect="1"/>
          </p:cNvPicPr>
          <p:nvPr/>
        </p:nvPicPr>
        <p:blipFill>
          <a:blip r:embed="rId4"/>
          <a:srcRect/>
          <a:stretch>
            <a:fillRect/>
          </a:stretch>
        </p:blipFill>
        <p:spPr>
          <a:xfrm>
            <a:off x="0" y="0"/>
            <a:ext cx="4303882" cy="17539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04142" y="1781595"/>
            <a:ext cx="3425690" cy="7476705"/>
          </a:xfrm>
          <a:prstGeom prst="rect">
            <a:avLst/>
          </a:prstGeom>
        </p:spPr>
      </p:pic>
      <p:sp>
        <p:nvSpPr>
          <p:cNvPr id="6" name="TextBox 6"/>
          <p:cNvSpPr txBox="1"/>
          <p:nvPr/>
        </p:nvSpPr>
        <p:spPr>
          <a:xfrm>
            <a:off x="3016587" y="3221565"/>
            <a:ext cx="8172102" cy="5063490"/>
          </a:xfrm>
          <a:prstGeom prst="rect">
            <a:avLst/>
          </a:prstGeom>
        </p:spPr>
        <p:txBody>
          <a:bodyPr lIns="0" tIns="0" rIns="0" bIns="0" rtlCol="0" anchor="t">
            <a:spAutoFit/>
          </a:bodyPr>
          <a:lstStyle/>
          <a:p>
            <a:pPr>
              <a:lnSpc>
                <a:spcPts val="5039"/>
              </a:lnSpc>
            </a:pPr>
            <a:r>
              <a:rPr lang="en-US" sz="2799">
                <a:solidFill>
                  <a:srgbClr val="804F3B"/>
                </a:solidFill>
                <a:latin typeface="Raleway"/>
              </a:rPr>
              <a:t>Our Purpose is to help and give experience of  Augmented reality (AR) where designers enhance parts of users’ physical world with computer-generated input. Designers create inputs—ranging from sound to video, to graphics to GPS overlays and more—in digital content which responds in real time to changes in the user’s environment, typically movement.</a:t>
            </a:r>
          </a:p>
        </p:txBody>
      </p:sp>
      <p:sp>
        <p:nvSpPr>
          <p:cNvPr id="7" name="TextBox 7"/>
          <p:cNvSpPr txBox="1"/>
          <p:nvPr/>
        </p:nvSpPr>
        <p:spPr>
          <a:xfrm>
            <a:off x="5141602" y="1528575"/>
            <a:ext cx="4002398" cy="983618"/>
          </a:xfrm>
          <a:prstGeom prst="rect">
            <a:avLst/>
          </a:prstGeom>
        </p:spPr>
        <p:txBody>
          <a:bodyPr lIns="0" tIns="0" rIns="0" bIns="0" rtlCol="0" anchor="t">
            <a:spAutoFit/>
          </a:bodyPr>
          <a:lstStyle/>
          <a:p>
            <a:pPr>
              <a:lnSpc>
                <a:spcPts val="8319"/>
              </a:lnSpc>
            </a:pPr>
            <a:r>
              <a:rPr lang="en-US" sz="5199" dirty="0">
                <a:solidFill>
                  <a:srgbClr val="804F3B"/>
                </a:solidFill>
                <a:latin typeface="Radley Bold"/>
              </a:rPr>
              <a:t>Purpose</a:t>
            </a:r>
          </a:p>
        </p:txBody>
      </p:sp>
      <p:sp>
        <p:nvSpPr>
          <p:cNvPr id="8" name="TextBox 8"/>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rPr>
              <a:t>4</a:t>
            </a:r>
          </a:p>
        </p:txBody>
      </p:sp>
      <p:pic>
        <p:nvPicPr>
          <p:cNvPr id="9" name="Picture 9"/>
          <p:cNvPicPr>
            <a:picLocks noChangeAspect="1"/>
          </p:cNvPicPr>
          <p:nvPr/>
        </p:nvPicPr>
        <p:blipFill>
          <a:blip r:embed="rId4"/>
          <a:srcRect/>
          <a:stretch>
            <a:fillRect/>
          </a:stretch>
        </p:blipFill>
        <p:spPr>
          <a:xfrm>
            <a:off x="0" y="0"/>
            <a:ext cx="4303882" cy="17539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04142" y="1781595"/>
            <a:ext cx="3425690" cy="7476705"/>
          </a:xfrm>
          <a:prstGeom prst="rect">
            <a:avLst/>
          </a:prstGeom>
        </p:spPr>
      </p:pic>
      <p:sp>
        <p:nvSpPr>
          <p:cNvPr id="6" name="TextBox 6"/>
          <p:cNvSpPr txBox="1"/>
          <p:nvPr/>
        </p:nvSpPr>
        <p:spPr>
          <a:xfrm>
            <a:off x="3016587" y="3221565"/>
            <a:ext cx="8172102" cy="5063490"/>
          </a:xfrm>
          <a:prstGeom prst="rect">
            <a:avLst/>
          </a:prstGeom>
        </p:spPr>
        <p:txBody>
          <a:bodyPr lIns="0" tIns="0" rIns="0" bIns="0" rtlCol="0" anchor="t">
            <a:spAutoFit/>
          </a:bodyPr>
          <a:lstStyle/>
          <a:p>
            <a:pPr>
              <a:lnSpc>
                <a:spcPts val="5039"/>
              </a:lnSpc>
            </a:pPr>
            <a:r>
              <a:rPr lang="en-US" sz="2799">
                <a:solidFill>
                  <a:srgbClr val="804F3B"/>
                </a:solidFill>
                <a:latin typeface="Raleway"/>
              </a:rPr>
              <a:t>The Augmented Reality is targeted to build a system in which it is hard to specify the difference between the virtual augmentation and the real world. Presently, Augmented Reality has already spread its wings in the fields of entertainment, engineering design, military training, manufacturing, robotics, and various other fields.</a:t>
            </a:r>
          </a:p>
        </p:txBody>
      </p:sp>
      <p:sp>
        <p:nvSpPr>
          <p:cNvPr id="7" name="TextBox 7"/>
          <p:cNvSpPr txBox="1"/>
          <p:nvPr/>
        </p:nvSpPr>
        <p:spPr>
          <a:xfrm>
            <a:off x="5141602" y="1528575"/>
            <a:ext cx="4002398" cy="983618"/>
          </a:xfrm>
          <a:prstGeom prst="rect">
            <a:avLst/>
          </a:prstGeom>
        </p:spPr>
        <p:txBody>
          <a:bodyPr lIns="0" tIns="0" rIns="0" bIns="0" rtlCol="0" anchor="t">
            <a:spAutoFit/>
          </a:bodyPr>
          <a:lstStyle/>
          <a:p>
            <a:pPr>
              <a:lnSpc>
                <a:spcPts val="8319"/>
              </a:lnSpc>
            </a:pPr>
            <a:r>
              <a:rPr lang="en-US" sz="5199">
                <a:solidFill>
                  <a:srgbClr val="804F3B"/>
                </a:solidFill>
                <a:latin typeface="Radley Bold"/>
              </a:rPr>
              <a:t>Scope</a:t>
            </a:r>
          </a:p>
        </p:txBody>
      </p:sp>
      <p:sp>
        <p:nvSpPr>
          <p:cNvPr id="8" name="TextBox 8"/>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rPr>
              <a:t>5</a:t>
            </a:r>
          </a:p>
        </p:txBody>
      </p:sp>
      <p:pic>
        <p:nvPicPr>
          <p:cNvPr id="9" name="Picture 9"/>
          <p:cNvPicPr>
            <a:picLocks noChangeAspect="1"/>
          </p:cNvPicPr>
          <p:nvPr/>
        </p:nvPicPr>
        <p:blipFill>
          <a:blip r:embed="rId4"/>
          <a:srcRect/>
          <a:stretch>
            <a:fillRect/>
          </a:stretch>
        </p:blipFill>
        <p:spPr>
          <a:xfrm>
            <a:off x="0" y="0"/>
            <a:ext cx="4303882" cy="17539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04142" y="1781595"/>
            <a:ext cx="3425690" cy="7476705"/>
          </a:xfrm>
          <a:prstGeom prst="rect">
            <a:avLst/>
          </a:prstGeom>
        </p:spPr>
      </p:pic>
      <p:sp>
        <p:nvSpPr>
          <p:cNvPr id="6" name="TextBox 6"/>
          <p:cNvSpPr txBox="1"/>
          <p:nvPr/>
        </p:nvSpPr>
        <p:spPr>
          <a:xfrm>
            <a:off x="3016587" y="3221565"/>
            <a:ext cx="8172102" cy="6339840"/>
          </a:xfrm>
          <a:prstGeom prst="rect">
            <a:avLst/>
          </a:prstGeom>
        </p:spPr>
        <p:txBody>
          <a:bodyPr lIns="0" tIns="0" rIns="0" bIns="0" rtlCol="0" anchor="t">
            <a:spAutoFit/>
          </a:bodyPr>
          <a:lstStyle/>
          <a:p>
            <a:pPr>
              <a:lnSpc>
                <a:spcPts val="5039"/>
              </a:lnSpc>
            </a:pPr>
            <a:r>
              <a:rPr lang="en-US" sz="2799">
                <a:solidFill>
                  <a:srgbClr val="804F3B"/>
                </a:solidFill>
                <a:latin typeface="Raleway"/>
              </a:rPr>
              <a:t>Augmented Reality (AR) is a groundbreaking technology which enhances the real world by virtual objects in order to create a new mixed reality environment. Typically Augmented Reality systems consist of an output device displaying the virtual information, a tracking system for determining position and orientation of the user, a computer processing the necessary data and arbitrary input devices for navigation and interaction.</a:t>
            </a:r>
          </a:p>
        </p:txBody>
      </p:sp>
      <p:sp>
        <p:nvSpPr>
          <p:cNvPr id="7" name="TextBox 7"/>
          <p:cNvSpPr txBox="1"/>
          <p:nvPr/>
        </p:nvSpPr>
        <p:spPr>
          <a:xfrm>
            <a:off x="5141602" y="1528575"/>
            <a:ext cx="4002398" cy="983618"/>
          </a:xfrm>
          <a:prstGeom prst="rect">
            <a:avLst/>
          </a:prstGeom>
        </p:spPr>
        <p:txBody>
          <a:bodyPr lIns="0" tIns="0" rIns="0" bIns="0" rtlCol="0" anchor="t">
            <a:spAutoFit/>
          </a:bodyPr>
          <a:lstStyle/>
          <a:p>
            <a:pPr>
              <a:lnSpc>
                <a:spcPts val="8319"/>
              </a:lnSpc>
            </a:pPr>
            <a:r>
              <a:rPr lang="en-US" sz="5199">
                <a:solidFill>
                  <a:srgbClr val="804F3B"/>
                </a:solidFill>
                <a:latin typeface="Radley Bold"/>
              </a:rPr>
              <a:t>Objective</a:t>
            </a:r>
          </a:p>
        </p:txBody>
      </p:sp>
      <p:sp>
        <p:nvSpPr>
          <p:cNvPr id="8" name="TextBox 8"/>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rPr>
              <a:t>6</a:t>
            </a:r>
          </a:p>
        </p:txBody>
      </p:sp>
      <p:pic>
        <p:nvPicPr>
          <p:cNvPr id="9" name="Picture 9"/>
          <p:cNvPicPr>
            <a:picLocks noChangeAspect="1"/>
          </p:cNvPicPr>
          <p:nvPr/>
        </p:nvPicPr>
        <p:blipFill>
          <a:blip r:embed="rId4"/>
          <a:srcRect/>
          <a:stretch>
            <a:fillRect/>
          </a:stretch>
        </p:blipFill>
        <p:spPr>
          <a:xfrm>
            <a:off x="0" y="0"/>
            <a:ext cx="4303882" cy="17539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02827" y="3119277"/>
            <a:ext cx="8307170" cy="6139023"/>
          </a:xfrm>
          <a:prstGeom prst="rect">
            <a:avLst/>
          </a:prstGeom>
        </p:spPr>
      </p:pic>
      <p:sp>
        <p:nvSpPr>
          <p:cNvPr id="6" name="TextBox 6"/>
          <p:cNvSpPr txBox="1"/>
          <p:nvPr/>
        </p:nvSpPr>
        <p:spPr>
          <a:xfrm rot="5400000">
            <a:off x="16399230" y="1570486"/>
            <a:ext cx="2277949" cy="316230"/>
          </a:xfrm>
          <a:prstGeom prst="rect">
            <a:avLst/>
          </a:prstGeom>
        </p:spPr>
        <p:txBody>
          <a:bodyPr lIns="0" tIns="0" rIns="0" bIns="0" rtlCol="0" anchor="t">
            <a:spAutoFit/>
          </a:bodyPr>
          <a:lstStyle/>
          <a:p>
            <a:pPr>
              <a:lnSpc>
                <a:spcPts val="2520"/>
              </a:lnSpc>
            </a:pPr>
            <a:r>
              <a:rPr lang="en-US" sz="1800">
                <a:solidFill>
                  <a:srgbClr val="804F3B"/>
                </a:solidFill>
                <a:latin typeface="Raleway"/>
              </a:rPr>
              <a:t>2022 April 24</a:t>
            </a:r>
          </a:p>
        </p:txBody>
      </p:sp>
      <p:sp>
        <p:nvSpPr>
          <p:cNvPr id="7" name="TextBox 7"/>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rPr>
              <a:t>7</a:t>
            </a:r>
          </a:p>
        </p:txBody>
      </p:sp>
      <p:sp>
        <p:nvSpPr>
          <p:cNvPr id="8" name="TextBox 8"/>
          <p:cNvSpPr txBox="1"/>
          <p:nvPr/>
        </p:nvSpPr>
        <p:spPr>
          <a:xfrm>
            <a:off x="8376970" y="1127253"/>
            <a:ext cx="7804581" cy="993143"/>
          </a:xfrm>
          <a:prstGeom prst="rect">
            <a:avLst/>
          </a:prstGeom>
        </p:spPr>
        <p:txBody>
          <a:bodyPr lIns="0" tIns="0" rIns="0" bIns="0" rtlCol="0" anchor="t">
            <a:spAutoFit/>
          </a:bodyPr>
          <a:lstStyle/>
          <a:p>
            <a:pPr>
              <a:lnSpc>
                <a:spcPts val="8319"/>
              </a:lnSpc>
            </a:pPr>
            <a:r>
              <a:rPr lang="en-US" sz="5199">
                <a:solidFill>
                  <a:srgbClr val="804F3B"/>
                </a:solidFill>
                <a:latin typeface="Raleway"/>
              </a:rPr>
              <a:t>Introduction</a:t>
            </a:r>
          </a:p>
        </p:txBody>
      </p:sp>
      <p:sp>
        <p:nvSpPr>
          <p:cNvPr id="9" name="TextBox 9"/>
          <p:cNvSpPr txBox="1"/>
          <p:nvPr/>
        </p:nvSpPr>
        <p:spPr>
          <a:xfrm>
            <a:off x="8166417" y="2294968"/>
            <a:ext cx="7598121" cy="6978015"/>
          </a:xfrm>
          <a:prstGeom prst="rect">
            <a:avLst/>
          </a:prstGeom>
        </p:spPr>
        <p:txBody>
          <a:bodyPr lIns="0" tIns="0" rIns="0" bIns="0" rtlCol="0" anchor="t">
            <a:spAutoFit/>
          </a:bodyPr>
          <a:lstStyle/>
          <a:p>
            <a:pPr>
              <a:lnSpc>
                <a:spcPts val="5039"/>
              </a:lnSpc>
            </a:pPr>
            <a:r>
              <a:rPr lang="en-US" sz="2799">
                <a:solidFill>
                  <a:srgbClr val="804F3B"/>
                </a:solidFill>
                <a:latin typeface="Raleway"/>
              </a:rPr>
              <a:t>Augmented Reality is a rapidly growing technology that helps and enhances the world experience. AR is also known for the innovation of Human-Computer interactions technology. Our project provides real-time interaction with the real physical world with the help of a camera, and make 3-D virtual model such as text, images, video, etc. at that place. It uses Multimedia, 3D-Modelling, Real-time Tracking and Registration, Intelligent Interaction, Sensing, and more.</a:t>
            </a:r>
          </a:p>
        </p:txBody>
      </p:sp>
      <p:pic>
        <p:nvPicPr>
          <p:cNvPr id="10" name="Picture 10"/>
          <p:cNvPicPr>
            <a:picLocks noChangeAspect="1"/>
          </p:cNvPicPr>
          <p:nvPr/>
        </p:nvPicPr>
        <p:blipFill>
          <a:blip r:embed="rId4"/>
          <a:srcRect/>
          <a:stretch>
            <a:fillRect/>
          </a:stretch>
        </p:blipFill>
        <p:spPr>
          <a:xfrm>
            <a:off x="0" y="0"/>
            <a:ext cx="4303882" cy="17539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038942" y="3600405"/>
            <a:ext cx="5701842" cy="6686595"/>
          </a:xfrm>
          <a:prstGeom prst="rect">
            <a:avLst/>
          </a:prstGeom>
        </p:spPr>
      </p:pic>
      <p:sp>
        <p:nvSpPr>
          <p:cNvPr id="6" name="TextBox 6"/>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rPr>
              <a:t>8</a:t>
            </a:r>
          </a:p>
        </p:txBody>
      </p:sp>
      <p:sp>
        <p:nvSpPr>
          <p:cNvPr id="7" name="TextBox 7"/>
          <p:cNvSpPr txBox="1"/>
          <p:nvPr/>
        </p:nvSpPr>
        <p:spPr>
          <a:xfrm>
            <a:off x="4401739" y="735457"/>
            <a:ext cx="9092812" cy="993143"/>
          </a:xfrm>
          <a:prstGeom prst="rect">
            <a:avLst/>
          </a:prstGeom>
        </p:spPr>
        <p:txBody>
          <a:bodyPr lIns="0" tIns="0" rIns="0" bIns="0" rtlCol="0" anchor="t">
            <a:spAutoFit/>
          </a:bodyPr>
          <a:lstStyle/>
          <a:p>
            <a:pPr>
              <a:lnSpc>
                <a:spcPts val="8319"/>
              </a:lnSpc>
            </a:pPr>
            <a:r>
              <a:rPr lang="en-US" sz="5199">
                <a:solidFill>
                  <a:srgbClr val="804F3B"/>
                </a:solidFill>
                <a:latin typeface="Raleway"/>
              </a:rPr>
              <a:t>How Does Our Project Work</a:t>
            </a:r>
          </a:p>
        </p:txBody>
      </p:sp>
      <p:sp>
        <p:nvSpPr>
          <p:cNvPr id="8" name="TextBox 8"/>
          <p:cNvSpPr txBox="1"/>
          <p:nvPr/>
        </p:nvSpPr>
        <p:spPr>
          <a:xfrm>
            <a:off x="910295" y="1943928"/>
            <a:ext cx="9880686" cy="8254365"/>
          </a:xfrm>
          <a:prstGeom prst="rect">
            <a:avLst/>
          </a:prstGeom>
        </p:spPr>
        <p:txBody>
          <a:bodyPr lIns="0" tIns="0" rIns="0" bIns="0" rtlCol="0" anchor="t">
            <a:spAutoFit/>
          </a:bodyPr>
          <a:lstStyle/>
          <a:p>
            <a:pPr>
              <a:lnSpc>
                <a:spcPts val="5039"/>
              </a:lnSpc>
            </a:pPr>
            <a:r>
              <a:rPr lang="en-US" sz="2799">
                <a:solidFill>
                  <a:srgbClr val="804F3B"/>
                </a:solidFill>
                <a:latin typeface="Raleway"/>
              </a:rPr>
              <a:t>Using a mobile application, a mobile phone's camera identifies and interprets a marker, often a black and white barcode image. The software analyses the marker and creates a virtual image overlay on the mobile phone's screen, tied to the position of the camera. This means the app works with the camera to interpret the angles and distance the mobile phone is away from the marker.</a:t>
            </a:r>
          </a:p>
          <a:p>
            <a:pPr>
              <a:lnSpc>
                <a:spcPts val="5039"/>
              </a:lnSpc>
            </a:pPr>
            <a:r>
              <a:rPr lang="en-US" sz="2799">
                <a:solidFill>
                  <a:srgbClr val="804F3B"/>
                </a:solidFill>
                <a:latin typeface="Raleway"/>
              </a:rPr>
              <a:t>Due to the number of calculations a phone must do to render the image or model over the marker, often only smart phones are capable of supporting augmented reality with any success. Phones need a camera, and if the data for the AR is not stored within the app, a good 3G Internet connection</a:t>
            </a:r>
          </a:p>
        </p:txBody>
      </p:sp>
      <p:pic>
        <p:nvPicPr>
          <p:cNvPr id="9" name="Picture 9"/>
          <p:cNvPicPr>
            <a:picLocks noChangeAspect="1"/>
          </p:cNvPicPr>
          <p:nvPr/>
        </p:nvPicPr>
        <p:blipFill>
          <a:blip r:embed="rId4"/>
          <a:srcRect/>
          <a:stretch>
            <a:fillRect/>
          </a:stretch>
        </p:blipFill>
        <p:spPr>
          <a:xfrm>
            <a:off x="0" y="0"/>
            <a:ext cx="4303882" cy="17539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330868" y="4942684"/>
            <a:ext cx="6395082" cy="4796311"/>
          </a:xfrm>
          <a:prstGeom prst="rect">
            <a:avLst/>
          </a:prstGeom>
        </p:spPr>
      </p:pic>
      <p:sp>
        <p:nvSpPr>
          <p:cNvPr id="6" name="TextBox 6"/>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rPr>
              <a:t>9</a:t>
            </a:r>
          </a:p>
        </p:txBody>
      </p:sp>
      <p:sp>
        <p:nvSpPr>
          <p:cNvPr id="7" name="TextBox 7"/>
          <p:cNvSpPr txBox="1"/>
          <p:nvPr/>
        </p:nvSpPr>
        <p:spPr>
          <a:xfrm>
            <a:off x="5941451" y="1134238"/>
            <a:ext cx="6405098" cy="979173"/>
          </a:xfrm>
          <a:prstGeom prst="rect">
            <a:avLst/>
          </a:prstGeom>
        </p:spPr>
        <p:txBody>
          <a:bodyPr lIns="0" tIns="0" rIns="0" bIns="0" rtlCol="0" anchor="t">
            <a:spAutoFit/>
          </a:bodyPr>
          <a:lstStyle/>
          <a:p>
            <a:pPr>
              <a:lnSpc>
                <a:spcPts val="8159"/>
              </a:lnSpc>
            </a:pPr>
            <a:r>
              <a:rPr lang="en-US" sz="5099">
                <a:solidFill>
                  <a:srgbClr val="804F3B"/>
                </a:solidFill>
                <a:latin typeface="Raleway"/>
              </a:rPr>
              <a:t>Conclusion</a:t>
            </a:r>
          </a:p>
        </p:txBody>
      </p:sp>
      <p:sp>
        <p:nvSpPr>
          <p:cNvPr id="8" name="TextBox 8"/>
          <p:cNvSpPr txBox="1"/>
          <p:nvPr/>
        </p:nvSpPr>
        <p:spPr>
          <a:xfrm>
            <a:off x="7036754" y="2696125"/>
            <a:ext cx="9155022" cy="6978015"/>
          </a:xfrm>
          <a:prstGeom prst="rect">
            <a:avLst/>
          </a:prstGeom>
        </p:spPr>
        <p:txBody>
          <a:bodyPr lIns="0" tIns="0" rIns="0" bIns="0" rtlCol="0" anchor="t">
            <a:spAutoFit/>
          </a:bodyPr>
          <a:lstStyle/>
          <a:p>
            <a:pPr marL="604519" lvl="1" indent="-302260">
              <a:lnSpc>
                <a:spcPts val="5039"/>
              </a:lnSpc>
              <a:buFont typeface="Arial"/>
              <a:buChar char="•"/>
            </a:pPr>
            <a:r>
              <a:rPr lang="en-US" sz="2799">
                <a:solidFill>
                  <a:srgbClr val="804F3B"/>
                </a:solidFill>
                <a:latin typeface="Raleway"/>
              </a:rPr>
              <a:t>Augmented reality is another step further into the digital age as we will soon see our environments change dynamically either through a Smartphone, glasses, car windshields and even windows in the near future to display enhanced content and media right in front of us. This has amazing applications that can very well allow us to live our lives more productively, more safely, and more informatively.</a:t>
            </a:r>
          </a:p>
          <a:p>
            <a:pPr marL="604519" lvl="1" indent="-302260">
              <a:lnSpc>
                <a:spcPts val="5039"/>
              </a:lnSpc>
              <a:buFont typeface="Arial"/>
              <a:buChar char="•"/>
            </a:pPr>
            <a:r>
              <a:rPr lang="en-US" sz="2799">
                <a:solidFill>
                  <a:srgbClr val="804F3B"/>
                </a:solidFill>
                <a:latin typeface="Raleway"/>
              </a:rPr>
              <a:t>Maybe in the future, we will see our environments become augmented to display information based on our own interests</a:t>
            </a:r>
          </a:p>
        </p:txBody>
      </p:sp>
      <p:pic>
        <p:nvPicPr>
          <p:cNvPr id="9" name="Picture 9"/>
          <p:cNvPicPr>
            <a:picLocks noChangeAspect="1"/>
          </p:cNvPicPr>
          <p:nvPr/>
        </p:nvPicPr>
        <p:blipFill>
          <a:blip r:embed="rId4"/>
          <a:srcRect/>
          <a:stretch>
            <a:fillRect/>
          </a:stretch>
        </p:blipFill>
        <p:spPr>
          <a:xfrm>
            <a:off x="0" y="0"/>
            <a:ext cx="4303882" cy="17539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639</Words>
  <Application>Microsoft Office PowerPoint</Application>
  <PresentationFormat>Custom</PresentationFormat>
  <Paragraphs>68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Raleway Bold</vt:lpstr>
      <vt:lpstr>Radley Bold</vt:lpstr>
      <vt:lpstr>Arial</vt:lpstr>
      <vt:lpstr>Radley</vt:lpstr>
      <vt:lpstr>Prata</vt:lpstr>
      <vt:lpstr>Calibri</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Monochrome Simple Minimalist Research Project Final Defense Presentation Template</dc:title>
  <cp:lastModifiedBy>kamal kumar</cp:lastModifiedBy>
  <cp:revision>3</cp:revision>
  <dcterms:created xsi:type="dcterms:W3CDTF">2006-08-16T00:00:00Z</dcterms:created>
  <dcterms:modified xsi:type="dcterms:W3CDTF">2022-05-15T16:35:02Z</dcterms:modified>
  <dc:identifier>DAFAfZnZBH4</dc:identifier>
</cp:coreProperties>
</file>