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Assalamu Alaikum, we are group 14 and I am Robin Mollah. In this presentation, we are going to present a paper based on a very important preprocessing task, Lemmatization.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edfae5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edfae5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Lemmatization is a process of extracting base word considering the context. For example: </a:t>
            </a:r>
            <a:r>
              <a:rPr lang="en"/>
              <a:t>আমি নরসিংদীতে থাকি। Here, the word নরসিংদীতে contains a suffix তে। It is one kind of preposition.  If we don’t complete this lemmatization preprocessing, then in later NLP tasks, we will face issues. Suppose, if we do Named Entity Recognition, ণরসিংদীতে will not be identified as a place, as it contains the Prefix তে and NER doesn’t know it is a prefix.</a:t>
            </a:r>
            <a:br>
              <a:rPr lang="en"/>
            </a:br>
            <a:br>
              <a:rPr lang="en"/>
            </a:br>
            <a:r>
              <a:rPr lang="en"/>
              <a:t>Why it’s challenging in Bangla. Because in Bangla, words get changed depending on all most grammatical rules. It is affected by tense, prepositions, parts of speech etc.</a:t>
            </a:r>
            <a:br>
              <a:rPr lang="en"/>
            </a:b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dfae51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dfae51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bbb5098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bbb5098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edfae51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edfae51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bc301ac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bc301ac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bc301ac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bc301ac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eeexplore.ieee.org/document/93066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619800" y="3042250"/>
            <a:ext cx="7688100" cy="1511700"/>
          </a:xfrm>
          <a:prstGeom prst="rect">
            <a:avLst/>
          </a:prstGeom>
        </p:spPr>
        <p:txBody>
          <a:bodyPr anchorCtr="0" anchor="t" bIns="91425" lIns="91425" spcFirstLastPara="1" rIns="91425" wrap="square" tIns="91425">
            <a:noAutofit/>
          </a:bodyPr>
          <a:lstStyle/>
          <a:p>
            <a:pPr indent="0" lvl="0" marL="0" rtl="0" algn="ctr">
              <a:lnSpc>
                <a:spcPct val="95000"/>
              </a:lnSpc>
              <a:spcBef>
                <a:spcPts val="1200"/>
              </a:spcBef>
              <a:spcAft>
                <a:spcPts val="0"/>
              </a:spcAft>
              <a:buSzPts val="770"/>
              <a:buNone/>
            </a:pPr>
            <a:r>
              <a:rPr b="1" lang="en" sz="1820">
                <a:solidFill>
                  <a:srgbClr val="0000FF"/>
                </a:solidFill>
              </a:rPr>
              <a:t>       Group No - 14</a:t>
            </a:r>
            <a:endParaRPr b="1" sz="1820">
              <a:solidFill>
                <a:srgbClr val="0000FF"/>
              </a:solidFill>
            </a:endParaRPr>
          </a:p>
          <a:p>
            <a:pPr indent="0" lvl="0" marL="457200" rtl="0" algn="ctr">
              <a:lnSpc>
                <a:spcPct val="95000"/>
              </a:lnSpc>
              <a:spcBef>
                <a:spcPts val="1200"/>
              </a:spcBef>
              <a:spcAft>
                <a:spcPts val="0"/>
              </a:spcAft>
              <a:buNone/>
            </a:pPr>
            <a:r>
              <a:rPr b="1" lang="en" sz="1520">
                <a:solidFill>
                  <a:schemeClr val="dk2"/>
                </a:solidFill>
              </a:rPr>
              <a:t>Robin Molla ( 17201010 )</a:t>
            </a:r>
            <a:endParaRPr b="1" sz="1520">
              <a:solidFill>
                <a:schemeClr val="dk2"/>
              </a:solidFill>
            </a:endParaRPr>
          </a:p>
          <a:p>
            <a:pPr indent="0" lvl="0" marL="457200" rtl="0" algn="ctr">
              <a:lnSpc>
                <a:spcPct val="95000"/>
              </a:lnSpc>
              <a:spcBef>
                <a:spcPts val="1200"/>
              </a:spcBef>
              <a:spcAft>
                <a:spcPts val="0"/>
              </a:spcAft>
              <a:buNone/>
            </a:pPr>
            <a:r>
              <a:rPr b="1" lang="en" sz="1520">
                <a:solidFill>
                  <a:schemeClr val="dk2"/>
                </a:solidFill>
              </a:rPr>
              <a:t>Alfi Mashab Mostak ( 19101045 )</a:t>
            </a:r>
            <a:endParaRPr b="1" sz="1520">
              <a:solidFill>
                <a:schemeClr val="dk2"/>
              </a:solidFill>
            </a:endParaRPr>
          </a:p>
          <a:p>
            <a:pPr indent="0" lvl="0" marL="457200" rtl="0" algn="ctr">
              <a:lnSpc>
                <a:spcPct val="95000"/>
              </a:lnSpc>
              <a:spcBef>
                <a:spcPts val="1200"/>
              </a:spcBef>
              <a:spcAft>
                <a:spcPts val="0"/>
              </a:spcAft>
              <a:buNone/>
            </a:pPr>
            <a:r>
              <a:rPr b="1" lang="en" sz="1520">
                <a:solidFill>
                  <a:schemeClr val="dk2"/>
                </a:solidFill>
              </a:rPr>
              <a:t>Shadab Iqbal ( 19101072 )</a:t>
            </a:r>
            <a:endParaRPr b="1" sz="1520">
              <a:solidFill>
                <a:schemeClr val="dk2"/>
              </a:solidFill>
            </a:endParaRPr>
          </a:p>
          <a:p>
            <a:pPr indent="457200" lvl="0" marL="1828800" rtl="0" algn="l">
              <a:lnSpc>
                <a:spcPct val="95000"/>
              </a:lnSpc>
              <a:spcBef>
                <a:spcPts val="1200"/>
              </a:spcBef>
              <a:spcAft>
                <a:spcPts val="0"/>
              </a:spcAft>
              <a:buNone/>
            </a:pPr>
            <a:r>
              <a:t/>
            </a:r>
            <a:endParaRPr b="1" sz="1520">
              <a:solidFill>
                <a:schemeClr val="dk2"/>
              </a:solidFill>
            </a:endParaRPr>
          </a:p>
          <a:p>
            <a:pPr indent="0" lvl="0" marL="457200" rtl="0" algn="ctr">
              <a:lnSpc>
                <a:spcPct val="95000"/>
              </a:lnSpc>
              <a:spcBef>
                <a:spcPts val="1200"/>
              </a:spcBef>
              <a:spcAft>
                <a:spcPts val="0"/>
              </a:spcAft>
              <a:buNone/>
            </a:pPr>
            <a:r>
              <a:t/>
            </a:r>
            <a:endParaRPr b="1" sz="1520">
              <a:solidFill>
                <a:schemeClr val="dk2"/>
              </a:solidFill>
            </a:endParaRPr>
          </a:p>
          <a:p>
            <a:pPr indent="0" lvl="0" marL="0" rtl="0" algn="ctr">
              <a:lnSpc>
                <a:spcPct val="80000"/>
              </a:lnSpc>
              <a:spcBef>
                <a:spcPts val="1200"/>
              </a:spcBef>
              <a:spcAft>
                <a:spcPts val="0"/>
              </a:spcAft>
              <a:buSzPts val="770"/>
              <a:buNone/>
            </a:pPr>
            <a:r>
              <a:t/>
            </a:r>
            <a:endParaRPr sz="1120"/>
          </a:p>
        </p:txBody>
      </p:sp>
      <p:sp>
        <p:nvSpPr>
          <p:cNvPr id="87" name="Google Shape;87;p13"/>
          <p:cNvSpPr txBox="1"/>
          <p:nvPr/>
        </p:nvSpPr>
        <p:spPr>
          <a:xfrm>
            <a:off x="993900" y="1280475"/>
            <a:ext cx="7156200" cy="204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300">
                <a:latin typeface="Lato"/>
                <a:ea typeface="Lato"/>
                <a:cs typeface="Lato"/>
                <a:sym typeface="Lato"/>
              </a:rPr>
              <a:t>“Lemmatization Algorithm Development for Bangla Natural Language Processing”</a:t>
            </a:r>
            <a:endParaRPr b="1" sz="2300">
              <a:latin typeface="Lato"/>
              <a:ea typeface="Lato"/>
              <a:cs typeface="Lato"/>
              <a:sym typeface="Lato"/>
            </a:endParaRPr>
          </a:p>
          <a:p>
            <a:pPr indent="0" lvl="0" marL="0" rtl="0" algn="ctr">
              <a:lnSpc>
                <a:spcPct val="115000"/>
              </a:lnSpc>
              <a:spcBef>
                <a:spcPts val="0"/>
              </a:spcBef>
              <a:spcAft>
                <a:spcPts val="0"/>
              </a:spcAft>
              <a:buNone/>
            </a:pPr>
            <a:r>
              <a:t/>
            </a:r>
            <a:endParaRPr b="1" sz="2300">
              <a:latin typeface="Lato"/>
              <a:ea typeface="Lato"/>
              <a:cs typeface="Lato"/>
              <a:sym typeface="Lato"/>
            </a:endParaRPr>
          </a:p>
          <a:p>
            <a:pPr indent="0" lvl="0" marL="0" rtl="0" algn="ctr">
              <a:lnSpc>
                <a:spcPct val="115000"/>
              </a:lnSpc>
              <a:spcBef>
                <a:spcPts val="0"/>
              </a:spcBef>
              <a:spcAft>
                <a:spcPts val="0"/>
              </a:spcAft>
              <a:buNone/>
            </a:pPr>
            <a:r>
              <a:rPr b="1" lang="en" sz="1300">
                <a:latin typeface="Lato"/>
                <a:ea typeface="Lato"/>
                <a:cs typeface="Lato"/>
                <a:sym typeface="Lato"/>
              </a:rPr>
              <a:t>Paper Link:  </a:t>
            </a:r>
            <a:r>
              <a:rPr lang="en" sz="1200">
                <a:solidFill>
                  <a:schemeClr val="hlink"/>
                </a:solidFill>
                <a:uFill>
                  <a:noFill/>
                </a:uFill>
                <a:hlinkClick r:id="rId3"/>
              </a:rPr>
              <a:t>https://ieeexplore.ieee.org/document/9306652</a:t>
            </a:r>
            <a:endParaRPr sz="1200">
              <a:solidFill>
                <a:schemeClr val="hlink"/>
              </a:solidFill>
            </a:endParaRPr>
          </a:p>
          <a:p>
            <a:pPr indent="0" lvl="0" marL="0" rtl="0" algn="l">
              <a:lnSpc>
                <a:spcPct val="115000"/>
              </a:lnSpc>
              <a:spcBef>
                <a:spcPts val="0"/>
              </a:spcBef>
              <a:spcAft>
                <a:spcPts val="0"/>
              </a:spcAft>
              <a:buNone/>
            </a:pPr>
            <a:r>
              <a:t/>
            </a:r>
            <a:endParaRPr sz="1200"/>
          </a:p>
          <a:p>
            <a:pPr indent="0" lvl="0" marL="0" rtl="0" algn="ctr">
              <a:lnSpc>
                <a:spcPct val="115000"/>
              </a:lnSpc>
              <a:spcBef>
                <a:spcPts val="0"/>
              </a:spcBef>
              <a:spcAft>
                <a:spcPts val="0"/>
              </a:spcAft>
              <a:buNone/>
            </a:pPr>
            <a:r>
              <a:t/>
            </a:r>
            <a:endParaRPr b="1" sz="1300">
              <a:latin typeface="Lato"/>
              <a:ea typeface="Lato"/>
              <a:cs typeface="Lato"/>
              <a:sym typeface="Lato"/>
            </a:endParaRPr>
          </a:p>
        </p:txBody>
      </p:sp>
      <p:sp>
        <p:nvSpPr>
          <p:cNvPr id="88" name="Google Shape;88;p13"/>
          <p:cNvSpPr/>
          <p:nvPr/>
        </p:nvSpPr>
        <p:spPr>
          <a:xfrm>
            <a:off x="734675" y="1156275"/>
            <a:ext cx="969000" cy="1242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nvSpPr>
        <p:spPr>
          <a:xfrm>
            <a:off x="3114450" y="679275"/>
            <a:ext cx="3137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Lato"/>
                <a:ea typeface="Lato"/>
                <a:cs typeface="Lato"/>
                <a:sym typeface="Lato"/>
              </a:rPr>
              <a:t>Paper Presentation on </a:t>
            </a:r>
            <a:endParaRPr b="1" sz="19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729450" y="1322450"/>
            <a:ext cx="8539500" cy="1664700"/>
          </a:xfrm>
          <a:prstGeom prst="rect">
            <a:avLst/>
          </a:prstGeom>
        </p:spPr>
        <p:txBody>
          <a:bodyPr anchorCtr="0" anchor="t" bIns="91425" lIns="91425" spcFirstLastPara="1" rIns="91425" wrap="square" tIns="91425">
            <a:normAutofit fontScale="90000"/>
          </a:bodyPr>
          <a:lstStyle/>
          <a:p>
            <a:pPr indent="-468630" lvl="0" marL="457200" rtl="0" algn="l">
              <a:spcBef>
                <a:spcPts val="0"/>
              </a:spcBef>
              <a:spcAft>
                <a:spcPts val="0"/>
              </a:spcAft>
              <a:buSzPct val="100000"/>
              <a:buChar char="●"/>
            </a:pPr>
            <a:r>
              <a:rPr lang="en"/>
              <a:t>Bangla NLP</a:t>
            </a:r>
            <a:endParaRPr/>
          </a:p>
          <a:p>
            <a:pPr indent="-468630" lvl="0" marL="914400" rtl="0" algn="l">
              <a:spcBef>
                <a:spcPts val="0"/>
              </a:spcBef>
              <a:spcAft>
                <a:spcPts val="0"/>
              </a:spcAft>
              <a:buSzPct val="100000"/>
              <a:buChar char="●"/>
            </a:pPr>
            <a:r>
              <a:rPr lang="en"/>
              <a:t>What is Lemmatization</a:t>
            </a:r>
            <a:endParaRPr/>
          </a:p>
          <a:p>
            <a:pPr indent="-468630" lvl="0" marL="914400" rtl="0" algn="l">
              <a:spcBef>
                <a:spcPts val="0"/>
              </a:spcBef>
              <a:spcAft>
                <a:spcPts val="0"/>
              </a:spcAft>
              <a:buSzPct val="100000"/>
              <a:buChar char="●"/>
            </a:pPr>
            <a:r>
              <a:rPr lang="en"/>
              <a:t>Why lemmatization in Bangla NLP</a:t>
            </a:r>
            <a:endParaRPr/>
          </a:p>
          <a:p>
            <a:pPr indent="-468630" lvl="0" marL="914400" rtl="0" algn="l">
              <a:spcBef>
                <a:spcPts val="0"/>
              </a:spcBef>
              <a:spcAft>
                <a:spcPts val="0"/>
              </a:spcAft>
              <a:buSzPct val="100000"/>
              <a:buChar char="●"/>
            </a:pPr>
            <a:r>
              <a:rPr lang="en"/>
              <a:t>Difference with stemming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02150" y="-122675"/>
            <a:ext cx="7739700" cy="65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3 Techniques of Lemmatization</a:t>
            </a:r>
            <a:endParaRPr sz="1700"/>
          </a:p>
          <a:p>
            <a:pPr indent="0" lvl="0" marL="0" rtl="0" algn="ctr">
              <a:spcBef>
                <a:spcPts val="0"/>
              </a:spcBef>
              <a:spcAft>
                <a:spcPts val="0"/>
              </a:spcAft>
              <a:buNone/>
            </a:pPr>
            <a:r>
              <a:rPr lang="en" sz="1700"/>
              <a:t>And FrameWork</a:t>
            </a:r>
            <a:endParaRPr sz="1700"/>
          </a:p>
        </p:txBody>
      </p:sp>
      <p:sp>
        <p:nvSpPr>
          <p:cNvPr id="100" name="Google Shape;100;p15"/>
          <p:cNvSpPr txBox="1"/>
          <p:nvPr/>
        </p:nvSpPr>
        <p:spPr>
          <a:xfrm>
            <a:off x="820125" y="1012500"/>
            <a:ext cx="921300" cy="276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49853" y="610225"/>
            <a:ext cx="2926901" cy="2447525"/>
          </a:xfrm>
          <a:prstGeom prst="rect">
            <a:avLst/>
          </a:prstGeom>
          <a:noFill/>
          <a:ln>
            <a:noFill/>
          </a:ln>
        </p:spPr>
      </p:pic>
      <p:pic>
        <p:nvPicPr>
          <p:cNvPr id="102" name="Google Shape;102;p15"/>
          <p:cNvPicPr preferRelativeResize="0"/>
          <p:nvPr/>
        </p:nvPicPr>
        <p:blipFill>
          <a:blip r:embed="rId4">
            <a:alphaModFix/>
          </a:blip>
          <a:stretch>
            <a:fillRect/>
          </a:stretch>
        </p:blipFill>
        <p:spPr>
          <a:xfrm>
            <a:off x="2207863" y="2966625"/>
            <a:ext cx="3006175" cy="2176875"/>
          </a:xfrm>
          <a:prstGeom prst="rect">
            <a:avLst/>
          </a:prstGeom>
          <a:noFill/>
          <a:ln>
            <a:noFill/>
          </a:ln>
        </p:spPr>
      </p:pic>
      <p:pic>
        <p:nvPicPr>
          <p:cNvPr id="103" name="Google Shape;103;p15"/>
          <p:cNvPicPr preferRelativeResize="0"/>
          <p:nvPr/>
        </p:nvPicPr>
        <p:blipFill>
          <a:blip r:embed="rId5">
            <a:alphaModFix/>
          </a:blip>
          <a:stretch>
            <a:fillRect/>
          </a:stretch>
        </p:blipFill>
        <p:spPr>
          <a:xfrm>
            <a:off x="5629150" y="901125"/>
            <a:ext cx="3169475" cy="3476800"/>
          </a:xfrm>
          <a:prstGeom prst="rect">
            <a:avLst/>
          </a:prstGeom>
          <a:noFill/>
          <a:ln>
            <a:noFill/>
          </a:ln>
        </p:spPr>
      </p:pic>
      <p:sp>
        <p:nvSpPr>
          <p:cNvPr id="104" name="Google Shape;104;p15"/>
          <p:cNvSpPr txBox="1"/>
          <p:nvPr/>
        </p:nvSpPr>
        <p:spPr>
          <a:xfrm>
            <a:off x="258075" y="3564000"/>
            <a:ext cx="20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Levenshtein Distance </a:t>
            </a:r>
            <a:endParaRPr>
              <a:latin typeface="Lato"/>
              <a:ea typeface="Lato"/>
              <a:cs typeface="Lato"/>
              <a:sym typeface="Lato"/>
            </a:endParaRPr>
          </a:p>
        </p:txBody>
      </p:sp>
      <p:sp>
        <p:nvSpPr>
          <p:cNvPr id="105" name="Google Shape;105;p15"/>
          <p:cNvSpPr txBox="1"/>
          <p:nvPr/>
        </p:nvSpPr>
        <p:spPr>
          <a:xfrm>
            <a:off x="6191188" y="4496025"/>
            <a:ext cx="204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Trie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6"/>
          <p:cNvPicPr preferRelativeResize="0"/>
          <p:nvPr/>
        </p:nvPicPr>
        <p:blipFill>
          <a:blip r:embed="rId3">
            <a:alphaModFix/>
          </a:blip>
          <a:stretch>
            <a:fillRect/>
          </a:stretch>
        </p:blipFill>
        <p:spPr>
          <a:xfrm>
            <a:off x="354900" y="932025"/>
            <a:ext cx="4481350" cy="2358600"/>
          </a:xfrm>
          <a:prstGeom prst="rect">
            <a:avLst/>
          </a:prstGeom>
          <a:noFill/>
          <a:ln>
            <a:noFill/>
          </a:ln>
        </p:spPr>
      </p:pic>
      <p:pic>
        <p:nvPicPr>
          <p:cNvPr id="111" name="Google Shape;111;p16"/>
          <p:cNvPicPr preferRelativeResize="0"/>
          <p:nvPr/>
        </p:nvPicPr>
        <p:blipFill>
          <a:blip r:embed="rId4">
            <a:alphaModFix/>
          </a:blip>
          <a:stretch>
            <a:fillRect/>
          </a:stretch>
        </p:blipFill>
        <p:spPr>
          <a:xfrm>
            <a:off x="5656900" y="557138"/>
            <a:ext cx="3134425" cy="3826725"/>
          </a:xfrm>
          <a:prstGeom prst="rect">
            <a:avLst/>
          </a:prstGeom>
          <a:noFill/>
          <a:ln>
            <a:noFill/>
          </a:ln>
        </p:spPr>
      </p:pic>
      <p:sp>
        <p:nvSpPr>
          <p:cNvPr id="112" name="Google Shape;112;p16"/>
          <p:cNvSpPr txBox="1"/>
          <p:nvPr/>
        </p:nvSpPr>
        <p:spPr>
          <a:xfrm>
            <a:off x="1498500" y="4060125"/>
            <a:ext cx="58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3" name="Google Shape;113;p16"/>
          <p:cNvSpPr txBox="1"/>
          <p:nvPr/>
        </p:nvSpPr>
        <p:spPr>
          <a:xfrm>
            <a:off x="975575" y="3659925"/>
            <a:ext cx="324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DBSRA</a:t>
            </a:r>
            <a:endParaRPr>
              <a:latin typeface="Lato"/>
              <a:ea typeface="Lato"/>
              <a:cs typeface="Lato"/>
              <a:sym typeface="Lato"/>
            </a:endParaRPr>
          </a:p>
        </p:txBody>
      </p:sp>
      <p:sp>
        <p:nvSpPr>
          <p:cNvPr id="114" name="Google Shape;114;p16"/>
          <p:cNvSpPr txBox="1"/>
          <p:nvPr/>
        </p:nvSpPr>
        <p:spPr>
          <a:xfrm>
            <a:off x="5604113" y="4460325"/>
            <a:ext cx="324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Bangla Lemmatization Framework</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715100" y="622800"/>
            <a:ext cx="73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Lato"/>
                <a:ea typeface="Lato"/>
                <a:cs typeface="Lato"/>
                <a:sym typeface="Lato"/>
              </a:rPr>
              <a:t>Testing Data</a:t>
            </a:r>
            <a:endParaRPr b="1" sz="2000">
              <a:latin typeface="Lato"/>
              <a:ea typeface="Lato"/>
              <a:cs typeface="Lato"/>
              <a:sym typeface="Lato"/>
            </a:endParaRPr>
          </a:p>
        </p:txBody>
      </p:sp>
      <p:sp>
        <p:nvSpPr>
          <p:cNvPr id="120" name="Google Shape;120;p17"/>
          <p:cNvSpPr txBox="1"/>
          <p:nvPr/>
        </p:nvSpPr>
        <p:spPr>
          <a:xfrm>
            <a:off x="791300" y="1155300"/>
            <a:ext cx="73410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67 </a:t>
            </a:r>
            <a:r>
              <a:rPr lang="en" sz="1300">
                <a:latin typeface="Lato"/>
                <a:ea typeface="Lato"/>
                <a:cs typeface="Lato"/>
                <a:sym typeface="Lato"/>
              </a:rPr>
              <a:t>articles</a:t>
            </a:r>
            <a:r>
              <a:rPr lang="en" sz="1300">
                <a:latin typeface="Lato"/>
                <a:ea typeface="Lato"/>
                <a:cs typeface="Lato"/>
                <a:sym typeface="Lato"/>
              </a:rPr>
              <a:t> were collected from “The Daily Prothom Alo”</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Contained white-space and punctuation </a:t>
            </a:r>
            <a:r>
              <a:rPr lang="en" sz="1300">
                <a:latin typeface="Lato"/>
                <a:ea typeface="Lato"/>
                <a:cs typeface="Lato"/>
                <a:sym typeface="Lato"/>
              </a:rPr>
              <a:t>separated 17, 848 words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After cleaning and removing stop words the number was reduced to 16,132</a:t>
            </a:r>
            <a:endParaRPr sz="1300">
              <a:latin typeface="Lato"/>
              <a:ea typeface="Lato"/>
              <a:cs typeface="Lato"/>
              <a:sym typeface="Lato"/>
            </a:endParaRPr>
          </a:p>
        </p:txBody>
      </p:sp>
      <p:pic>
        <p:nvPicPr>
          <p:cNvPr id="121" name="Google Shape;121;p17"/>
          <p:cNvPicPr preferRelativeResize="0"/>
          <p:nvPr/>
        </p:nvPicPr>
        <p:blipFill>
          <a:blip r:embed="rId3">
            <a:alphaModFix/>
          </a:blip>
          <a:stretch>
            <a:fillRect/>
          </a:stretch>
        </p:blipFill>
        <p:spPr>
          <a:xfrm>
            <a:off x="4084163" y="2382600"/>
            <a:ext cx="3971925" cy="2571750"/>
          </a:xfrm>
          <a:prstGeom prst="rect">
            <a:avLst/>
          </a:prstGeom>
          <a:noFill/>
          <a:ln>
            <a:noFill/>
          </a:ln>
        </p:spPr>
      </p:pic>
      <p:sp>
        <p:nvSpPr>
          <p:cNvPr id="122" name="Google Shape;122;p17"/>
          <p:cNvSpPr txBox="1"/>
          <p:nvPr/>
        </p:nvSpPr>
        <p:spPr>
          <a:xfrm>
            <a:off x="715100" y="2049150"/>
            <a:ext cx="734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latin typeface="Lato"/>
                <a:ea typeface="Lato"/>
                <a:cs typeface="Lato"/>
                <a:sym typeface="Lato"/>
              </a:rPr>
              <a:t>Model Performance</a:t>
            </a:r>
            <a:endParaRPr b="1" sz="2000" u="sng">
              <a:latin typeface="Lato"/>
              <a:ea typeface="Lato"/>
              <a:cs typeface="Lato"/>
              <a:sym typeface="Lato"/>
            </a:endParaRPr>
          </a:p>
        </p:txBody>
      </p:sp>
      <p:sp>
        <p:nvSpPr>
          <p:cNvPr id="123" name="Google Shape;123;p17"/>
          <p:cNvSpPr/>
          <p:nvPr/>
        </p:nvSpPr>
        <p:spPr>
          <a:xfrm>
            <a:off x="791300" y="1126100"/>
            <a:ext cx="882600" cy="13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791300" y="2574300"/>
            <a:ext cx="7341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Performance</a:t>
            </a:r>
            <a:r>
              <a:rPr lang="en">
                <a:latin typeface="Lato"/>
                <a:ea typeface="Lato"/>
                <a:cs typeface="Lato"/>
                <a:sym typeface="Lato"/>
              </a:rPr>
              <a:t> based on</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Accuracy</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Space Complexity</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Time Complexity</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p:nvPr/>
        </p:nvSpPr>
        <p:spPr>
          <a:xfrm>
            <a:off x="760750" y="1156525"/>
            <a:ext cx="882600" cy="152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8"/>
          <p:cNvPicPr preferRelativeResize="0"/>
          <p:nvPr/>
        </p:nvPicPr>
        <p:blipFill>
          <a:blip r:embed="rId3">
            <a:alphaModFix/>
          </a:blip>
          <a:stretch>
            <a:fillRect/>
          </a:stretch>
        </p:blipFill>
        <p:spPr>
          <a:xfrm>
            <a:off x="289716" y="3511875"/>
            <a:ext cx="3354484" cy="1550661"/>
          </a:xfrm>
          <a:prstGeom prst="rect">
            <a:avLst/>
          </a:prstGeom>
          <a:noFill/>
          <a:ln>
            <a:noFill/>
          </a:ln>
        </p:spPr>
      </p:pic>
      <p:pic>
        <p:nvPicPr>
          <p:cNvPr id="131" name="Google Shape;131;p18"/>
          <p:cNvPicPr preferRelativeResize="0"/>
          <p:nvPr/>
        </p:nvPicPr>
        <p:blipFill>
          <a:blip r:embed="rId4">
            <a:alphaModFix/>
          </a:blip>
          <a:stretch>
            <a:fillRect/>
          </a:stretch>
        </p:blipFill>
        <p:spPr>
          <a:xfrm>
            <a:off x="245700" y="1934443"/>
            <a:ext cx="3381800" cy="1480207"/>
          </a:xfrm>
          <a:prstGeom prst="rect">
            <a:avLst/>
          </a:prstGeom>
          <a:noFill/>
          <a:ln>
            <a:noFill/>
          </a:ln>
        </p:spPr>
      </p:pic>
      <p:pic>
        <p:nvPicPr>
          <p:cNvPr id="132" name="Google Shape;132;p18"/>
          <p:cNvPicPr preferRelativeResize="0"/>
          <p:nvPr/>
        </p:nvPicPr>
        <p:blipFill>
          <a:blip r:embed="rId5">
            <a:alphaModFix/>
          </a:blip>
          <a:stretch>
            <a:fillRect/>
          </a:stretch>
        </p:blipFill>
        <p:spPr>
          <a:xfrm>
            <a:off x="5050250" y="717377"/>
            <a:ext cx="3778124" cy="1035361"/>
          </a:xfrm>
          <a:prstGeom prst="rect">
            <a:avLst/>
          </a:prstGeom>
          <a:noFill/>
          <a:ln>
            <a:noFill/>
          </a:ln>
        </p:spPr>
      </p:pic>
      <p:pic>
        <p:nvPicPr>
          <p:cNvPr id="133" name="Google Shape;133;p18"/>
          <p:cNvPicPr preferRelativeResize="0"/>
          <p:nvPr/>
        </p:nvPicPr>
        <p:blipFill>
          <a:blip r:embed="rId6">
            <a:alphaModFix/>
          </a:blip>
          <a:stretch>
            <a:fillRect/>
          </a:stretch>
        </p:blipFill>
        <p:spPr>
          <a:xfrm>
            <a:off x="229000" y="542050"/>
            <a:ext cx="3415200" cy="1295181"/>
          </a:xfrm>
          <a:prstGeom prst="rect">
            <a:avLst/>
          </a:prstGeom>
          <a:noFill/>
          <a:ln>
            <a:noFill/>
          </a:ln>
        </p:spPr>
      </p:pic>
      <p:pic>
        <p:nvPicPr>
          <p:cNvPr id="134" name="Google Shape;134;p18"/>
          <p:cNvPicPr preferRelativeResize="0"/>
          <p:nvPr/>
        </p:nvPicPr>
        <p:blipFill>
          <a:blip r:embed="rId7">
            <a:alphaModFix/>
          </a:blip>
          <a:stretch>
            <a:fillRect/>
          </a:stretch>
        </p:blipFill>
        <p:spPr>
          <a:xfrm>
            <a:off x="5050250" y="2792673"/>
            <a:ext cx="3778125" cy="2016079"/>
          </a:xfrm>
          <a:prstGeom prst="rect">
            <a:avLst/>
          </a:prstGeom>
          <a:noFill/>
          <a:ln>
            <a:noFill/>
          </a:ln>
        </p:spPr>
      </p:pic>
      <p:pic>
        <p:nvPicPr>
          <p:cNvPr id="135" name="Google Shape;135;p18"/>
          <p:cNvPicPr preferRelativeResize="0"/>
          <p:nvPr/>
        </p:nvPicPr>
        <p:blipFill>
          <a:blip r:embed="rId8">
            <a:alphaModFix/>
          </a:blip>
          <a:stretch>
            <a:fillRect/>
          </a:stretch>
        </p:blipFill>
        <p:spPr>
          <a:xfrm>
            <a:off x="5050250" y="1752751"/>
            <a:ext cx="3778124" cy="871341"/>
          </a:xfrm>
          <a:prstGeom prst="rect">
            <a:avLst/>
          </a:prstGeom>
          <a:noFill/>
          <a:ln>
            <a:noFill/>
          </a:ln>
        </p:spPr>
      </p:pic>
      <p:sp>
        <p:nvSpPr>
          <p:cNvPr id="136" name="Google Shape;136;p18"/>
          <p:cNvSpPr txBox="1"/>
          <p:nvPr/>
        </p:nvSpPr>
        <p:spPr>
          <a:xfrm>
            <a:off x="3557400" y="44625"/>
            <a:ext cx="23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Experimental Results</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9"/>
          <p:cNvPicPr preferRelativeResize="0"/>
          <p:nvPr/>
        </p:nvPicPr>
        <p:blipFill>
          <a:blip r:embed="rId3">
            <a:alphaModFix/>
          </a:blip>
          <a:stretch>
            <a:fillRect/>
          </a:stretch>
        </p:blipFill>
        <p:spPr>
          <a:xfrm>
            <a:off x="2396377" y="1755475"/>
            <a:ext cx="4351250" cy="2126800"/>
          </a:xfrm>
          <a:prstGeom prst="rect">
            <a:avLst/>
          </a:prstGeom>
          <a:noFill/>
          <a:ln>
            <a:noFill/>
          </a:ln>
        </p:spPr>
      </p:pic>
      <p:sp>
        <p:nvSpPr>
          <p:cNvPr id="142" name="Google Shape;142;p19"/>
          <p:cNvSpPr/>
          <p:nvPr/>
        </p:nvSpPr>
        <p:spPr>
          <a:xfrm>
            <a:off x="813025" y="1166900"/>
            <a:ext cx="813000" cy="9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txBox="1"/>
          <p:nvPr/>
        </p:nvSpPr>
        <p:spPr>
          <a:xfrm>
            <a:off x="3472050" y="1166900"/>
            <a:ext cx="21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Experimental Results</a:t>
            </a:r>
            <a:endParaRPr b="1" u="sng">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