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2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CCFF"/>
    <a:srgbClr val="FFFF66"/>
    <a:srgbClr val="FF9966"/>
    <a:srgbClr val="CCFF33"/>
    <a:srgbClr val="111111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90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75048E-98F8-495F-97A6-250BE4CEF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7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auto">
          <a:xfrm rot="12360000">
            <a:off x="-609600" y="557213"/>
            <a:ext cx="6851650" cy="6632575"/>
          </a:xfrm>
          <a:prstGeom prst="diamond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utoShape 6" descr="Denim"/>
          <p:cNvSpPr>
            <a:spLocks noChangeArrowheads="1"/>
          </p:cNvSpPr>
          <p:nvPr userDrawn="1"/>
        </p:nvSpPr>
        <p:spPr bwMode="auto">
          <a:xfrm rot="12360000">
            <a:off x="263525" y="1909763"/>
            <a:ext cx="4057650" cy="3927475"/>
          </a:xfrm>
          <a:prstGeom prst="diamond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 rot="12360000">
            <a:off x="2732088" y="3967163"/>
            <a:ext cx="1030287" cy="4445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 userDrawn="1"/>
        </p:nvSpPr>
        <p:spPr bwMode="auto">
          <a:xfrm rot="12360000">
            <a:off x="1212850" y="4075113"/>
            <a:ext cx="904875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rot="12360000">
            <a:off x="2928938" y="3249613"/>
            <a:ext cx="708025" cy="1285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 rot="12360000">
            <a:off x="2220913" y="4875213"/>
            <a:ext cx="706437" cy="1301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Arc 11"/>
          <p:cNvSpPr>
            <a:spLocks/>
          </p:cNvSpPr>
          <p:nvPr userDrawn="1"/>
        </p:nvSpPr>
        <p:spPr bwMode="auto">
          <a:xfrm rot="10485000">
            <a:off x="1166813" y="3556000"/>
            <a:ext cx="1147762" cy="1358900"/>
          </a:xfrm>
          <a:custGeom>
            <a:avLst/>
            <a:gdLst>
              <a:gd name="G0" fmla="+- 21518 0 0"/>
              <a:gd name="G1" fmla="+- 2258 0 0"/>
              <a:gd name="G2" fmla="+- 21600 0 0"/>
              <a:gd name="T0" fmla="*/ 43000 w 43118"/>
              <a:gd name="T1" fmla="*/ 0 h 23858"/>
              <a:gd name="T2" fmla="*/ 0 w 43118"/>
              <a:gd name="T3" fmla="*/ 4141 h 23858"/>
              <a:gd name="T4" fmla="*/ 21518 w 43118"/>
              <a:gd name="T5" fmla="*/ 2258 h 23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18" h="23858" fill="none" extrusionOk="0">
                <a:moveTo>
                  <a:pt x="42999" y="0"/>
                </a:moveTo>
                <a:cubicBezTo>
                  <a:pt x="43078" y="750"/>
                  <a:pt x="43118" y="1503"/>
                  <a:pt x="43118" y="2258"/>
                </a:cubicBezTo>
                <a:cubicBezTo>
                  <a:pt x="43118" y="14187"/>
                  <a:pt x="33447" y="23858"/>
                  <a:pt x="21518" y="23858"/>
                </a:cubicBezTo>
                <a:cubicBezTo>
                  <a:pt x="10318" y="23858"/>
                  <a:pt x="976" y="15297"/>
                  <a:pt x="0" y="4140"/>
                </a:cubicBezTo>
              </a:path>
              <a:path w="43118" h="23858" stroke="0" extrusionOk="0">
                <a:moveTo>
                  <a:pt x="42999" y="0"/>
                </a:moveTo>
                <a:cubicBezTo>
                  <a:pt x="43078" y="750"/>
                  <a:pt x="43118" y="1503"/>
                  <a:pt x="43118" y="2258"/>
                </a:cubicBezTo>
                <a:cubicBezTo>
                  <a:pt x="43118" y="14187"/>
                  <a:pt x="33447" y="23858"/>
                  <a:pt x="21518" y="23858"/>
                </a:cubicBezTo>
                <a:cubicBezTo>
                  <a:pt x="10318" y="23858"/>
                  <a:pt x="976" y="15297"/>
                  <a:pt x="0" y="4140"/>
                </a:cubicBezTo>
                <a:lnTo>
                  <a:pt x="21518" y="2258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2"/>
          <p:cNvSpPr>
            <a:spLocks/>
          </p:cNvSpPr>
          <p:nvPr userDrawn="1"/>
        </p:nvSpPr>
        <p:spPr bwMode="auto">
          <a:xfrm>
            <a:off x="1225550" y="2181225"/>
            <a:ext cx="1643063" cy="3186113"/>
          </a:xfrm>
          <a:custGeom>
            <a:avLst/>
            <a:gdLst/>
            <a:ahLst/>
            <a:cxnLst>
              <a:cxn ang="0">
                <a:pos x="56" y="2006"/>
              </a:cxn>
              <a:cxn ang="0">
                <a:pos x="0" y="1843"/>
              </a:cxn>
              <a:cxn ang="0">
                <a:pos x="871" y="56"/>
              </a:cxn>
              <a:cxn ang="0">
                <a:pos x="1034" y="0"/>
              </a:cxn>
              <a:cxn ang="0">
                <a:pos x="56" y="2006"/>
              </a:cxn>
            </a:cxnLst>
            <a:rect l="0" t="0" r="r" b="b"/>
            <a:pathLst>
              <a:path w="1035" h="2007">
                <a:moveTo>
                  <a:pt x="56" y="2006"/>
                </a:moveTo>
                <a:lnTo>
                  <a:pt x="0" y="1843"/>
                </a:lnTo>
                <a:lnTo>
                  <a:pt x="871" y="56"/>
                </a:lnTo>
                <a:lnTo>
                  <a:pt x="1034" y="0"/>
                </a:lnTo>
                <a:lnTo>
                  <a:pt x="56" y="2006"/>
                </a:lnTo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3048000" y="2873375"/>
            <a:ext cx="514350" cy="366713"/>
          </a:xfrm>
          <a:custGeom>
            <a:avLst/>
            <a:gdLst/>
            <a:ahLst/>
            <a:cxnLst>
              <a:cxn ang="0">
                <a:pos x="321" y="226"/>
              </a:cxn>
              <a:cxn ang="0">
                <a:pos x="287" y="123"/>
              </a:cxn>
              <a:cxn ang="0">
                <a:pos x="53" y="9"/>
              </a:cxn>
              <a:cxn ang="0">
                <a:pos x="35" y="0"/>
              </a:cxn>
              <a:cxn ang="0">
                <a:pos x="0" y="72"/>
              </a:cxn>
              <a:cxn ang="0">
                <a:pos x="323" y="230"/>
              </a:cxn>
            </a:cxnLst>
            <a:rect l="0" t="0" r="r" b="b"/>
            <a:pathLst>
              <a:path w="324" h="231">
                <a:moveTo>
                  <a:pt x="321" y="226"/>
                </a:moveTo>
                <a:lnTo>
                  <a:pt x="287" y="123"/>
                </a:lnTo>
                <a:lnTo>
                  <a:pt x="53" y="9"/>
                </a:lnTo>
                <a:lnTo>
                  <a:pt x="35" y="0"/>
                </a:lnTo>
                <a:lnTo>
                  <a:pt x="0" y="72"/>
                </a:lnTo>
                <a:lnTo>
                  <a:pt x="323" y="230"/>
                </a:lnTo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19200" y="533400"/>
            <a:ext cx="7923213" cy="12954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609600" y="6400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kumimoji="0" lang="en-US" sz="1400" dirty="0">
                <a:solidFill>
                  <a:srgbClr val="CCECFF"/>
                </a:solidFill>
              </a:rPr>
              <a:t>© </a:t>
            </a:r>
            <a:r>
              <a:rPr kumimoji="0" lang="en-US" sz="1200" dirty="0"/>
              <a:t>by Kenneth H. Rosen, </a:t>
            </a:r>
            <a:r>
              <a:rPr kumimoji="0" lang="en-US" sz="1200" i="1" dirty="0"/>
              <a:t>Discrete Mathematics &amp; its Applications</a:t>
            </a:r>
            <a:r>
              <a:rPr kumimoji="0" lang="en-US" sz="1200" dirty="0"/>
              <a:t>, Sixth Edition, Mc </a:t>
            </a:r>
            <a:r>
              <a:rPr kumimoji="0" lang="en-US" sz="1200" dirty="0" err="1"/>
              <a:t>Graw</a:t>
            </a:r>
            <a:r>
              <a:rPr kumimoji="0" lang="en-US" sz="1200" dirty="0"/>
              <a:t>-Hill, 2011</a:t>
            </a: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533400"/>
            <a:ext cx="7772400" cy="1143000"/>
          </a:xfrm>
        </p:spPr>
        <p:txBody>
          <a:bodyPr anchorCtr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438400"/>
            <a:ext cx="4876800" cy="24384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43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3B45C-84AC-422D-8215-994FFB1F1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22860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DCBBA-D229-4BED-A989-24CFBEDBA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CACC9-8572-4F57-84DB-D4B2EEDAE8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B60BA-72D2-4462-B745-5E45EA76FC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8E69B-A8BF-4A3F-93ED-F08A6ADC2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833D4-3F2A-4998-8C61-7A95FD1581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C3EE5-FABC-4B96-AC6B-3E7F34C56E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83FA3-02C7-489E-AFDA-5FEA28D21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E00DB-50D9-4519-A82F-6D8F4A091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8534D-E287-4E9F-BAD8-41E844B696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763588" y="6402388"/>
            <a:ext cx="8380412" cy="4556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15717" name="Group 8"/>
          <p:cNvGrpSpPr>
            <a:grpSpLocks/>
          </p:cNvGrpSpPr>
          <p:nvPr/>
        </p:nvGrpSpPr>
        <p:grpSpPr bwMode="auto">
          <a:xfrm>
            <a:off x="0" y="0"/>
            <a:ext cx="1066800" cy="6856413"/>
            <a:chOff x="0" y="0"/>
            <a:chExt cx="672" cy="4319"/>
          </a:xfrm>
        </p:grpSpPr>
        <p:grpSp>
          <p:nvGrpSpPr>
            <p:cNvPr id="115721" name="Group 9"/>
            <p:cNvGrpSpPr>
              <a:grpSpLocks/>
            </p:cNvGrpSpPr>
            <p:nvPr/>
          </p:nvGrpSpPr>
          <p:grpSpPr bwMode="auto">
            <a:xfrm>
              <a:off x="0" y="0"/>
              <a:ext cx="599" cy="4319"/>
              <a:chOff x="0" y="0"/>
              <a:chExt cx="599" cy="4319"/>
            </a:xfrm>
          </p:grpSpPr>
          <p:sp>
            <p:nvSpPr>
              <p:cNvPr id="68618" name="Rectangle 10" descr="Denim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4319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119" y="240"/>
                <a:ext cx="357" cy="206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476" cy="52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>
                <a:off x="297" y="432"/>
                <a:ext cx="89" cy="379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0" y="3024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5" name="Arc 17"/>
              <p:cNvSpPr>
                <a:spLocks/>
              </p:cNvSpPr>
              <p:nvPr/>
            </p:nvSpPr>
            <p:spPr bwMode="auto">
              <a:xfrm>
                <a:off x="474" y="2260"/>
                <a:ext cx="125" cy="1154"/>
              </a:xfrm>
              <a:custGeom>
                <a:avLst/>
                <a:gdLst>
                  <a:gd name="G0" fmla="+- 754 0 0"/>
                  <a:gd name="G1" fmla="+- 21600 0 0"/>
                  <a:gd name="G2" fmla="+- 21600 0 0"/>
                  <a:gd name="T0" fmla="*/ 0 w 22354"/>
                  <a:gd name="T1" fmla="*/ 13 h 43200"/>
                  <a:gd name="T2" fmla="*/ 754 w 22354"/>
                  <a:gd name="T3" fmla="*/ 43200 h 43200"/>
                  <a:gd name="T4" fmla="*/ 754 w 2235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54" h="43200" fill="none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</a:path>
                  <a:path w="22354" h="43200" stroke="0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  <a:lnTo>
                      <a:pt x="754" y="2160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8626" name="Oval 18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480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762000" y="914400"/>
            <a:ext cx="8380413" cy="1254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76200"/>
            <a:ext cx="533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3200" b="1">
                <a:solidFill>
                  <a:schemeClr val="bg2"/>
                </a:solidFill>
              </a:defRPr>
            </a:lvl1pPr>
          </a:lstStyle>
          <a:p>
            <a:fld id="{EFE668B6-9279-4CA1-A4C5-01E6E7D063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 userDrawn="1"/>
        </p:nvSpPr>
        <p:spPr bwMode="auto">
          <a:xfrm>
            <a:off x="609600" y="6400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kumimoji="0" lang="en-US" sz="1400" dirty="0">
                <a:solidFill>
                  <a:srgbClr val="CCECFF"/>
                </a:solidFill>
              </a:rPr>
              <a:t>© </a:t>
            </a:r>
            <a:r>
              <a:rPr kumimoji="0" lang="en-US" sz="1200" dirty="0"/>
              <a:t>by Kenneth H. Rosen, </a:t>
            </a:r>
            <a:r>
              <a:rPr kumimoji="0" lang="en-US" sz="1200" i="1" dirty="0"/>
              <a:t>Discrete Mathematics &amp; its Applications</a:t>
            </a:r>
            <a:r>
              <a:rPr kumimoji="0" lang="en-US" sz="1200" dirty="0"/>
              <a:t>, Seventh Edition, Mc </a:t>
            </a:r>
            <a:r>
              <a:rPr kumimoji="0" lang="en-US" sz="1200" dirty="0" err="1"/>
              <a:t>Graw</a:t>
            </a:r>
            <a:r>
              <a:rPr kumimoji="0" lang="en-US" sz="1200" dirty="0"/>
              <a:t>-Hill, 2011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rgbClr val="FFCC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20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67C80BE-F625-4A0A-B050-3E7D0A0F512C}" type="slidenum">
              <a:rPr lang="en-US" sz="3200">
                <a:solidFill>
                  <a:schemeClr val="bg2"/>
                </a:solidFill>
              </a:rPr>
              <a:pPr/>
              <a:t>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6600"/>
                </a:solidFill>
              </a:rPr>
              <a:t>Sets (1.6)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962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A set is a collection or group of objects or </a:t>
            </a:r>
            <a:r>
              <a:rPr lang="en-US" i="1" smtClean="0">
                <a:solidFill>
                  <a:srgbClr val="FFFF00"/>
                </a:solidFill>
              </a:rPr>
              <a:t>elements</a:t>
            </a:r>
            <a:r>
              <a:rPr lang="en-US" smtClean="0">
                <a:solidFill>
                  <a:srgbClr val="FFFF00"/>
                </a:solidFill>
              </a:rPr>
              <a:t> or </a:t>
            </a:r>
            <a:r>
              <a:rPr lang="en-US" i="1" smtClean="0">
                <a:solidFill>
                  <a:srgbClr val="FFFF00"/>
                </a:solidFill>
              </a:rPr>
              <a:t>members</a:t>
            </a:r>
            <a:r>
              <a:rPr lang="en-US" smtClean="0">
                <a:solidFill>
                  <a:srgbClr val="FFFF00"/>
                </a:solidFill>
              </a:rPr>
              <a:t>.</a:t>
            </a:r>
            <a:r>
              <a:rPr lang="en-US" smtClean="0"/>
              <a:t> (Cantor 1895)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A set is said to contain its elements.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There must be an underlying universal set U, either specifically stated or understood.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02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5A4400B-16F2-48BB-9749-D5C87FD1CC17}" type="slidenum">
              <a:rPr lang="en-US" sz="3200">
                <a:solidFill>
                  <a:schemeClr val="bg2"/>
                </a:solidFill>
              </a:rPr>
              <a:pPr/>
              <a:t>10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6600"/>
                </a:solidFill>
              </a:rPr>
              <a:t>Sets (2.1)</a:t>
            </a:r>
          </a:p>
        </p:txBody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962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A set is a collection or group of objects or </a:t>
            </a:r>
            <a:r>
              <a:rPr lang="en-US" i="1" smtClean="0">
                <a:solidFill>
                  <a:srgbClr val="FFFF00"/>
                </a:solidFill>
              </a:rPr>
              <a:t>elements</a:t>
            </a:r>
            <a:r>
              <a:rPr lang="en-US" smtClean="0">
                <a:solidFill>
                  <a:srgbClr val="FFFF00"/>
                </a:solidFill>
              </a:rPr>
              <a:t> or </a:t>
            </a:r>
            <a:r>
              <a:rPr lang="en-US" i="1" smtClean="0">
                <a:solidFill>
                  <a:srgbClr val="FFFF00"/>
                </a:solidFill>
              </a:rPr>
              <a:t>members</a:t>
            </a:r>
            <a:r>
              <a:rPr lang="en-US" smtClean="0">
                <a:solidFill>
                  <a:srgbClr val="FFFF00"/>
                </a:solidFill>
              </a:rPr>
              <a:t>.</a:t>
            </a:r>
            <a:r>
              <a:rPr lang="en-US" smtClean="0"/>
              <a:t> (Cantor 1895)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A set is said to contain its elements.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There must be an underlying universal set U, either specifically stated or understood.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12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6E16144-7D13-4DFE-BCEB-75BD04A3BEEC}" type="slidenum">
              <a:rPr lang="en-US" sz="3200">
                <a:solidFill>
                  <a:schemeClr val="bg2"/>
                </a:solidFill>
              </a:rPr>
              <a:pPr/>
              <a:t>11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Notation: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list the elements between braces: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 = {a, b, c, d}={b, c, a, d, d}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(Note: listing an object more than once does not change the set. Ordering means nothing.)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specification by predicates: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S= {x| P(x)},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S contains all the elements from U which make the predicate P true.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brace notation with ellipses: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 = { . . . , -3, -2, -1},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the negative integers.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22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FCDBC14-7E7A-4436-9C33-BBB447661258}" type="slidenum">
              <a:rPr lang="en-US" sz="3200">
                <a:solidFill>
                  <a:schemeClr val="bg2"/>
                </a:solidFill>
              </a:rPr>
              <a:pPr/>
              <a:t>12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Common Universal Sets</a:t>
            </a:r>
            <a:r>
              <a:rPr lang="en-US" smtClean="0"/>
              <a:t/>
            </a:r>
            <a:br>
              <a:rPr lang="en-US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 = reals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 = natural numbers = {0,1, 2, 3, . . . }, the </a:t>
            </a:r>
            <a:r>
              <a:rPr lang="en-US" i="1" smtClean="0"/>
              <a:t>counting</a:t>
            </a:r>
            <a:r>
              <a:rPr lang="en-US" smtClean="0"/>
              <a:t>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Z = all integers = {. . , -3, -2, -1, 0, 1, 2, 3, 4, . 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Z</a:t>
            </a:r>
            <a:r>
              <a:rPr lang="en-US" baseline="30000" smtClean="0"/>
              <a:t>+</a:t>
            </a:r>
            <a:r>
              <a:rPr lang="en-US" smtClean="0"/>
              <a:t> is the set of positive integers</a:t>
            </a:r>
            <a:br>
              <a:rPr lang="en-US" smtClean="0"/>
            </a:b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is a member of S or x is an element of S: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is not an element of S: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</a:t>
            </a:r>
            <a:r>
              <a:rPr lang="en-US" smtClean="0"/>
              <a:t> 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32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4A4E78C-9C0B-4AFC-920D-4B8148774BC6}" type="slidenum">
              <a:rPr lang="en-US" sz="3200">
                <a:solidFill>
                  <a:schemeClr val="bg2"/>
                </a:solidFill>
              </a:rPr>
              <a:pPr/>
              <a:t>13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Subsets</a:t>
            </a:r>
            <a:br>
              <a:rPr lang="en-US" smtClean="0">
                <a:solidFill>
                  <a:srgbClr val="FFFF00"/>
                </a:solidFill>
              </a:rPr>
            </a:br>
            <a:endParaRPr lang="en-US" sz="120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set A is a </a:t>
            </a:r>
            <a:r>
              <a:rPr lang="en-US" i="1" smtClean="0"/>
              <a:t>subset</a:t>
            </a:r>
            <a:r>
              <a:rPr lang="en-US" smtClean="0"/>
              <a:t> of the set B, denoted 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B, iff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A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B]</a:t>
            </a:r>
            <a:br>
              <a:rPr lang="en-US" smtClean="0"/>
            </a:br>
            <a:endParaRPr 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</a:t>
            </a:r>
            <a:r>
              <a:rPr lang="en-US" i="1" smtClean="0"/>
              <a:t>void</a:t>
            </a:r>
            <a:r>
              <a:rPr lang="en-US" smtClean="0"/>
              <a:t> set, the </a:t>
            </a:r>
            <a:r>
              <a:rPr lang="en-US" i="1" smtClean="0"/>
              <a:t>null</a:t>
            </a:r>
            <a:r>
              <a:rPr lang="en-US" smtClean="0"/>
              <a:t> set, the </a:t>
            </a:r>
            <a:r>
              <a:rPr lang="en-US" i="1" smtClean="0"/>
              <a:t>empty</a:t>
            </a:r>
            <a:r>
              <a:rPr lang="en-US" smtClean="0"/>
              <a:t> set, denoted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, is the set with no members.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1"/>
                </a:solidFill>
              </a:rPr>
              <a:t>Note:</a:t>
            </a:r>
            <a:r>
              <a:rPr lang="en-US" smtClean="0"/>
              <a:t> the assertion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is </a:t>
            </a:r>
            <a:r>
              <a:rPr lang="en-US" u="sng" smtClean="0"/>
              <a:t>always</a:t>
            </a:r>
            <a:r>
              <a:rPr lang="en-US" smtClean="0"/>
              <a:t> false. Hence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B] </a:t>
            </a:r>
            <a:br>
              <a:rPr lang="en-US" smtClean="0"/>
            </a:br>
            <a:r>
              <a:rPr lang="en-US" smtClean="0"/>
              <a:t>is always true(vacuously). Therefore,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is a subset of every set.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1"/>
                </a:solidFill>
              </a:rPr>
              <a:t>Note:</a:t>
            </a:r>
            <a:r>
              <a:rPr lang="en-US" smtClean="0"/>
              <a:t> A set B is always a subset of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43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6DD8383-09B7-4AE1-AEF0-CFB5056D67FB}" type="slidenum">
              <a:rPr lang="en-US" sz="3200">
                <a:solidFill>
                  <a:schemeClr val="bg2"/>
                </a:solidFill>
              </a:rPr>
              <a:pPr/>
              <a:t>14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If A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B but A </a:t>
            </a:r>
            <a:r>
              <a:rPr lang="en-US" smtClean="0">
                <a:sym typeface="Symbol" panose="05050102010706020507" pitchFamily="18" charset="2"/>
              </a:rPr>
              <a:t></a:t>
            </a:r>
            <a:r>
              <a:rPr lang="en-US" smtClean="0"/>
              <a:t> B the we say A is a </a:t>
            </a:r>
            <a:r>
              <a:rPr lang="en-US" i="1" smtClean="0">
                <a:solidFill>
                  <a:schemeClr val="accent1"/>
                </a:solidFill>
              </a:rPr>
              <a:t>proper</a:t>
            </a:r>
            <a:r>
              <a:rPr lang="en-US" smtClean="0"/>
              <a:t> subset of B, denoted A </a:t>
            </a:r>
            <a:r>
              <a:rPr lang="en-US" smtClean="0">
                <a:sym typeface="Symbol" panose="05050102010706020507" pitchFamily="18" charset="2"/>
              </a:rPr>
              <a:t></a:t>
            </a:r>
            <a:r>
              <a:rPr lang="en-US" smtClean="0"/>
              <a:t> B (in some texts).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set of all subset of a set A, denoted P(A), is called the </a:t>
            </a:r>
            <a:r>
              <a:rPr lang="en-US" i="1" smtClean="0">
                <a:solidFill>
                  <a:schemeClr val="accent1"/>
                </a:solidFill>
              </a:rPr>
              <a:t>power set</a:t>
            </a:r>
            <a:r>
              <a:rPr lang="en-US" smtClean="0"/>
              <a:t> of A.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If A = {a, b} then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P(A) = {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, {a}, {b}, {a,b}}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53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C09E2574-02CC-42E5-BC1E-FDE0DD948D19}" type="slidenum">
              <a:rPr lang="en-US" sz="3200">
                <a:solidFill>
                  <a:schemeClr val="bg2"/>
                </a:solidFill>
              </a:rPr>
              <a:pPr/>
              <a:t>15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number of (distinct) elements in A, denoted |A|, is called the </a:t>
            </a:r>
            <a:r>
              <a:rPr lang="en-US" i="1" smtClean="0">
                <a:solidFill>
                  <a:srgbClr val="FFFF00"/>
                </a:solidFill>
              </a:rPr>
              <a:t>cardinality</a:t>
            </a:r>
            <a:r>
              <a:rPr lang="en-US" smtClean="0"/>
              <a:t> of A.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If the cardinality is a natural number (in N), then the set is called </a:t>
            </a:r>
            <a:r>
              <a:rPr lang="en-US" i="1" smtClean="0">
                <a:solidFill>
                  <a:srgbClr val="FFFF00"/>
                </a:solidFill>
              </a:rPr>
              <a:t>finite</a:t>
            </a:r>
            <a:r>
              <a:rPr lang="en-US" smtClean="0"/>
              <a:t>, else </a:t>
            </a:r>
            <a:r>
              <a:rPr lang="en-US" i="1" smtClean="0">
                <a:solidFill>
                  <a:srgbClr val="FFFF00"/>
                </a:solidFill>
              </a:rPr>
              <a:t>infinite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Example: </a:t>
            </a:r>
            <a:r>
              <a:rPr lang="en-US" smtClean="0"/>
              <a:t>A = {a, b},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|{a, b}| = 2,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|P({a, b})| = 4.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is finite and so is P(A).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Useful Fact: |A|=n implies |P(A)| = 2</a:t>
            </a:r>
            <a:r>
              <a:rPr lang="en-US" baseline="30000" smtClean="0"/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63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188AF94-5528-42C0-B806-957ACE671E79}" type="slidenum">
              <a:rPr lang="en-US" sz="3200">
                <a:solidFill>
                  <a:schemeClr val="bg2"/>
                </a:solidFill>
              </a:rPr>
              <a:pPr/>
              <a:t>16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 is infinite since |N| is not a natural number. It is called a </a:t>
            </a:r>
            <a:r>
              <a:rPr lang="en-US" sz="2000" i="1" smtClean="0">
                <a:solidFill>
                  <a:srgbClr val="FFFF00"/>
                </a:solidFill>
              </a:rPr>
              <a:t>transfinite cardinal number</a:t>
            </a:r>
            <a:r>
              <a:rPr lang="en-US" sz="2000" smtClean="0"/>
              <a:t>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1"/>
                </a:solidFill>
              </a:rPr>
              <a:t>Note:</a:t>
            </a:r>
            <a:r>
              <a:rPr lang="en-US" sz="2000" smtClean="0"/>
              <a:t> Sets can be both </a:t>
            </a:r>
            <a:r>
              <a:rPr lang="en-US" sz="2000" u="sng" smtClean="0"/>
              <a:t>members</a:t>
            </a:r>
            <a:r>
              <a:rPr lang="en-US" sz="2000" smtClean="0"/>
              <a:t> and </a:t>
            </a:r>
            <a:r>
              <a:rPr lang="en-US" sz="2000" u="sng" smtClean="0"/>
              <a:t>subsets</a:t>
            </a:r>
            <a:r>
              <a:rPr lang="en-US" sz="2000" smtClean="0"/>
              <a:t> of other sets.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A =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A has two elements and hence four subsets: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}, {{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}}.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Note that 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 is both a member of A and a subset of A!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FF00"/>
                </a:solidFill>
              </a:rPr>
              <a:t>Russell's paradox:</a:t>
            </a:r>
            <a:r>
              <a:rPr lang="en-US" sz="2000" smtClean="0"/>
              <a:t> Let S be the set of all sets which are not members of themselves. Is S a member of itself?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FF00"/>
                </a:solidFill>
              </a:rPr>
              <a:t>Another paradox:</a:t>
            </a:r>
            <a:r>
              <a:rPr lang="en-US" sz="2000" smtClean="0"/>
              <a:t> Henry is a barber who shaves all people who do not shave themselves. Does Henry shave himself?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0A03DD5-306F-4B4B-8671-01593D7610C6}" type="slidenum">
              <a:rPr lang="en-US" sz="3200">
                <a:solidFill>
                  <a:schemeClr val="bg2"/>
                </a:solidFill>
              </a:rPr>
              <a:pPr/>
              <a:t>17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Sets (2.1) (cont.)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6600"/>
                </a:solidFill>
              </a:rPr>
              <a:t>Definition:</a:t>
            </a:r>
            <a:r>
              <a:rPr lang="en-US" sz="2400" smtClean="0"/>
              <a:t> The </a:t>
            </a:r>
            <a:r>
              <a:rPr lang="en-US" sz="2400" i="1" smtClean="0">
                <a:solidFill>
                  <a:srgbClr val="FFFF00"/>
                </a:solidFill>
              </a:rPr>
              <a:t>Cartesian product</a:t>
            </a:r>
            <a:r>
              <a:rPr lang="en-US" sz="2400" smtClean="0"/>
              <a:t> of A with B, denoted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A x B, is the set of </a:t>
            </a:r>
            <a:r>
              <a:rPr lang="en-US" sz="2000" u="sng" smtClean="0"/>
              <a:t>ordered pairs</a:t>
            </a:r>
            <a:r>
              <a:rPr lang="en-US" sz="2000" smtClean="0"/>
              <a:t> {&lt;a, b&gt; | a</a:t>
            </a:r>
            <a:r>
              <a:rPr lang="en-US" sz="2000" smtClean="0">
                <a:sym typeface="Symbol" panose="05050102010706020507" pitchFamily="18" charset="2"/>
              </a:rPr>
              <a:t> </a:t>
            </a:r>
            <a:r>
              <a:rPr lang="en-US" sz="2000" smtClean="0"/>
              <a:t> A </a:t>
            </a:r>
            <a:r>
              <a:rPr lang="en-US" sz="2000" smtClean="0">
                <a:sym typeface="Symbol" panose="05050102010706020507" pitchFamily="18" charset="2"/>
              </a:rPr>
              <a:t></a:t>
            </a:r>
            <a:r>
              <a:rPr lang="en-US" sz="2000" smtClean="0"/>
              <a:t> b </a:t>
            </a:r>
            <a:r>
              <a:rPr lang="en-US" sz="2000" smtClean="0">
                <a:sym typeface="Symbol" panose="05050102010706020507" pitchFamily="18" charset="2"/>
              </a:rPr>
              <a:t> </a:t>
            </a:r>
            <a:r>
              <a:rPr lang="en-US" sz="2000" smtClean="0"/>
              <a:t>B}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Notation: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Note: The Cartesian product of anything with </a:t>
            </a:r>
            <a:r>
              <a:rPr lang="en-US" sz="2000" smtClean="0">
                <a:sym typeface="Symbol" panose="05050102010706020507" pitchFamily="18" charset="2"/>
              </a:rPr>
              <a:t></a:t>
            </a:r>
            <a:r>
              <a:rPr lang="en-US" sz="2000" smtClean="0"/>
              <a:t> is </a:t>
            </a:r>
            <a:r>
              <a:rPr lang="en-US" sz="2000" smtClean="0">
                <a:sym typeface="Symbol" panose="05050102010706020507" pitchFamily="18" charset="2"/>
              </a:rPr>
              <a:t></a:t>
            </a:r>
            <a:r>
              <a:rPr lang="en-US" sz="2000" smtClean="0"/>
              <a:t>. (why?)</a:t>
            </a:r>
            <a:br>
              <a:rPr lang="en-US" sz="2000" smtClean="0"/>
            </a:b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= {a,b}, B = {1, 2, 3}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AxB = {&lt;a, 1&gt;, &lt;a, 2&gt;, &lt;a, 3&gt;, &lt;b, 1&gt;, &lt;b, 2&gt;, &lt;b, 3&gt;}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What is BxA? AxBxA?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If |A| = m and |B| = n, what is |AxB|?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22500" y="2470150"/>
          <a:ext cx="4864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3504960" imgH="634680" progId="Equation.3">
                  <p:embed/>
                </p:oleObj>
              </mc:Choice>
              <mc:Fallback>
                <p:oleObj name="Equation" r:id="rId3" imgW="350496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470150"/>
                        <a:ext cx="4864100" cy="8826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73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0DE271D-2AE5-4417-897D-9E01BD97CE17}" type="slidenum">
              <a:rPr lang="en-US" sz="3200">
                <a:solidFill>
                  <a:schemeClr val="bg2"/>
                </a:solidFill>
              </a:rPr>
              <a:pPr/>
              <a:t>18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rgbClr val="FF6600"/>
                </a:solidFill>
              </a:rPr>
              <a:t>Set Operations (2.2) (cont.)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Propositional calculus and set theory are both instances of an algebraic system called a</a:t>
            </a:r>
            <a:br>
              <a:rPr lang="en-US" smtClean="0"/>
            </a:br>
            <a:endParaRPr lang="en-US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i="1" smtClean="0">
                <a:solidFill>
                  <a:srgbClr val="FFFF00"/>
                </a:solidFill>
              </a:rPr>
              <a:t>Boolean Algebra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The operators in set theory are defined in terms of the corresponding operator in propositional calculus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As always there must be a universe U. All sets are assumed to be subsets of 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84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453953E-F06D-425C-95A8-2039DEB90C69}" type="slidenum">
              <a:rPr lang="en-US" sz="3200">
                <a:solidFill>
                  <a:schemeClr val="bg2"/>
                </a:solidFill>
              </a:rPr>
              <a:pPr/>
              <a:t>19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Two sets A and B are equal, denoted A = B, iff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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B].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Note:</a:t>
            </a:r>
            <a:r>
              <a:rPr lang="en-US" smtClean="0"/>
              <a:t> By a previous logical equivalence we have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= B iff </a:t>
            </a: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[(x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A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B) </a:t>
            </a:r>
            <a:r>
              <a:rPr lang="en-US" smtClean="0">
                <a:sym typeface="Symbol" panose="05050102010706020507" pitchFamily="18" charset="2"/>
              </a:rPr>
              <a:t></a:t>
            </a:r>
            <a:r>
              <a:rPr lang="en-US" smtClean="0"/>
              <a:t> (x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A)]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		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= B iff A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B and B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3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C5DE922-5162-43E0-A064-FE9C4F67CF77}" type="slidenum">
              <a:rPr lang="en-US" sz="3200">
                <a:solidFill>
                  <a:schemeClr val="bg2"/>
                </a:solidFill>
              </a:rPr>
              <a:pPr/>
              <a:t>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Notation: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list the elements between braces: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 = {a, b, c, d}={b, c, a, d, d}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(Note: listing an object more than once does not change the set. Ordering means nothing.)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specification by predicates: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S= {x| P(x)},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S contains all the elements from U which make the predicate P true.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brace notation with ellipses: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 = { . . . , -3, -2, -1},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the negative integers.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91B5AF9-3EA4-4C4E-95FA-65B0D5DB9987}" type="slidenum">
              <a:rPr lang="en-US" sz="3200">
                <a:solidFill>
                  <a:schemeClr val="bg2"/>
                </a:solidFill>
              </a:rPr>
              <a:pPr/>
              <a:t>20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Definitions:</a:t>
            </a:r>
            <a:br>
              <a:rPr lang="en-US" sz="2400" smtClean="0"/>
            </a:br>
            <a:endParaRPr 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i="1" smtClean="0">
                <a:solidFill>
                  <a:srgbClr val="FFFF00"/>
                </a:solidFill>
              </a:rPr>
              <a:t>union</a:t>
            </a:r>
            <a:r>
              <a:rPr lang="en-US" sz="2000" smtClean="0"/>
              <a:t> of A and B, denoted A U B, is the set {x |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z="2000" smtClean="0"/>
              <a:t> A </a:t>
            </a:r>
            <a:r>
              <a:rPr lang="en-US" sz="2000" smtClean="0">
                <a:sym typeface="Symbol" panose="05050102010706020507" pitchFamily="18" charset="2"/>
              </a:rPr>
              <a:t>  </a:t>
            </a:r>
            <a:r>
              <a:rPr lang="en-US" sz="2000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z="2000" smtClean="0"/>
              <a:t> B}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i="1" smtClean="0">
                <a:solidFill>
                  <a:srgbClr val="FFFF00"/>
                </a:solidFill>
              </a:rPr>
              <a:t>intersection</a:t>
            </a:r>
            <a:r>
              <a:rPr lang="en-US" sz="2000" smtClean="0"/>
              <a:t> of A and B, denoted A </a:t>
            </a:r>
            <a:r>
              <a:rPr lang="en-US" sz="2000" smtClean="0">
                <a:sym typeface="Symbol" panose="05050102010706020507" pitchFamily="18" charset="2"/>
              </a:rPr>
              <a:t></a:t>
            </a:r>
            <a:r>
              <a:rPr lang="en-US" sz="2000" smtClean="0"/>
              <a:t> B, is the set 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{x |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z="2000" smtClean="0"/>
              <a:t> A </a:t>
            </a:r>
            <a:r>
              <a:rPr lang="en-US" sz="2000" smtClean="0">
                <a:sym typeface="Symbol" panose="05050102010706020507" pitchFamily="18" charset="2"/>
              </a:rPr>
              <a:t> </a:t>
            </a:r>
            <a:r>
              <a:rPr lang="en-US" sz="2000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z="2000" smtClean="0"/>
              <a:t> B}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Note: If the intersection is void, A and B are said to be </a:t>
            </a:r>
            <a:r>
              <a:rPr lang="en-US" i="1" smtClean="0">
                <a:solidFill>
                  <a:srgbClr val="FFFF00"/>
                </a:solidFill>
              </a:rPr>
              <a:t>disjoint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i="1" smtClean="0">
                <a:solidFill>
                  <a:srgbClr val="FFFF00"/>
                </a:solidFill>
              </a:rPr>
              <a:t>complement</a:t>
            </a:r>
            <a:r>
              <a:rPr lang="en-US" sz="2000" smtClean="0"/>
              <a:t> of A, denoted      , is the set {x | </a:t>
            </a:r>
            <a:r>
              <a:rPr lang="en-US" sz="2000" smtClean="0">
                <a:sym typeface="Symbol" panose="05050102010706020507" pitchFamily="18" charset="2"/>
              </a:rPr>
              <a:t></a:t>
            </a:r>
            <a:r>
              <a:rPr lang="en-US" sz="2000" smtClean="0"/>
              <a:t>(x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z="2000" smtClean="0"/>
              <a:t> A)}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Note: Alternative notation is A</a:t>
            </a:r>
            <a:r>
              <a:rPr lang="en-US" baseline="30000" smtClean="0"/>
              <a:t>c</a:t>
            </a:r>
            <a:r>
              <a:rPr lang="en-US" smtClean="0"/>
              <a:t>, and {x|x </a:t>
            </a:r>
            <a:r>
              <a:rPr lang="en-US" smtClean="0">
                <a:sym typeface="Symbol" panose="05050102010706020507" pitchFamily="18" charset="2"/>
              </a:rPr>
              <a:t></a:t>
            </a:r>
            <a:r>
              <a:rPr lang="en-US" smtClean="0"/>
              <a:t> A}.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i="1" smtClean="0">
                <a:solidFill>
                  <a:srgbClr val="FFFF00"/>
                </a:solidFill>
              </a:rPr>
              <a:t>difference</a:t>
            </a:r>
            <a:r>
              <a:rPr lang="en-US" sz="2000" smtClean="0"/>
              <a:t> of A and B, or the </a:t>
            </a:r>
            <a:r>
              <a:rPr lang="en-US" sz="2000" i="1" smtClean="0">
                <a:solidFill>
                  <a:srgbClr val="FFFF00"/>
                </a:solidFill>
              </a:rPr>
              <a:t>complement</a:t>
            </a:r>
            <a:r>
              <a:rPr lang="en-US" sz="2000" smtClean="0"/>
              <a:t> of B </a:t>
            </a:r>
            <a:r>
              <a:rPr lang="en-US" sz="2000" i="1" smtClean="0">
                <a:solidFill>
                  <a:srgbClr val="FFFF00"/>
                </a:solidFill>
              </a:rPr>
              <a:t>relative</a:t>
            </a:r>
            <a:r>
              <a:rPr lang="en-US" sz="2000" smtClean="0"/>
              <a:t> to A, denoted A - B, is the set A </a:t>
            </a:r>
            <a:r>
              <a:rPr lang="en-US" sz="2000" smtClean="0">
                <a:sym typeface="Symbol" panose="05050102010706020507" pitchFamily="18" charset="2"/>
              </a:rPr>
              <a:t></a:t>
            </a:r>
            <a:r>
              <a:rPr lang="en-US" sz="200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Note: The (absolute) complement of A is U - A.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i="1" smtClean="0">
                <a:solidFill>
                  <a:srgbClr val="FFFF00"/>
                </a:solidFill>
              </a:rPr>
              <a:t>symmetric difference</a:t>
            </a:r>
            <a:r>
              <a:rPr lang="en-US" sz="2000" smtClean="0"/>
              <a:t> of A and B, denoted A </a:t>
            </a:r>
            <a:r>
              <a:rPr lang="en-US" sz="2000" smtClean="0">
                <a:sym typeface="Symbol" panose="05050102010706020507" pitchFamily="18" charset="2"/>
              </a:rPr>
              <a:t> </a:t>
            </a:r>
            <a:r>
              <a:rPr lang="en-US" sz="2000" smtClean="0"/>
              <a:t>B, is the set 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(A - B) U (B - A)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45000" y="3886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886200"/>
                        <a:ext cx="254000" cy="2540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187700" y="5105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105400"/>
                        <a:ext cx="241300" cy="2540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C0634F9D-1EFC-4565-8E6B-85CE2701B196}" type="slidenum">
              <a:rPr lang="en-US" sz="3200">
                <a:solidFill>
                  <a:schemeClr val="bg2"/>
                </a:solidFill>
              </a:rPr>
              <a:pPr/>
              <a:t>21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U = {0, 1, 2, 3, 4, 5, 6, 7, 8, 9, 10}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A= {1, 2, 3, 4, 5}, </a:t>
            </a:r>
            <a:br>
              <a:rPr lang="en-US" smtClean="0"/>
            </a:br>
            <a:r>
              <a:rPr lang="en-US" smtClean="0"/>
              <a:t>B = {4, 5, 6, 7, 8}. Then</a:t>
            </a:r>
            <a:br>
              <a:rPr lang="en-US" smtClean="0"/>
            </a:br>
            <a:endParaRPr lang="en-US" smtClean="0"/>
          </a:p>
          <a:p>
            <a:pPr lvl="2" eaLnBrk="1" hangingPunct="1"/>
            <a:r>
              <a:rPr lang="en-US" smtClean="0"/>
              <a:t>A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r>
              <a:rPr lang="en-US" smtClean="0"/>
              <a:t>B = {1, 2, 3, 4, 5, 6, 7, 8}</a:t>
            </a:r>
          </a:p>
          <a:p>
            <a:pPr lvl="2" eaLnBrk="1" hangingPunct="1"/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B = {4, 5}</a:t>
            </a:r>
          </a:p>
          <a:p>
            <a:pPr lvl="2" eaLnBrk="1" hangingPunct="1"/>
            <a:r>
              <a:rPr lang="en-US" smtClean="0"/>
              <a:t>    = {0, 6, 7, 8, 9, 10}</a:t>
            </a:r>
          </a:p>
          <a:p>
            <a:pPr lvl="2" eaLnBrk="1" hangingPunct="1"/>
            <a:r>
              <a:rPr lang="en-US" smtClean="0"/>
              <a:t>    = {0, 1, 2, 3, 9, 10}</a:t>
            </a:r>
          </a:p>
          <a:p>
            <a:pPr lvl="2" eaLnBrk="1" hangingPunct="1"/>
            <a:r>
              <a:rPr lang="en-US" smtClean="0"/>
              <a:t>A - B = {1, 2, 3}</a:t>
            </a:r>
          </a:p>
          <a:p>
            <a:pPr lvl="2" eaLnBrk="1" hangingPunct="1"/>
            <a:r>
              <a:rPr lang="en-US" smtClean="0"/>
              <a:t>B - A = {6, 7, 8}</a:t>
            </a:r>
          </a:p>
          <a:p>
            <a:pPr lvl="2" eaLnBrk="1" hangingPunct="1"/>
            <a:r>
              <a:rPr lang="en-US" smtClean="0"/>
              <a:t>A</a:t>
            </a:r>
            <a:r>
              <a:rPr lang="en-US" smtClean="0">
                <a:sym typeface="Symbol" panose="05050102010706020507" pitchFamily="18" charset="2"/>
              </a:rPr>
              <a:t></a:t>
            </a:r>
            <a:r>
              <a:rPr lang="en-US" smtClean="0"/>
              <a:t>B = {1, 2, 3, 6, 7, 8}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676400" y="4216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16400"/>
                        <a:ext cx="304800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76400" y="46482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288925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894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3B4A434-E7B1-473C-AF5E-061A1B30EE7D}" type="slidenum">
              <a:rPr lang="en-US" sz="3200">
                <a:solidFill>
                  <a:schemeClr val="bg2"/>
                </a:solidFill>
              </a:rPr>
              <a:pPr/>
              <a:t>22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Venn Diagrams</a:t>
            </a:r>
            <a:br>
              <a:rPr lang="en-US" sz="2400" smtClean="0"/>
            </a:br>
            <a:endParaRPr lang="en-US" sz="2400" smtClean="0"/>
          </a:p>
          <a:p>
            <a:pPr lvl="1" eaLnBrk="1" hangingPunct="1"/>
            <a:r>
              <a:rPr lang="en-US" sz="2000" smtClean="0"/>
              <a:t>A useful geometric visualization tool (for 3 or less sets)</a:t>
            </a:r>
          </a:p>
          <a:p>
            <a:pPr lvl="1" eaLnBrk="1" hangingPunct="1"/>
            <a:r>
              <a:rPr lang="en-US" sz="2000" smtClean="0"/>
              <a:t>The Universe U is the rectangular box</a:t>
            </a:r>
          </a:p>
          <a:p>
            <a:pPr lvl="1" eaLnBrk="1" hangingPunct="1"/>
            <a:r>
              <a:rPr lang="en-US" sz="2000" smtClean="0"/>
              <a:t>Each set is represented by a circle and its interior</a:t>
            </a:r>
          </a:p>
          <a:p>
            <a:pPr lvl="1" eaLnBrk="1" hangingPunct="1"/>
            <a:r>
              <a:rPr lang="en-US" sz="2000" smtClean="0"/>
              <a:t>All possible combinations of the sets must be represented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lvl="1" eaLnBrk="1" hangingPunct="1"/>
            <a:r>
              <a:rPr lang="en-US" sz="2000" smtClean="0"/>
              <a:t>Shade the appropriate region to represent the given set operation.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828800" y="3962400"/>
            <a:ext cx="2743200" cy="1447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5715000" y="3962400"/>
            <a:ext cx="2743200" cy="1447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934200" y="4495800"/>
            <a:ext cx="9144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6477000" y="4038600"/>
            <a:ext cx="9144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590800" y="4343400"/>
            <a:ext cx="9144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3352800" y="4343400"/>
            <a:ext cx="9144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7239000" y="4038600"/>
            <a:ext cx="9144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1965325" y="39624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803525" y="44196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6705600" y="41910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3657600" y="44958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71628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 bwMode="auto">
          <a:xfrm>
            <a:off x="7620000" y="41148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2613025" y="5416550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b="1">
                <a:latin typeface="Tahoma" panose="020B0604030504040204" pitchFamily="34" charset="0"/>
              </a:rPr>
              <a:t>For 2 sets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575425" y="5394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b="1">
                <a:latin typeface="Tahoma" panose="020B0604030504040204" pitchFamily="34" charset="0"/>
              </a:rPr>
              <a:t>For 3 sets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512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DA71AA3-8294-42B0-83B8-2291AB86CD96}" type="slidenum">
              <a:rPr lang="en-US" sz="3200">
                <a:solidFill>
                  <a:schemeClr val="bg2"/>
                </a:solidFill>
              </a:rPr>
              <a:pPr/>
              <a:t>23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5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Set Identities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Set identities correspond to the logical equivalences.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The complement of the union is the intersection of the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complements: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=    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Proof: To show: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          </a:t>
            </a:r>
            <a:r>
              <a:rPr lang="en-US" smtClean="0">
                <a:sym typeface="Symbol" panose="05050102010706020507" pitchFamily="18" charset="2"/>
              </a:rPr>
              <a:t>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     </a:t>
            </a:r>
            <a:r>
              <a:rPr lang="en-US" smtClean="0"/>
              <a:t>      ]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To show two sets are equal we show for all x that x is a member of one set if and only if it is a member of the other.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105400" y="4343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304800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7912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0"/>
                        <a:ext cx="288925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096000" y="518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253800" imgH="253800" progId="Equation.3">
                  <p:embed/>
                </p:oleObj>
              </mc:Choice>
              <mc:Fallback>
                <p:oleObj name="Equation" r:id="rId7" imgW="2538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304800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797675" y="51816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8" imgW="241200" imgH="253800" progId="Equation.3">
                  <p:embed/>
                </p:oleObj>
              </mc:Choice>
              <mc:Fallback>
                <p:oleObj name="Equation" r:id="rId8" imgW="241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5181600"/>
                        <a:ext cx="288925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900488" y="4267200"/>
          <a:ext cx="8239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9" imgW="685800" imgH="279360" progId="Equation.3">
                  <p:embed/>
                </p:oleObj>
              </mc:Choice>
              <mc:Fallback>
                <p:oleObj name="Equation" r:id="rId9" imgW="68580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267200"/>
                        <a:ext cx="823912" cy="336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191000" y="5149850"/>
          <a:ext cx="823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1" imgW="685800" imgH="279360" progId="Equation.3">
                  <p:embed/>
                </p:oleObj>
              </mc:Choice>
              <mc:Fallback>
                <p:oleObj name="Equation" r:id="rId11" imgW="6858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49850"/>
                        <a:ext cx="823913" cy="336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04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7D2C042-71D7-481A-9A48-A92926A23A72}" type="slidenum">
              <a:rPr lang="en-US" sz="3200">
                <a:solidFill>
                  <a:schemeClr val="bg2"/>
                </a:solidFill>
              </a:rPr>
              <a:pPr/>
              <a:t>24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686800" cy="4876800"/>
          </a:xfrm>
        </p:spPr>
        <p:txBody>
          <a:bodyPr/>
          <a:lstStyle/>
          <a:p>
            <a:pPr lvl="1" eaLnBrk="1" hangingPunct="1"/>
            <a:r>
              <a:rPr lang="en-US" smtClean="0"/>
              <a:t>We now apply an important rule of inference (defined later) called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b="1" i="1" smtClean="0">
                <a:solidFill>
                  <a:srgbClr val="FFFF00"/>
                </a:solidFill>
              </a:rPr>
              <a:t>Universal Instantiation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In a proof we can eliminate the universal quantifier which binds a variable if we do not assume anything about the variable other than it is an arbitrary member of the Universe. We can then treat the resulting predicate as a proposition.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685800" y="2895600"/>
            <a:ext cx="8153400" cy="28956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14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97CC672-585D-4F81-AC01-65C16CF7FB8B}" type="slidenum">
              <a:rPr lang="en-US" sz="3200">
                <a:solidFill>
                  <a:schemeClr val="bg2"/>
                </a:solidFill>
              </a:rPr>
              <a:pPr/>
              <a:t>25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1492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686800" cy="1905000"/>
          </a:xfrm>
        </p:spPr>
        <p:txBody>
          <a:bodyPr/>
          <a:lstStyle/>
          <a:p>
            <a:pPr lvl="1" eaLnBrk="1" hangingPunct="1"/>
            <a:r>
              <a:rPr lang="en-US" smtClean="0"/>
              <a:t>We say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'Let x be arbitrary.'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u="sng" smtClean="0"/>
              <a:t>Then</a:t>
            </a:r>
            <a:r>
              <a:rPr lang="en-US" smtClean="0"/>
              <a:t> we can treat the predicates as propositions:</a:t>
            </a:r>
          </a:p>
        </p:txBody>
      </p:sp>
      <p:pic>
        <p:nvPicPr>
          <p:cNvPr id="191493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200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C3C2043B-198D-485D-9CA8-4F52876E4295}" type="slidenum">
              <a:rPr lang="en-US" sz="3200">
                <a:solidFill>
                  <a:schemeClr val="bg2"/>
                </a:solidFill>
              </a:rPr>
              <a:pPr/>
              <a:t>26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61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Hence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          </a:t>
            </a:r>
            <a:r>
              <a:rPr lang="en-US" smtClean="0">
                <a:sym typeface="Symbol" panose="05050102010706020507" pitchFamily="18" charset="2"/>
              </a:rPr>
              <a:t>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   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     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is a tautology.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Since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x was arbitrary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we have used only logically equivalent assertions and definitions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281488" y="1981200"/>
          <a:ext cx="8239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685800" imgH="279360" progId="Equation.3">
                  <p:embed/>
                </p:oleObj>
              </mc:Choice>
              <mc:Fallback>
                <p:oleObj name="Equation" r:id="rId3" imgW="68580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1981200"/>
                        <a:ext cx="823912" cy="336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72200" y="1981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253800" imgH="253800" progId="Equation.3">
                  <p:embed/>
                </p:oleObj>
              </mc:Choice>
              <mc:Fallback>
                <p:oleObj name="Equation" r:id="rId5" imgW="2538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81200"/>
                        <a:ext cx="304800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858000" y="19812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7" imgW="241200" imgH="253800" progId="Equation.3">
                  <p:embed/>
                </p:oleObj>
              </mc:Choice>
              <mc:Fallback>
                <p:oleObj name="Equation" r:id="rId7" imgW="2412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81200"/>
                        <a:ext cx="288925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11351A9-0460-494F-BD79-6DE564EF3437}" type="slidenum">
              <a:rPr lang="en-US" sz="3200">
                <a:solidFill>
                  <a:schemeClr val="bg2"/>
                </a:solidFill>
              </a:rPr>
              <a:pPr/>
              <a:t>27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71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>we can apply another rule of inference called</a:t>
            </a:r>
            <a:br>
              <a:rPr lang="en-US" sz="2400" smtClean="0"/>
            </a:br>
            <a:endParaRPr lang="en-US" sz="24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400" b="1" i="1" smtClean="0">
                <a:solidFill>
                  <a:srgbClr val="FFFF00"/>
                </a:solidFill>
              </a:rPr>
              <a:t>Universal Generalization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>	We can apply a universal quantifier to bind a variable if we have shown the predicate to be true for all values of the variable in the Universe.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>and claim the assertion is true for all x, i.e.,</a:t>
            </a:r>
            <a:br>
              <a:rPr lang="en-US" sz="2400" smtClean="0"/>
            </a:br>
            <a:endParaRPr lang="en-US" sz="2400" smtClean="0"/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          </a:t>
            </a:r>
            <a:r>
              <a:rPr lang="en-US" smtClean="0">
                <a:sym typeface="Symbol" panose="05050102010706020507" pitchFamily="18" charset="2"/>
              </a:rPr>
              <a:t>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   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     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Q. E. D. (Latin phrase </a:t>
            </a:r>
            <a:r>
              <a:rPr lang="en-US" sz="2400" smtClean="0">
                <a:latin typeface="Times New Roman" panose="02020603050405020304" pitchFamily="18" charset="0"/>
              </a:rPr>
              <a:t>“</a:t>
            </a:r>
            <a:r>
              <a:rPr lang="en-US" sz="2400" smtClean="0"/>
              <a:t>Quod Erat Demonstrandum</a:t>
            </a:r>
            <a:r>
              <a:rPr lang="en-US" sz="2400" smtClean="0">
                <a:latin typeface="Times New Roman" panose="02020603050405020304" pitchFamily="18" charset="0"/>
              </a:rPr>
              <a:t>”</a:t>
            </a:r>
            <a:r>
              <a:rPr lang="en-US" sz="240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609600" y="2209800"/>
            <a:ext cx="8305800" cy="1981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91000" y="5149850"/>
          <a:ext cx="823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685800" imgH="279360" progId="Equation.3">
                  <p:embed/>
                </p:oleObj>
              </mc:Choice>
              <mc:Fallback>
                <p:oleObj name="Equation" r:id="rId3" imgW="68580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49850"/>
                        <a:ext cx="823913" cy="336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0" y="518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253800" imgH="253800" progId="Equation.3">
                  <p:embed/>
                </p:oleObj>
              </mc:Choice>
              <mc:Fallback>
                <p:oleObj name="Equation" r:id="rId5" imgW="2538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304800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797675" y="51816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241200" imgH="253800" progId="Equation.3">
                  <p:embed/>
                </p:oleObj>
              </mc:Choice>
              <mc:Fallback>
                <p:oleObj name="Equation" r:id="rId7" imgW="2412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5181600"/>
                        <a:ext cx="288925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25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B26CFB3-C183-4D90-B7B6-A820AAFEF88F}" type="slidenum">
              <a:rPr lang="en-US" sz="3200">
                <a:solidFill>
                  <a:schemeClr val="bg2"/>
                </a:solidFill>
              </a:rPr>
              <a:pPr/>
              <a:t>28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76800"/>
          </a:xfrm>
        </p:spPr>
        <p:txBody>
          <a:bodyPr/>
          <a:lstStyle/>
          <a:p>
            <a:pPr lvl="1" eaLnBrk="1" hangingPunct="1"/>
            <a:r>
              <a:rPr lang="en-US" sz="2000" smtClean="0"/>
              <a:t>Note: As an alternative which might be easier in some cases, use the identity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A = B </a:t>
            </a:r>
            <a:r>
              <a:rPr lang="en-US" sz="2000" smtClean="0">
                <a:sym typeface="Symbol" panose="05050102010706020507" pitchFamily="18" charset="2"/>
              </a:rPr>
              <a:t></a:t>
            </a:r>
            <a:r>
              <a:rPr lang="en-US" sz="2000" smtClean="0"/>
              <a:t> [A </a:t>
            </a:r>
            <a:r>
              <a:rPr lang="en-US" sz="2000" smtClean="0">
                <a:sym typeface="Symbol" panose="05050102010706020507" pitchFamily="18" charset="2"/>
              </a:rPr>
              <a:t> </a:t>
            </a:r>
            <a:r>
              <a:rPr lang="en-US" sz="2000" smtClean="0"/>
              <a:t>B and B </a:t>
            </a:r>
            <a:r>
              <a:rPr lang="en-US" sz="2000" smtClean="0">
                <a:sym typeface="Symbol" panose="05050102010706020507" pitchFamily="18" charset="2"/>
              </a:rPr>
              <a:t></a:t>
            </a:r>
            <a:r>
              <a:rPr lang="en-US" sz="2000" smtClean="0"/>
              <a:t> A]</a:t>
            </a:r>
            <a:br>
              <a:rPr lang="en-US" sz="2000" smtClean="0"/>
            </a:b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Show A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(B - A) =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 void set is a subset of every set. Hence,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smtClean="0"/>
              <a:t>(B - A) </a:t>
            </a:r>
            <a:r>
              <a:rPr lang="en-US" smtClean="0">
                <a:sym typeface="Symbol" panose="05050102010706020507" pitchFamily="18" charset="2"/>
              </a:rPr>
              <a:t>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Therefore, it suffices to show</a:t>
            </a:r>
            <a:br>
              <a:rPr lang="en-US" smtClean="0"/>
            </a:br>
            <a:endParaRPr lang="en-US" smtClean="0"/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smtClean="0"/>
              <a:t>(B - A) </a:t>
            </a:r>
            <a:r>
              <a:rPr lang="en-US" sz="1800" smtClean="0">
                <a:sym typeface="Symbol" panose="05050102010706020507" pitchFamily="18" charset="2"/>
              </a:rPr>
              <a:t>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          or          </a:t>
            </a: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smtClean="0"/>
              <a:t>(B - A)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]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So as before we say 'let x be arbitrary</a:t>
            </a:r>
            <a:r>
              <a:rPr lang="en-US" smtClean="0">
                <a:latin typeface="Times New Roman" panose="02020603050405020304" pitchFamily="18" charset="0"/>
              </a:rPr>
              <a:t>’</a:t>
            </a:r>
            <a:r>
              <a:rPr lang="en-US" smtClean="0"/>
              <a:t>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35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56DA032-256E-475F-BB81-473B064869A8}" type="slidenum">
              <a:rPr lang="en-US" sz="3200">
                <a:solidFill>
                  <a:schemeClr val="bg2"/>
                </a:solidFill>
              </a:rPr>
              <a:pPr/>
              <a:t>29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93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Example (cont.)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Show x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smtClean="0"/>
              <a:t>(B - A)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>
                <a:latin typeface="Symbol" panose="05050102010706020507" pitchFamily="18" charset="2"/>
              </a:rPr>
              <a:t> </a:t>
            </a:r>
            <a:r>
              <a:rPr lang="en-US" smtClean="0"/>
              <a:t>is a tautology.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But the consequent is always false.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Therefore, the antecedent better always be false also.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Apply the definitions: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935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79838"/>
            <a:ext cx="89154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4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17E04F9-110C-4FFC-A00B-C8AB1CF9DAF6}" type="slidenum">
              <a:rPr lang="en-US" sz="3200">
                <a:solidFill>
                  <a:schemeClr val="bg2"/>
                </a:solidFill>
              </a:rPr>
              <a:pPr/>
              <a:t>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Common Universal Sets</a:t>
            </a:r>
            <a:r>
              <a:rPr lang="en-US" smtClean="0"/>
              <a:t/>
            </a:r>
            <a:br>
              <a:rPr lang="en-US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 = reals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 = natural numbers = {0,1, 2, 3, . . . }, the </a:t>
            </a:r>
            <a:r>
              <a:rPr lang="en-US" i="1" smtClean="0"/>
              <a:t>counting</a:t>
            </a:r>
            <a:r>
              <a:rPr lang="en-US" smtClean="0"/>
              <a:t>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Z = all integers = {. . , -3, -2, -1, 0, 1, 2, 3, 4, . 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Z</a:t>
            </a:r>
            <a:r>
              <a:rPr lang="en-US" baseline="30000" smtClean="0"/>
              <a:t>+</a:t>
            </a:r>
            <a:r>
              <a:rPr lang="en-US" smtClean="0"/>
              <a:t> is the set of positive integers</a:t>
            </a:r>
            <a:br>
              <a:rPr lang="en-US" smtClean="0"/>
            </a:b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is a member of S or x is an element of S: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is not an element of S: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</a:t>
            </a:r>
            <a:r>
              <a:rPr lang="en-US" smtClean="0"/>
              <a:t> 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45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DA219C6-8892-428D-96B5-459609A1B480}" type="slidenum">
              <a:rPr lang="en-US" sz="3200">
                <a:solidFill>
                  <a:schemeClr val="bg2"/>
                </a:solidFill>
              </a:rPr>
              <a:pPr/>
              <a:t>30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191000"/>
          </a:xfrm>
        </p:spPr>
        <p:txBody>
          <a:bodyPr/>
          <a:lstStyle/>
          <a:p>
            <a:pPr lvl="1" eaLnBrk="1" hangingPunct="1"/>
            <a:r>
              <a:rPr lang="en-US" smtClean="0"/>
              <a:t>Example (cont.)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Hence, because P </a:t>
            </a:r>
            <a:r>
              <a:rPr lang="en-US" smtClean="0">
                <a:sym typeface="Symbol" panose="05050102010706020507" pitchFamily="18" charset="2"/>
              </a:rPr>
              <a:t> </a:t>
            </a:r>
            <a:r>
              <a:rPr lang="en-US" smtClean="0"/>
              <a:t>P is always false, the implication is a tautology.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 result follows by Universal Generalization.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Q. E. D.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17DA18D-0936-4746-89E4-B6719F035D4D}" type="slidenum">
              <a:rPr lang="en-US" sz="3200">
                <a:solidFill>
                  <a:schemeClr val="bg2"/>
                </a:solidFill>
              </a:rPr>
              <a:pPr/>
              <a:t>31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 and Intersection of Indexed Collections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Let A</a:t>
            </a:r>
            <a:r>
              <a:rPr lang="en-US" baseline="-25000" smtClean="0"/>
              <a:t>1</a:t>
            </a:r>
            <a:r>
              <a:rPr lang="en-US" smtClean="0"/>
              <a:t>,A</a:t>
            </a:r>
            <a:r>
              <a:rPr lang="en-US" baseline="-25000" smtClean="0"/>
              <a:t>2</a:t>
            </a:r>
            <a:r>
              <a:rPr lang="en-US" smtClean="0"/>
              <a:t> ,..., A</a:t>
            </a:r>
            <a:r>
              <a:rPr lang="en-US" baseline="-25000" smtClean="0"/>
              <a:t>n</a:t>
            </a:r>
            <a:r>
              <a:rPr lang="en-US" smtClean="0"/>
              <a:t> be an indexed collection of sets.</a:t>
            </a:r>
          </a:p>
          <a:p>
            <a:pPr lvl="1" eaLnBrk="1" hangingPunct="1"/>
            <a:r>
              <a:rPr lang="en-US" smtClean="0"/>
              <a:t>Union and intersection are associative (because 'and' and 'or' are) we have: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181350" y="3857625"/>
          <a:ext cx="44386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781000" imgH="1688760" progId="Equation.3">
                  <p:embed/>
                </p:oleObj>
              </mc:Choice>
              <mc:Fallback>
                <p:oleObj name="Equation" r:id="rId3" imgW="2781000" imgH="1688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857625"/>
                        <a:ext cx="4438650" cy="26955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4BBF1DA-135D-4BC6-A002-7F5392D7003E}" type="slidenum">
              <a:rPr lang="en-US" sz="3200">
                <a:solidFill>
                  <a:schemeClr val="bg2"/>
                </a:solidFill>
              </a:rPr>
              <a:pPr/>
              <a:t>32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 (2.2) (cont.)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</a:t>
            </a:r>
            <a:br>
              <a:rPr lang="en-US" b="1" smtClean="0">
                <a:solidFill>
                  <a:srgbClr val="66FF66"/>
                </a:solidFill>
              </a:rPr>
            </a:br>
            <a:r>
              <a:rPr lang="en-US" b="1" smtClean="0">
                <a:solidFill>
                  <a:srgbClr val="66FF66"/>
                </a:solidFill>
              </a:rPr>
              <a:t/>
            </a:r>
            <a:br>
              <a:rPr lang="en-US" b="1" smtClean="0">
                <a:solidFill>
                  <a:srgbClr val="66FF66"/>
                </a:solidFill>
              </a:rPr>
            </a:br>
            <a:r>
              <a:rPr lang="en-US" smtClean="0"/>
              <a:t>Let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479800" y="2578100"/>
          <a:ext cx="2184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184120" imgH="1701720" progId="Equation.3">
                  <p:embed/>
                </p:oleObj>
              </mc:Choice>
              <mc:Fallback>
                <p:oleObj name="Equation" r:id="rId3" imgW="2184120" imgH="1701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78100"/>
                        <a:ext cx="21844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86000" y="2241550"/>
          <a:ext cx="38100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2184120" imgH="1701720" progId="Equation.3">
                  <p:embed/>
                </p:oleObj>
              </mc:Choice>
              <mc:Fallback>
                <p:oleObj name="Equation" r:id="rId5" imgW="2184120" imgH="1701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41550"/>
                        <a:ext cx="3810000" cy="29686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55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79BA01C-7D73-4F2B-A8E4-98E6506EAA07}" type="slidenum">
              <a:rPr lang="en-US" sz="3200">
                <a:solidFill>
                  <a:schemeClr val="bg2"/>
                </a:solidFill>
              </a:rPr>
              <a:pPr/>
              <a:t>33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rgbClr val="FF6600"/>
                </a:solidFill>
              </a:rPr>
              <a:t>Functions (2.3)</a:t>
            </a:r>
          </a:p>
        </p:txBody>
      </p:sp>
      <p:sp>
        <p:nvSpPr>
          <p:cNvPr id="195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Let A and B be sets. A function (mapping, map) f from A to B, denoted f :A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B, is a subset of A*B such that</a:t>
            </a:r>
            <a:br>
              <a:rPr lang="en-US" smtClean="0"/>
            </a:br>
            <a:endParaRPr 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A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Symbol" panose="05050102010706020507" pitchFamily="18" charset="2"/>
              </a:rPr>
              <a:t></a:t>
            </a:r>
            <a:r>
              <a:rPr lang="en-US" smtClean="0"/>
              <a:t>y [y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 </a:t>
            </a:r>
            <a:r>
              <a:rPr lang="en-US" smtClean="0">
                <a:sym typeface="Symbol" panose="05050102010706020507" pitchFamily="18" charset="2"/>
              </a:rPr>
              <a:t></a:t>
            </a:r>
            <a:r>
              <a:rPr lang="en-US" smtClean="0"/>
              <a:t> &lt; x, y &gt;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f ]]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and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[&lt; x, y</a:t>
            </a:r>
            <a:r>
              <a:rPr lang="en-US" baseline="-25000" smtClean="0"/>
              <a:t>1</a:t>
            </a:r>
            <a:r>
              <a:rPr lang="en-US" smtClean="0"/>
              <a:t> &gt;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f </a:t>
            </a:r>
            <a:r>
              <a:rPr lang="en-US" smtClean="0">
                <a:sym typeface="Symbol" panose="05050102010706020507" pitchFamily="18" charset="2"/>
              </a:rPr>
              <a:t></a:t>
            </a:r>
            <a:r>
              <a:rPr lang="en-US" smtClean="0"/>
              <a:t> &lt; x, y</a:t>
            </a:r>
            <a:r>
              <a:rPr lang="en-US" baseline="-25000" smtClean="0"/>
              <a:t>2</a:t>
            </a:r>
            <a:r>
              <a:rPr lang="en-US" smtClean="0"/>
              <a:t> &gt;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f ]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y</a:t>
            </a:r>
            <a:r>
              <a:rPr lang="en-US" baseline="-25000" smtClean="0"/>
              <a:t>1</a:t>
            </a:r>
            <a:r>
              <a:rPr lang="en-US" smtClean="0"/>
              <a:t> = y</a:t>
            </a:r>
            <a:r>
              <a:rPr lang="en-US" baseline="-25000" smtClean="0"/>
              <a:t>2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66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3613D70A-0606-462A-8F69-CE1E4C39AC0F}" type="slidenum">
              <a:rPr lang="en-US" sz="3200">
                <a:solidFill>
                  <a:schemeClr val="bg2"/>
                </a:solidFill>
              </a:rPr>
              <a:pPr/>
              <a:t>34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66FF66"/>
                </a:solidFill>
              </a:rPr>
              <a:t>Note:</a:t>
            </a:r>
            <a:r>
              <a:rPr lang="en-US" sz="2400" smtClean="0"/>
              <a:t> f associates with each x in A one and only one y in B.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A is called the </a:t>
            </a:r>
            <a:r>
              <a:rPr lang="en-US" i="1" smtClean="0">
                <a:solidFill>
                  <a:srgbClr val="FFFF00"/>
                </a:solidFill>
              </a:rPr>
              <a:t>domain</a:t>
            </a:r>
            <a:r>
              <a:rPr lang="en-US" smtClean="0"/>
              <a:t> and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B is called the </a:t>
            </a:r>
            <a:r>
              <a:rPr lang="en-US" i="1" smtClean="0">
                <a:solidFill>
                  <a:srgbClr val="FFFF00"/>
                </a:solidFill>
              </a:rPr>
              <a:t>codomain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If f(x) = y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y is called the</a:t>
            </a:r>
            <a:r>
              <a:rPr lang="en-US" i="1" smtClean="0">
                <a:solidFill>
                  <a:srgbClr val="FFFF00"/>
                </a:solidFill>
              </a:rPr>
              <a:t> image</a:t>
            </a:r>
            <a:r>
              <a:rPr lang="en-US" smtClean="0"/>
              <a:t> of x under f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x is called a </a:t>
            </a:r>
            <a:r>
              <a:rPr lang="en-US" i="1" smtClean="0">
                <a:solidFill>
                  <a:srgbClr val="FFFF00"/>
                </a:solidFill>
              </a:rPr>
              <a:t>preimage</a:t>
            </a:r>
            <a:r>
              <a:rPr lang="en-US" smtClean="0"/>
              <a:t> of y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(note there may be more than one preimage of y but there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is only one image of x).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The </a:t>
            </a:r>
            <a:r>
              <a:rPr lang="en-US" i="1" smtClean="0">
                <a:solidFill>
                  <a:srgbClr val="FFFF00"/>
                </a:solidFill>
              </a:rPr>
              <a:t>range</a:t>
            </a:r>
            <a:r>
              <a:rPr lang="en-US" smtClean="0"/>
              <a:t> of f is the set of all images of points in A under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f. We denote it by f(A).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76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BEF8C1D-C20C-4B00-A4DF-B24ED26DE842}" type="slidenum">
              <a:rPr lang="en-US" sz="3200">
                <a:solidFill>
                  <a:schemeClr val="bg2"/>
                </a:solidFill>
              </a:rPr>
              <a:pPr/>
              <a:t>35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>If S is a subset of A then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400" smtClean="0"/>
              <a:t>f(S) = {f(s) | s in S}.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66FF66"/>
                </a:solidFill>
              </a:rPr>
              <a:t>Example: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f(a) = Z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the image of d is Z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the domain of f is A = {a, b, c, d}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the codomain is B = {X, Y, Z}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f(A) = {Y, Z}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the preimage of Y is 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the preimages of Z are a, c and 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</a:rPr>
              <a:t>•</a:t>
            </a:r>
            <a:r>
              <a:rPr lang="en-US" sz="2000" smtClean="0"/>
              <a:t> f({c,d}) = {Z}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97638" name="Oval 4"/>
          <p:cNvSpPr>
            <a:spLocks noChangeArrowheads="1"/>
          </p:cNvSpPr>
          <p:nvPr/>
        </p:nvSpPr>
        <p:spPr bwMode="auto">
          <a:xfrm>
            <a:off x="6096000" y="3429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39" name="Oval 5"/>
          <p:cNvSpPr>
            <a:spLocks noChangeArrowheads="1"/>
          </p:cNvSpPr>
          <p:nvPr/>
        </p:nvSpPr>
        <p:spPr bwMode="auto">
          <a:xfrm>
            <a:off x="6096000" y="3962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0" name="Oval 6"/>
          <p:cNvSpPr>
            <a:spLocks noChangeArrowheads="1"/>
          </p:cNvSpPr>
          <p:nvPr/>
        </p:nvSpPr>
        <p:spPr bwMode="auto">
          <a:xfrm>
            <a:off x="6096000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1" name="Oval 7"/>
          <p:cNvSpPr>
            <a:spLocks noChangeArrowheads="1"/>
          </p:cNvSpPr>
          <p:nvPr/>
        </p:nvSpPr>
        <p:spPr bwMode="auto">
          <a:xfrm>
            <a:off x="6096000" y="5029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2" name="Oval 8"/>
          <p:cNvSpPr>
            <a:spLocks noChangeArrowheads="1"/>
          </p:cNvSpPr>
          <p:nvPr/>
        </p:nvSpPr>
        <p:spPr bwMode="auto">
          <a:xfrm>
            <a:off x="7543800" y="3733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3" name="Oval 9"/>
          <p:cNvSpPr>
            <a:spLocks noChangeArrowheads="1"/>
          </p:cNvSpPr>
          <p:nvPr/>
        </p:nvSpPr>
        <p:spPr bwMode="auto">
          <a:xfrm>
            <a:off x="7543800" y="4267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4" name="Oval 1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7645" name="Text Box 11"/>
          <p:cNvSpPr txBox="1">
            <a:spLocks noChangeArrowheads="1"/>
          </p:cNvSpPr>
          <p:nvPr/>
        </p:nvSpPr>
        <p:spPr bwMode="auto">
          <a:xfrm>
            <a:off x="6008688" y="28194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7646" name="Text Box 12"/>
          <p:cNvSpPr txBox="1">
            <a:spLocks noChangeArrowheads="1"/>
          </p:cNvSpPr>
          <p:nvPr/>
        </p:nvSpPr>
        <p:spPr bwMode="auto">
          <a:xfrm>
            <a:off x="7456488" y="28194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97647" name="Text Box 13"/>
          <p:cNvSpPr txBox="1">
            <a:spLocks noChangeArrowheads="1"/>
          </p:cNvSpPr>
          <p:nvPr/>
        </p:nvSpPr>
        <p:spPr bwMode="auto">
          <a:xfrm>
            <a:off x="5729288" y="32004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7648" name="Text Box 14"/>
          <p:cNvSpPr txBox="1">
            <a:spLocks noChangeArrowheads="1"/>
          </p:cNvSpPr>
          <p:nvPr/>
        </p:nvSpPr>
        <p:spPr bwMode="auto">
          <a:xfrm>
            <a:off x="5707063" y="3810000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197649" name="Text Box 15"/>
          <p:cNvSpPr txBox="1">
            <a:spLocks noChangeArrowheads="1"/>
          </p:cNvSpPr>
          <p:nvPr/>
        </p:nvSpPr>
        <p:spPr bwMode="auto">
          <a:xfrm>
            <a:off x="5751513" y="42672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97650" name="Text Box 16"/>
          <p:cNvSpPr txBox="1">
            <a:spLocks noChangeArrowheads="1"/>
          </p:cNvSpPr>
          <p:nvPr/>
        </p:nvSpPr>
        <p:spPr bwMode="auto">
          <a:xfrm>
            <a:off x="5715000" y="48768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97651" name="Text Box 17"/>
          <p:cNvSpPr txBox="1">
            <a:spLocks noChangeArrowheads="1"/>
          </p:cNvSpPr>
          <p:nvPr/>
        </p:nvSpPr>
        <p:spPr bwMode="auto">
          <a:xfrm>
            <a:off x="7848600" y="35814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97652" name="Text Box 18"/>
          <p:cNvSpPr txBox="1">
            <a:spLocks noChangeArrowheads="1"/>
          </p:cNvSpPr>
          <p:nvPr/>
        </p:nvSpPr>
        <p:spPr bwMode="auto">
          <a:xfrm>
            <a:off x="7837488" y="4114800"/>
            <a:ext cx="38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97653" name="Text Box 19"/>
          <p:cNvSpPr txBox="1">
            <a:spLocks noChangeArrowheads="1"/>
          </p:cNvSpPr>
          <p:nvPr/>
        </p:nvSpPr>
        <p:spPr bwMode="auto">
          <a:xfrm>
            <a:off x="7924800" y="4572000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197654" name="Line 20"/>
          <p:cNvSpPr>
            <a:spLocks noChangeShapeType="1"/>
          </p:cNvSpPr>
          <p:nvPr/>
        </p:nvSpPr>
        <p:spPr bwMode="auto">
          <a:xfrm>
            <a:off x="6172200" y="3505200"/>
            <a:ext cx="129540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655" name="Line 21"/>
          <p:cNvSpPr>
            <a:spLocks noChangeShapeType="1"/>
          </p:cNvSpPr>
          <p:nvPr/>
        </p:nvSpPr>
        <p:spPr bwMode="auto">
          <a:xfrm>
            <a:off x="6248400" y="39624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656" name="Line 22"/>
          <p:cNvSpPr>
            <a:spLocks noChangeShapeType="1"/>
          </p:cNvSpPr>
          <p:nvPr/>
        </p:nvSpPr>
        <p:spPr bwMode="auto">
          <a:xfrm>
            <a:off x="6172200" y="4572000"/>
            <a:ext cx="1219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657" name="Line 23"/>
          <p:cNvSpPr>
            <a:spLocks noChangeShapeType="1"/>
          </p:cNvSpPr>
          <p:nvPr/>
        </p:nvSpPr>
        <p:spPr bwMode="auto">
          <a:xfrm flipV="1">
            <a:off x="6248400" y="4953000"/>
            <a:ext cx="12192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86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12DD65B-4B29-4D3C-BCBE-906E242DC2D9}" type="slidenum">
              <a:rPr lang="en-US" sz="3200">
                <a:solidFill>
                  <a:schemeClr val="bg2"/>
                </a:solidFill>
              </a:rPr>
              <a:pPr/>
              <a:t>36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Injections, Surjections and Bijections</a:t>
            </a:r>
            <a:br>
              <a:rPr lang="en-US" sz="2400" smtClean="0"/>
            </a:br>
            <a:endParaRPr lang="en-US" sz="1200" smtClean="0"/>
          </a:p>
          <a:p>
            <a:pPr lvl="1" eaLnBrk="1" hangingPunct="1"/>
            <a:r>
              <a:rPr lang="en-US" sz="2000" smtClean="0"/>
              <a:t>Let f be a function from A to B.</a:t>
            </a:r>
            <a:br>
              <a:rPr lang="en-US" sz="2000" smtClean="0"/>
            </a:br>
            <a:endParaRPr lang="en-US" sz="1200" smtClean="0"/>
          </a:p>
          <a:p>
            <a:pPr lvl="1" eaLnBrk="1" hangingPunct="1"/>
            <a:r>
              <a:rPr lang="en-US" sz="2000" b="1" smtClean="0">
                <a:solidFill>
                  <a:srgbClr val="FFFF00"/>
                </a:solidFill>
              </a:rPr>
              <a:t>Definition:</a:t>
            </a:r>
            <a:r>
              <a:rPr lang="en-US" sz="2000" smtClean="0"/>
              <a:t> f is </a:t>
            </a:r>
            <a:r>
              <a:rPr lang="en-US" sz="2000" i="1" smtClean="0">
                <a:solidFill>
                  <a:srgbClr val="FFFF00"/>
                </a:solidFill>
              </a:rPr>
              <a:t>one-to-one</a:t>
            </a:r>
            <a:r>
              <a:rPr lang="en-US" sz="2000" smtClean="0"/>
              <a:t> (denoted 1-1) or</a:t>
            </a:r>
            <a:r>
              <a:rPr lang="en-US" sz="2000" i="1" smtClean="0">
                <a:solidFill>
                  <a:srgbClr val="FFFF00"/>
                </a:solidFill>
              </a:rPr>
              <a:t> injective</a:t>
            </a:r>
            <a:r>
              <a:rPr lang="en-US" sz="2000" smtClean="0"/>
              <a:t> if preimages are unique.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66FF66"/>
                </a:solidFill>
              </a:rPr>
              <a:t>Note:</a:t>
            </a:r>
            <a:r>
              <a:rPr lang="en-US" sz="2000" smtClean="0"/>
              <a:t> this means that if a </a:t>
            </a:r>
            <a:r>
              <a:rPr lang="en-US" sz="2000" smtClean="0">
                <a:sym typeface="Symbol" panose="05050102010706020507" pitchFamily="18" charset="2"/>
              </a:rPr>
              <a:t></a:t>
            </a:r>
            <a:r>
              <a:rPr lang="en-US" sz="2000" smtClean="0"/>
              <a:t> b then f(a) </a:t>
            </a:r>
            <a:r>
              <a:rPr lang="en-US" sz="2000" smtClean="0">
                <a:sym typeface="Symbol" panose="05050102010706020507" pitchFamily="18" charset="2"/>
              </a:rPr>
              <a:t></a:t>
            </a:r>
            <a:r>
              <a:rPr lang="en-US" sz="2000" smtClean="0"/>
              <a:t> f(b).</a:t>
            </a:r>
            <a:br>
              <a:rPr lang="en-US" sz="2000" smtClean="0"/>
            </a:br>
            <a:endParaRPr lang="en-US" sz="1400" smtClean="0"/>
          </a:p>
          <a:p>
            <a:pPr lvl="1" eaLnBrk="1" hangingPunct="1"/>
            <a:r>
              <a:rPr lang="en-US" sz="2000" b="1" smtClean="0">
                <a:solidFill>
                  <a:srgbClr val="FFFF00"/>
                </a:solidFill>
              </a:rPr>
              <a:t>Definition:</a:t>
            </a:r>
            <a:r>
              <a:rPr lang="en-US" sz="2000" smtClean="0"/>
              <a:t> f is </a:t>
            </a:r>
            <a:r>
              <a:rPr lang="en-US" sz="2000" i="1" smtClean="0">
                <a:solidFill>
                  <a:srgbClr val="FFFF00"/>
                </a:solidFill>
              </a:rPr>
              <a:t>onto</a:t>
            </a:r>
            <a:r>
              <a:rPr lang="en-US" sz="2000" smtClean="0"/>
              <a:t> or </a:t>
            </a:r>
            <a:r>
              <a:rPr lang="en-US" sz="2000" i="1" smtClean="0">
                <a:solidFill>
                  <a:srgbClr val="FFFF00"/>
                </a:solidFill>
              </a:rPr>
              <a:t>surjective</a:t>
            </a:r>
            <a:r>
              <a:rPr lang="en-US" sz="2000" smtClean="0"/>
              <a:t> if every y in B has a preimage.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66FF66"/>
                </a:solidFill>
              </a:rPr>
              <a:t>Note:</a:t>
            </a:r>
            <a:r>
              <a:rPr lang="en-US" sz="2000" smtClean="0"/>
              <a:t> this means that for every y in B there must be an x in A such that f(x) = y.</a:t>
            </a:r>
            <a:br>
              <a:rPr lang="en-US" sz="2000" smtClean="0"/>
            </a:br>
            <a:endParaRPr lang="en-US" sz="1600" smtClean="0"/>
          </a:p>
          <a:p>
            <a:pPr lvl="1" eaLnBrk="1" hangingPunct="1"/>
            <a:r>
              <a:rPr lang="en-US" sz="2000" b="1" smtClean="0">
                <a:solidFill>
                  <a:srgbClr val="FFFF00"/>
                </a:solidFill>
              </a:rPr>
              <a:t>Definition:</a:t>
            </a:r>
            <a:r>
              <a:rPr lang="en-US" sz="2000" smtClean="0"/>
              <a:t> f is </a:t>
            </a:r>
            <a:r>
              <a:rPr lang="en-US" sz="2000" i="1" smtClean="0">
                <a:solidFill>
                  <a:srgbClr val="FFFF00"/>
                </a:solidFill>
              </a:rPr>
              <a:t>bijective</a:t>
            </a:r>
            <a:r>
              <a:rPr lang="en-US" sz="2000" smtClean="0"/>
              <a:t> if it is surjective and injective (one-to-one and onto).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996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35C700A-C9F3-4C44-AA54-C549C23A0AC6}" type="slidenum">
              <a:rPr lang="en-US" sz="3200">
                <a:solidFill>
                  <a:schemeClr val="bg2"/>
                </a:solidFill>
              </a:rPr>
              <a:pPr/>
              <a:t>37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Examples:</a:t>
            </a:r>
            <a:r>
              <a:rPr lang="en-US" smtClean="0">
                <a:solidFill>
                  <a:srgbClr val="66FF66"/>
                </a:solidFill>
              </a:rPr>
              <a:t/>
            </a:r>
            <a:br>
              <a:rPr lang="en-US" smtClean="0">
                <a:solidFill>
                  <a:srgbClr val="66FF66"/>
                </a:solidFill>
              </a:rPr>
            </a:br>
            <a:endParaRPr lang="en-US" smtClean="0">
              <a:solidFill>
                <a:srgbClr val="66FF66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The previous Example function is neither an injection nor a surjection. Hence it is not a bijection.</a:t>
            </a:r>
          </a:p>
        </p:txBody>
      </p:sp>
      <p:sp>
        <p:nvSpPr>
          <p:cNvPr id="199686" name="Oval 4"/>
          <p:cNvSpPr>
            <a:spLocks noChangeArrowheads="1"/>
          </p:cNvSpPr>
          <p:nvPr/>
        </p:nvSpPr>
        <p:spPr bwMode="auto">
          <a:xfrm>
            <a:off x="3741738" y="3810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87" name="Oval 5"/>
          <p:cNvSpPr>
            <a:spLocks noChangeArrowheads="1"/>
          </p:cNvSpPr>
          <p:nvPr/>
        </p:nvSpPr>
        <p:spPr bwMode="auto">
          <a:xfrm>
            <a:off x="3741738" y="4343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88" name="Oval 6"/>
          <p:cNvSpPr>
            <a:spLocks noChangeArrowheads="1"/>
          </p:cNvSpPr>
          <p:nvPr/>
        </p:nvSpPr>
        <p:spPr bwMode="auto">
          <a:xfrm>
            <a:off x="3741738" y="4876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89" name="Oval 7"/>
          <p:cNvSpPr>
            <a:spLocks noChangeArrowheads="1"/>
          </p:cNvSpPr>
          <p:nvPr/>
        </p:nvSpPr>
        <p:spPr bwMode="auto">
          <a:xfrm>
            <a:off x="3741738" y="5410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90" name="Oval 8"/>
          <p:cNvSpPr>
            <a:spLocks noChangeArrowheads="1"/>
          </p:cNvSpPr>
          <p:nvPr/>
        </p:nvSpPr>
        <p:spPr bwMode="auto">
          <a:xfrm>
            <a:off x="5189538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91" name="Oval 9"/>
          <p:cNvSpPr>
            <a:spLocks noChangeArrowheads="1"/>
          </p:cNvSpPr>
          <p:nvPr/>
        </p:nvSpPr>
        <p:spPr bwMode="auto">
          <a:xfrm>
            <a:off x="5189538" y="4648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92" name="Oval 10"/>
          <p:cNvSpPr>
            <a:spLocks noChangeArrowheads="1"/>
          </p:cNvSpPr>
          <p:nvPr/>
        </p:nvSpPr>
        <p:spPr bwMode="auto">
          <a:xfrm>
            <a:off x="5189538" y="5181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9693" name="Text Box 11"/>
          <p:cNvSpPr txBox="1">
            <a:spLocks noChangeArrowheads="1"/>
          </p:cNvSpPr>
          <p:nvPr/>
        </p:nvSpPr>
        <p:spPr bwMode="auto">
          <a:xfrm>
            <a:off x="3654425" y="32004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9694" name="Text Box 12"/>
          <p:cNvSpPr txBox="1">
            <a:spLocks noChangeArrowheads="1"/>
          </p:cNvSpPr>
          <p:nvPr/>
        </p:nvSpPr>
        <p:spPr bwMode="auto">
          <a:xfrm>
            <a:off x="5102225" y="32004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99695" name="Text Box 13"/>
          <p:cNvSpPr txBox="1">
            <a:spLocks noChangeArrowheads="1"/>
          </p:cNvSpPr>
          <p:nvPr/>
        </p:nvSpPr>
        <p:spPr bwMode="auto">
          <a:xfrm>
            <a:off x="3375025" y="3581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9696" name="Text Box 14"/>
          <p:cNvSpPr txBox="1">
            <a:spLocks noChangeArrowheads="1"/>
          </p:cNvSpPr>
          <p:nvPr/>
        </p:nvSpPr>
        <p:spPr bwMode="auto">
          <a:xfrm>
            <a:off x="3352800" y="41910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199697" name="Text Box 15"/>
          <p:cNvSpPr txBox="1">
            <a:spLocks noChangeArrowheads="1"/>
          </p:cNvSpPr>
          <p:nvPr/>
        </p:nvSpPr>
        <p:spPr bwMode="auto">
          <a:xfrm>
            <a:off x="3397250" y="46482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99698" name="Text Box 16"/>
          <p:cNvSpPr txBox="1">
            <a:spLocks noChangeArrowheads="1"/>
          </p:cNvSpPr>
          <p:nvPr/>
        </p:nvSpPr>
        <p:spPr bwMode="auto">
          <a:xfrm>
            <a:off x="3360738" y="52578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99699" name="Text Box 17"/>
          <p:cNvSpPr txBox="1">
            <a:spLocks noChangeArrowheads="1"/>
          </p:cNvSpPr>
          <p:nvPr/>
        </p:nvSpPr>
        <p:spPr bwMode="auto">
          <a:xfrm>
            <a:off x="5494338" y="39624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99700" name="Text Box 18"/>
          <p:cNvSpPr txBox="1">
            <a:spLocks noChangeArrowheads="1"/>
          </p:cNvSpPr>
          <p:nvPr/>
        </p:nvSpPr>
        <p:spPr bwMode="auto">
          <a:xfrm>
            <a:off x="5483225" y="44958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99701" name="Text Box 19"/>
          <p:cNvSpPr txBox="1">
            <a:spLocks noChangeArrowheads="1"/>
          </p:cNvSpPr>
          <p:nvPr/>
        </p:nvSpPr>
        <p:spPr bwMode="auto">
          <a:xfrm>
            <a:off x="5570538" y="4953000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199702" name="Line 20"/>
          <p:cNvSpPr>
            <a:spLocks noChangeShapeType="1"/>
          </p:cNvSpPr>
          <p:nvPr/>
        </p:nvSpPr>
        <p:spPr bwMode="auto">
          <a:xfrm>
            <a:off x="3894138" y="43434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03" name="Line 21"/>
          <p:cNvSpPr>
            <a:spLocks noChangeShapeType="1"/>
          </p:cNvSpPr>
          <p:nvPr/>
        </p:nvSpPr>
        <p:spPr bwMode="auto">
          <a:xfrm>
            <a:off x="3817938" y="4953000"/>
            <a:ext cx="1219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04" name="Line 22"/>
          <p:cNvSpPr>
            <a:spLocks noChangeShapeType="1"/>
          </p:cNvSpPr>
          <p:nvPr/>
        </p:nvSpPr>
        <p:spPr bwMode="auto">
          <a:xfrm flipV="1">
            <a:off x="3894138" y="5334000"/>
            <a:ext cx="12192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05" name="Line 23"/>
          <p:cNvSpPr>
            <a:spLocks noChangeShapeType="1"/>
          </p:cNvSpPr>
          <p:nvPr/>
        </p:nvSpPr>
        <p:spPr bwMode="auto">
          <a:xfrm>
            <a:off x="3886200" y="3886200"/>
            <a:ext cx="1219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92" name="Text Box 24"/>
          <p:cNvSpPr txBox="1">
            <a:spLocks noChangeArrowheads="1"/>
          </p:cNvSpPr>
          <p:nvPr/>
        </p:nvSpPr>
        <p:spPr bwMode="auto">
          <a:xfrm>
            <a:off x="2498725" y="5748338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Surjection but not an injection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07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00688C1-A07F-4AC5-A397-2802E18DCA1D}" type="slidenum">
              <a:rPr lang="en-US" sz="3200">
                <a:solidFill>
                  <a:schemeClr val="bg2"/>
                </a:solidFill>
              </a:rPr>
              <a:pPr/>
              <a:t>38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0709" name="Oval 3"/>
          <p:cNvSpPr>
            <a:spLocks noChangeArrowheads="1"/>
          </p:cNvSpPr>
          <p:nvPr/>
        </p:nvSpPr>
        <p:spPr bwMode="auto">
          <a:xfrm>
            <a:off x="1455738" y="2667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0" name="Oval 4"/>
          <p:cNvSpPr>
            <a:spLocks noChangeArrowheads="1"/>
          </p:cNvSpPr>
          <p:nvPr/>
        </p:nvSpPr>
        <p:spPr bwMode="auto">
          <a:xfrm>
            <a:off x="1455738" y="3200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1" name="Oval 5"/>
          <p:cNvSpPr>
            <a:spLocks noChangeArrowheads="1"/>
          </p:cNvSpPr>
          <p:nvPr/>
        </p:nvSpPr>
        <p:spPr bwMode="auto">
          <a:xfrm>
            <a:off x="1455738" y="3733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2" name="Oval 6"/>
          <p:cNvSpPr>
            <a:spLocks noChangeArrowheads="1"/>
          </p:cNvSpPr>
          <p:nvPr/>
        </p:nvSpPr>
        <p:spPr bwMode="auto">
          <a:xfrm>
            <a:off x="1455738" y="4267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3" name="Oval 7"/>
          <p:cNvSpPr>
            <a:spLocks noChangeArrowheads="1"/>
          </p:cNvSpPr>
          <p:nvPr/>
        </p:nvSpPr>
        <p:spPr bwMode="auto">
          <a:xfrm>
            <a:off x="2903538" y="2971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4" name="Oval 8"/>
          <p:cNvSpPr>
            <a:spLocks noChangeArrowheads="1"/>
          </p:cNvSpPr>
          <p:nvPr/>
        </p:nvSpPr>
        <p:spPr bwMode="auto">
          <a:xfrm>
            <a:off x="2903538" y="3505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5" name="Oval 9"/>
          <p:cNvSpPr>
            <a:spLocks noChangeArrowheads="1"/>
          </p:cNvSpPr>
          <p:nvPr/>
        </p:nvSpPr>
        <p:spPr bwMode="auto">
          <a:xfrm>
            <a:off x="2903538" y="4038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16" name="Text Box 10"/>
          <p:cNvSpPr txBox="1">
            <a:spLocks noChangeArrowheads="1"/>
          </p:cNvSpPr>
          <p:nvPr/>
        </p:nvSpPr>
        <p:spPr bwMode="auto">
          <a:xfrm>
            <a:off x="1368425" y="20574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0717" name="Text Box 11"/>
          <p:cNvSpPr txBox="1">
            <a:spLocks noChangeArrowheads="1"/>
          </p:cNvSpPr>
          <p:nvPr/>
        </p:nvSpPr>
        <p:spPr bwMode="auto">
          <a:xfrm>
            <a:off x="2816225" y="20574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0718" name="Text Box 12"/>
          <p:cNvSpPr txBox="1">
            <a:spLocks noChangeArrowheads="1"/>
          </p:cNvSpPr>
          <p:nvPr/>
        </p:nvSpPr>
        <p:spPr bwMode="auto">
          <a:xfrm>
            <a:off x="1089025" y="2438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0719" name="Text Box 13"/>
          <p:cNvSpPr txBox="1">
            <a:spLocks noChangeArrowheads="1"/>
          </p:cNvSpPr>
          <p:nvPr/>
        </p:nvSpPr>
        <p:spPr bwMode="auto">
          <a:xfrm>
            <a:off x="1066800" y="30480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0720" name="Text Box 14"/>
          <p:cNvSpPr txBox="1">
            <a:spLocks noChangeArrowheads="1"/>
          </p:cNvSpPr>
          <p:nvPr/>
        </p:nvSpPr>
        <p:spPr bwMode="auto">
          <a:xfrm>
            <a:off x="1111250" y="35052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0721" name="Text Box 15"/>
          <p:cNvSpPr txBox="1">
            <a:spLocks noChangeArrowheads="1"/>
          </p:cNvSpPr>
          <p:nvPr/>
        </p:nvSpPr>
        <p:spPr bwMode="auto">
          <a:xfrm>
            <a:off x="1074738" y="41148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0722" name="Text Box 16"/>
          <p:cNvSpPr txBox="1">
            <a:spLocks noChangeArrowheads="1"/>
          </p:cNvSpPr>
          <p:nvPr/>
        </p:nvSpPr>
        <p:spPr bwMode="auto">
          <a:xfrm>
            <a:off x="3208338" y="38862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0723" name="Text Box 17"/>
          <p:cNvSpPr txBox="1">
            <a:spLocks noChangeArrowheads="1"/>
          </p:cNvSpPr>
          <p:nvPr/>
        </p:nvSpPr>
        <p:spPr bwMode="auto">
          <a:xfrm>
            <a:off x="3197225" y="44196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0724" name="Text Box 18"/>
          <p:cNvSpPr txBox="1">
            <a:spLocks noChangeArrowheads="1"/>
          </p:cNvSpPr>
          <p:nvPr/>
        </p:nvSpPr>
        <p:spPr bwMode="auto">
          <a:xfrm>
            <a:off x="3284538" y="5029200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200725" name="Line 19"/>
          <p:cNvSpPr>
            <a:spLocks noChangeShapeType="1"/>
          </p:cNvSpPr>
          <p:nvPr/>
        </p:nvSpPr>
        <p:spPr bwMode="auto">
          <a:xfrm>
            <a:off x="1531938" y="2743200"/>
            <a:ext cx="1287462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26" name="Line 20"/>
          <p:cNvSpPr>
            <a:spLocks noChangeShapeType="1"/>
          </p:cNvSpPr>
          <p:nvPr/>
        </p:nvSpPr>
        <p:spPr bwMode="auto">
          <a:xfrm>
            <a:off x="1608138" y="32004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27" name="Line 21"/>
          <p:cNvSpPr>
            <a:spLocks noChangeShapeType="1"/>
          </p:cNvSpPr>
          <p:nvPr/>
        </p:nvSpPr>
        <p:spPr bwMode="auto">
          <a:xfrm>
            <a:off x="1531938" y="3810000"/>
            <a:ext cx="1287462" cy="838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28" name="Line 22"/>
          <p:cNvSpPr>
            <a:spLocks noChangeShapeType="1"/>
          </p:cNvSpPr>
          <p:nvPr/>
        </p:nvSpPr>
        <p:spPr bwMode="auto">
          <a:xfrm>
            <a:off x="1608138" y="4343400"/>
            <a:ext cx="1211262" cy="838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29" name="Oval 23"/>
          <p:cNvSpPr>
            <a:spLocks noChangeArrowheads="1"/>
          </p:cNvSpPr>
          <p:nvPr/>
        </p:nvSpPr>
        <p:spPr bwMode="auto">
          <a:xfrm>
            <a:off x="2895600" y="5181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0" name="Oval 24"/>
          <p:cNvSpPr>
            <a:spLocks noChangeArrowheads="1"/>
          </p:cNvSpPr>
          <p:nvPr/>
        </p:nvSpPr>
        <p:spPr bwMode="auto">
          <a:xfrm>
            <a:off x="2895600" y="4572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1" name="Text Box 25"/>
          <p:cNvSpPr txBox="1">
            <a:spLocks noChangeArrowheads="1"/>
          </p:cNvSpPr>
          <p:nvPr/>
        </p:nvSpPr>
        <p:spPr bwMode="auto">
          <a:xfrm>
            <a:off x="3124200" y="32766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00732" name="Text Box 26"/>
          <p:cNvSpPr txBox="1">
            <a:spLocks noChangeArrowheads="1"/>
          </p:cNvSpPr>
          <p:nvPr/>
        </p:nvSpPr>
        <p:spPr bwMode="auto">
          <a:xfrm>
            <a:off x="3124200" y="2743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00733" name="Oval 27"/>
          <p:cNvSpPr>
            <a:spLocks noChangeArrowheads="1"/>
          </p:cNvSpPr>
          <p:nvPr/>
        </p:nvSpPr>
        <p:spPr bwMode="auto">
          <a:xfrm>
            <a:off x="5568950" y="2590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4" name="Oval 28"/>
          <p:cNvSpPr>
            <a:spLocks noChangeArrowheads="1"/>
          </p:cNvSpPr>
          <p:nvPr/>
        </p:nvSpPr>
        <p:spPr bwMode="auto">
          <a:xfrm>
            <a:off x="5568950" y="3124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5" name="Oval 29"/>
          <p:cNvSpPr>
            <a:spLocks noChangeArrowheads="1"/>
          </p:cNvSpPr>
          <p:nvPr/>
        </p:nvSpPr>
        <p:spPr bwMode="auto">
          <a:xfrm>
            <a:off x="5568950" y="3657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6" name="Oval 30"/>
          <p:cNvSpPr>
            <a:spLocks noChangeArrowheads="1"/>
          </p:cNvSpPr>
          <p:nvPr/>
        </p:nvSpPr>
        <p:spPr bwMode="auto">
          <a:xfrm>
            <a:off x="5568950" y="4191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7" name="Oval 31"/>
          <p:cNvSpPr>
            <a:spLocks noChangeArrowheads="1"/>
          </p:cNvSpPr>
          <p:nvPr/>
        </p:nvSpPr>
        <p:spPr bwMode="auto">
          <a:xfrm>
            <a:off x="7016750" y="2895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8" name="Oval 32"/>
          <p:cNvSpPr>
            <a:spLocks noChangeArrowheads="1"/>
          </p:cNvSpPr>
          <p:nvPr/>
        </p:nvSpPr>
        <p:spPr bwMode="auto">
          <a:xfrm>
            <a:off x="7016750" y="3429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39" name="Oval 33"/>
          <p:cNvSpPr>
            <a:spLocks noChangeArrowheads="1"/>
          </p:cNvSpPr>
          <p:nvPr/>
        </p:nvSpPr>
        <p:spPr bwMode="auto">
          <a:xfrm>
            <a:off x="7016750" y="3962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40" name="Text Box 34"/>
          <p:cNvSpPr txBox="1">
            <a:spLocks noChangeArrowheads="1"/>
          </p:cNvSpPr>
          <p:nvPr/>
        </p:nvSpPr>
        <p:spPr bwMode="auto">
          <a:xfrm>
            <a:off x="5481638" y="19812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0741" name="Text Box 35"/>
          <p:cNvSpPr txBox="1">
            <a:spLocks noChangeArrowheads="1"/>
          </p:cNvSpPr>
          <p:nvPr/>
        </p:nvSpPr>
        <p:spPr bwMode="auto">
          <a:xfrm>
            <a:off x="6929438" y="19812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0742" name="Text Box 36"/>
          <p:cNvSpPr txBox="1">
            <a:spLocks noChangeArrowheads="1"/>
          </p:cNvSpPr>
          <p:nvPr/>
        </p:nvSpPr>
        <p:spPr bwMode="auto">
          <a:xfrm>
            <a:off x="5202238" y="2362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0743" name="Text Box 37"/>
          <p:cNvSpPr txBox="1">
            <a:spLocks noChangeArrowheads="1"/>
          </p:cNvSpPr>
          <p:nvPr/>
        </p:nvSpPr>
        <p:spPr bwMode="auto">
          <a:xfrm>
            <a:off x="5180013" y="2971800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0744" name="Text Box 38"/>
          <p:cNvSpPr txBox="1">
            <a:spLocks noChangeArrowheads="1"/>
          </p:cNvSpPr>
          <p:nvPr/>
        </p:nvSpPr>
        <p:spPr bwMode="auto">
          <a:xfrm>
            <a:off x="5224463" y="3429000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0745" name="Text Box 39"/>
          <p:cNvSpPr txBox="1">
            <a:spLocks noChangeArrowheads="1"/>
          </p:cNvSpPr>
          <p:nvPr/>
        </p:nvSpPr>
        <p:spPr bwMode="auto">
          <a:xfrm>
            <a:off x="5187950" y="40386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0746" name="Text Box 40"/>
          <p:cNvSpPr txBox="1">
            <a:spLocks noChangeArrowheads="1"/>
          </p:cNvSpPr>
          <p:nvPr/>
        </p:nvSpPr>
        <p:spPr bwMode="auto">
          <a:xfrm>
            <a:off x="7321550" y="38100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0747" name="Text Box 41"/>
          <p:cNvSpPr txBox="1">
            <a:spLocks noChangeArrowheads="1"/>
          </p:cNvSpPr>
          <p:nvPr/>
        </p:nvSpPr>
        <p:spPr bwMode="auto">
          <a:xfrm>
            <a:off x="7310438" y="4343400"/>
            <a:ext cx="38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0748" name="Line 42"/>
          <p:cNvSpPr>
            <a:spLocks noChangeShapeType="1"/>
          </p:cNvSpPr>
          <p:nvPr/>
        </p:nvSpPr>
        <p:spPr bwMode="auto">
          <a:xfrm>
            <a:off x="5645150" y="2667000"/>
            <a:ext cx="1289050" cy="1828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49" name="Line 43"/>
          <p:cNvSpPr>
            <a:spLocks noChangeShapeType="1"/>
          </p:cNvSpPr>
          <p:nvPr/>
        </p:nvSpPr>
        <p:spPr bwMode="auto">
          <a:xfrm>
            <a:off x="5721350" y="31242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50" name="Line 44"/>
          <p:cNvSpPr>
            <a:spLocks noChangeShapeType="1"/>
          </p:cNvSpPr>
          <p:nvPr/>
        </p:nvSpPr>
        <p:spPr bwMode="auto">
          <a:xfrm>
            <a:off x="5645150" y="3733800"/>
            <a:ext cx="128905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51" name="Line 45"/>
          <p:cNvSpPr>
            <a:spLocks noChangeShapeType="1"/>
          </p:cNvSpPr>
          <p:nvPr/>
        </p:nvSpPr>
        <p:spPr bwMode="auto">
          <a:xfrm flipV="1">
            <a:off x="5721350" y="2971800"/>
            <a:ext cx="121285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752" name="Oval 46"/>
          <p:cNvSpPr>
            <a:spLocks noChangeArrowheads="1"/>
          </p:cNvSpPr>
          <p:nvPr/>
        </p:nvSpPr>
        <p:spPr bwMode="auto">
          <a:xfrm>
            <a:off x="7008813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0753" name="Text Box 47"/>
          <p:cNvSpPr txBox="1">
            <a:spLocks noChangeArrowheads="1"/>
          </p:cNvSpPr>
          <p:nvPr/>
        </p:nvSpPr>
        <p:spPr bwMode="auto">
          <a:xfrm>
            <a:off x="7237413" y="3200400"/>
            <a:ext cx="496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00754" name="Text Box 48"/>
          <p:cNvSpPr txBox="1">
            <a:spLocks noChangeArrowheads="1"/>
          </p:cNvSpPr>
          <p:nvPr/>
        </p:nvSpPr>
        <p:spPr bwMode="auto">
          <a:xfrm>
            <a:off x="7237413" y="26670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13041" name="Text Box 49"/>
          <p:cNvSpPr txBox="1">
            <a:spLocks noChangeArrowheads="1"/>
          </p:cNvSpPr>
          <p:nvPr/>
        </p:nvSpPr>
        <p:spPr bwMode="auto">
          <a:xfrm>
            <a:off x="381000" y="5595938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Injection but not a surjection</a:t>
            </a:r>
          </a:p>
        </p:txBody>
      </p:sp>
      <p:sp>
        <p:nvSpPr>
          <p:cNvPr id="213042" name="Text Box 50"/>
          <p:cNvSpPr txBox="1">
            <a:spLocks noChangeArrowheads="1"/>
          </p:cNvSpPr>
          <p:nvPr/>
        </p:nvSpPr>
        <p:spPr bwMode="auto">
          <a:xfrm>
            <a:off x="5176838" y="4724400"/>
            <a:ext cx="3509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Injection &amp; a surjection,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hence a bijection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17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E4319C5-0A75-468C-AF2E-648F2749A9CC}" type="slidenum">
              <a:rPr lang="en-US" sz="3200">
                <a:solidFill>
                  <a:schemeClr val="bg2"/>
                </a:solidFill>
              </a:rPr>
              <a:pPr/>
              <a:t>39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Note:</a:t>
            </a:r>
            <a:r>
              <a:rPr lang="en-US" smtClean="0"/>
              <a:t> Whenever there is a bijection from A to B, the two sets must have the same number of elements 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or the same </a:t>
            </a:r>
            <a:r>
              <a:rPr lang="en-US" i="1" smtClean="0">
                <a:solidFill>
                  <a:srgbClr val="FFFF00"/>
                </a:solidFill>
              </a:rPr>
              <a:t>cardinality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That will become our </a:t>
            </a:r>
            <a:r>
              <a:rPr lang="en-US" i="1" smtClean="0">
                <a:solidFill>
                  <a:srgbClr val="FFFF00"/>
                </a:solidFill>
              </a:rPr>
              <a:t>definition</a:t>
            </a:r>
            <a:r>
              <a:rPr lang="en-US" smtClean="0"/>
              <a:t>, especially for infinite sets.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5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159FBDD-568F-4515-AB9D-F7FB43C2FD17}" type="slidenum">
              <a:rPr lang="en-US" sz="3200">
                <a:solidFill>
                  <a:schemeClr val="bg2"/>
                </a:solidFill>
              </a:rPr>
              <a:pPr/>
              <a:t>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Subsets</a:t>
            </a:r>
            <a:br>
              <a:rPr lang="en-US" smtClean="0">
                <a:solidFill>
                  <a:srgbClr val="FFFF00"/>
                </a:solidFill>
              </a:rPr>
            </a:br>
            <a:endParaRPr lang="en-US" sz="120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set A is a </a:t>
            </a:r>
            <a:r>
              <a:rPr lang="en-US" i="1" smtClean="0"/>
              <a:t>subset</a:t>
            </a:r>
            <a:r>
              <a:rPr lang="en-US" smtClean="0"/>
              <a:t> of the set B, denoted 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B, iff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smtClean="0"/>
              <a:t>A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B]</a:t>
            </a:r>
            <a:br>
              <a:rPr lang="en-US" smtClean="0"/>
            </a:br>
            <a:endParaRPr 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</a:t>
            </a:r>
            <a:r>
              <a:rPr lang="en-US" i="1" smtClean="0"/>
              <a:t>void</a:t>
            </a:r>
            <a:r>
              <a:rPr lang="en-US" smtClean="0"/>
              <a:t> set, the </a:t>
            </a:r>
            <a:r>
              <a:rPr lang="en-US" i="1" smtClean="0"/>
              <a:t>null</a:t>
            </a:r>
            <a:r>
              <a:rPr lang="en-US" smtClean="0"/>
              <a:t> set, the </a:t>
            </a:r>
            <a:r>
              <a:rPr lang="en-US" i="1" smtClean="0"/>
              <a:t>empty</a:t>
            </a:r>
            <a:r>
              <a:rPr lang="en-US" smtClean="0"/>
              <a:t> set, denoted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, is the set with no members.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1"/>
                </a:solidFill>
              </a:rPr>
              <a:t>Note:</a:t>
            </a:r>
            <a:r>
              <a:rPr lang="en-US" smtClean="0"/>
              <a:t> the assertion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is </a:t>
            </a:r>
            <a:r>
              <a:rPr lang="en-US" u="sng" smtClean="0"/>
              <a:t>always</a:t>
            </a:r>
            <a:r>
              <a:rPr lang="en-US" smtClean="0"/>
              <a:t> false. Hence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smtClean="0"/>
              <a:t>x [x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x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B] </a:t>
            </a:r>
            <a:br>
              <a:rPr lang="en-US" smtClean="0"/>
            </a:br>
            <a:r>
              <a:rPr lang="en-US" smtClean="0"/>
              <a:t>is always true(vacuously). Therefore, 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 is a subset of every set.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1"/>
                </a:solidFill>
              </a:rPr>
              <a:t>Note:</a:t>
            </a:r>
            <a:r>
              <a:rPr lang="en-US" smtClean="0"/>
              <a:t> A set B is always a subset of itself.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27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77E30E7-09CA-4442-8EF9-65E113B33072}" type="slidenum">
              <a:rPr lang="en-US" sz="3200">
                <a:solidFill>
                  <a:schemeClr val="bg2"/>
                </a:solidFill>
              </a:rPr>
              <a:pPr/>
              <a:t>40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2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Let A = B = R, the reals. Determine which are injections, surjections, bijections: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f(x) = x,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f(x) = x</a:t>
            </a:r>
            <a:r>
              <a:rPr lang="en-US" baseline="30000" smtClean="0"/>
              <a:t>2</a:t>
            </a:r>
            <a:r>
              <a:rPr lang="en-US" smtClean="0"/>
              <a:t>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f(x) = x</a:t>
            </a:r>
            <a:r>
              <a:rPr lang="en-US" baseline="30000" smtClean="0"/>
              <a:t>3</a:t>
            </a:r>
            <a:r>
              <a:rPr lang="en-US" smtClean="0"/>
              <a:t>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f(x) = x + sin(x),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f(x) = | x |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37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2956D09-42BA-41A3-969E-D3CFDDC3D2CF}" type="slidenum">
              <a:rPr lang="en-US" sz="3200">
                <a:solidFill>
                  <a:schemeClr val="bg2"/>
                </a:solidFill>
              </a:rPr>
              <a:pPr/>
              <a:t>41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3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Let E be the set of even integers {0, 2, 4, 6, . . . .}.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Then there is a bijection f from </a:t>
            </a:r>
            <a:r>
              <a:rPr lang="en-US" i="1" smtClean="0"/>
              <a:t>N</a:t>
            </a:r>
            <a:r>
              <a:rPr lang="en-US" smtClean="0"/>
              <a:t> to </a:t>
            </a:r>
            <a:r>
              <a:rPr lang="en-US" i="1" smtClean="0"/>
              <a:t>E</a:t>
            </a:r>
            <a:r>
              <a:rPr lang="en-US" smtClean="0"/>
              <a:t> , the even nonnegative integers, defined by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f(x) = 2x.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Hence, the set of even integers has the </a:t>
            </a:r>
            <a:r>
              <a:rPr lang="en-US" u="sng" smtClean="0"/>
              <a:t>same</a:t>
            </a:r>
            <a:r>
              <a:rPr lang="en-US" smtClean="0"/>
              <a:t> cardinality as the set of natural numbers.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OH, NO! IT CAN</a:t>
            </a:r>
            <a:r>
              <a:rPr lang="en-US" smtClean="0">
                <a:latin typeface="Times New Roman" panose="02020603050405020304" pitchFamily="18" charset="0"/>
              </a:rPr>
              <a:t>’</a:t>
            </a:r>
            <a:r>
              <a:rPr lang="en-US" smtClean="0"/>
              <a:t>T BE....</a:t>
            </a:r>
            <a:r>
              <a:rPr lang="en-US" i="1" smtClean="0"/>
              <a:t>E</a:t>
            </a:r>
            <a:r>
              <a:rPr lang="en-US" smtClean="0"/>
              <a:t>  IS ONLY HALF AS BIG!!!</a:t>
            </a:r>
            <a:br>
              <a:rPr lang="en-US" smtClean="0"/>
            </a:br>
            <a:endParaRPr lang="en-US" smtClean="0"/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Sorry! It gets worse before it gets better.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48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8757038-9744-431B-97E5-BE0C99BDEE00}" type="slidenum">
              <a:rPr lang="en-US" sz="3200">
                <a:solidFill>
                  <a:schemeClr val="bg2"/>
                </a:solidFill>
              </a:rPr>
              <a:pPr/>
              <a:t>42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Functions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 </a:t>
            </a:r>
            <a:br>
              <a:rPr lang="en-US" b="1" smtClean="0">
                <a:solidFill>
                  <a:srgbClr val="FFFF00"/>
                </a:solidFill>
              </a:rPr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Let f be a bijection from A to B. Then the </a:t>
            </a:r>
            <a:r>
              <a:rPr lang="en-US" i="1" smtClean="0">
                <a:solidFill>
                  <a:srgbClr val="FFFF00"/>
                </a:solidFill>
              </a:rPr>
              <a:t>inverse</a:t>
            </a:r>
            <a:r>
              <a:rPr lang="en-US" smtClean="0"/>
              <a:t> of f, denoted f</a:t>
            </a:r>
            <a:r>
              <a:rPr lang="en-US" baseline="30000" smtClean="0"/>
              <a:t>-1</a:t>
            </a:r>
            <a:r>
              <a:rPr lang="en-US" smtClean="0"/>
              <a:t>, is the function from B to A defined as</a:t>
            </a:r>
            <a:br>
              <a:rPr lang="en-US" smtClean="0"/>
            </a:br>
            <a:endParaRPr lang="en-US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f</a:t>
            </a:r>
            <a:r>
              <a:rPr lang="en-US" baseline="30000" smtClean="0"/>
              <a:t>-1</a:t>
            </a:r>
            <a:r>
              <a:rPr lang="en-US" smtClean="0"/>
              <a:t>(y) = x iff f(x) = 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58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FB23DCB-9137-489E-8625-24088B55A53C}" type="slidenum">
              <a:rPr lang="en-US" sz="3200">
                <a:solidFill>
                  <a:schemeClr val="bg2"/>
                </a:solidFill>
              </a:rPr>
              <a:pPr/>
              <a:t>43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5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1524000"/>
          </a:xfrm>
        </p:spPr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Let f be defined by the diagram:</a:t>
            </a:r>
          </a:p>
          <a:p>
            <a:pPr eaLnBrk="1" hangingPunct="1"/>
            <a:endParaRPr lang="en-US" smtClean="0"/>
          </a:p>
        </p:txBody>
      </p:sp>
      <p:sp>
        <p:nvSpPr>
          <p:cNvPr id="205830" name="Oval 4"/>
          <p:cNvSpPr>
            <a:spLocks noChangeArrowheads="1"/>
          </p:cNvSpPr>
          <p:nvPr/>
        </p:nvSpPr>
        <p:spPr bwMode="auto">
          <a:xfrm>
            <a:off x="2903538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1" name="Oval 5"/>
          <p:cNvSpPr>
            <a:spLocks noChangeArrowheads="1"/>
          </p:cNvSpPr>
          <p:nvPr/>
        </p:nvSpPr>
        <p:spPr bwMode="auto">
          <a:xfrm>
            <a:off x="1455738" y="3124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2" name="Oval 6"/>
          <p:cNvSpPr>
            <a:spLocks noChangeArrowheads="1"/>
          </p:cNvSpPr>
          <p:nvPr/>
        </p:nvSpPr>
        <p:spPr bwMode="auto">
          <a:xfrm>
            <a:off x="1455738" y="3657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3" name="Oval 7"/>
          <p:cNvSpPr>
            <a:spLocks noChangeArrowheads="1"/>
          </p:cNvSpPr>
          <p:nvPr/>
        </p:nvSpPr>
        <p:spPr bwMode="auto">
          <a:xfrm>
            <a:off x="1455738" y="4191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4" name="Oval 8"/>
          <p:cNvSpPr>
            <a:spLocks noChangeArrowheads="1"/>
          </p:cNvSpPr>
          <p:nvPr/>
        </p:nvSpPr>
        <p:spPr bwMode="auto">
          <a:xfrm>
            <a:off x="1455738" y="4724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5" name="Oval 9"/>
          <p:cNvSpPr>
            <a:spLocks noChangeArrowheads="1"/>
          </p:cNvSpPr>
          <p:nvPr/>
        </p:nvSpPr>
        <p:spPr bwMode="auto">
          <a:xfrm>
            <a:off x="2903538" y="3429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6" name="Oval 10"/>
          <p:cNvSpPr>
            <a:spLocks noChangeArrowheads="1"/>
          </p:cNvSpPr>
          <p:nvPr/>
        </p:nvSpPr>
        <p:spPr bwMode="auto">
          <a:xfrm>
            <a:off x="2903538" y="3962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7" name="Oval 11"/>
          <p:cNvSpPr>
            <a:spLocks noChangeArrowheads="1"/>
          </p:cNvSpPr>
          <p:nvPr/>
        </p:nvSpPr>
        <p:spPr bwMode="auto">
          <a:xfrm>
            <a:off x="2903538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38" name="Text Box 12"/>
          <p:cNvSpPr txBox="1">
            <a:spLocks noChangeArrowheads="1"/>
          </p:cNvSpPr>
          <p:nvPr/>
        </p:nvSpPr>
        <p:spPr bwMode="auto">
          <a:xfrm>
            <a:off x="1368425" y="25146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5839" name="Text Box 13"/>
          <p:cNvSpPr txBox="1">
            <a:spLocks noChangeArrowheads="1"/>
          </p:cNvSpPr>
          <p:nvPr/>
        </p:nvSpPr>
        <p:spPr bwMode="auto">
          <a:xfrm>
            <a:off x="2816225" y="25146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5840" name="Text Box 14"/>
          <p:cNvSpPr txBox="1">
            <a:spLocks noChangeArrowheads="1"/>
          </p:cNvSpPr>
          <p:nvPr/>
        </p:nvSpPr>
        <p:spPr bwMode="auto">
          <a:xfrm>
            <a:off x="1089025" y="2895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5841" name="Text Box 15"/>
          <p:cNvSpPr txBox="1">
            <a:spLocks noChangeArrowheads="1"/>
          </p:cNvSpPr>
          <p:nvPr/>
        </p:nvSpPr>
        <p:spPr bwMode="auto">
          <a:xfrm>
            <a:off x="1066800" y="35052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5842" name="Text Box 16"/>
          <p:cNvSpPr txBox="1">
            <a:spLocks noChangeArrowheads="1"/>
          </p:cNvSpPr>
          <p:nvPr/>
        </p:nvSpPr>
        <p:spPr bwMode="auto">
          <a:xfrm>
            <a:off x="1111250" y="39624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5843" name="Text Box 17"/>
          <p:cNvSpPr txBox="1">
            <a:spLocks noChangeArrowheads="1"/>
          </p:cNvSpPr>
          <p:nvPr/>
        </p:nvSpPr>
        <p:spPr bwMode="auto">
          <a:xfrm>
            <a:off x="1074738" y="45720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5844" name="Text Box 18"/>
          <p:cNvSpPr txBox="1">
            <a:spLocks noChangeArrowheads="1"/>
          </p:cNvSpPr>
          <p:nvPr/>
        </p:nvSpPr>
        <p:spPr bwMode="auto">
          <a:xfrm>
            <a:off x="3208338" y="43434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5845" name="Text Box 19"/>
          <p:cNvSpPr txBox="1">
            <a:spLocks noChangeArrowheads="1"/>
          </p:cNvSpPr>
          <p:nvPr/>
        </p:nvSpPr>
        <p:spPr bwMode="auto">
          <a:xfrm>
            <a:off x="3197225" y="48768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5846" name="Line 20"/>
          <p:cNvSpPr>
            <a:spLocks noChangeShapeType="1"/>
          </p:cNvSpPr>
          <p:nvPr/>
        </p:nvSpPr>
        <p:spPr bwMode="auto">
          <a:xfrm>
            <a:off x="1531938" y="3200400"/>
            <a:ext cx="1363662" cy="1905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47" name="Line 21"/>
          <p:cNvSpPr>
            <a:spLocks noChangeShapeType="1"/>
          </p:cNvSpPr>
          <p:nvPr/>
        </p:nvSpPr>
        <p:spPr bwMode="auto">
          <a:xfrm>
            <a:off x="1608138" y="36576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48" name="Line 22"/>
          <p:cNvSpPr>
            <a:spLocks noChangeShapeType="1"/>
          </p:cNvSpPr>
          <p:nvPr/>
        </p:nvSpPr>
        <p:spPr bwMode="auto">
          <a:xfrm>
            <a:off x="1531938" y="4267200"/>
            <a:ext cx="1363662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49" name="Line 23"/>
          <p:cNvSpPr>
            <a:spLocks noChangeShapeType="1"/>
          </p:cNvSpPr>
          <p:nvPr/>
        </p:nvSpPr>
        <p:spPr bwMode="auto">
          <a:xfrm flipV="1">
            <a:off x="1676400" y="3581400"/>
            <a:ext cx="114300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50" name="Oval 24"/>
          <p:cNvSpPr>
            <a:spLocks noChangeArrowheads="1"/>
          </p:cNvSpPr>
          <p:nvPr/>
        </p:nvSpPr>
        <p:spPr bwMode="auto">
          <a:xfrm>
            <a:off x="2895600" y="5029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51" name="Text Box 25"/>
          <p:cNvSpPr txBox="1">
            <a:spLocks noChangeArrowheads="1"/>
          </p:cNvSpPr>
          <p:nvPr/>
        </p:nvSpPr>
        <p:spPr bwMode="auto">
          <a:xfrm>
            <a:off x="3124200" y="37338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05852" name="Text Box 26"/>
          <p:cNvSpPr txBox="1">
            <a:spLocks noChangeArrowheads="1"/>
          </p:cNvSpPr>
          <p:nvPr/>
        </p:nvSpPr>
        <p:spPr bwMode="auto">
          <a:xfrm>
            <a:off x="3124200" y="32004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05853" name="Text Box 27"/>
          <p:cNvSpPr txBox="1">
            <a:spLocks noChangeArrowheads="1"/>
          </p:cNvSpPr>
          <p:nvPr/>
        </p:nvSpPr>
        <p:spPr bwMode="auto">
          <a:xfrm>
            <a:off x="2138363" y="2514600"/>
            <a:ext cx="30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05854" name="Line 28"/>
          <p:cNvSpPr>
            <a:spLocks noChangeShapeType="1"/>
          </p:cNvSpPr>
          <p:nvPr/>
        </p:nvSpPr>
        <p:spPr bwMode="auto">
          <a:xfrm>
            <a:off x="2438400" y="27432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55" name="Line 29"/>
          <p:cNvSpPr>
            <a:spLocks noChangeShapeType="1"/>
          </p:cNvSpPr>
          <p:nvPr/>
        </p:nvSpPr>
        <p:spPr bwMode="auto">
          <a:xfrm>
            <a:off x="1752600" y="2743200"/>
            <a:ext cx="304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56" name="Oval 30"/>
          <p:cNvSpPr>
            <a:spLocks noChangeArrowheads="1"/>
          </p:cNvSpPr>
          <p:nvPr/>
        </p:nvSpPr>
        <p:spPr bwMode="auto">
          <a:xfrm>
            <a:off x="7704138" y="4419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57" name="Oval 31"/>
          <p:cNvSpPr>
            <a:spLocks noChangeArrowheads="1"/>
          </p:cNvSpPr>
          <p:nvPr/>
        </p:nvSpPr>
        <p:spPr bwMode="auto">
          <a:xfrm>
            <a:off x="6256338" y="3048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58" name="Oval 32"/>
          <p:cNvSpPr>
            <a:spLocks noChangeArrowheads="1"/>
          </p:cNvSpPr>
          <p:nvPr/>
        </p:nvSpPr>
        <p:spPr bwMode="auto">
          <a:xfrm>
            <a:off x="6256338" y="3581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59" name="Oval 33"/>
          <p:cNvSpPr>
            <a:spLocks noChangeArrowheads="1"/>
          </p:cNvSpPr>
          <p:nvPr/>
        </p:nvSpPr>
        <p:spPr bwMode="auto">
          <a:xfrm>
            <a:off x="6256338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60" name="Oval 34"/>
          <p:cNvSpPr>
            <a:spLocks noChangeArrowheads="1"/>
          </p:cNvSpPr>
          <p:nvPr/>
        </p:nvSpPr>
        <p:spPr bwMode="auto">
          <a:xfrm>
            <a:off x="6256338" y="4648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61" name="Oval 35"/>
          <p:cNvSpPr>
            <a:spLocks noChangeArrowheads="1"/>
          </p:cNvSpPr>
          <p:nvPr/>
        </p:nvSpPr>
        <p:spPr bwMode="auto">
          <a:xfrm>
            <a:off x="7704138" y="3352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62" name="Oval 36"/>
          <p:cNvSpPr>
            <a:spLocks noChangeArrowheads="1"/>
          </p:cNvSpPr>
          <p:nvPr/>
        </p:nvSpPr>
        <p:spPr bwMode="auto">
          <a:xfrm>
            <a:off x="7704138" y="3886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63" name="Oval 37"/>
          <p:cNvSpPr>
            <a:spLocks noChangeArrowheads="1"/>
          </p:cNvSpPr>
          <p:nvPr/>
        </p:nvSpPr>
        <p:spPr bwMode="auto">
          <a:xfrm>
            <a:off x="7704138" y="4419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64" name="Text Box 38"/>
          <p:cNvSpPr txBox="1">
            <a:spLocks noChangeArrowheads="1"/>
          </p:cNvSpPr>
          <p:nvPr/>
        </p:nvSpPr>
        <p:spPr bwMode="auto">
          <a:xfrm>
            <a:off x="6169025" y="24384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5865" name="Text Box 39"/>
          <p:cNvSpPr txBox="1">
            <a:spLocks noChangeArrowheads="1"/>
          </p:cNvSpPr>
          <p:nvPr/>
        </p:nvSpPr>
        <p:spPr bwMode="auto">
          <a:xfrm>
            <a:off x="7616825" y="24384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5866" name="Text Box 40"/>
          <p:cNvSpPr txBox="1">
            <a:spLocks noChangeArrowheads="1"/>
          </p:cNvSpPr>
          <p:nvPr/>
        </p:nvSpPr>
        <p:spPr bwMode="auto">
          <a:xfrm>
            <a:off x="5889625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5867" name="Text Box 41"/>
          <p:cNvSpPr txBox="1">
            <a:spLocks noChangeArrowheads="1"/>
          </p:cNvSpPr>
          <p:nvPr/>
        </p:nvSpPr>
        <p:spPr bwMode="auto">
          <a:xfrm>
            <a:off x="5867400" y="34290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5868" name="Text Box 42"/>
          <p:cNvSpPr txBox="1">
            <a:spLocks noChangeArrowheads="1"/>
          </p:cNvSpPr>
          <p:nvPr/>
        </p:nvSpPr>
        <p:spPr bwMode="auto">
          <a:xfrm>
            <a:off x="5911850" y="38862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5869" name="Text Box 43"/>
          <p:cNvSpPr txBox="1">
            <a:spLocks noChangeArrowheads="1"/>
          </p:cNvSpPr>
          <p:nvPr/>
        </p:nvSpPr>
        <p:spPr bwMode="auto">
          <a:xfrm>
            <a:off x="5875338" y="44958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5870" name="Text Box 44"/>
          <p:cNvSpPr txBox="1">
            <a:spLocks noChangeArrowheads="1"/>
          </p:cNvSpPr>
          <p:nvPr/>
        </p:nvSpPr>
        <p:spPr bwMode="auto">
          <a:xfrm>
            <a:off x="8008938" y="42672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5871" name="Text Box 45"/>
          <p:cNvSpPr txBox="1">
            <a:spLocks noChangeArrowheads="1"/>
          </p:cNvSpPr>
          <p:nvPr/>
        </p:nvSpPr>
        <p:spPr bwMode="auto">
          <a:xfrm>
            <a:off x="7997825" y="48006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5872" name="Line 46"/>
          <p:cNvSpPr>
            <a:spLocks noChangeShapeType="1"/>
          </p:cNvSpPr>
          <p:nvPr/>
        </p:nvSpPr>
        <p:spPr bwMode="auto">
          <a:xfrm>
            <a:off x="6332538" y="3124200"/>
            <a:ext cx="1363662" cy="1905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73" name="Line 47"/>
          <p:cNvSpPr>
            <a:spLocks noChangeShapeType="1"/>
          </p:cNvSpPr>
          <p:nvPr/>
        </p:nvSpPr>
        <p:spPr bwMode="auto">
          <a:xfrm>
            <a:off x="6408738" y="35814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74" name="Line 48"/>
          <p:cNvSpPr>
            <a:spLocks noChangeShapeType="1"/>
          </p:cNvSpPr>
          <p:nvPr/>
        </p:nvSpPr>
        <p:spPr bwMode="auto">
          <a:xfrm>
            <a:off x="6332538" y="4191000"/>
            <a:ext cx="1363662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75" name="Line 49"/>
          <p:cNvSpPr>
            <a:spLocks noChangeShapeType="1"/>
          </p:cNvSpPr>
          <p:nvPr/>
        </p:nvSpPr>
        <p:spPr bwMode="auto">
          <a:xfrm flipV="1">
            <a:off x="6477000" y="3505200"/>
            <a:ext cx="114300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76" name="Oval 50"/>
          <p:cNvSpPr>
            <a:spLocks noChangeArrowheads="1"/>
          </p:cNvSpPr>
          <p:nvPr/>
        </p:nvSpPr>
        <p:spPr bwMode="auto">
          <a:xfrm>
            <a:off x="7696200" y="4953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77" name="Text Box 51"/>
          <p:cNvSpPr txBox="1">
            <a:spLocks noChangeArrowheads="1"/>
          </p:cNvSpPr>
          <p:nvPr/>
        </p:nvSpPr>
        <p:spPr bwMode="auto">
          <a:xfrm>
            <a:off x="7924800" y="36576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05878" name="Text Box 52"/>
          <p:cNvSpPr txBox="1">
            <a:spLocks noChangeArrowheads="1"/>
          </p:cNvSpPr>
          <p:nvPr/>
        </p:nvSpPr>
        <p:spPr bwMode="auto">
          <a:xfrm>
            <a:off x="7924800" y="3124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05879" name="Text Box 53"/>
          <p:cNvSpPr txBox="1">
            <a:spLocks noChangeArrowheads="1"/>
          </p:cNvSpPr>
          <p:nvPr/>
        </p:nvSpPr>
        <p:spPr bwMode="auto">
          <a:xfrm>
            <a:off x="6781800" y="24384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  <a:r>
              <a:rPr lang="en-US" b="1" baseline="30000">
                <a:solidFill>
                  <a:srgbClr val="FF6600"/>
                </a:solidFill>
                <a:latin typeface="Tahoma" panose="020B0604030504040204" pitchFamily="34" charset="0"/>
              </a:rPr>
              <a:t>-1</a:t>
            </a:r>
            <a:endParaRPr lang="en-US" b="1">
              <a:solidFill>
                <a:srgbClr val="FF6600"/>
              </a:solidFill>
              <a:latin typeface="Tahoma" panose="020B0604030504040204" pitchFamily="34" charset="0"/>
            </a:endParaRPr>
          </a:p>
        </p:txBody>
      </p:sp>
      <p:sp>
        <p:nvSpPr>
          <p:cNvPr id="205880" name="Line 54"/>
          <p:cNvSpPr>
            <a:spLocks noChangeShapeType="1"/>
          </p:cNvSpPr>
          <p:nvPr/>
        </p:nvSpPr>
        <p:spPr bwMode="auto">
          <a:xfrm>
            <a:off x="7239000" y="26670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81" name="Line 55"/>
          <p:cNvSpPr>
            <a:spLocks noChangeShapeType="1"/>
          </p:cNvSpPr>
          <p:nvPr/>
        </p:nvSpPr>
        <p:spPr bwMode="auto">
          <a:xfrm>
            <a:off x="6553200" y="2667000"/>
            <a:ext cx="304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68" name="Text Box 56"/>
          <p:cNvSpPr txBox="1">
            <a:spLocks noChangeArrowheads="1"/>
          </p:cNvSpPr>
          <p:nvPr/>
        </p:nvSpPr>
        <p:spPr bwMode="auto">
          <a:xfrm>
            <a:off x="4419600" y="5443538"/>
            <a:ext cx="3386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Note: No inverse exists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unless f is a bijection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685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FB5A7AF-CB89-4D7B-8479-26380EB7ADA3}" type="slidenum">
              <a:rPr lang="en-US" sz="3200">
                <a:solidFill>
                  <a:schemeClr val="bg2"/>
                </a:solidFill>
              </a:rPr>
              <a:pPr/>
              <a:t>44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Let S be a subset of B. Then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f-1(S) = {x | f(x)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S}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Note: f need not be a bijection for this definition to hold.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Let f be the following function: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003925" y="4800600"/>
            <a:ext cx="2754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-1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({Z}) = {c, d}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-1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({X, Y}) = {a, b}</a:t>
            </a:r>
          </a:p>
        </p:txBody>
      </p:sp>
      <p:sp>
        <p:nvSpPr>
          <p:cNvPr id="206855" name="Oval 5"/>
          <p:cNvSpPr>
            <a:spLocks noChangeArrowheads="1"/>
          </p:cNvSpPr>
          <p:nvPr/>
        </p:nvSpPr>
        <p:spPr bwMode="auto">
          <a:xfrm>
            <a:off x="3055938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56" name="Oval 6"/>
          <p:cNvSpPr>
            <a:spLocks noChangeArrowheads="1"/>
          </p:cNvSpPr>
          <p:nvPr/>
        </p:nvSpPr>
        <p:spPr bwMode="auto">
          <a:xfrm>
            <a:off x="3055938" y="5029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57" name="Oval 7"/>
          <p:cNvSpPr>
            <a:spLocks noChangeArrowheads="1"/>
          </p:cNvSpPr>
          <p:nvPr/>
        </p:nvSpPr>
        <p:spPr bwMode="auto">
          <a:xfrm>
            <a:off x="3055938" y="5562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58" name="Oval 8"/>
          <p:cNvSpPr>
            <a:spLocks noChangeArrowheads="1"/>
          </p:cNvSpPr>
          <p:nvPr/>
        </p:nvSpPr>
        <p:spPr bwMode="auto">
          <a:xfrm>
            <a:off x="3055938" y="6096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59" name="Oval 9"/>
          <p:cNvSpPr>
            <a:spLocks noChangeArrowheads="1"/>
          </p:cNvSpPr>
          <p:nvPr/>
        </p:nvSpPr>
        <p:spPr bwMode="auto">
          <a:xfrm>
            <a:off x="4503738" y="4800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60" name="Oval 10"/>
          <p:cNvSpPr>
            <a:spLocks noChangeArrowheads="1"/>
          </p:cNvSpPr>
          <p:nvPr/>
        </p:nvSpPr>
        <p:spPr bwMode="auto">
          <a:xfrm>
            <a:off x="4503738" y="5334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61" name="Oval 11"/>
          <p:cNvSpPr>
            <a:spLocks noChangeArrowheads="1"/>
          </p:cNvSpPr>
          <p:nvPr/>
        </p:nvSpPr>
        <p:spPr bwMode="auto">
          <a:xfrm>
            <a:off x="4503738" y="5867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6862" name="Text Box 12"/>
          <p:cNvSpPr txBox="1">
            <a:spLocks noChangeArrowheads="1"/>
          </p:cNvSpPr>
          <p:nvPr/>
        </p:nvSpPr>
        <p:spPr bwMode="auto">
          <a:xfrm>
            <a:off x="2968625" y="38862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6863" name="Text Box 13"/>
          <p:cNvSpPr txBox="1">
            <a:spLocks noChangeArrowheads="1"/>
          </p:cNvSpPr>
          <p:nvPr/>
        </p:nvSpPr>
        <p:spPr bwMode="auto">
          <a:xfrm>
            <a:off x="4416425" y="38862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6864" name="Text Box 14"/>
          <p:cNvSpPr txBox="1">
            <a:spLocks noChangeArrowheads="1"/>
          </p:cNvSpPr>
          <p:nvPr/>
        </p:nvSpPr>
        <p:spPr bwMode="auto">
          <a:xfrm>
            <a:off x="2689225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6865" name="Text Box 15"/>
          <p:cNvSpPr txBox="1">
            <a:spLocks noChangeArrowheads="1"/>
          </p:cNvSpPr>
          <p:nvPr/>
        </p:nvSpPr>
        <p:spPr bwMode="auto">
          <a:xfrm>
            <a:off x="2667000" y="48768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6866" name="Text Box 16"/>
          <p:cNvSpPr txBox="1">
            <a:spLocks noChangeArrowheads="1"/>
          </p:cNvSpPr>
          <p:nvPr/>
        </p:nvSpPr>
        <p:spPr bwMode="auto">
          <a:xfrm>
            <a:off x="2711450" y="5334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6867" name="Text Box 17"/>
          <p:cNvSpPr txBox="1">
            <a:spLocks noChangeArrowheads="1"/>
          </p:cNvSpPr>
          <p:nvPr/>
        </p:nvSpPr>
        <p:spPr bwMode="auto">
          <a:xfrm>
            <a:off x="2674938" y="59436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6868" name="Text Box 18"/>
          <p:cNvSpPr txBox="1">
            <a:spLocks noChangeArrowheads="1"/>
          </p:cNvSpPr>
          <p:nvPr/>
        </p:nvSpPr>
        <p:spPr bwMode="auto">
          <a:xfrm>
            <a:off x="4808538" y="46482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6869" name="Text Box 19"/>
          <p:cNvSpPr txBox="1">
            <a:spLocks noChangeArrowheads="1"/>
          </p:cNvSpPr>
          <p:nvPr/>
        </p:nvSpPr>
        <p:spPr bwMode="auto">
          <a:xfrm>
            <a:off x="4797425" y="51816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6870" name="Text Box 20"/>
          <p:cNvSpPr txBox="1">
            <a:spLocks noChangeArrowheads="1"/>
          </p:cNvSpPr>
          <p:nvPr/>
        </p:nvSpPr>
        <p:spPr bwMode="auto">
          <a:xfrm>
            <a:off x="4884738" y="5638800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206871" name="Line 21"/>
          <p:cNvSpPr>
            <a:spLocks noChangeShapeType="1"/>
          </p:cNvSpPr>
          <p:nvPr/>
        </p:nvSpPr>
        <p:spPr bwMode="auto">
          <a:xfrm>
            <a:off x="3208338" y="50292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872" name="Line 22"/>
          <p:cNvSpPr>
            <a:spLocks noChangeShapeType="1"/>
          </p:cNvSpPr>
          <p:nvPr/>
        </p:nvSpPr>
        <p:spPr bwMode="auto">
          <a:xfrm>
            <a:off x="3132138" y="5638800"/>
            <a:ext cx="1219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873" name="Line 23"/>
          <p:cNvSpPr>
            <a:spLocks noChangeShapeType="1"/>
          </p:cNvSpPr>
          <p:nvPr/>
        </p:nvSpPr>
        <p:spPr bwMode="auto">
          <a:xfrm flipV="1">
            <a:off x="3208338" y="6019800"/>
            <a:ext cx="12192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874" name="Line 24"/>
          <p:cNvSpPr>
            <a:spLocks noChangeShapeType="1"/>
          </p:cNvSpPr>
          <p:nvPr/>
        </p:nvSpPr>
        <p:spPr bwMode="auto">
          <a:xfrm>
            <a:off x="3200400" y="4572000"/>
            <a:ext cx="1219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78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0BE6A96-B4FE-488F-ADAB-198F1CD6E6A2}" type="slidenum">
              <a:rPr lang="en-US" sz="3200">
                <a:solidFill>
                  <a:schemeClr val="bg2"/>
                </a:solidFill>
              </a:rPr>
              <a:pPr/>
              <a:t>45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b="1" smtClean="0"/>
              <a:t> </a:t>
            </a:r>
            <a:br>
              <a:rPr lang="en-US" b="1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Let f: B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C, g: A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B. The </a:t>
            </a:r>
            <a:r>
              <a:rPr lang="en-US" i="1" smtClean="0">
                <a:solidFill>
                  <a:srgbClr val="FFFF00"/>
                </a:solidFill>
              </a:rPr>
              <a:t>composition of f with g</a:t>
            </a:r>
            <a:r>
              <a:rPr lang="en-US" smtClean="0"/>
              <a:t>, denoted f</a:t>
            </a:r>
            <a:r>
              <a:rPr lang="en-US" smtClean="0">
                <a:sym typeface="Symbol" panose="05050102010706020507" pitchFamily="18" charset="2"/>
              </a:rPr>
              <a:t></a:t>
            </a:r>
            <a:r>
              <a:rPr lang="en-US" smtClean="0"/>
              <a:t>g, is the function from A to C defined by</a:t>
            </a:r>
            <a:br>
              <a:rPr lang="en-US" smtClean="0"/>
            </a:br>
            <a:endParaRPr lang="en-US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 f </a:t>
            </a:r>
            <a:r>
              <a:rPr lang="en-US" smtClean="0">
                <a:sym typeface="Symbol" panose="05050102010706020507" pitchFamily="18" charset="2"/>
              </a:rPr>
              <a:t></a:t>
            </a:r>
            <a:r>
              <a:rPr lang="en-US" smtClean="0"/>
              <a:t> g(x) = f(g(x))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889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1634173-7AB6-4E58-906D-194605BEC613}" type="slidenum">
              <a:rPr lang="en-US" sz="3200">
                <a:solidFill>
                  <a:schemeClr val="bg2"/>
                </a:solidFill>
              </a:rPr>
              <a:pPr/>
              <a:t>46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0890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Examples:</a:t>
            </a:r>
          </a:p>
        </p:txBody>
      </p:sp>
      <p:sp>
        <p:nvSpPr>
          <p:cNvPr id="208901" name="Oval 3"/>
          <p:cNvSpPr>
            <a:spLocks noChangeArrowheads="1"/>
          </p:cNvSpPr>
          <p:nvPr/>
        </p:nvSpPr>
        <p:spPr bwMode="auto">
          <a:xfrm>
            <a:off x="5611813" y="2667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2" name="Oval 4"/>
          <p:cNvSpPr>
            <a:spLocks noChangeArrowheads="1"/>
          </p:cNvSpPr>
          <p:nvPr/>
        </p:nvSpPr>
        <p:spPr bwMode="auto">
          <a:xfrm>
            <a:off x="4164013" y="1295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3" name="Oval 5"/>
          <p:cNvSpPr>
            <a:spLocks noChangeArrowheads="1"/>
          </p:cNvSpPr>
          <p:nvPr/>
        </p:nvSpPr>
        <p:spPr bwMode="auto">
          <a:xfrm>
            <a:off x="4164013" y="1828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4" name="Oval 6"/>
          <p:cNvSpPr>
            <a:spLocks noChangeArrowheads="1"/>
          </p:cNvSpPr>
          <p:nvPr/>
        </p:nvSpPr>
        <p:spPr bwMode="auto">
          <a:xfrm>
            <a:off x="4164013" y="2362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5" name="Oval 7"/>
          <p:cNvSpPr>
            <a:spLocks noChangeArrowheads="1"/>
          </p:cNvSpPr>
          <p:nvPr/>
        </p:nvSpPr>
        <p:spPr bwMode="auto">
          <a:xfrm>
            <a:off x="4164013" y="2895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6" name="Oval 8"/>
          <p:cNvSpPr>
            <a:spLocks noChangeArrowheads="1"/>
          </p:cNvSpPr>
          <p:nvPr/>
        </p:nvSpPr>
        <p:spPr bwMode="auto">
          <a:xfrm>
            <a:off x="5611813" y="1600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7" name="Oval 9"/>
          <p:cNvSpPr>
            <a:spLocks noChangeArrowheads="1"/>
          </p:cNvSpPr>
          <p:nvPr/>
        </p:nvSpPr>
        <p:spPr bwMode="auto">
          <a:xfrm>
            <a:off x="5611813" y="2133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8" name="Oval 10"/>
          <p:cNvSpPr>
            <a:spLocks noChangeArrowheads="1"/>
          </p:cNvSpPr>
          <p:nvPr/>
        </p:nvSpPr>
        <p:spPr bwMode="auto">
          <a:xfrm>
            <a:off x="5611813" y="2667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09" name="Text Box 11"/>
          <p:cNvSpPr txBox="1">
            <a:spLocks noChangeArrowheads="1"/>
          </p:cNvSpPr>
          <p:nvPr/>
        </p:nvSpPr>
        <p:spPr bwMode="auto">
          <a:xfrm>
            <a:off x="4076700" y="6858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8910" name="Text Box 12"/>
          <p:cNvSpPr txBox="1">
            <a:spLocks noChangeArrowheads="1"/>
          </p:cNvSpPr>
          <p:nvPr/>
        </p:nvSpPr>
        <p:spPr bwMode="auto">
          <a:xfrm>
            <a:off x="5667375" y="6858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8911" name="Text Box 13"/>
          <p:cNvSpPr txBox="1">
            <a:spLocks noChangeArrowheads="1"/>
          </p:cNvSpPr>
          <p:nvPr/>
        </p:nvSpPr>
        <p:spPr bwMode="auto">
          <a:xfrm>
            <a:off x="3797300" y="1066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8912" name="Text Box 14"/>
          <p:cNvSpPr txBox="1">
            <a:spLocks noChangeArrowheads="1"/>
          </p:cNvSpPr>
          <p:nvPr/>
        </p:nvSpPr>
        <p:spPr bwMode="auto">
          <a:xfrm>
            <a:off x="3775075" y="16764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8913" name="Text Box 15"/>
          <p:cNvSpPr txBox="1">
            <a:spLocks noChangeArrowheads="1"/>
          </p:cNvSpPr>
          <p:nvPr/>
        </p:nvSpPr>
        <p:spPr bwMode="auto">
          <a:xfrm>
            <a:off x="3819525" y="21336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8914" name="Text Box 16"/>
          <p:cNvSpPr txBox="1">
            <a:spLocks noChangeArrowheads="1"/>
          </p:cNvSpPr>
          <p:nvPr/>
        </p:nvSpPr>
        <p:spPr bwMode="auto">
          <a:xfrm>
            <a:off x="3783013" y="27432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8915" name="Text Box 17"/>
          <p:cNvSpPr txBox="1">
            <a:spLocks noChangeArrowheads="1"/>
          </p:cNvSpPr>
          <p:nvPr/>
        </p:nvSpPr>
        <p:spPr bwMode="auto">
          <a:xfrm>
            <a:off x="5756275" y="22860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08916" name="Text Box 18"/>
          <p:cNvSpPr txBox="1">
            <a:spLocks noChangeArrowheads="1"/>
          </p:cNvSpPr>
          <p:nvPr/>
        </p:nvSpPr>
        <p:spPr bwMode="auto">
          <a:xfrm>
            <a:off x="5756275" y="32004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08917" name="Line 19"/>
          <p:cNvSpPr>
            <a:spLocks noChangeShapeType="1"/>
          </p:cNvSpPr>
          <p:nvPr/>
        </p:nvSpPr>
        <p:spPr bwMode="auto">
          <a:xfrm>
            <a:off x="4240213" y="1371600"/>
            <a:ext cx="1363662" cy="1905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8" name="Line 20"/>
          <p:cNvSpPr>
            <a:spLocks noChangeShapeType="1"/>
          </p:cNvSpPr>
          <p:nvPr/>
        </p:nvSpPr>
        <p:spPr bwMode="auto">
          <a:xfrm>
            <a:off x="4316413" y="1828800"/>
            <a:ext cx="1295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9" name="Line 21"/>
          <p:cNvSpPr>
            <a:spLocks noChangeShapeType="1"/>
          </p:cNvSpPr>
          <p:nvPr/>
        </p:nvSpPr>
        <p:spPr bwMode="auto">
          <a:xfrm>
            <a:off x="4240213" y="2438400"/>
            <a:ext cx="1363662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20" name="Line 22"/>
          <p:cNvSpPr>
            <a:spLocks noChangeShapeType="1"/>
          </p:cNvSpPr>
          <p:nvPr/>
        </p:nvSpPr>
        <p:spPr bwMode="auto">
          <a:xfrm flipV="1">
            <a:off x="4384675" y="2209800"/>
            <a:ext cx="12192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21" name="Oval 23"/>
          <p:cNvSpPr>
            <a:spLocks noChangeArrowheads="1"/>
          </p:cNvSpPr>
          <p:nvPr/>
        </p:nvSpPr>
        <p:spPr bwMode="auto">
          <a:xfrm>
            <a:off x="5603875" y="3200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22" name="Text Box 24"/>
          <p:cNvSpPr txBox="1">
            <a:spLocks noChangeArrowheads="1"/>
          </p:cNvSpPr>
          <p:nvPr/>
        </p:nvSpPr>
        <p:spPr bwMode="auto">
          <a:xfrm>
            <a:off x="5680075" y="17526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08923" name="Text Box 25"/>
          <p:cNvSpPr txBox="1">
            <a:spLocks noChangeArrowheads="1"/>
          </p:cNvSpPr>
          <p:nvPr/>
        </p:nvSpPr>
        <p:spPr bwMode="auto">
          <a:xfrm>
            <a:off x="5832475" y="1219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08924" name="Text Box 26"/>
          <p:cNvSpPr txBox="1">
            <a:spLocks noChangeArrowheads="1"/>
          </p:cNvSpPr>
          <p:nvPr/>
        </p:nvSpPr>
        <p:spPr bwMode="auto">
          <a:xfrm>
            <a:off x="4846638" y="6858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208925" name="Oval 27"/>
          <p:cNvSpPr>
            <a:spLocks noChangeArrowheads="1"/>
          </p:cNvSpPr>
          <p:nvPr/>
        </p:nvSpPr>
        <p:spPr bwMode="auto">
          <a:xfrm>
            <a:off x="7966075" y="1524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26" name="Oval 28"/>
          <p:cNvSpPr>
            <a:spLocks noChangeArrowheads="1"/>
          </p:cNvSpPr>
          <p:nvPr/>
        </p:nvSpPr>
        <p:spPr bwMode="auto">
          <a:xfrm>
            <a:off x="7966075" y="2057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27" name="Oval 29"/>
          <p:cNvSpPr>
            <a:spLocks noChangeArrowheads="1"/>
          </p:cNvSpPr>
          <p:nvPr/>
        </p:nvSpPr>
        <p:spPr bwMode="auto">
          <a:xfrm>
            <a:off x="7966075" y="2590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28" name="Text Box 30"/>
          <p:cNvSpPr txBox="1">
            <a:spLocks noChangeArrowheads="1"/>
          </p:cNvSpPr>
          <p:nvPr/>
        </p:nvSpPr>
        <p:spPr bwMode="auto">
          <a:xfrm>
            <a:off x="8315325" y="24384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208929" name="Text Box 31"/>
          <p:cNvSpPr txBox="1">
            <a:spLocks noChangeArrowheads="1"/>
          </p:cNvSpPr>
          <p:nvPr/>
        </p:nvSpPr>
        <p:spPr bwMode="auto">
          <a:xfrm>
            <a:off x="8231188" y="1828800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208930" name="Text Box 32"/>
          <p:cNvSpPr txBox="1">
            <a:spLocks noChangeArrowheads="1"/>
          </p:cNvSpPr>
          <p:nvPr/>
        </p:nvSpPr>
        <p:spPr bwMode="auto">
          <a:xfrm>
            <a:off x="8231188" y="1295400"/>
            <a:ext cx="37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208931" name="Text Box 33"/>
          <p:cNvSpPr txBox="1">
            <a:spLocks noChangeArrowheads="1"/>
          </p:cNvSpPr>
          <p:nvPr/>
        </p:nvSpPr>
        <p:spPr bwMode="auto">
          <a:xfrm>
            <a:off x="7800975" y="685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8932" name="Text Box 34"/>
          <p:cNvSpPr txBox="1">
            <a:spLocks noChangeArrowheads="1"/>
          </p:cNvSpPr>
          <p:nvPr/>
        </p:nvSpPr>
        <p:spPr bwMode="auto">
          <a:xfrm>
            <a:off x="6751638" y="685800"/>
            <a:ext cx="30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08933" name="Line 35"/>
          <p:cNvSpPr>
            <a:spLocks noChangeShapeType="1"/>
          </p:cNvSpPr>
          <p:nvPr/>
        </p:nvSpPr>
        <p:spPr bwMode="auto">
          <a:xfrm>
            <a:off x="5832475" y="1676400"/>
            <a:ext cx="20574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34" name="Line 36"/>
          <p:cNvSpPr>
            <a:spLocks noChangeShapeType="1"/>
          </p:cNvSpPr>
          <p:nvPr/>
        </p:nvSpPr>
        <p:spPr bwMode="auto">
          <a:xfrm flipV="1">
            <a:off x="5680075" y="1676400"/>
            <a:ext cx="22098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35" name="Line 37"/>
          <p:cNvSpPr>
            <a:spLocks noChangeShapeType="1"/>
          </p:cNvSpPr>
          <p:nvPr/>
        </p:nvSpPr>
        <p:spPr bwMode="auto">
          <a:xfrm flipV="1">
            <a:off x="5756275" y="2286000"/>
            <a:ext cx="20574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36" name="Line 38"/>
          <p:cNvSpPr>
            <a:spLocks noChangeShapeType="1"/>
          </p:cNvSpPr>
          <p:nvPr/>
        </p:nvSpPr>
        <p:spPr bwMode="auto">
          <a:xfrm flipV="1">
            <a:off x="5756275" y="2667000"/>
            <a:ext cx="213360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37" name="Oval 39"/>
          <p:cNvSpPr>
            <a:spLocks noChangeArrowheads="1"/>
          </p:cNvSpPr>
          <p:nvPr/>
        </p:nvSpPr>
        <p:spPr bwMode="auto">
          <a:xfrm>
            <a:off x="2598738" y="4495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38" name="Oval 40"/>
          <p:cNvSpPr>
            <a:spLocks noChangeArrowheads="1"/>
          </p:cNvSpPr>
          <p:nvPr/>
        </p:nvSpPr>
        <p:spPr bwMode="auto">
          <a:xfrm>
            <a:off x="2598738" y="5029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39" name="Oval 41"/>
          <p:cNvSpPr>
            <a:spLocks noChangeArrowheads="1"/>
          </p:cNvSpPr>
          <p:nvPr/>
        </p:nvSpPr>
        <p:spPr bwMode="auto">
          <a:xfrm>
            <a:off x="2598738" y="5562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40" name="Oval 42"/>
          <p:cNvSpPr>
            <a:spLocks noChangeArrowheads="1"/>
          </p:cNvSpPr>
          <p:nvPr/>
        </p:nvSpPr>
        <p:spPr bwMode="auto">
          <a:xfrm>
            <a:off x="2598738" y="6096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41" name="Text Box 43"/>
          <p:cNvSpPr txBox="1">
            <a:spLocks noChangeArrowheads="1"/>
          </p:cNvSpPr>
          <p:nvPr/>
        </p:nvSpPr>
        <p:spPr bwMode="auto">
          <a:xfrm>
            <a:off x="2511425" y="38862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8942" name="Text Box 44"/>
          <p:cNvSpPr txBox="1">
            <a:spLocks noChangeArrowheads="1"/>
          </p:cNvSpPr>
          <p:nvPr/>
        </p:nvSpPr>
        <p:spPr bwMode="auto">
          <a:xfrm>
            <a:off x="2232025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8943" name="Text Box 45"/>
          <p:cNvSpPr txBox="1">
            <a:spLocks noChangeArrowheads="1"/>
          </p:cNvSpPr>
          <p:nvPr/>
        </p:nvSpPr>
        <p:spPr bwMode="auto">
          <a:xfrm>
            <a:off x="2209800" y="48768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208944" name="Text Box 46"/>
          <p:cNvSpPr txBox="1">
            <a:spLocks noChangeArrowheads="1"/>
          </p:cNvSpPr>
          <p:nvPr/>
        </p:nvSpPr>
        <p:spPr bwMode="auto">
          <a:xfrm>
            <a:off x="2254250" y="5334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8945" name="Text Box 47"/>
          <p:cNvSpPr txBox="1">
            <a:spLocks noChangeArrowheads="1"/>
          </p:cNvSpPr>
          <p:nvPr/>
        </p:nvSpPr>
        <p:spPr bwMode="auto">
          <a:xfrm>
            <a:off x="2217738" y="59436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8946" name="Oval 48"/>
          <p:cNvSpPr>
            <a:spLocks noChangeArrowheads="1"/>
          </p:cNvSpPr>
          <p:nvPr/>
        </p:nvSpPr>
        <p:spPr bwMode="auto">
          <a:xfrm>
            <a:off x="5194300" y="4800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47" name="Oval 49"/>
          <p:cNvSpPr>
            <a:spLocks noChangeArrowheads="1"/>
          </p:cNvSpPr>
          <p:nvPr/>
        </p:nvSpPr>
        <p:spPr bwMode="auto">
          <a:xfrm>
            <a:off x="5194300" y="5334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48" name="Oval 50"/>
          <p:cNvSpPr>
            <a:spLocks noChangeArrowheads="1"/>
          </p:cNvSpPr>
          <p:nvPr/>
        </p:nvSpPr>
        <p:spPr bwMode="auto">
          <a:xfrm>
            <a:off x="5194300" y="5867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8949" name="Text Box 51"/>
          <p:cNvSpPr txBox="1">
            <a:spLocks noChangeArrowheads="1"/>
          </p:cNvSpPr>
          <p:nvPr/>
        </p:nvSpPr>
        <p:spPr bwMode="auto">
          <a:xfrm>
            <a:off x="5543550" y="57150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208950" name="Text Box 52"/>
          <p:cNvSpPr txBox="1">
            <a:spLocks noChangeArrowheads="1"/>
          </p:cNvSpPr>
          <p:nvPr/>
        </p:nvSpPr>
        <p:spPr bwMode="auto">
          <a:xfrm>
            <a:off x="5459413" y="5105400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208951" name="Text Box 53"/>
          <p:cNvSpPr txBox="1">
            <a:spLocks noChangeArrowheads="1"/>
          </p:cNvSpPr>
          <p:nvPr/>
        </p:nvSpPr>
        <p:spPr bwMode="auto">
          <a:xfrm>
            <a:off x="5459413" y="4572000"/>
            <a:ext cx="37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66FF66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208952" name="Text Box 54"/>
          <p:cNvSpPr txBox="1">
            <a:spLocks noChangeArrowheads="1"/>
          </p:cNvSpPr>
          <p:nvPr/>
        </p:nvSpPr>
        <p:spPr bwMode="auto">
          <a:xfrm>
            <a:off x="5029200" y="3962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8953" name="Text Box 55"/>
          <p:cNvSpPr txBox="1">
            <a:spLocks noChangeArrowheads="1"/>
          </p:cNvSpPr>
          <p:nvPr/>
        </p:nvSpPr>
        <p:spPr bwMode="auto">
          <a:xfrm>
            <a:off x="3657600" y="3887788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</a:t>
            </a:r>
            <a:r>
              <a:rPr lang="en-US" b="1">
                <a:solidFill>
                  <a:srgbClr val="FF6600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208954" name="Line 56"/>
          <p:cNvSpPr>
            <a:spLocks noChangeShapeType="1"/>
          </p:cNvSpPr>
          <p:nvPr/>
        </p:nvSpPr>
        <p:spPr bwMode="auto">
          <a:xfrm>
            <a:off x="2743200" y="4572000"/>
            <a:ext cx="243840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55" name="Line 57"/>
          <p:cNvSpPr>
            <a:spLocks noChangeShapeType="1"/>
          </p:cNvSpPr>
          <p:nvPr/>
        </p:nvSpPr>
        <p:spPr bwMode="auto">
          <a:xfrm flipV="1">
            <a:off x="2667000" y="4876800"/>
            <a:ext cx="25146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56" name="Line 58"/>
          <p:cNvSpPr>
            <a:spLocks noChangeShapeType="1"/>
          </p:cNvSpPr>
          <p:nvPr/>
        </p:nvSpPr>
        <p:spPr bwMode="auto">
          <a:xfrm flipV="1">
            <a:off x="2743200" y="5410200"/>
            <a:ext cx="25146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57" name="Line 59"/>
          <p:cNvSpPr>
            <a:spLocks noChangeShapeType="1"/>
          </p:cNvSpPr>
          <p:nvPr/>
        </p:nvSpPr>
        <p:spPr bwMode="auto">
          <a:xfrm flipV="1">
            <a:off x="2743200" y="5029200"/>
            <a:ext cx="24384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099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B5C0D50-8E72-4A46-8D1A-3077B9D54055}" type="slidenum">
              <a:rPr lang="en-US" sz="3200">
                <a:solidFill>
                  <a:schemeClr val="bg2"/>
                </a:solidFill>
              </a:rPr>
              <a:pPr/>
              <a:t>47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343400"/>
          </a:xfrm>
        </p:spPr>
        <p:txBody>
          <a:bodyPr/>
          <a:lstStyle/>
          <a:p>
            <a:pPr lvl="1" eaLnBrk="1" hangingPunct="1"/>
            <a:r>
              <a:rPr lang="en-US" smtClean="0"/>
              <a:t>If f(x) = x</a:t>
            </a:r>
            <a:r>
              <a:rPr lang="en-US" baseline="30000" smtClean="0"/>
              <a:t>2</a:t>
            </a:r>
            <a:r>
              <a:rPr lang="en-US" smtClean="0"/>
              <a:t> and g(x) = 2x + 1, then f(g(x)) = (2x+1)</a:t>
            </a:r>
            <a:r>
              <a:rPr lang="en-US" baseline="30000" smtClean="0"/>
              <a:t>2</a:t>
            </a:r>
            <a:r>
              <a:rPr lang="en-US" smtClean="0"/>
              <a:t> and g(f(x)) = 2x</a:t>
            </a:r>
            <a:r>
              <a:rPr lang="en-US" baseline="30000" smtClean="0"/>
              <a:t>2</a:t>
            </a:r>
            <a:r>
              <a:rPr lang="en-US" smtClean="0"/>
              <a:t> + 1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  <a:p>
            <a:pPr lvl="2" eaLnBrk="1" hangingPunct="1"/>
            <a:r>
              <a:rPr lang="en-US" smtClean="0"/>
              <a:t>The </a:t>
            </a:r>
            <a:r>
              <a:rPr lang="en-US" i="1" smtClean="0">
                <a:solidFill>
                  <a:srgbClr val="FFFF00"/>
                </a:solidFill>
              </a:rPr>
              <a:t>floor</a:t>
            </a:r>
            <a:r>
              <a:rPr lang="en-US" smtClean="0"/>
              <a:t> function, denoted f ( x) = </a:t>
            </a:r>
            <a:r>
              <a:rPr lang="en-US" smtClean="0">
                <a:sym typeface="Symbol" panose="05050102010706020507" pitchFamily="18" charset="2"/>
              </a:rPr>
              <a:t>x</a:t>
            </a:r>
            <a:r>
              <a:rPr lang="en-US" smtClean="0"/>
              <a:t> or </a:t>
            </a:r>
            <a:br>
              <a:rPr lang="en-US" smtClean="0"/>
            </a:br>
            <a:r>
              <a:rPr lang="en-US" smtClean="0"/>
              <a:t>f(x) = floor(x), is the largest integer less than or equal to x.</a:t>
            </a:r>
            <a:br>
              <a:rPr lang="en-US" smtClean="0"/>
            </a:br>
            <a:endParaRPr lang="en-US" smtClean="0"/>
          </a:p>
          <a:p>
            <a:pPr lvl="2" eaLnBrk="1" hangingPunct="1"/>
            <a:r>
              <a:rPr lang="en-US" smtClean="0"/>
              <a:t>The</a:t>
            </a:r>
            <a:r>
              <a:rPr lang="en-US" i="1" smtClean="0">
                <a:solidFill>
                  <a:srgbClr val="FFFF00"/>
                </a:solidFill>
              </a:rPr>
              <a:t> ceiling</a:t>
            </a:r>
            <a:r>
              <a:rPr lang="en-US" smtClean="0"/>
              <a:t> function, denoted f ( x) = </a:t>
            </a:r>
            <a:r>
              <a:rPr lang="en-US" smtClean="0">
                <a:sym typeface="Symbol" panose="05050102010706020507" pitchFamily="18" charset="2"/>
              </a:rPr>
              <a:t>x</a:t>
            </a:r>
            <a:r>
              <a:rPr lang="en-US" smtClean="0"/>
              <a:t> or f(x) = ceiling(x), is the smallest integer greater than or equal to x.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09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0B03EBB-06ED-4FDE-BB4E-8BD281A9A200}" type="slidenum">
              <a:rPr lang="en-US" sz="3200">
                <a:solidFill>
                  <a:schemeClr val="bg2"/>
                </a:solidFill>
              </a:rPr>
              <a:pPr/>
              <a:t>48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(2.3) (cont.)</a:t>
            </a:r>
          </a:p>
        </p:txBody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1800" b="1" smtClean="0">
                <a:solidFill>
                  <a:srgbClr val="66FF66"/>
                </a:solidFill>
              </a:rPr>
              <a:t>Examples:</a:t>
            </a:r>
            <a:r>
              <a:rPr lang="en-US" sz="1800" smtClean="0"/>
              <a:t> </a:t>
            </a:r>
            <a:r>
              <a:rPr lang="en-US" sz="1800" smtClean="0">
                <a:sym typeface="Symbol" panose="05050102010706020507" pitchFamily="18" charset="2"/>
              </a:rPr>
              <a:t>3.5</a:t>
            </a:r>
            <a:r>
              <a:rPr lang="en-US" sz="1800" smtClean="0"/>
              <a:t> = 3, </a:t>
            </a:r>
            <a:r>
              <a:rPr lang="en-US" sz="1800" smtClean="0">
                <a:sym typeface="Symbol" panose="05050102010706020507" pitchFamily="18" charset="2"/>
              </a:rPr>
              <a:t></a:t>
            </a:r>
            <a:r>
              <a:rPr lang="en-US" sz="1800" smtClean="0"/>
              <a:t>3.5</a:t>
            </a:r>
            <a:r>
              <a:rPr lang="en-US" sz="1800" smtClean="0">
                <a:sym typeface="Symbol" panose="05050102010706020507" pitchFamily="18" charset="2"/>
              </a:rPr>
              <a:t> </a:t>
            </a:r>
            <a:r>
              <a:rPr lang="en-US" sz="1800" smtClean="0"/>
              <a:t>= 4.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	Note: the floor function is equivalent to truncation for positive numbers.</a:t>
            </a:r>
            <a:br>
              <a:rPr lang="en-US" sz="1800" smtClean="0"/>
            </a:br>
            <a:endParaRPr lang="en-US" sz="1800" smtClean="0"/>
          </a:p>
          <a:p>
            <a:pPr lvl="1" eaLnBrk="1" hangingPunct="1"/>
            <a:r>
              <a:rPr lang="en-US" sz="1800" b="1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Suppose f: B </a:t>
            </a:r>
            <a:r>
              <a:rPr lang="en-US" sz="1800" smtClean="0">
                <a:sym typeface="Wingdings" panose="05000000000000000000" pitchFamily="2" charset="2"/>
              </a:rPr>
              <a:t> </a:t>
            </a:r>
            <a:r>
              <a:rPr lang="en-US" sz="1800" smtClean="0"/>
              <a:t>C, g: A </a:t>
            </a:r>
            <a:r>
              <a:rPr lang="en-US" sz="1800" smtClean="0">
                <a:sym typeface="Wingdings" panose="05000000000000000000" pitchFamily="2" charset="2"/>
              </a:rPr>
              <a:t> </a:t>
            </a:r>
            <a:r>
              <a:rPr lang="en-US" sz="1800" smtClean="0"/>
              <a:t>B and f </a:t>
            </a:r>
            <a:r>
              <a:rPr lang="en-US" sz="1800" smtClean="0">
                <a:sym typeface="Symbol" panose="05050102010706020507" pitchFamily="18" charset="2"/>
              </a:rPr>
              <a:t> </a:t>
            </a:r>
            <a:r>
              <a:rPr lang="en-US" sz="1800" smtClean="0"/>
              <a:t>g is injective.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What can we say about f and g?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>
                <a:latin typeface="Times New Roman" panose="02020603050405020304" pitchFamily="18" charset="0"/>
              </a:rPr>
              <a:t>•</a:t>
            </a:r>
            <a:r>
              <a:rPr lang="en-US" sz="1800" smtClean="0"/>
              <a:t> We know that if a </a:t>
            </a:r>
            <a:r>
              <a:rPr lang="en-US" sz="1800" smtClean="0">
                <a:sym typeface="Symbol" panose="05050102010706020507" pitchFamily="18" charset="2"/>
              </a:rPr>
              <a:t> </a:t>
            </a:r>
            <a:r>
              <a:rPr lang="en-US" sz="1800" smtClean="0"/>
              <a:t>b then f(g(a)) </a:t>
            </a:r>
            <a:r>
              <a:rPr lang="en-US" sz="1800" smtClean="0">
                <a:sym typeface="Symbol" panose="05050102010706020507" pitchFamily="18" charset="2"/>
              </a:rPr>
              <a:t></a:t>
            </a:r>
            <a:r>
              <a:rPr lang="en-US" sz="1800" smtClean="0"/>
              <a:t> f(g(b)) since the composition is injective.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>
                <a:latin typeface="Times New Roman" panose="02020603050405020304" pitchFamily="18" charset="0"/>
              </a:rPr>
              <a:t>•</a:t>
            </a:r>
            <a:r>
              <a:rPr lang="en-US" sz="1800" smtClean="0"/>
              <a:t> Since f is a function, it cannot be the case that g(a) = g(b) since then f would have two different images for the same point.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>
                <a:latin typeface="Times New Roman" panose="02020603050405020304" pitchFamily="18" charset="0"/>
              </a:rPr>
              <a:t>•</a:t>
            </a:r>
            <a:r>
              <a:rPr lang="en-US" sz="1800" smtClean="0"/>
              <a:t> Hence, g(a) </a:t>
            </a:r>
            <a:r>
              <a:rPr lang="en-US" sz="1800" smtClean="0">
                <a:sym typeface="Symbol" panose="05050102010706020507" pitchFamily="18" charset="2"/>
              </a:rPr>
              <a:t> </a:t>
            </a:r>
            <a:r>
              <a:rPr lang="en-US" sz="1800" smtClean="0"/>
              <a:t>g(b)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It follows that g must be an injection.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However, f need not be an injection (you show).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53D68CE-D136-4D2E-817F-808A06008518}" type="slidenum">
              <a:rPr lang="en-US" sz="3200">
                <a:solidFill>
                  <a:schemeClr val="bg2"/>
                </a:solidFill>
              </a:rPr>
              <a:pPr/>
              <a:t>49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rgbClr val="FF6600"/>
                </a:solidFill>
              </a:rPr>
              <a:t>Sequences and Summations (2.4)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FF00"/>
                </a:solidFill>
              </a:rPr>
              <a:t>Definition:</a:t>
            </a:r>
            <a:r>
              <a:rPr lang="en-US" sz="2400" smtClean="0"/>
              <a:t> A </a:t>
            </a:r>
            <a:r>
              <a:rPr lang="en-US" sz="2400" b="1" i="1" u="sng" smtClean="0">
                <a:solidFill>
                  <a:srgbClr val="FFFF00"/>
                </a:solidFill>
              </a:rPr>
              <a:t>sequence</a:t>
            </a:r>
            <a:r>
              <a:rPr lang="en-US" sz="2400" smtClean="0"/>
              <a:t> is a function from a subset of the natural numbers (usually of the form {0, 1, 2, . . . } to a set 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Note: the sets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{0, 1, 2, 3, . . . , k} and {1, 2, 3, 4, . . . , k}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are called </a:t>
            </a:r>
            <a:r>
              <a:rPr lang="en-US" sz="2400" i="1" smtClean="0">
                <a:solidFill>
                  <a:srgbClr val="FFFF00"/>
                </a:solidFill>
              </a:rPr>
              <a:t>initial segments</a:t>
            </a:r>
            <a:r>
              <a:rPr lang="en-US" sz="2400" smtClean="0"/>
              <a:t> of N.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Notation: if f is a function from {0, 1, 2, . . .} to S we usually denote f(i) by a</a:t>
            </a:r>
            <a:r>
              <a:rPr lang="en-US" sz="2400" baseline="-25000" smtClean="0"/>
              <a:t>i</a:t>
            </a:r>
            <a:r>
              <a:rPr lang="en-US" sz="2400" smtClean="0"/>
              <a:t> and we write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where k is the upper limit (usually </a:t>
            </a:r>
            <a:r>
              <a:rPr lang="en-US" sz="2400" smtClean="0">
                <a:sym typeface="Symbol" panose="05050102010706020507" pitchFamily="18" charset="2"/>
              </a:rPr>
              <a:t></a:t>
            </a:r>
            <a:r>
              <a:rPr lang="en-US" sz="2400" smtClean="0"/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286000" y="5181600"/>
          <a:ext cx="4953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174840" imgH="419040" progId="Equation.3">
                  <p:embed/>
                </p:oleObj>
              </mc:Choice>
              <mc:Fallback>
                <p:oleObj name="Equation" r:id="rId3" imgW="31748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953000" cy="6238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6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0BA0C61-9FD9-4F12-8A4B-0A6FB15CD081}" type="slidenum">
              <a:rPr lang="en-US" sz="3200">
                <a:solidFill>
                  <a:schemeClr val="bg2"/>
                </a:solidFill>
              </a:rPr>
              <a:pPr/>
              <a:t>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If A </a:t>
            </a:r>
            <a:r>
              <a:rPr lang="en-US" smtClean="0">
                <a:sym typeface="Symbol" panose="05050102010706020507" pitchFamily="18" charset="2"/>
              </a:rPr>
              <a:t></a:t>
            </a:r>
            <a:r>
              <a:rPr lang="en-US" smtClean="0"/>
              <a:t> B but A </a:t>
            </a:r>
            <a:r>
              <a:rPr lang="en-US" smtClean="0">
                <a:sym typeface="Symbol" panose="05050102010706020507" pitchFamily="18" charset="2"/>
              </a:rPr>
              <a:t></a:t>
            </a:r>
            <a:r>
              <a:rPr lang="en-US" smtClean="0"/>
              <a:t> B the we say A is a </a:t>
            </a:r>
            <a:r>
              <a:rPr lang="en-US" i="1" smtClean="0">
                <a:solidFill>
                  <a:schemeClr val="accent1"/>
                </a:solidFill>
              </a:rPr>
              <a:t>proper</a:t>
            </a:r>
            <a:r>
              <a:rPr lang="en-US" smtClean="0"/>
              <a:t> subset of B, denoted A </a:t>
            </a:r>
            <a:r>
              <a:rPr lang="en-US" smtClean="0">
                <a:sym typeface="Symbol" panose="05050102010706020507" pitchFamily="18" charset="2"/>
              </a:rPr>
              <a:t></a:t>
            </a:r>
            <a:r>
              <a:rPr lang="en-US" smtClean="0"/>
              <a:t> B (in some texts).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set of all subset of a set A, denoted P(A), is called the </a:t>
            </a:r>
            <a:r>
              <a:rPr lang="en-US" i="1" smtClean="0">
                <a:solidFill>
                  <a:schemeClr val="accent1"/>
                </a:solidFill>
              </a:rPr>
              <a:t>power set</a:t>
            </a:r>
            <a:r>
              <a:rPr lang="en-US" smtClean="0"/>
              <a:t> of A.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If A = {a, b} then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P(A) = {</a:t>
            </a:r>
            <a:r>
              <a:rPr lang="en-US" smtClean="0">
                <a:sym typeface="Symbol" panose="05050102010706020507" pitchFamily="18" charset="2"/>
              </a:rPr>
              <a:t></a:t>
            </a:r>
            <a:r>
              <a:rPr lang="en-US" smtClean="0"/>
              <a:t>, {a}, {b}, {a,b}}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19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3C522356-64AD-447A-B719-753DAF7C1324}" type="slidenum">
              <a:rPr lang="en-US" sz="3200">
                <a:solidFill>
                  <a:schemeClr val="bg2"/>
                </a:solidFill>
              </a:rPr>
              <a:pPr/>
              <a:t>50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 (cont.)</a:t>
            </a:r>
          </a:p>
        </p:txBody>
      </p:sp>
      <p:sp>
        <p:nvSpPr>
          <p:cNvPr id="21197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66FF66"/>
                </a:solidFill>
              </a:rPr>
              <a:t>Examples:</a:t>
            </a:r>
            <a:br>
              <a:rPr lang="en-US" smtClean="0">
                <a:solidFill>
                  <a:srgbClr val="66FF66"/>
                </a:solidFill>
              </a:rPr>
            </a:br>
            <a:endParaRPr lang="en-US" smtClean="0">
              <a:solidFill>
                <a:srgbClr val="66FF66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Using zero-origin indexing, if f(i) = 1/(i + 1). then the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Sequence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f = {1, 1/'2,1/3,1/4, . . . } = {a</a:t>
            </a:r>
            <a:r>
              <a:rPr lang="en-US" baseline="-25000" smtClean="0"/>
              <a:t>0</a:t>
            </a:r>
            <a:r>
              <a:rPr lang="en-US" smtClean="0"/>
              <a:t>,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a</a:t>
            </a:r>
            <a:r>
              <a:rPr lang="en-US" baseline="-25000" smtClean="0"/>
              <a:t>3</a:t>
            </a:r>
            <a:r>
              <a:rPr lang="en-US" smtClean="0"/>
              <a:t>, . . }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Using one-origin indexing the sequence f becomes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{1/2, 1/3, . . .} = {a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a</a:t>
            </a:r>
            <a:r>
              <a:rPr lang="en-US" baseline="-25000" smtClean="0"/>
              <a:t>3</a:t>
            </a:r>
            <a:r>
              <a:rPr lang="en-US" smtClean="0"/>
              <a:t>, . . .}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86A393F-D720-43CC-952F-867032E94511}" type="slidenum">
              <a:rPr lang="en-US" sz="3200">
                <a:solidFill>
                  <a:schemeClr val="bg2"/>
                </a:solidFill>
              </a:rPr>
              <a:pPr/>
              <a:t>51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 (cont.)</a:t>
            </a:r>
          </a:p>
        </p:txBody>
      </p:sp>
      <p:sp>
        <p:nvSpPr>
          <p:cNvPr id="112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Notation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Given a sequence           we can add together a subset of the sequence by using the summation and function notation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or more generally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733800" y="5257800"/>
          <a:ext cx="12192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622080" imgH="571320" progId="Equation.3">
                  <p:embed/>
                </p:oleObj>
              </mc:Choice>
              <mc:Fallback>
                <p:oleObj name="Equation" r:id="rId3" imgW="62208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1219200" cy="11191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590800" y="3505200"/>
          <a:ext cx="62293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4076640" imgH="761760" progId="Equation.3">
                  <p:embed/>
                </p:oleObj>
              </mc:Choice>
              <mc:Fallback>
                <p:oleObj name="Equation" r:id="rId5" imgW="407664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6229350" cy="11636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733800" y="2193925"/>
          <a:ext cx="914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545760" imgH="419040" progId="Equation.3">
                  <p:embed/>
                </p:oleObj>
              </mc:Choice>
              <mc:Fallback>
                <p:oleObj name="Equation" r:id="rId7" imgW="545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93925"/>
                        <a:ext cx="914400" cy="7016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5846D3B-D2B5-419B-B12C-D1E9A5FC8DEA}" type="slidenum">
              <a:rPr lang="en-US" sz="3200">
                <a:solidFill>
                  <a:schemeClr val="bg2"/>
                </a:solidFill>
              </a:rPr>
              <a:pPr/>
              <a:t>52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 (cont.)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1524000"/>
            <a:ext cx="2286000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66FF66"/>
                </a:solidFill>
              </a:rPr>
              <a:t>Examples: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28800" y="1350963"/>
          <a:ext cx="7162800" cy="421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5054400" imgH="2971800" progId="Equation.3">
                  <p:embed/>
                </p:oleObj>
              </mc:Choice>
              <mc:Fallback>
                <p:oleObj name="Equation" r:id="rId3" imgW="5054400" imgH="297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50963"/>
                        <a:ext cx="7162800" cy="42116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69925" y="5900738"/>
            <a:ext cx="483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Similarity for the</a:t>
            </a:r>
            <a:r>
              <a:rPr 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product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notation: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486400" y="5638800"/>
          <a:ext cx="2895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2197080" imgH="761760" progId="Equation.3">
                  <p:embed/>
                </p:oleObj>
              </mc:Choice>
              <mc:Fallback>
                <p:oleObj name="Equation" r:id="rId5" imgW="219708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8800"/>
                        <a:ext cx="2895600" cy="10048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0A84A10-D8FF-4126-8879-6D1ABB792C2D}" type="slidenum">
              <a:rPr lang="en-US" sz="3200">
                <a:solidFill>
                  <a:schemeClr val="bg2"/>
                </a:solidFill>
              </a:rPr>
              <a:pPr/>
              <a:t>53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 (cont.)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smtClean="0">
                <a:solidFill>
                  <a:srgbClr val="FFFF00"/>
                </a:solidFill>
              </a:rPr>
              <a:t>Definition:</a:t>
            </a:r>
            <a:br>
              <a:rPr lang="en-US" sz="2400" b="1" smtClean="0">
                <a:solidFill>
                  <a:srgbClr val="FFFF00"/>
                </a:solidFill>
              </a:rPr>
            </a:b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A </a:t>
            </a:r>
            <a:r>
              <a:rPr lang="en-US" sz="2400" i="1" smtClean="0">
                <a:solidFill>
                  <a:srgbClr val="FFFF00"/>
                </a:solidFill>
              </a:rPr>
              <a:t>geometric progression</a:t>
            </a:r>
            <a:r>
              <a:rPr lang="en-US" sz="2400" smtClean="0"/>
              <a:t> is a sequence of the form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a, ar, ar</a:t>
            </a:r>
            <a:r>
              <a:rPr lang="en-US" sz="2400" baseline="30000" smtClean="0"/>
              <a:t>2</a:t>
            </a:r>
            <a:r>
              <a:rPr lang="en-US" sz="2400" smtClean="0"/>
              <a:t>, ar</a:t>
            </a:r>
            <a:r>
              <a:rPr lang="en-US" sz="2400" baseline="30000" smtClean="0"/>
              <a:t>3</a:t>
            </a:r>
            <a:r>
              <a:rPr lang="en-US" sz="2400" smtClean="0"/>
              <a:t>, ar</a:t>
            </a:r>
            <a:r>
              <a:rPr lang="en-US" sz="2400" baseline="30000" smtClean="0"/>
              <a:t>4</a:t>
            </a:r>
            <a:r>
              <a:rPr lang="en-US" sz="2400" smtClean="0"/>
              <a:t>, . . .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Your book has a proof that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(you can figure out what it is if r = 1).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You should also be able to determine the sum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if the index starts at k vs.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•</a:t>
            </a:r>
            <a:r>
              <a:rPr lang="en-US" smtClean="0"/>
              <a:t> if the index ends at something other than n </a:t>
            </a:r>
            <a:br>
              <a:rPr lang="en-US" smtClean="0"/>
            </a:br>
            <a:r>
              <a:rPr lang="en-US" smtClean="0"/>
              <a:t>(e.g., n-1, n+1, etc.).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845050" y="3048000"/>
          <a:ext cx="3765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501640" imgH="736560" progId="Equation.3">
                  <p:embed/>
                </p:oleObj>
              </mc:Choice>
              <mc:Fallback>
                <p:oleObj name="Equation" r:id="rId3" imgW="250164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048000"/>
                        <a:ext cx="3765550" cy="11080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29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B87A4B8-8021-4C61-A8AE-F3F9E67BADC8}" type="slidenum">
              <a:rPr lang="en-US" sz="3200">
                <a:solidFill>
                  <a:schemeClr val="bg2"/>
                </a:solidFill>
              </a:rPr>
              <a:pPr/>
              <a:t>54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 (cont.)</a:t>
            </a:r>
          </a:p>
        </p:txBody>
      </p:sp>
      <p:sp>
        <p:nvSpPr>
          <p:cNvPr id="212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114800"/>
          </a:xfrm>
        </p:spPr>
        <p:txBody>
          <a:bodyPr/>
          <a:lstStyle/>
          <a:p>
            <a:pPr eaLnBrk="1" hangingPunct="1"/>
            <a:r>
              <a:rPr lang="en-US" smtClean="0"/>
              <a:t>Cardinality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cardinality of a set A is equal to the cardinality of a set B, denoted 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| A | = | B |,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there exists a bijection from A to B.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40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6580D4E-9BED-4481-99F7-58FEABE525CB}" type="slidenum">
              <a:rPr lang="en-US" sz="3200">
                <a:solidFill>
                  <a:schemeClr val="bg2"/>
                </a:solidFill>
              </a:rPr>
              <a:pPr/>
              <a:t>55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4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a set has the same cardinality as a subset of the natural numbers N, then the set is called </a:t>
            </a:r>
            <a:r>
              <a:rPr lang="en-US" i="1" smtClean="0">
                <a:solidFill>
                  <a:srgbClr val="FFFF00"/>
                </a:solidFill>
              </a:rPr>
              <a:t>countable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If |A| = |N|, the set A is </a:t>
            </a:r>
            <a:r>
              <a:rPr lang="en-US" i="1" smtClean="0">
                <a:solidFill>
                  <a:srgbClr val="FFFF00"/>
                </a:solidFill>
              </a:rPr>
              <a:t>countably infinite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The (transfinite) cardinal number of the set N is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i="1" smtClean="0">
                <a:solidFill>
                  <a:srgbClr val="FFFF00"/>
                </a:solidFill>
              </a:rPr>
              <a:t>aleph null</a:t>
            </a:r>
            <a:r>
              <a:rPr lang="en-US" smtClean="0"/>
              <a:t> =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If a set is not countable we say it is </a:t>
            </a:r>
            <a:r>
              <a:rPr lang="en-US" i="1" smtClean="0">
                <a:solidFill>
                  <a:srgbClr val="FFFF00"/>
                </a:solidFill>
              </a:rPr>
              <a:t>uncountable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50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2ABC1B8-0B47-4128-870C-0D44263573E5}" type="slidenum">
              <a:rPr lang="en-US" sz="3200">
                <a:solidFill>
                  <a:schemeClr val="bg2"/>
                </a:solidFill>
              </a:rPr>
              <a:pPr/>
              <a:t>56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5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Examples:</a:t>
            </a:r>
            <a:br>
              <a:rPr lang="en-US" b="1" smtClean="0">
                <a:solidFill>
                  <a:srgbClr val="66FF66"/>
                </a:solidFill>
              </a:rPr>
            </a:br>
            <a:endParaRPr lang="en-US" b="1" smtClean="0">
              <a:solidFill>
                <a:srgbClr val="66FF66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The following sets are uncountable (we show later)</a:t>
            </a:r>
            <a:br>
              <a:rPr lang="en-US" smtClean="0"/>
            </a:br>
            <a:endParaRPr lang="en-US" smtClean="0"/>
          </a:p>
          <a:p>
            <a:pPr lvl="2" eaLnBrk="1" hangingPunct="1"/>
            <a:r>
              <a:rPr lang="en-US" smtClean="0"/>
              <a:t>The real numbers in [0, 1]</a:t>
            </a:r>
          </a:p>
          <a:p>
            <a:pPr lvl="2" eaLnBrk="1" hangingPunct="1"/>
            <a:r>
              <a:rPr lang="en-US" smtClean="0"/>
              <a:t>P(N), the power set of N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chemeClr val="accent1"/>
                </a:solidFill>
              </a:rPr>
              <a:t>Note:</a:t>
            </a:r>
            <a:r>
              <a:rPr lang="en-US" smtClean="0"/>
              <a:t> With infinite sets proper subsets can have the same cardinality. This cannot happen with finite sets.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Countability carries with it the implication that there is a </a:t>
            </a:r>
            <a:r>
              <a:rPr lang="en-US" i="1" smtClean="0">
                <a:solidFill>
                  <a:srgbClr val="FFFF00"/>
                </a:solidFill>
              </a:rPr>
              <a:t>listing</a:t>
            </a:r>
            <a:r>
              <a:rPr lang="en-US" smtClean="0"/>
              <a:t> of the elements of the set.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60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C2AFEE2-918A-4576-A1B7-EA4A91710A21}" type="slidenum">
              <a:rPr lang="en-US" sz="3200">
                <a:solidFill>
                  <a:schemeClr val="bg2"/>
                </a:solidFill>
              </a:rPr>
              <a:pPr/>
              <a:t>57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6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FFFF00"/>
                </a:solidFill>
              </a:rPr>
              <a:t>Definition:</a:t>
            </a:r>
            <a:r>
              <a:rPr lang="en-US" sz="2000" smtClean="0"/>
              <a:t> | A | </a:t>
            </a:r>
            <a:r>
              <a:rPr lang="en-US" sz="2000" smtClean="0">
                <a:sym typeface="Symbol" panose="05050102010706020507" pitchFamily="18" charset="2"/>
              </a:rPr>
              <a:t></a:t>
            </a:r>
            <a:r>
              <a:rPr lang="en-US" sz="2000" smtClean="0"/>
              <a:t> | B | if there is an injection from A to B.</a:t>
            </a:r>
          </a:p>
          <a:p>
            <a:pPr lvl="1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Note: as you would hope,</a:t>
            </a:r>
            <a:br>
              <a:rPr lang="en-US" sz="2000" smtClean="0"/>
            </a:b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chemeClr val="hlink"/>
                </a:solidFill>
              </a:rPr>
              <a:t>Theorem:</a:t>
            </a:r>
            <a:r>
              <a:rPr lang="en-US" sz="2000" smtClean="0"/>
              <a:t> 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If | A | </a:t>
            </a:r>
            <a:r>
              <a:rPr lang="en-US" sz="2000" smtClean="0">
                <a:sym typeface="Symbol" panose="05050102010706020507" pitchFamily="18" charset="2"/>
              </a:rPr>
              <a:t></a:t>
            </a:r>
            <a:r>
              <a:rPr lang="en-US" sz="2000" smtClean="0"/>
              <a:t> | B | and | B | </a:t>
            </a:r>
            <a:r>
              <a:rPr lang="en-US" sz="2000" smtClean="0">
                <a:sym typeface="Symbol" panose="05050102010706020507" pitchFamily="18" charset="2"/>
              </a:rPr>
              <a:t></a:t>
            </a:r>
            <a:r>
              <a:rPr lang="en-US" sz="2000" smtClean="0"/>
              <a:t> | A | then | A | = | B |.</a:t>
            </a:r>
          </a:p>
          <a:p>
            <a:pPr lvl="1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1800" smtClean="0"/>
              <a:t>This implies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there is an injection from A to 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there is an injection from B to 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then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there must be a bijection from A to B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is </a:t>
            </a:r>
            <a:r>
              <a:rPr lang="en-US" sz="1800" u="sng" smtClean="0"/>
              <a:t>difficult</a:t>
            </a:r>
            <a:r>
              <a:rPr lang="en-US" sz="1800" smtClean="0"/>
              <a:t> to prove but is an example of demonstrating existence without construction.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It is often easier to build the injections and then conclude the bijection exists.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70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873FEFD-90EF-456B-A1CD-5063C430D745}" type="slidenum">
              <a:rPr lang="en-US" sz="3200">
                <a:solidFill>
                  <a:schemeClr val="bg2"/>
                </a:solidFill>
              </a:rPr>
              <a:pPr/>
              <a:t>58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7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3352800"/>
          </a:xfrm>
        </p:spPr>
        <p:txBody>
          <a:bodyPr/>
          <a:lstStyle/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hlink"/>
                </a:solidFill>
              </a:rPr>
              <a:t>Theorem:</a:t>
            </a:r>
            <a:r>
              <a:rPr lang="en-US" smtClean="0"/>
              <a:t> If A is a subset of B then | A |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| B |.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FFFF00"/>
                </a:solidFill>
              </a:rPr>
              <a:t>Proof:</a:t>
            </a:r>
            <a:r>
              <a:rPr lang="en-US" smtClean="0"/>
              <a:t> the function f(x) = x is an injection from A to B.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66FF66"/>
                </a:solidFill>
              </a:rPr>
              <a:t>Example: </a:t>
            </a:r>
            <a:r>
              <a:rPr lang="en-US" smtClean="0"/>
              <a:t>{0, 2, 5}|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The injection f: {0, 2, 5}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N defined by f(x) = x is shown below: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336925" y="4648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     1     2     3     4     5     6 …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4594225" y="6096000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0     2     5</a:t>
            </a:r>
          </a:p>
        </p:txBody>
      </p:sp>
      <p:sp>
        <p:nvSpPr>
          <p:cNvPr id="217096" name="Line 6"/>
          <p:cNvSpPr>
            <a:spLocks noChangeShapeType="1"/>
          </p:cNvSpPr>
          <p:nvPr/>
        </p:nvSpPr>
        <p:spPr bwMode="auto">
          <a:xfrm flipH="1" flipV="1">
            <a:off x="3657600" y="5105400"/>
            <a:ext cx="91440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7097" name="Line 7"/>
          <p:cNvSpPr>
            <a:spLocks noChangeShapeType="1"/>
          </p:cNvSpPr>
          <p:nvPr/>
        </p:nvSpPr>
        <p:spPr bwMode="auto">
          <a:xfrm flipH="1" flipV="1">
            <a:off x="4876800" y="5105400"/>
            <a:ext cx="457200" cy="990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7098" name="Line 8"/>
          <p:cNvSpPr>
            <a:spLocks noChangeShapeType="1"/>
          </p:cNvSpPr>
          <p:nvPr/>
        </p:nvSpPr>
        <p:spPr bwMode="auto">
          <a:xfrm flipV="1">
            <a:off x="6096000" y="5105400"/>
            <a:ext cx="533400" cy="990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81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A4F4DC0-FDB0-4C03-ADCE-52BF403533E6}" type="slidenum">
              <a:rPr lang="en-US" sz="3200">
                <a:solidFill>
                  <a:schemeClr val="bg2"/>
                </a:solidFill>
              </a:rPr>
              <a:pPr/>
              <a:t>59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8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Countably Infinite Sets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The set of even integers E ( 0 is considered even) is countably infinite. Note that E is a proper subset of N,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FF00"/>
                </a:solidFill>
              </a:rPr>
              <a:t>Proof:</a:t>
            </a:r>
            <a:r>
              <a:rPr lang="en-US" smtClean="0"/>
              <a:t> Let f(x) = 2x. Then f is a bijection from N to 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Z</a:t>
            </a:r>
            <a:r>
              <a:rPr lang="en-US" baseline="30000" smtClean="0"/>
              <a:t>+</a:t>
            </a:r>
            <a:r>
              <a:rPr lang="en-US" smtClean="0"/>
              <a:t>, the set of positive integers is countably infinite.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616200" y="4114800"/>
            <a:ext cx="477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     1     2     3     4     5       6 …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632075" y="5486400"/>
            <a:ext cx="498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     2     4     6     8     10     12 …</a:t>
            </a:r>
          </a:p>
        </p:txBody>
      </p:sp>
      <p:sp>
        <p:nvSpPr>
          <p:cNvPr id="218120" name="Line 6"/>
          <p:cNvSpPr>
            <a:spLocks noChangeShapeType="1"/>
          </p:cNvSpPr>
          <p:nvPr/>
        </p:nvSpPr>
        <p:spPr bwMode="auto">
          <a:xfrm>
            <a:off x="27844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1" name="Line 7"/>
          <p:cNvSpPr>
            <a:spLocks noChangeShapeType="1"/>
          </p:cNvSpPr>
          <p:nvPr/>
        </p:nvSpPr>
        <p:spPr bwMode="auto">
          <a:xfrm>
            <a:off x="34702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2" name="Line 8"/>
          <p:cNvSpPr>
            <a:spLocks noChangeShapeType="1"/>
          </p:cNvSpPr>
          <p:nvPr/>
        </p:nvSpPr>
        <p:spPr bwMode="auto">
          <a:xfrm>
            <a:off x="40798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3" name="Line 9"/>
          <p:cNvSpPr>
            <a:spLocks noChangeShapeType="1"/>
          </p:cNvSpPr>
          <p:nvPr/>
        </p:nvSpPr>
        <p:spPr bwMode="auto">
          <a:xfrm>
            <a:off x="47656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4" name="Line 10"/>
          <p:cNvSpPr>
            <a:spLocks noChangeShapeType="1"/>
          </p:cNvSpPr>
          <p:nvPr/>
        </p:nvSpPr>
        <p:spPr bwMode="auto">
          <a:xfrm>
            <a:off x="53752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5" name="Line 11"/>
          <p:cNvSpPr>
            <a:spLocks noChangeShapeType="1"/>
          </p:cNvSpPr>
          <p:nvPr/>
        </p:nvSpPr>
        <p:spPr bwMode="auto">
          <a:xfrm>
            <a:off x="60610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26" name="Line 12"/>
          <p:cNvSpPr>
            <a:spLocks noChangeShapeType="1"/>
          </p:cNvSpPr>
          <p:nvPr/>
        </p:nvSpPr>
        <p:spPr bwMode="auto">
          <a:xfrm>
            <a:off x="6823075" y="4572000"/>
            <a:ext cx="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71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7E1C902-55B5-4876-9545-2C556AD10407}" type="slidenum">
              <a:rPr lang="en-US" sz="3200">
                <a:solidFill>
                  <a:schemeClr val="bg2"/>
                </a:solidFill>
              </a:rPr>
              <a:pPr/>
              <a:t>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solidFill>
                  <a:srgbClr val="FF6600"/>
                </a:solidFill>
              </a:rPr>
              <a:t>Definition:</a:t>
            </a:r>
            <a:r>
              <a:rPr lang="en-US" smtClean="0"/>
              <a:t> The number of (distinct) elements in A, denoted |A|, is called the </a:t>
            </a:r>
            <a:r>
              <a:rPr lang="en-US" i="1" smtClean="0">
                <a:solidFill>
                  <a:srgbClr val="FFFF00"/>
                </a:solidFill>
              </a:rPr>
              <a:t>cardinality</a:t>
            </a:r>
            <a:r>
              <a:rPr lang="en-US" smtClean="0"/>
              <a:t> of A.</a:t>
            </a:r>
            <a:br>
              <a:rPr lang="en-US" smtClean="0"/>
            </a:br>
            <a:endParaRPr 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If the cardinality is a natural number (in N), then the set is called </a:t>
            </a:r>
            <a:r>
              <a:rPr lang="en-US" i="1" smtClean="0">
                <a:solidFill>
                  <a:srgbClr val="FFFF00"/>
                </a:solidFill>
              </a:rPr>
              <a:t>finite</a:t>
            </a:r>
            <a:r>
              <a:rPr lang="en-US" smtClean="0"/>
              <a:t>, else </a:t>
            </a:r>
            <a:r>
              <a:rPr lang="en-US" i="1" smtClean="0">
                <a:solidFill>
                  <a:srgbClr val="FFFF00"/>
                </a:solidFill>
              </a:rPr>
              <a:t>infinite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Example: </a:t>
            </a:r>
            <a:r>
              <a:rPr lang="en-US" smtClean="0"/>
              <a:t>A = {a, b},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|{a, b}| = 2,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|P({a, b})| = 4.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is finite and so is P(A).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Useful Fact: |A|=n implies |P(A)| = 2</a:t>
            </a:r>
            <a:r>
              <a:rPr lang="en-US" baseline="30000" smtClean="0"/>
              <a:t>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191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92032E4-DD7D-4980-B417-63857B48B827}" type="slidenum">
              <a:rPr lang="en-US" sz="3200">
                <a:solidFill>
                  <a:schemeClr val="bg2"/>
                </a:solidFill>
              </a:rPr>
              <a:pPr/>
              <a:t>60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The set of positive rational numbers Q</a:t>
            </a:r>
            <a:r>
              <a:rPr lang="en-US" baseline="30000" smtClean="0"/>
              <a:t>+</a:t>
            </a:r>
            <a:r>
              <a:rPr lang="en-US" smtClean="0"/>
              <a:t> is countably infinite.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Proof: Z</a:t>
            </a:r>
            <a:r>
              <a:rPr lang="en-US" baseline="30000" smtClean="0"/>
              <a:t>+</a:t>
            </a:r>
            <a:r>
              <a:rPr lang="en-US" smtClean="0"/>
              <a:t> is a subset of Q</a:t>
            </a:r>
            <a:r>
              <a:rPr lang="en-US" baseline="30000" smtClean="0"/>
              <a:t>+</a:t>
            </a:r>
            <a:r>
              <a:rPr lang="en-US" smtClean="0"/>
              <a:t> so |Z</a:t>
            </a:r>
            <a:r>
              <a:rPr lang="en-US" baseline="30000" smtClean="0"/>
              <a:t>+</a:t>
            </a:r>
            <a:r>
              <a:rPr lang="en-US" smtClean="0"/>
              <a:t>| =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|Q</a:t>
            </a:r>
            <a:r>
              <a:rPr lang="en-US" baseline="30000" smtClean="0"/>
              <a:t>+</a:t>
            </a:r>
            <a:r>
              <a:rPr lang="en-US" smtClean="0"/>
              <a:t>|.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Now we have to show that |Q</a:t>
            </a:r>
            <a:r>
              <a:rPr lang="en-US" baseline="30000" smtClean="0"/>
              <a:t>+</a:t>
            </a:r>
            <a:r>
              <a:rPr lang="en-US" smtClean="0"/>
              <a:t>|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To do this we show that the positive rational numbers with repetitions, Q</a:t>
            </a:r>
            <a:r>
              <a:rPr lang="en-US" baseline="-25000" smtClean="0"/>
              <a:t>R</a:t>
            </a:r>
            <a:r>
              <a:rPr lang="en-US" smtClean="0"/>
              <a:t>, is countably infinite.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Then, since Q</a:t>
            </a:r>
            <a:r>
              <a:rPr lang="en-US" baseline="30000" smtClean="0"/>
              <a:t>+</a:t>
            </a:r>
            <a:r>
              <a:rPr lang="en-US" smtClean="0"/>
              <a:t> is a subset of Q</a:t>
            </a:r>
            <a:r>
              <a:rPr lang="en-US" baseline="-25000" smtClean="0"/>
              <a:t>R</a:t>
            </a:r>
            <a:r>
              <a:rPr lang="en-US" smtClean="0"/>
              <a:t>, it follows that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|Q</a:t>
            </a:r>
            <a:r>
              <a:rPr lang="en-US" baseline="30000" smtClean="0"/>
              <a:t>+</a:t>
            </a:r>
            <a:r>
              <a:rPr lang="en-US" smtClean="0"/>
              <a:t>|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 and hence |Q</a:t>
            </a:r>
            <a:r>
              <a:rPr lang="en-US" baseline="30000" smtClean="0"/>
              <a:t>+</a:t>
            </a:r>
            <a:r>
              <a:rPr lang="en-US" smtClean="0"/>
              <a:t>| =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01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3A958693-B0D8-43F6-A796-DB758ACAE043}" type="slidenum">
              <a:rPr lang="en-US" sz="3200">
                <a:solidFill>
                  <a:schemeClr val="bg2"/>
                </a:solidFill>
              </a:rPr>
              <a:pPr/>
              <a:t>61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pic>
        <p:nvPicPr>
          <p:cNvPr id="2201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09738"/>
            <a:ext cx="662940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11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F6090C-1F5C-485B-A9DE-CCAFA521E125}" type="slidenum">
              <a:rPr lang="en-US" sz="3200">
                <a:solidFill>
                  <a:schemeClr val="bg2"/>
                </a:solidFill>
              </a:rPr>
              <a:pPr/>
              <a:t>62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1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The position on the path (listing) indicates the image of the bijective function f from N to Q</a:t>
            </a:r>
            <a:r>
              <a:rPr lang="en-US" baseline="-25000" smtClean="0"/>
              <a:t>R</a:t>
            </a:r>
            <a:r>
              <a:rPr lang="en-US" smtClean="0"/>
              <a:t>: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f(0) = 1/1, f(1) = 1/2, f(2) = 2/1, f(3) = 3/1, and so forth.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Every rational number appears on the list at least once, some many times (repetitions).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Hence, |N| = |Q</a:t>
            </a:r>
            <a:r>
              <a:rPr lang="en-US" baseline="-25000" smtClean="0"/>
              <a:t>R</a:t>
            </a:r>
            <a:r>
              <a:rPr lang="en-US" smtClean="0"/>
              <a:t>| = </a:t>
            </a:r>
            <a:r>
              <a:rPr lang="en-US" smtClean="0">
                <a:sym typeface="Symbol" panose="05050102010706020507" pitchFamily="18" charset="2"/>
              </a:rPr>
              <a:t></a:t>
            </a:r>
            <a:r>
              <a:rPr lang="en-US" baseline="-25000" smtClean="0"/>
              <a:t>0</a:t>
            </a:r>
            <a:r>
              <a:rPr lang="en-US" smtClean="0"/>
              <a:t>.                              Q. E. D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set of all rational numbers Q, positive and negative, is countably infinite.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22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26DDE4D-4FE1-410C-860F-7F35C8A8DB80}" type="slidenum">
              <a:rPr lang="en-US" sz="3200">
                <a:solidFill>
                  <a:schemeClr val="bg2"/>
                </a:solidFill>
              </a:rPr>
              <a:pPr/>
              <a:t>63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set of (finite length) strings S over a finite alphabet A is countably infinite.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To show this we assume that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 is nonvoid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There is an </a:t>
            </a:r>
            <a:r>
              <a:rPr lang="en-US" sz="1800" smtClean="0">
                <a:latin typeface="Times New Roman" panose="02020603050405020304" pitchFamily="18" charset="0"/>
              </a:rPr>
              <a:t>“</a:t>
            </a:r>
            <a:r>
              <a:rPr lang="en-US" sz="1800" smtClean="0"/>
              <a:t>alphabetical</a:t>
            </a:r>
            <a:r>
              <a:rPr lang="en-US" sz="1800" smtClean="0">
                <a:latin typeface="Times New Roman" panose="02020603050405020304" pitchFamily="18" charset="0"/>
              </a:rPr>
              <a:t>”</a:t>
            </a:r>
            <a:r>
              <a:rPr lang="en-US" sz="1800" smtClean="0"/>
              <a:t> ordering of the symbols in A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Proof: List the strings in lexicographic order: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the strings of zero length,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then all the strings of length 1 in alphabetical order,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then all the strings of length 2 in alphabetical order,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etc.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This implies a bijection from N to the list of strings and hence it is a countably infinite set.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32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61AB5C9-52F0-4DE3-8D85-FE8DC01283D9}" type="slidenum">
              <a:rPr lang="en-US" sz="3200">
                <a:solidFill>
                  <a:schemeClr val="bg2"/>
                </a:solidFill>
              </a:rPr>
              <a:pPr/>
              <a:t>64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3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657600"/>
          </a:xfrm>
        </p:spPr>
        <p:txBody>
          <a:bodyPr/>
          <a:lstStyle/>
          <a:p>
            <a:pPr lvl="1" eaLnBrk="1" hangingPunct="1"/>
            <a:r>
              <a:rPr lang="en-US" smtClean="0"/>
              <a:t>For </a:t>
            </a:r>
            <a:r>
              <a:rPr lang="en-US" b="1" smtClean="0">
                <a:solidFill>
                  <a:srgbClr val="66FF66"/>
                </a:solidFill>
              </a:rPr>
              <a:t>example</a:t>
            </a:r>
            <a:r>
              <a:rPr lang="en-US" smtClean="0"/>
              <a:t>: 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smtClean="0"/>
              <a:t>Let A = {a, b, c}.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Then the lexicographic ordering of A is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{</a:t>
            </a:r>
            <a:r>
              <a:rPr lang="en-US" smtClean="0">
                <a:sym typeface="Symbol" panose="05050102010706020507" pitchFamily="18" charset="2"/>
              </a:rPr>
              <a:t></a:t>
            </a:r>
            <a:r>
              <a:rPr lang="en-US" smtClean="0"/>
              <a:t> , a, b, c, aa, ab, ac, ba, bb, bc, ca, cb, cc, aaa, aab,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aac, aba, ....} = {f(0), f(1), f(2), f(3), f(4), . . . .}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42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BDC54E6-9F43-47F8-B8F3-818C2406EBB9}" type="slidenum">
              <a:rPr lang="en-US" sz="3200">
                <a:solidFill>
                  <a:schemeClr val="bg2"/>
                </a:solidFill>
              </a:rPr>
              <a:pPr/>
              <a:t>65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set of all C programs is</a:t>
            </a:r>
            <a:r>
              <a:rPr lang="en-US" sz="2000" i="1" smtClean="0">
                <a:solidFill>
                  <a:srgbClr val="FFFF00"/>
                </a:solidFill>
              </a:rPr>
              <a:t> countable</a:t>
            </a:r>
            <a:r>
              <a:rPr lang="en-US" sz="2000" smtClean="0"/>
              <a:t>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FF00"/>
                </a:solidFill>
              </a:rPr>
              <a:t>Proof:</a:t>
            </a:r>
            <a:r>
              <a:rPr lang="en-US" sz="2000" smtClean="0"/>
              <a:t> Let S be the set of legitimate characters which can appear in a C program.</a:t>
            </a:r>
            <a:br>
              <a:rPr lang="en-US" sz="2000" smtClean="0"/>
            </a:b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 C compiler will determine if an input program is a syntactically correct C program (the program doesn't have to do anything useful).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Use the lexicographic ordering of S and feed the strings into the compiler.</a:t>
            </a:r>
            <a:br>
              <a:rPr lang="en-US" sz="1800" smtClean="0"/>
            </a:br>
            <a:endParaRPr lang="en-US" sz="1800" smtClean="0"/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If the compiler says YES, this is a syntactically correct C program, we add the program to the list.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Else we move on to the next string.</a:t>
            </a:r>
            <a:br>
              <a:rPr lang="en-US" sz="1600" smtClean="0"/>
            </a:b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this way we construct a list or an implied bijection from N to the set of C programs.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Hence, the set of C programs is countable.                        Q. E. 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52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ED67B41-9B99-44F3-8C7E-AE713A037D4D}" type="slidenum">
              <a:rPr lang="en-US" sz="3200">
                <a:solidFill>
                  <a:schemeClr val="bg2"/>
                </a:solidFill>
              </a:rPr>
              <a:pPr/>
              <a:t>66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5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Cantor Diagonalization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important technique used to construct an object which is not a member of a countable set of objects with (possibly) infinite descriptions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b="1" smtClean="0">
                <a:solidFill>
                  <a:schemeClr val="hlink"/>
                </a:solidFill>
              </a:rPr>
              <a:t>Theorem:</a:t>
            </a:r>
            <a:r>
              <a:rPr lang="en-US" sz="2000" smtClean="0"/>
              <a:t> The set of real numbers between 0 and 1 is uncountable.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FF00"/>
                </a:solidFill>
              </a:rPr>
              <a:t>Proof:</a:t>
            </a:r>
            <a:r>
              <a:rPr lang="en-US" sz="2000" smtClean="0"/>
              <a:t> We assume that it is countable and derive a contradiction.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If it is countable we can list them (i.e., there is a bijection from a subset of N to the set).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We show that no matter what list you produce we can construct a real number between 0 and 1 which is not in the list.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br>
              <a:rPr lang="en-US" sz="2000" smtClean="0"/>
            </a:br>
            <a:r>
              <a:rPr lang="en-US" sz="2000" smtClean="0"/>
              <a:t>Hence, there cannot exist a list and therefore the set is not countable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63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1EAF94C-FA16-4688-8F7A-22C500F054FE}" type="slidenum">
              <a:rPr lang="en-US" sz="3200">
                <a:solidFill>
                  <a:schemeClr val="bg2"/>
                </a:solidFill>
              </a:rPr>
              <a:pPr/>
              <a:t>67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6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It's actually much bigger than countable. It is said to have the </a:t>
            </a:r>
            <a:r>
              <a:rPr lang="en-US" i="1" smtClean="0">
                <a:solidFill>
                  <a:srgbClr val="FFFF00"/>
                </a:solidFill>
              </a:rPr>
              <a:t>cardinality of the continuum</a:t>
            </a:r>
            <a:r>
              <a:rPr lang="en-US" smtClean="0"/>
              <a:t>, c.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Represent each real number in the list using </a:t>
            </a:r>
            <a:r>
              <a:rPr lang="en-US" i="1" smtClean="0">
                <a:solidFill>
                  <a:srgbClr val="FFFF00"/>
                </a:solidFill>
              </a:rPr>
              <a:t>its decimal expansion.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	e.g., 1/3 = .3333333........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	       1/2 = .5000000........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	             = .4999999........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If there is more than one expansion for a number, it doesn't matter as long as our construction takes this into account.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A1B51D2-4F8A-4D9D-AE1D-29541E2ECBB0}" type="slidenum">
              <a:rPr lang="en-US" sz="3200">
                <a:solidFill>
                  <a:schemeClr val="bg2"/>
                </a:solidFill>
              </a:rPr>
              <a:pPr/>
              <a:t>68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tabLst>
                <a:tab pos="2343150" algn="l"/>
              </a:tabLst>
            </a:pPr>
            <a:r>
              <a:rPr lang="en-US" sz="1800" smtClean="0"/>
              <a:t>THE LIST....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		r</a:t>
            </a:r>
            <a:r>
              <a:rPr lang="en-US" sz="1800" baseline="-25000" smtClean="0"/>
              <a:t>1</a:t>
            </a:r>
            <a:r>
              <a:rPr lang="en-US" sz="1800" smtClean="0"/>
              <a:t> = .d</a:t>
            </a:r>
            <a:r>
              <a:rPr lang="en-US" sz="1800" baseline="-25000" smtClean="0"/>
              <a:t>11</a:t>
            </a:r>
            <a:r>
              <a:rPr lang="en-US" sz="1800" smtClean="0"/>
              <a:t>d</a:t>
            </a:r>
            <a:r>
              <a:rPr lang="en-US" sz="1800" baseline="-25000" smtClean="0"/>
              <a:t>12</a:t>
            </a:r>
            <a:r>
              <a:rPr lang="en-US" sz="1800" smtClean="0"/>
              <a:t>d</a:t>
            </a:r>
            <a:r>
              <a:rPr lang="en-US" sz="1800" baseline="-25000" smtClean="0"/>
              <a:t>13</a:t>
            </a:r>
            <a:r>
              <a:rPr lang="en-US" sz="1800" smtClean="0"/>
              <a:t>d</a:t>
            </a:r>
            <a:r>
              <a:rPr lang="en-US" sz="1800" baseline="-25000" smtClean="0"/>
              <a:t>14</a:t>
            </a:r>
            <a:r>
              <a:rPr lang="en-US" sz="1800" smtClean="0"/>
              <a:t>d</a:t>
            </a:r>
            <a:r>
              <a:rPr lang="en-US" sz="1800" baseline="-25000" smtClean="0"/>
              <a:t>15</a:t>
            </a:r>
            <a:r>
              <a:rPr lang="en-US" sz="1800" smtClean="0"/>
              <a:t>d</a:t>
            </a:r>
            <a:r>
              <a:rPr lang="en-US" sz="1800" baseline="-25000" smtClean="0"/>
              <a:t>16</a:t>
            </a:r>
            <a:r>
              <a:rPr lang="en-US" sz="1800" smtClean="0"/>
              <a:t>. .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		r</a:t>
            </a:r>
            <a:r>
              <a:rPr lang="en-US" sz="1800" baseline="-25000" smtClean="0"/>
              <a:t>2</a:t>
            </a:r>
            <a:r>
              <a:rPr lang="en-US" sz="1800" smtClean="0"/>
              <a:t> = .d</a:t>
            </a:r>
            <a:r>
              <a:rPr lang="en-US" sz="1800" baseline="-25000" smtClean="0"/>
              <a:t>21</a:t>
            </a:r>
            <a:r>
              <a:rPr lang="en-US" sz="1800" smtClean="0"/>
              <a:t>d</a:t>
            </a:r>
            <a:r>
              <a:rPr lang="en-US" sz="1800" baseline="-25000" smtClean="0"/>
              <a:t>22</a:t>
            </a:r>
            <a:r>
              <a:rPr lang="en-US" sz="1800" smtClean="0"/>
              <a:t>d</a:t>
            </a:r>
            <a:r>
              <a:rPr lang="en-US" sz="1800" baseline="-25000" smtClean="0"/>
              <a:t>23</a:t>
            </a:r>
            <a:r>
              <a:rPr lang="en-US" sz="1800" smtClean="0"/>
              <a:t>d</a:t>
            </a:r>
            <a:r>
              <a:rPr lang="en-US" sz="1800" baseline="-25000" smtClean="0"/>
              <a:t>24</a:t>
            </a:r>
            <a:r>
              <a:rPr lang="en-US" sz="1800" smtClean="0"/>
              <a:t>d</a:t>
            </a:r>
            <a:r>
              <a:rPr lang="en-US" sz="1800" baseline="-25000" smtClean="0"/>
              <a:t>25</a:t>
            </a:r>
            <a:r>
              <a:rPr lang="en-US" sz="1800" smtClean="0"/>
              <a:t>d</a:t>
            </a:r>
            <a:r>
              <a:rPr lang="en-US" sz="1800" baseline="-25000" smtClean="0"/>
              <a:t>26</a:t>
            </a:r>
            <a:r>
              <a:rPr lang="en-US" sz="1800" smtClean="0"/>
              <a:t> .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		r</a:t>
            </a:r>
            <a:r>
              <a:rPr lang="en-US" sz="1800" baseline="-25000" smtClean="0"/>
              <a:t>3</a:t>
            </a:r>
            <a:r>
              <a:rPr lang="en-US" sz="1800" smtClean="0"/>
              <a:t> = .d</a:t>
            </a:r>
            <a:r>
              <a:rPr lang="en-US" sz="1800" baseline="-25000" smtClean="0"/>
              <a:t>31</a:t>
            </a:r>
            <a:r>
              <a:rPr lang="en-US" sz="1800" smtClean="0"/>
              <a:t>d</a:t>
            </a:r>
            <a:r>
              <a:rPr lang="en-US" sz="1800" baseline="-25000" smtClean="0"/>
              <a:t>32</a:t>
            </a:r>
            <a:r>
              <a:rPr lang="en-US" sz="1800" smtClean="0"/>
              <a:t>d</a:t>
            </a:r>
            <a:r>
              <a:rPr lang="en-US" sz="1800" baseline="-25000" smtClean="0"/>
              <a:t>33</a:t>
            </a:r>
            <a:r>
              <a:rPr lang="en-US" sz="1800" smtClean="0"/>
              <a:t>d</a:t>
            </a:r>
            <a:r>
              <a:rPr lang="en-US" sz="1800" baseline="-25000" smtClean="0"/>
              <a:t>34</a:t>
            </a:r>
            <a:r>
              <a:rPr lang="en-US" sz="1800" smtClean="0"/>
              <a:t>d</a:t>
            </a:r>
            <a:r>
              <a:rPr lang="en-US" sz="1800" baseline="-25000" smtClean="0"/>
              <a:t>35</a:t>
            </a:r>
            <a:r>
              <a:rPr lang="en-US" sz="1800" smtClean="0"/>
              <a:t>d</a:t>
            </a:r>
            <a:r>
              <a:rPr lang="en-US" sz="1800" baseline="-25000" smtClean="0"/>
              <a:t>36</a:t>
            </a:r>
            <a:r>
              <a:rPr lang="en-US" sz="1800" smtClean="0"/>
              <a:t> .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		...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Now construct the number x = .x</a:t>
            </a:r>
            <a:r>
              <a:rPr lang="en-US" sz="1800" baseline="-25000" smtClean="0"/>
              <a:t>1</a:t>
            </a:r>
            <a:r>
              <a:rPr lang="en-US" sz="1800" smtClean="0"/>
              <a:t>x</a:t>
            </a:r>
            <a:r>
              <a:rPr lang="en-US" sz="1800" baseline="-25000" smtClean="0"/>
              <a:t>2</a:t>
            </a:r>
            <a:r>
              <a:rPr lang="en-US" sz="1800" smtClean="0"/>
              <a:t>x</a:t>
            </a:r>
            <a:r>
              <a:rPr lang="en-US" sz="1800" baseline="-25000" smtClean="0"/>
              <a:t>3</a:t>
            </a:r>
            <a:r>
              <a:rPr lang="en-US" sz="1800" smtClean="0"/>
              <a:t>x</a:t>
            </a:r>
            <a:r>
              <a:rPr lang="en-US" sz="1800" baseline="-25000" smtClean="0"/>
              <a:t>4</a:t>
            </a:r>
            <a:r>
              <a:rPr lang="en-US" sz="1800" smtClean="0"/>
              <a:t>x</a:t>
            </a:r>
            <a:r>
              <a:rPr lang="en-US" sz="1800" baseline="-25000" smtClean="0"/>
              <a:t>5</a:t>
            </a:r>
            <a:r>
              <a:rPr lang="en-US" sz="1800" smtClean="0"/>
              <a:t>x</a:t>
            </a:r>
            <a:r>
              <a:rPr lang="en-US" sz="1800" baseline="-25000" smtClean="0"/>
              <a:t>6</a:t>
            </a:r>
            <a:r>
              <a:rPr lang="en-US" sz="1800" smtClean="0"/>
              <a:t>x</a:t>
            </a:r>
            <a:r>
              <a:rPr lang="en-US" sz="1800" baseline="-25000" smtClean="0"/>
              <a:t>7</a:t>
            </a:r>
            <a:r>
              <a:rPr lang="en-US" sz="1800" smtClean="0"/>
              <a:t>. . . .</a:t>
            </a:r>
            <a:br>
              <a:rPr lang="en-US" sz="1800" smtClean="0"/>
            </a:br>
            <a:endParaRPr lang="en-US" sz="800" smtClean="0"/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x</a:t>
            </a:r>
            <a:r>
              <a:rPr lang="en-US" sz="1800" baseline="-25000" smtClean="0"/>
              <a:t>i</a:t>
            </a:r>
            <a:r>
              <a:rPr lang="en-US" sz="1800" smtClean="0"/>
              <a:t> = 3 if d</a:t>
            </a:r>
            <a:r>
              <a:rPr lang="en-US" sz="1800" baseline="-25000" smtClean="0"/>
              <a:t>ii</a:t>
            </a:r>
            <a:r>
              <a:rPr lang="en-US" sz="1800" smtClean="0"/>
              <a:t> </a:t>
            </a:r>
            <a:r>
              <a:rPr lang="en-US" sz="1800" smtClean="0">
                <a:sym typeface="Symbol" panose="05050102010706020507" pitchFamily="18" charset="2"/>
              </a:rPr>
              <a:t></a:t>
            </a:r>
            <a:r>
              <a:rPr lang="en-US" sz="1800" smtClean="0"/>
              <a:t> 3</a:t>
            </a:r>
          </a:p>
          <a:p>
            <a:pPr lvl="2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x</a:t>
            </a:r>
            <a:r>
              <a:rPr lang="en-US" sz="1800" baseline="-25000" smtClean="0"/>
              <a:t>i</a:t>
            </a:r>
            <a:r>
              <a:rPr lang="en-US" sz="1800" smtClean="0"/>
              <a:t> = 4 if d</a:t>
            </a:r>
            <a:r>
              <a:rPr lang="en-US" sz="1800" baseline="-25000" smtClean="0"/>
              <a:t>ii</a:t>
            </a:r>
            <a:r>
              <a:rPr lang="en-US" sz="1800" smtClean="0"/>
              <a:t> = 3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(Note: choosing 0 and 9 is not a good idea because of the non uniqueness of decimal expansions.)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Then x is not equal to any number in the list.</a:t>
            </a:r>
            <a:br>
              <a:rPr lang="en-US" sz="1800" smtClean="0"/>
            </a:b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43150" algn="l"/>
              </a:tabLst>
            </a:pPr>
            <a:r>
              <a:rPr lang="en-US" sz="1800" smtClean="0"/>
              <a:t>Hence, no such list can exist and hence the interval (0,1) is uncountable.                                                               Q. E. 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83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6EB9AF9-BBCA-4864-B2E2-27E38E180FED}" type="slidenum">
              <a:rPr lang="en-US" sz="3200">
                <a:solidFill>
                  <a:schemeClr val="bg2"/>
                </a:solidFill>
              </a:rPr>
              <a:pPr/>
              <a:t>69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8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An extra goody: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FFFF00"/>
                </a:solidFill>
              </a:rPr>
              <a:t>Definition:</a:t>
            </a:r>
            <a:r>
              <a:rPr lang="en-US" smtClean="0"/>
              <a:t> a number x between 0 and 1 is </a:t>
            </a:r>
            <a:r>
              <a:rPr lang="en-US" i="1" smtClean="0">
                <a:solidFill>
                  <a:srgbClr val="FFFF00"/>
                </a:solidFill>
              </a:rPr>
              <a:t>computable</a:t>
            </a:r>
            <a:r>
              <a:rPr lang="en-US" smtClean="0"/>
              <a:t> if there is a C program which when given the input i, will produce the ith digit in the decimal expansion of x.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number 1/3 is computable.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The C program which always outputs the digit 3,	regardless if the input, computes the number.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781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AE5656F-E9E3-422C-B96B-6A2DF9AE6F93}" type="slidenum">
              <a:rPr lang="en-US" sz="3200">
                <a:solidFill>
                  <a:schemeClr val="bg2"/>
                </a:solidFill>
              </a:rPr>
              <a:pPr/>
              <a:t>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 is infinite since |N| is not a natural number. It is called a </a:t>
            </a:r>
            <a:r>
              <a:rPr lang="en-US" sz="2000" i="1" smtClean="0">
                <a:solidFill>
                  <a:srgbClr val="FFFF00"/>
                </a:solidFill>
              </a:rPr>
              <a:t>transfinite cardinal number</a:t>
            </a:r>
            <a:r>
              <a:rPr lang="en-US" sz="2000" smtClean="0"/>
              <a:t>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1"/>
                </a:solidFill>
              </a:rPr>
              <a:t>Note:</a:t>
            </a:r>
            <a:r>
              <a:rPr lang="en-US" sz="2000" smtClean="0"/>
              <a:t> Sets can be both </a:t>
            </a:r>
            <a:r>
              <a:rPr lang="en-US" sz="2000" u="sng" smtClean="0"/>
              <a:t>members</a:t>
            </a:r>
            <a:r>
              <a:rPr lang="en-US" sz="2000" smtClean="0"/>
              <a:t> and </a:t>
            </a:r>
            <a:r>
              <a:rPr lang="en-US" sz="2000" u="sng" smtClean="0"/>
              <a:t>subsets</a:t>
            </a:r>
            <a:r>
              <a:rPr lang="en-US" sz="2000" smtClean="0"/>
              <a:t> of other sets.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A =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A has two elements and hence four subsets: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}, {{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}}. 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,{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}}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Note that </a:t>
            </a:r>
            <a:r>
              <a:rPr lang="en-US" sz="1800" smtClean="0">
                <a:sym typeface="Symbol" panose="05050102010706020507" pitchFamily="18" charset="2"/>
              </a:rPr>
              <a:t></a:t>
            </a:r>
            <a:r>
              <a:rPr lang="en-US" sz="1800" smtClean="0"/>
              <a:t> is both a member of A and a subset of A!</a:t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FF00"/>
                </a:solidFill>
              </a:rPr>
              <a:t>Russell's paradox:</a:t>
            </a:r>
            <a:r>
              <a:rPr lang="en-US" sz="2000" smtClean="0"/>
              <a:t> Let S be the set of all sets which are not members of themselves. Is S a member of itself?</a:t>
            </a:r>
            <a:br>
              <a:rPr lang="en-US" sz="2000" smtClean="0"/>
            </a:b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FF00"/>
                </a:solidFill>
              </a:rPr>
              <a:t>Another paradox:</a:t>
            </a:r>
            <a:r>
              <a:rPr lang="en-US" sz="2000" smtClean="0"/>
              <a:t> Henry is a barber who shaves all people who do not shave themselves. Does Henry shave himself?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Ch.1 (part 3): The foundations: Logic &amp; Proof, Sets, and Functions</a:t>
            </a:r>
          </a:p>
        </p:txBody>
      </p:sp>
      <p:sp>
        <p:nvSpPr>
          <p:cNvPr id="2293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9B3D902-18B0-498C-BC08-D58BCE59434C}" type="slidenum">
              <a:rPr lang="en-US" sz="3200">
                <a:solidFill>
                  <a:schemeClr val="bg2"/>
                </a:solidFill>
              </a:rPr>
              <a:pPr/>
              <a:t>70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Sequences and Summations (2.4)</a:t>
            </a:r>
          </a:p>
        </p:txBody>
      </p:sp>
      <p:sp>
        <p:nvSpPr>
          <p:cNvPr id="229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smtClean="0">
                <a:solidFill>
                  <a:schemeClr val="hlink"/>
                </a:solidFill>
              </a:rPr>
              <a:t>	</a:t>
            </a:r>
            <a:r>
              <a:rPr lang="en-US" sz="2400" b="1" smtClean="0">
                <a:solidFill>
                  <a:srgbClr val="FFFF00"/>
                </a:solidFill>
              </a:rPr>
              <a:t>Theorem:</a:t>
            </a:r>
            <a:r>
              <a:rPr lang="en-US" sz="2400" smtClean="0"/>
              <a:t> There is exists a number x between 0 and 1 which is </a:t>
            </a:r>
            <a:r>
              <a:rPr lang="en-US" sz="2400" i="1" smtClean="0">
                <a:solidFill>
                  <a:srgbClr val="FFFF00"/>
                </a:solidFill>
              </a:rPr>
              <a:t>not computable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There </a:t>
            </a:r>
            <a:r>
              <a:rPr lang="en-US" sz="2400" i="1" smtClean="0">
                <a:solidFill>
                  <a:srgbClr val="FFFF00"/>
                </a:solidFill>
              </a:rPr>
              <a:t>does not exist</a:t>
            </a:r>
            <a:r>
              <a:rPr lang="en-US" sz="2400" smtClean="0"/>
              <a:t> a C program (or a program in any other language) which will compute it!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</a:t>
            </a:r>
            <a:br>
              <a:rPr lang="en-US" sz="2400" smtClean="0"/>
            </a:br>
            <a:r>
              <a:rPr lang="en-US" sz="2400" smtClean="0"/>
              <a:t>Why? Because there are more numbers between 0 and 1 than there are C programs to compute them.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</a:t>
            </a:r>
            <a:br>
              <a:rPr lang="en-US" sz="2400" smtClean="0"/>
            </a:br>
            <a:r>
              <a:rPr lang="en-US" sz="2400" smtClean="0"/>
              <a:t>(in fact there are c such numbers!)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</a:t>
            </a:r>
            <a:br>
              <a:rPr lang="en-US" sz="2400" smtClean="0"/>
            </a:br>
            <a:r>
              <a:rPr lang="en-US" sz="2400" smtClean="0"/>
              <a:t>Our second example of the </a:t>
            </a:r>
            <a:r>
              <a:rPr lang="en-US" sz="2400" i="1" smtClean="0">
                <a:solidFill>
                  <a:srgbClr val="FFFF00"/>
                </a:solidFill>
              </a:rPr>
              <a:t>nonexistence</a:t>
            </a:r>
            <a:r>
              <a:rPr lang="en-US" sz="2400" smtClean="0"/>
              <a:t> of programs to compute things!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29382" name="Rectangle 4"/>
          <p:cNvSpPr>
            <a:spLocks noChangeArrowheads="1"/>
          </p:cNvSpPr>
          <p:nvPr/>
        </p:nvSpPr>
        <p:spPr bwMode="auto">
          <a:xfrm>
            <a:off x="762000" y="1524000"/>
            <a:ext cx="7696200" cy="762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 210, Ch.1 (part 2): The foundations: Logic &amp; Proof, Sets, and Functions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81EEE82-1702-4B40-9471-676FBA0353EF}" type="slidenum">
              <a:rPr lang="en-US" sz="3200">
                <a:solidFill>
                  <a:schemeClr val="bg2"/>
                </a:solidFill>
              </a:rPr>
              <a:pPr/>
              <a:t>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Sets (1.6) (cont.)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6600"/>
                </a:solidFill>
              </a:rPr>
              <a:t>Definition:</a:t>
            </a:r>
            <a:r>
              <a:rPr lang="en-US" sz="2400" smtClean="0"/>
              <a:t> The </a:t>
            </a:r>
            <a:r>
              <a:rPr lang="en-US" sz="2400" i="1" smtClean="0">
                <a:solidFill>
                  <a:srgbClr val="FFFF00"/>
                </a:solidFill>
              </a:rPr>
              <a:t>Cartesian product</a:t>
            </a:r>
            <a:r>
              <a:rPr lang="en-US" sz="2400" smtClean="0"/>
              <a:t> of A with B, denoted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A x B, is the set of </a:t>
            </a:r>
            <a:r>
              <a:rPr lang="en-US" sz="2000" u="sng" smtClean="0"/>
              <a:t>ordered pairs</a:t>
            </a:r>
            <a:r>
              <a:rPr lang="en-US" sz="2000" smtClean="0"/>
              <a:t> {&lt;a, b&gt; | a</a:t>
            </a:r>
            <a:r>
              <a:rPr lang="en-US" sz="2000" smtClean="0">
                <a:sym typeface="Symbol" panose="05050102010706020507" pitchFamily="18" charset="2"/>
              </a:rPr>
              <a:t> </a:t>
            </a:r>
            <a:r>
              <a:rPr lang="en-US" sz="2000" smtClean="0"/>
              <a:t> A </a:t>
            </a:r>
            <a:r>
              <a:rPr lang="en-US" sz="2000" smtClean="0">
                <a:sym typeface="Symbol" panose="05050102010706020507" pitchFamily="18" charset="2"/>
              </a:rPr>
              <a:t></a:t>
            </a:r>
            <a:r>
              <a:rPr lang="en-US" sz="2000" smtClean="0"/>
              <a:t> b </a:t>
            </a:r>
            <a:r>
              <a:rPr lang="en-US" sz="2000" smtClean="0">
                <a:sym typeface="Symbol" panose="05050102010706020507" pitchFamily="18" charset="2"/>
              </a:rPr>
              <a:t> </a:t>
            </a:r>
            <a:r>
              <a:rPr lang="en-US" sz="2000" smtClean="0"/>
              <a:t>B}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Notation: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Note: The Cartesian product of anything with </a:t>
            </a:r>
            <a:r>
              <a:rPr lang="en-US" sz="2000" smtClean="0">
                <a:sym typeface="Symbol" panose="05050102010706020507" pitchFamily="18" charset="2"/>
              </a:rPr>
              <a:t></a:t>
            </a:r>
            <a:r>
              <a:rPr lang="en-US" sz="2000" smtClean="0"/>
              <a:t> is </a:t>
            </a:r>
            <a:r>
              <a:rPr lang="en-US" sz="2000" smtClean="0">
                <a:sym typeface="Symbol" panose="05050102010706020507" pitchFamily="18" charset="2"/>
              </a:rPr>
              <a:t></a:t>
            </a:r>
            <a:r>
              <a:rPr lang="en-US" sz="2000" smtClean="0"/>
              <a:t>. (why?)</a:t>
            </a:r>
            <a:br>
              <a:rPr lang="en-US" sz="2000" smtClean="0"/>
            </a:b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66FF66"/>
                </a:solidFill>
              </a:rPr>
              <a:t>Example: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 = {a,b}, B = {1, 2, 3}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AxB = {&lt;a, 1&gt;, &lt;a, 2&gt;, &lt;a, 3&gt;, &lt;b, 1&gt;, &lt;b, 2&gt;, &lt;b, 3&gt;}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What is BxA? AxBxA?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If |A| = m and |B| = n, what is |AxB|?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22500" y="2470150"/>
          <a:ext cx="4864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504960" imgH="634680" progId="Equation.3">
                  <p:embed/>
                </p:oleObj>
              </mc:Choice>
              <mc:Fallback>
                <p:oleObj name="Equation" r:id="rId3" imgW="350496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470150"/>
                        <a:ext cx="4864100" cy="8826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371600" y="6400800"/>
            <a:ext cx="7467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© by Kenneth H. Rosen, </a:t>
            </a:r>
            <a:r>
              <a:rPr lang="en-US" i="1"/>
              <a:t>Discrete Mathematics &amp; its Applications</a:t>
            </a:r>
            <a:r>
              <a:rPr lang="en-US"/>
              <a:t>, Sifth Edition, Mc Graw-Hill, 2007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83058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smtClean="0"/>
              <a:t>Chapter 2: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z="4000" smtClean="0"/>
              <a:t>Basic Structures: Sets, Functions, Sequences and Sums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8153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Sets </a:t>
            </a:r>
            <a:r>
              <a:rPr lang="en-US" sz="2400" smtClean="0">
                <a:solidFill>
                  <a:schemeClr val="hlink"/>
                </a:solidFill>
              </a:rPr>
              <a:t>(Section 2.1)</a:t>
            </a:r>
            <a:br>
              <a:rPr lang="en-US" sz="2400" smtClean="0">
                <a:solidFill>
                  <a:schemeClr val="hlink"/>
                </a:solidFill>
              </a:rPr>
            </a:br>
            <a:endParaRPr lang="en-US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 Set Operations </a:t>
            </a:r>
            <a:r>
              <a:rPr lang="en-US" sz="2400" smtClean="0">
                <a:solidFill>
                  <a:schemeClr val="hlink"/>
                </a:solidFill>
              </a:rPr>
              <a:t>(Section 2.2)</a:t>
            </a:r>
            <a:br>
              <a:rPr lang="en-US" sz="2400" smtClean="0">
                <a:solidFill>
                  <a:schemeClr val="hlink"/>
                </a:solidFill>
              </a:rPr>
            </a:br>
            <a:endParaRPr lang="en-US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 Functions </a:t>
            </a:r>
            <a:r>
              <a:rPr lang="en-US" sz="2400" smtClean="0">
                <a:solidFill>
                  <a:schemeClr val="hlink"/>
                </a:solidFill>
              </a:rPr>
              <a:t>(Section 2.3)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  Sequences and Summations </a:t>
            </a:r>
            <a:r>
              <a:rPr lang="en-US" sz="2400" smtClean="0">
                <a:solidFill>
                  <a:schemeClr val="hlink"/>
                </a:solidFill>
              </a:rPr>
              <a:t>(Section 2.4)</a:t>
            </a:r>
          </a:p>
        </p:txBody>
      </p:sp>
      <p:pic>
        <p:nvPicPr>
          <p:cNvPr id="179205" name="Picture 5" descr="rosen-textbook-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7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 advAuto="0"/>
    </p:bldLst>
  </p:timing>
</p:sld>
</file>

<file path=ppt/theme/theme1.xml><?xml version="1.0" encoding="utf-8"?>
<a:theme xmlns:a="http://schemas.openxmlformats.org/drawingml/2006/main" name="H.R. Information Kiosk (Standard)">
  <a:themeElements>
    <a:clrScheme name="H.R. Information Kiosk (Standard)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H.R. Information Kiosk (Standard)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H.R. Information Kiosk (Standard)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.R. Information Kiosk (Standard)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5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.R. Information Kiosk (Standard) 6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FF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Office\Templates\Presentations\H.R. Information Kiosk (Standard).pot</Template>
  <TotalTime>547</TotalTime>
  <Words>2861</Words>
  <Application>Microsoft Office PowerPoint</Application>
  <PresentationFormat>On-screen Show (4:3)</PresentationFormat>
  <Paragraphs>749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Times New Roman</vt:lpstr>
      <vt:lpstr>Arial</vt:lpstr>
      <vt:lpstr>Wingdings</vt:lpstr>
      <vt:lpstr>Symbol</vt:lpstr>
      <vt:lpstr>Tahoma</vt:lpstr>
      <vt:lpstr>Courier New</vt:lpstr>
      <vt:lpstr>Monotype Sorts</vt:lpstr>
      <vt:lpstr>H.R. Information Kiosk (Standard)</vt:lpstr>
      <vt:lpstr>Microsoft Equation 3.0</vt:lpstr>
      <vt:lpstr>Sets (1.6)</vt:lpstr>
      <vt:lpstr>Sets (1.6) (cont.)</vt:lpstr>
      <vt:lpstr>Sets (1.6) (cont.)</vt:lpstr>
      <vt:lpstr>Sets (1.6) (cont.)</vt:lpstr>
      <vt:lpstr>Sets (1.6) (cont.)</vt:lpstr>
      <vt:lpstr>Sets (1.6) (cont.)</vt:lpstr>
      <vt:lpstr>Sets (1.6) (cont.)</vt:lpstr>
      <vt:lpstr>Sets (1.6) (cont.)</vt:lpstr>
      <vt:lpstr>Chapter 2:  Basic Structures: Sets, Functions, Sequences and Sums</vt:lpstr>
      <vt:lpstr>Sets (2.1)</vt:lpstr>
      <vt:lpstr>Sets (2.1) (cont.)</vt:lpstr>
      <vt:lpstr>Sets (2.1) (cont.)</vt:lpstr>
      <vt:lpstr>Sets (2.1) (cont.)</vt:lpstr>
      <vt:lpstr>Sets (2.1) (cont.)</vt:lpstr>
      <vt:lpstr>Sets (2.1) (cont.)</vt:lpstr>
      <vt:lpstr>Sets (2.1) (cont.)</vt:lpstr>
      <vt:lpstr>Sets (2.1) (cont.)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PowerPoint Presentation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Set Operations (2.2) (cont.)</vt:lpstr>
      <vt:lpstr>Functions (2.3)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Functions (2.3) (cont.)</vt:lpstr>
      <vt:lpstr>PowerPoint Presentation</vt:lpstr>
      <vt:lpstr>Functions (2.3) (cont.)</vt:lpstr>
      <vt:lpstr>Functions (2.3) (cont.)</vt:lpstr>
      <vt:lpstr>Sequences and Summations (2.4)</vt:lpstr>
      <vt:lpstr>Sequences and Summations (2.4) (cont.)</vt:lpstr>
      <vt:lpstr>Sequences and Summations (2.4) (cont.)</vt:lpstr>
      <vt:lpstr>Sequences and Summations (2.4) (cont.)</vt:lpstr>
      <vt:lpstr>Sequences and Summations (2.4) (cont.)</vt:lpstr>
      <vt:lpstr>Sequences and Summations (2.4) (cont.)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  <vt:lpstr>Sequences and Summations (2.4)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Rasif Ajwad</cp:lastModifiedBy>
  <cp:revision>169</cp:revision>
  <cp:lastPrinted>1601-01-01T00:00:00Z</cp:lastPrinted>
  <dcterms:created xsi:type="dcterms:W3CDTF">2003-03-16T15:41:34Z</dcterms:created>
  <dcterms:modified xsi:type="dcterms:W3CDTF">2018-10-29T05:23:46Z</dcterms:modified>
</cp:coreProperties>
</file>