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sldIdLst>
    <p:sldId id="474" r:id="rId2"/>
    <p:sldId id="475" r:id="rId3"/>
    <p:sldId id="476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CCFF"/>
    <a:srgbClr val="FFFF66"/>
    <a:srgbClr val="FF9966"/>
    <a:srgbClr val="CCFF33"/>
    <a:srgbClr val="111111"/>
    <a:srgbClr val="FF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4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90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AD6B0C-7D0F-4F58-A2D9-640E3FEA7F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41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 userDrawn="1"/>
        </p:nvSpPr>
        <p:spPr bwMode="auto">
          <a:xfrm rot="12360000">
            <a:off x="-609600" y="557213"/>
            <a:ext cx="6851650" cy="6632575"/>
          </a:xfrm>
          <a:prstGeom prst="diamond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AutoShape 6" descr="Denim"/>
          <p:cNvSpPr>
            <a:spLocks noChangeArrowheads="1"/>
          </p:cNvSpPr>
          <p:nvPr userDrawn="1"/>
        </p:nvSpPr>
        <p:spPr bwMode="auto">
          <a:xfrm rot="12360000">
            <a:off x="263525" y="1909763"/>
            <a:ext cx="4057650" cy="3927475"/>
          </a:xfrm>
          <a:prstGeom prst="diamond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 rot="12360000">
            <a:off x="2732088" y="3967163"/>
            <a:ext cx="1030287" cy="444500"/>
          </a:xfrm>
          <a:prstGeom prst="rect">
            <a:avLst/>
          </a:prstGeom>
          <a:solidFill>
            <a:schemeClr val="fol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lIns="92075" tIns="46038" rIns="92075" bIns="46038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Oval 8"/>
          <p:cNvSpPr>
            <a:spLocks noChangeArrowheads="1"/>
          </p:cNvSpPr>
          <p:nvPr userDrawn="1"/>
        </p:nvSpPr>
        <p:spPr bwMode="auto">
          <a:xfrm rot="12360000">
            <a:off x="1212850" y="4075113"/>
            <a:ext cx="904875" cy="838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rot="10800000" wrap="none" lIns="92075" tIns="46038" rIns="92075" bIns="46038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rot="12360000">
            <a:off x="2928938" y="3249613"/>
            <a:ext cx="708025" cy="128587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lIns="92075" tIns="46038" rIns="92075" bIns="46038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 rot="12360000">
            <a:off x="2220913" y="4875213"/>
            <a:ext cx="706437" cy="13017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lIns="92075" tIns="46038" rIns="92075" bIns="46038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0" name="Arc 11"/>
          <p:cNvSpPr>
            <a:spLocks/>
          </p:cNvSpPr>
          <p:nvPr userDrawn="1"/>
        </p:nvSpPr>
        <p:spPr bwMode="auto">
          <a:xfrm rot="10485000">
            <a:off x="1166813" y="3556000"/>
            <a:ext cx="1147762" cy="1358900"/>
          </a:xfrm>
          <a:custGeom>
            <a:avLst/>
            <a:gdLst>
              <a:gd name="G0" fmla="+- 21518 0 0"/>
              <a:gd name="G1" fmla="+- 2258 0 0"/>
              <a:gd name="G2" fmla="+- 21600 0 0"/>
              <a:gd name="T0" fmla="*/ 43000 w 43118"/>
              <a:gd name="T1" fmla="*/ 0 h 23858"/>
              <a:gd name="T2" fmla="*/ 0 w 43118"/>
              <a:gd name="T3" fmla="*/ 4141 h 23858"/>
              <a:gd name="T4" fmla="*/ 21518 w 43118"/>
              <a:gd name="T5" fmla="*/ 2258 h 23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18" h="23858" fill="none" extrusionOk="0">
                <a:moveTo>
                  <a:pt x="42999" y="0"/>
                </a:moveTo>
                <a:cubicBezTo>
                  <a:pt x="43078" y="750"/>
                  <a:pt x="43118" y="1503"/>
                  <a:pt x="43118" y="2258"/>
                </a:cubicBezTo>
                <a:cubicBezTo>
                  <a:pt x="43118" y="14187"/>
                  <a:pt x="33447" y="23858"/>
                  <a:pt x="21518" y="23858"/>
                </a:cubicBezTo>
                <a:cubicBezTo>
                  <a:pt x="10318" y="23858"/>
                  <a:pt x="976" y="15297"/>
                  <a:pt x="0" y="4140"/>
                </a:cubicBezTo>
              </a:path>
              <a:path w="43118" h="23858" stroke="0" extrusionOk="0">
                <a:moveTo>
                  <a:pt x="42999" y="0"/>
                </a:moveTo>
                <a:cubicBezTo>
                  <a:pt x="43078" y="750"/>
                  <a:pt x="43118" y="1503"/>
                  <a:pt x="43118" y="2258"/>
                </a:cubicBezTo>
                <a:cubicBezTo>
                  <a:pt x="43118" y="14187"/>
                  <a:pt x="33447" y="23858"/>
                  <a:pt x="21518" y="23858"/>
                </a:cubicBezTo>
                <a:cubicBezTo>
                  <a:pt x="10318" y="23858"/>
                  <a:pt x="976" y="15297"/>
                  <a:pt x="0" y="4140"/>
                </a:cubicBezTo>
                <a:lnTo>
                  <a:pt x="21518" y="2258"/>
                </a:lnTo>
                <a:close/>
              </a:path>
            </a:pathLst>
          </a:custGeom>
          <a:solidFill>
            <a:schemeClr val="folHlink">
              <a:alpha val="50000"/>
            </a:schemeClr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2"/>
          <p:cNvSpPr>
            <a:spLocks/>
          </p:cNvSpPr>
          <p:nvPr userDrawn="1"/>
        </p:nvSpPr>
        <p:spPr bwMode="auto">
          <a:xfrm>
            <a:off x="1225550" y="2181225"/>
            <a:ext cx="1643063" cy="3186113"/>
          </a:xfrm>
          <a:custGeom>
            <a:avLst/>
            <a:gdLst/>
            <a:ahLst/>
            <a:cxnLst>
              <a:cxn ang="0">
                <a:pos x="56" y="2006"/>
              </a:cxn>
              <a:cxn ang="0">
                <a:pos x="0" y="1843"/>
              </a:cxn>
              <a:cxn ang="0">
                <a:pos x="871" y="56"/>
              </a:cxn>
              <a:cxn ang="0">
                <a:pos x="1034" y="0"/>
              </a:cxn>
              <a:cxn ang="0">
                <a:pos x="56" y="2006"/>
              </a:cxn>
            </a:cxnLst>
            <a:rect l="0" t="0" r="r" b="b"/>
            <a:pathLst>
              <a:path w="1035" h="2007">
                <a:moveTo>
                  <a:pt x="56" y="2006"/>
                </a:moveTo>
                <a:lnTo>
                  <a:pt x="0" y="1843"/>
                </a:lnTo>
                <a:lnTo>
                  <a:pt x="871" y="56"/>
                </a:lnTo>
                <a:lnTo>
                  <a:pt x="1034" y="0"/>
                </a:lnTo>
                <a:lnTo>
                  <a:pt x="56" y="2006"/>
                </a:lnTo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3048000" y="2873375"/>
            <a:ext cx="514350" cy="366713"/>
          </a:xfrm>
          <a:custGeom>
            <a:avLst/>
            <a:gdLst/>
            <a:ahLst/>
            <a:cxnLst>
              <a:cxn ang="0">
                <a:pos x="321" y="226"/>
              </a:cxn>
              <a:cxn ang="0">
                <a:pos x="287" y="123"/>
              </a:cxn>
              <a:cxn ang="0">
                <a:pos x="53" y="9"/>
              </a:cxn>
              <a:cxn ang="0">
                <a:pos x="35" y="0"/>
              </a:cxn>
              <a:cxn ang="0">
                <a:pos x="0" y="72"/>
              </a:cxn>
              <a:cxn ang="0">
                <a:pos x="323" y="230"/>
              </a:cxn>
            </a:cxnLst>
            <a:rect l="0" t="0" r="r" b="b"/>
            <a:pathLst>
              <a:path w="324" h="231">
                <a:moveTo>
                  <a:pt x="321" y="226"/>
                </a:moveTo>
                <a:lnTo>
                  <a:pt x="287" y="123"/>
                </a:lnTo>
                <a:lnTo>
                  <a:pt x="53" y="9"/>
                </a:lnTo>
                <a:lnTo>
                  <a:pt x="35" y="0"/>
                </a:lnTo>
                <a:lnTo>
                  <a:pt x="0" y="72"/>
                </a:lnTo>
                <a:lnTo>
                  <a:pt x="323" y="230"/>
                </a:lnTo>
              </a:path>
            </a:pathLst>
          </a:custGeom>
          <a:solidFill>
            <a:schemeClr val="accent1">
              <a:alpha val="50000"/>
            </a:schemeClr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19200" y="533400"/>
            <a:ext cx="7923213" cy="12954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21"/>
          <p:cNvSpPr>
            <a:spLocks noChangeArrowheads="1"/>
          </p:cNvSpPr>
          <p:nvPr userDrawn="1"/>
        </p:nvSpPr>
        <p:spPr bwMode="auto">
          <a:xfrm>
            <a:off x="609600" y="64008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r>
              <a:rPr kumimoji="0" lang="en-US" sz="1400" dirty="0">
                <a:solidFill>
                  <a:srgbClr val="CCECFF"/>
                </a:solidFill>
              </a:rPr>
              <a:t>© </a:t>
            </a:r>
            <a:r>
              <a:rPr kumimoji="0" lang="en-US" sz="1200" dirty="0"/>
              <a:t>by Kenneth H. Rosen, </a:t>
            </a:r>
            <a:r>
              <a:rPr kumimoji="0" lang="en-US" sz="1200" i="1" dirty="0"/>
              <a:t>Discrete Mathematics &amp; its Applications</a:t>
            </a:r>
            <a:r>
              <a:rPr kumimoji="0" lang="en-US" sz="1200" dirty="0"/>
              <a:t>, Sixth Edition, Mc </a:t>
            </a:r>
            <a:r>
              <a:rPr kumimoji="0" lang="en-US" sz="1200" dirty="0" err="1"/>
              <a:t>Graw</a:t>
            </a:r>
            <a:r>
              <a:rPr kumimoji="0" lang="en-US" sz="1200" dirty="0"/>
              <a:t>-Hill, 2011</a:t>
            </a:r>
          </a:p>
        </p:txBody>
      </p:sp>
      <p:sp>
        <p:nvSpPr>
          <p:cNvPr id="696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1217613" y="533400"/>
            <a:ext cx="7772400" cy="1143000"/>
          </a:xfrm>
        </p:spPr>
        <p:txBody>
          <a:bodyPr anchorCtr="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96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14800" y="2438400"/>
            <a:ext cx="4876800" cy="24384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683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68EEC-D100-45C6-A3E9-A82C705518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0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228600"/>
            <a:ext cx="20193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9055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CD6E3-5174-470C-AB75-4724B84D67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5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C6B8A-174B-410A-835E-3F2DA5D0B8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5716CC-586D-4C23-8D1B-C97A88D943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2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954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C2B6DB-D013-4507-A47F-06AE592A05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941AC-C89F-43F8-8ECF-20DBBE91D0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9394B-0E8C-428F-BF2A-D7F95C13D2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7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DC744-7E9B-4B54-A18A-442257886E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7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A8638-0707-40E3-ABC5-00F1E5C178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0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FD525-0462-4CC8-A14D-D711774B4E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9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763588" y="6402388"/>
            <a:ext cx="8380412" cy="455612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954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15717" name="Group 8"/>
          <p:cNvGrpSpPr>
            <a:grpSpLocks/>
          </p:cNvGrpSpPr>
          <p:nvPr/>
        </p:nvGrpSpPr>
        <p:grpSpPr bwMode="auto">
          <a:xfrm>
            <a:off x="0" y="0"/>
            <a:ext cx="1066800" cy="6856413"/>
            <a:chOff x="0" y="0"/>
            <a:chExt cx="672" cy="4319"/>
          </a:xfrm>
        </p:grpSpPr>
        <p:grpSp>
          <p:nvGrpSpPr>
            <p:cNvPr id="115721" name="Group 9"/>
            <p:cNvGrpSpPr>
              <a:grpSpLocks/>
            </p:cNvGrpSpPr>
            <p:nvPr/>
          </p:nvGrpSpPr>
          <p:grpSpPr bwMode="auto">
            <a:xfrm>
              <a:off x="0" y="0"/>
              <a:ext cx="599" cy="4319"/>
              <a:chOff x="0" y="0"/>
              <a:chExt cx="599" cy="4319"/>
            </a:xfrm>
          </p:grpSpPr>
          <p:sp>
            <p:nvSpPr>
              <p:cNvPr id="68618" name="Rectangle 10" descr="Denim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76" cy="4319"/>
              </a:xfrm>
              <a:prstGeom prst="rect">
                <a:avLst/>
              </a:prstGeom>
              <a:blipFill dpi="0" rotWithShape="0">
                <a:blip r:embed="rId13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19" name="Rectangle 11"/>
              <p:cNvSpPr>
                <a:spLocks noChangeArrowheads="1"/>
              </p:cNvSpPr>
              <p:nvPr/>
            </p:nvSpPr>
            <p:spPr bwMode="auto">
              <a:xfrm>
                <a:off x="119" y="240"/>
                <a:ext cx="357" cy="2064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20" name="Rectangle 12"/>
              <p:cNvSpPr>
                <a:spLocks noChangeArrowheads="1"/>
              </p:cNvSpPr>
              <p:nvPr/>
            </p:nvSpPr>
            <p:spPr bwMode="auto">
              <a:xfrm>
                <a:off x="0" y="960"/>
                <a:ext cx="476" cy="52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n-US"/>
              </a:p>
            </p:txBody>
          </p:sp>
          <p:sp>
            <p:nvSpPr>
              <p:cNvPr id="68621" name="Rectangle 13"/>
              <p:cNvSpPr>
                <a:spLocks noChangeArrowheads="1"/>
              </p:cNvSpPr>
              <p:nvPr/>
            </p:nvSpPr>
            <p:spPr bwMode="auto">
              <a:xfrm>
                <a:off x="297" y="432"/>
                <a:ext cx="89" cy="379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22" name="Rectangle 14"/>
              <p:cNvSpPr>
                <a:spLocks noChangeArrowheads="1"/>
              </p:cNvSpPr>
              <p:nvPr/>
            </p:nvSpPr>
            <p:spPr bwMode="auto">
              <a:xfrm>
                <a:off x="0" y="3024"/>
                <a:ext cx="327" cy="9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n-US"/>
              </a:p>
            </p:txBody>
          </p:sp>
          <p:sp>
            <p:nvSpPr>
              <p:cNvPr id="68623" name="Rectangle 15"/>
              <p:cNvSpPr>
                <a:spLocks noChangeArrowheads="1"/>
              </p:cNvSpPr>
              <p:nvPr/>
            </p:nvSpPr>
            <p:spPr bwMode="auto">
              <a:xfrm>
                <a:off x="0" y="3216"/>
                <a:ext cx="327" cy="9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n-US"/>
              </a:p>
            </p:txBody>
          </p:sp>
          <p:sp>
            <p:nvSpPr>
              <p:cNvPr id="68624" name="Rectangle 16"/>
              <p:cNvSpPr>
                <a:spLocks noChangeArrowheads="1"/>
              </p:cNvSpPr>
              <p:nvPr/>
            </p:nvSpPr>
            <p:spPr bwMode="auto">
              <a:xfrm>
                <a:off x="0" y="3408"/>
                <a:ext cx="327" cy="9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n-US"/>
              </a:p>
            </p:txBody>
          </p:sp>
          <p:sp>
            <p:nvSpPr>
              <p:cNvPr id="68625" name="Arc 17"/>
              <p:cNvSpPr>
                <a:spLocks/>
              </p:cNvSpPr>
              <p:nvPr/>
            </p:nvSpPr>
            <p:spPr bwMode="auto">
              <a:xfrm>
                <a:off x="474" y="2260"/>
                <a:ext cx="125" cy="1154"/>
              </a:xfrm>
              <a:custGeom>
                <a:avLst/>
                <a:gdLst>
                  <a:gd name="G0" fmla="+- 754 0 0"/>
                  <a:gd name="G1" fmla="+- 21600 0 0"/>
                  <a:gd name="G2" fmla="+- 21600 0 0"/>
                  <a:gd name="T0" fmla="*/ 0 w 22354"/>
                  <a:gd name="T1" fmla="*/ 13 h 43200"/>
                  <a:gd name="T2" fmla="*/ 754 w 22354"/>
                  <a:gd name="T3" fmla="*/ 43200 h 43200"/>
                  <a:gd name="T4" fmla="*/ 754 w 2235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54" h="43200" fill="none" extrusionOk="0">
                    <a:moveTo>
                      <a:pt x="0" y="13"/>
                    </a:moveTo>
                    <a:cubicBezTo>
                      <a:pt x="251" y="4"/>
                      <a:pt x="502" y="-1"/>
                      <a:pt x="754" y="0"/>
                    </a:cubicBezTo>
                    <a:cubicBezTo>
                      <a:pt x="12683" y="0"/>
                      <a:pt x="22354" y="9670"/>
                      <a:pt x="22354" y="21600"/>
                    </a:cubicBezTo>
                    <a:cubicBezTo>
                      <a:pt x="22354" y="33529"/>
                      <a:pt x="12683" y="43199"/>
                      <a:pt x="754" y="43200"/>
                    </a:cubicBezTo>
                  </a:path>
                  <a:path w="22354" h="43200" stroke="0" extrusionOk="0">
                    <a:moveTo>
                      <a:pt x="0" y="13"/>
                    </a:moveTo>
                    <a:cubicBezTo>
                      <a:pt x="251" y="4"/>
                      <a:pt x="502" y="-1"/>
                      <a:pt x="754" y="0"/>
                    </a:cubicBezTo>
                    <a:cubicBezTo>
                      <a:pt x="12683" y="0"/>
                      <a:pt x="22354" y="9670"/>
                      <a:pt x="22354" y="21600"/>
                    </a:cubicBezTo>
                    <a:cubicBezTo>
                      <a:pt x="22354" y="33529"/>
                      <a:pt x="12683" y="43199"/>
                      <a:pt x="754" y="43200"/>
                    </a:cubicBezTo>
                    <a:lnTo>
                      <a:pt x="754" y="2160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8626" name="Oval 18"/>
            <p:cNvSpPr>
              <a:spLocks noChangeArrowheads="1"/>
            </p:cNvSpPr>
            <p:nvPr/>
          </p:nvSpPr>
          <p:spPr bwMode="auto">
            <a:xfrm>
              <a:off x="0" y="672"/>
              <a:ext cx="672" cy="62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8627" name="Rectangle 19"/>
            <p:cNvSpPr>
              <a:spLocks noChangeArrowheads="1"/>
            </p:cNvSpPr>
            <p:nvPr/>
          </p:nvSpPr>
          <p:spPr bwMode="auto">
            <a:xfrm>
              <a:off x="480" y="0"/>
              <a:ext cx="192" cy="43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762000" y="914400"/>
            <a:ext cx="8380413" cy="125413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76200"/>
            <a:ext cx="5334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3200" b="1">
                <a:solidFill>
                  <a:schemeClr val="bg2"/>
                </a:solidFill>
              </a:defRPr>
            </a:lvl1pPr>
          </a:lstStyle>
          <a:p>
            <a:fld id="{4FEB6C07-4F4A-4DD0-9011-8CDBF7A2D18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 userDrawn="1"/>
        </p:nvSpPr>
        <p:spPr bwMode="auto">
          <a:xfrm>
            <a:off x="609600" y="64008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r>
              <a:rPr kumimoji="0" lang="en-US" sz="1400" dirty="0">
                <a:solidFill>
                  <a:srgbClr val="CCECFF"/>
                </a:solidFill>
              </a:rPr>
              <a:t>© </a:t>
            </a:r>
            <a:r>
              <a:rPr kumimoji="0" lang="en-US" sz="1200" dirty="0"/>
              <a:t>by Kenneth H. Rosen, </a:t>
            </a:r>
            <a:r>
              <a:rPr kumimoji="0" lang="en-US" sz="1200" i="1" dirty="0"/>
              <a:t>Discrete Mathematics &amp; its Applications</a:t>
            </a:r>
            <a:r>
              <a:rPr kumimoji="0" lang="en-US" sz="1200" dirty="0"/>
              <a:t>, Seventh Edition, Mc </a:t>
            </a:r>
            <a:r>
              <a:rPr kumimoji="0" lang="en-US" sz="1200" dirty="0" err="1"/>
              <a:t>Graw</a:t>
            </a:r>
            <a:r>
              <a:rPr kumimoji="0" lang="en-US" sz="1200" dirty="0"/>
              <a:t>-Hill, 2011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3200">
          <a:solidFill>
            <a:srgbClr val="FFCC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Chapter 2 (Part 2): The Fundamentals: Algorithms, the Integers &amp; Matrices</a:t>
            </a:r>
          </a:p>
        </p:txBody>
      </p:sp>
      <p:sp>
        <p:nvSpPr>
          <p:cNvPr id="28979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9D25D9ED-17E1-4AB6-ACDD-94DB6B628F0B}" type="slidenum">
              <a:rPr lang="en-US" sz="3200">
                <a:solidFill>
                  <a:schemeClr val="bg2"/>
                </a:solidFill>
              </a:rPr>
              <a:pPr/>
              <a:t>1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534400" cy="640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Greatest Common Divisors &amp; Least Common Multiples</a:t>
            </a:r>
          </a:p>
          <a:p>
            <a:pPr eaLnBrk="1" hangingPunct="1">
              <a:lnSpc>
                <a:spcPct val="90000"/>
              </a:lnSpc>
            </a:pPr>
            <a:endParaRPr lang="en-US" sz="800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accent1"/>
                </a:solidFill>
              </a:rPr>
              <a:t>Definition 4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Let a and b be integers, not both zero. The largest integer d such that d|a and d|b is called </a:t>
            </a:r>
            <a:r>
              <a:rPr lang="en-US" smtClean="0">
                <a:solidFill>
                  <a:schemeClr val="accent1"/>
                </a:solidFill>
              </a:rPr>
              <a:t>the greatest common divisor</a:t>
            </a:r>
            <a:r>
              <a:rPr lang="en-US" smtClean="0"/>
              <a:t> of a and b. It is denoted </a:t>
            </a:r>
            <a:r>
              <a:rPr lang="en-US" smtClean="0">
                <a:solidFill>
                  <a:schemeClr val="accent1"/>
                </a:solidFill>
              </a:rPr>
              <a:t>gcd (a, b).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1"/>
                </a:solidFill>
              </a:rPr>
              <a:t>	</a:t>
            </a:r>
            <a:r>
              <a:rPr lang="en-US" smtClean="0">
                <a:solidFill>
                  <a:srgbClr val="66FF66"/>
                </a:solidFill>
              </a:rPr>
              <a:t>Example:</a:t>
            </a:r>
            <a:r>
              <a:rPr lang="en-US" smtClean="0"/>
              <a:t> gcd (24, 36)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Div (24) = {1,2,3,4,6,8,12,24}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Div (36) = {1,2,3,4,6,8,9,12,18,36}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Com(24,36) = = {1,2,3,4,6,12}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gcd(24,36) = 12</a:t>
            </a:r>
          </a:p>
        </p:txBody>
      </p:sp>
      <p:sp>
        <p:nvSpPr>
          <p:cNvPr id="289797" name="Rectangle 3"/>
          <p:cNvSpPr>
            <a:spLocks noChangeArrowheads="1"/>
          </p:cNvSpPr>
          <p:nvPr/>
        </p:nvSpPr>
        <p:spPr bwMode="auto">
          <a:xfrm>
            <a:off x="914400" y="1905000"/>
            <a:ext cx="7772400" cy="15240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Chapter 2 (Part 2): The Fundamentals: Algorithms, the Integers &amp; Matrices</a:t>
            </a:r>
          </a:p>
        </p:txBody>
      </p:sp>
      <p:sp>
        <p:nvSpPr>
          <p:cNvPr id="2979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FAB8AA84-18DA-4DFF-807E-4274A3F11D2C}" type="slidenum">
              <a:rPr lang="en-US" sz="3200">
                <a:solidFill>
                  <a:schemeClr val="bg2"/>
                </a:solidFill>
              </a:rPr>
              <a:pPr/>
              <a:t>10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97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534400" cy="5867400"/>
          </a:xfrm>
        </p:spPr>
        <p:txBody>
          <a:bodyPr/>
          <a:lstStyle/>
          <a:p>
            <a:pPr marL="990600" lvl="1" indent="-533400" eaLnBrk="1" hangingPunct="1">
              <a:buFontTx/>
              <a:buAutoNum type="arabicPeriod" startAt="3"/>
            </a:pPr>
            <a:r>
              <a:rPr lang="en-US" smtClean="0">
                <a:solidFill>
                  <a:schemeClr val="accent1"/>
                </a:solidFill>
              </a:rPr>
              <a:t>Cryptology (Caesar Cepher)</a:t>
            </a:r>
          </a:p>
          <a:p>
            <a:pPr marL="990600" lvl="1" indent="-533400" eaLnBrk="1" hangingPunct="1">
              <a:buFontTx/>
              <a:buAutoNum type="arabicPeriod" startAt="3"/>
            </a:pPr>
            <a:endParaRPr lang="en-US" smtClean="0">
              <a:solidFill>
                <a:schemeClr val="accent1"/>
              </a:solidFill>
            </a:endParaRPr>
          </a:p>
          <a:p>
            <a:pPr marL="1371600" lvl="2" indent="-457200" eaLnBrk="1" hangingPunct="1">
              <a:buFontTx/>
              <a:buAutoNum type="alphaLcParenR"/>
            </a:pPr>
            <a:r>
              <a:rPr lang="en-US" sz="2800" smtClean="0">
                <a:solidFill>
                  <a:schemeClr val="folHlink"/>
                </a:solidFill>
              </a:rPr>
              <a:t>Encryption: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  <a:p>
            <a:pPr marL="1371600" lvl="2" indent="-457200" eaLnBrk="1" hangingPunct="1"/>
            <a:r>
              <a:rPr lang="en-US" sz="2800" smtClean="0"/>
              <a:t>Making messages secrets by shifting each letter three letters forward in the alphabet</a:t>
            </a:r>
          </a:p>
          <a:p>
            <a:pPr marL="1371600" lvl="2" indent="-457200" algn="ctr" eaLnBrk="1" hangingPunct="1">
              <a:buFontTx/>
              <a:buNone/>
            </a:pPr>
            <a:r>
              <a:rPr lang="en-US" sz="2800" smtClean="0"/>
              <a:t>B </a:t>
            </a:r>
            <a:r>
              <a:rPr lang="en-US" sz="2800" smtClean="0">
                <a:sym typeface="Wingdings" panose="05000000000000000000" pitchFamily="2" charset="2"/>
              </a:rPr>
              <a:t> E            X  A</a:t>
            </a:r>
          </a:p>
          <a:p>
            <a:pPr marL="1371600" lvl="2" indent="-457200" eaLnBrk="1" hangingPunct="1"/>
            <a:endParaRPr lang="en-US" sz="2800" smtClean="0">
              <a:sym typeface="Wingdings" panose="05000000000000000000" pitchFamily="2" charset="2"/>
            </a:endParaRPr>
          </a:p>
          <a:p>
            <a:pPr marL="1371600" lvl="2" indent="-457200" eaLnBrk="1" hangingPunct="1"/>
            <a:r>
              <a:rPr lang="en-US" sz="2800" smtClean="0">
                <a:sym typeface="Wingdings" panose="05000000000000000000" pitchFamily="2" charset="2"/>
              </a:rPr>
              <a:t>Mathematical expression:</a:t>
            </a:r>
          </a:p>
          <a:p>
            <a:pPr marL="1371600" lvl="2" indent="-457200" algn="ctr" eaLnBrk="1" hangingPunct="1">
              <a:buFontTx/>
              <a:buNone/>
            </a:pPr>
            <a:r>
              <a:rPr lang="en-US" sz="2800" smtClean="0">
                <a:sym typeface="Wingdings" panose="05000000000000000000" pitchFamily="2" charset="2"/>
              </a:rPr>
              <a:t>f(p) = (p + 3) </a:t>
            </a:r>
            <a:r>
              <a:rPr lang="en-US" sz="2800" b="1" smtClean="0">
                <a:sym typeface="Wingdings" panose="05000000000000000000" pitchFamily="2" charset="2"/>
              </a:rPr>
              <a:t>mod</a:t>
            </a:r>
            <a:r>
              <a:rPr lang="en-US" sz="2800" smtClean="0">
                <a:sym typeface="Wingdings" panose="05000000000000000000" pitchFamily="2" charset="2"/>
              </a:rPr>
              <a:t> 26     0 </a:t>
            </a:r>
            <a:r>
              <a:rPr lang="en-US" sz="2800" smtClean="0">
                <a:sym typeface="Symbol" panose="05050102010706020507" pitchFamily="18" charset="2"/>
              </a:rPr>
              <a:t> p  25</a:t>
            </a:r>
            <a:endParaRPr lang="en-US" sz="2800" u="sng" smtClean="0">
              <a:sym typeface="Wingdings" panose="05000000000000000000" pitchFamily="2" charset="2"/>
            </a:endParaRPr>
          </a:p>
          <a:p>
            <a:pPr marL="1371600" lvl="2" indent="-457200" eaLnBrk="1" hangingPunct="1"/>
            <a:endParaRPr lang="en-US" sz="28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Chapter 2 (Part 2): The Fundamentals: Algorithms, the Integers &amp; Matrices</a:t>
            </a:r>
          </a:p>
        </p:txBody>
      </p:sp>
      <p:sp>
        <p:nvSpPr>
          <p:cNvPr id="2990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D279CAA1-2462-4DBC-8536-8B52BB97EF6F}" type="slidenum">
              <a:rPr lang="en-US" sz="3200">
                <a:solidFill>
                  <a:schemeClr val="bg2"/>
                </a:solidFill>
              </a:rPr>
              <a:pPr/>
              <a:t>11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99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52400"/>
            <a:ext cx="8839200" cy="6400800"/>
          </a:xfrm>
        </p:spPr>
        <p:txBody>
          <a:bodyPr/>
          <a:lstStyle/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>
                <a:solidFill>
                  <a:srgbClr val="66FF66"/>
                </a:solidFill>
              </a:rPr>
              <a:t>Example:</a:t>
            </a:r>
            <a:r>
              <a:rPr lang="en-US" smtClean="0"/>
              <a:t> What is the secret message produced from the message “Meet you in the park”</a:t>
            </a:r>
          </a:p>
          <a:p>
            <a:pPr marL="1371600" lvl="2" indent="-457200" eaLnBrk="1" hangingPunct="1">
              <a:lnSpc>
                <a:spcPct val="90000"/>
              </a:lnSpc>
            </a:pPr>
            <a:endParaRPr lang="en-US" sz="1200" smtClean="0"/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FFFF"/>
                </a:solidFill>
              </a:rPr>
              <a:t>Solution:</a:t>
            </a:r>
            <a:r>
              <a:rPr lang="en-US" smtClean="0"/>
              <a:t>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Replace letters with numbers: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meet = 12  4  4  19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you = 24  14  20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in = 8  1  3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the = 19  7  4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park = 15  0  17  10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 startAt="2"/>
            </a:pPr>
            <a:r>
              <a:rPr lang="en-US" sz="2400" smtClean="0"/>
              <a:t>Replace each of these numbers p by f(p) = (p + 3) </a:t>
            </a:r>
            <a:r>
              <a:rPr lang="en-US" sz="2400" b="1" smtClean="0"/>
              <a:t>mod</a:t>
            </a:r>
            <a:r>
              <a:rPr lang="en-US" sz="2400" smtClean="0"/>
              <a:t> 26</a:t>
            </a:r>
            <a:br>
              <a:rPr lang="en-US" sz="2400" smtClean="0"/>
            </a:br>
            <a:r>
              <a:rPr lang="en-US" sz="2400" smtClean="0"/>
              <a:t>meet = 15  7  7  22</a:t>
            </a:r>
            <a:br>
              <a:rPr lang="en-US" sz="2400" smtClean="0"/>
            </a:br>
            <a:r>
              <a:rPr lang="en-US" sz="2400" smtClean="0"/>
              <a:t>you = 1  17  23 </a:t>
            </a:r>
            <a:br>
              <a:rPr lang="en-US" sz="2400" smtClean="0"/>
            </a:br>
            <a:r>
              <a:rPr lang="en-US" sz="2400" smtClean="0"/>
              <a:t>in = 11  16</a:t>
            </a:r>
            <a:br>
              <a:rPr lang="en-US" sz="2400" smtClean="0"/>
            </a:br>
            <a:r>
              <a:rPr lang="en-US" sz="2400" smtClean="0"/>
              <a:t>the = 22  10  7</a:t>
            </a:r>
            <a:br>
              <a:rPr lang="en-US" sz="2400" smtClean="0"/>
            </a:br>
            <a:r>
              <a:rPr lang="en-US" sz="2400" smtClean="0"/>
              <a:t>park = 18  3  20  13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 startAt="2"/>
            </a:pPr>
            <a:r>
              <a:rPr lang="en-US" sz="2400" smtClean="0"/>
              <a:t>Translate back into letters: “PHHW BRX LQ WKH SDUN”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Chapter 2 (Part 2): The Fundamentals: Algorithms, the Integers &amp; Matrices</a:t>
            </a:r>
          </a:p>
        </p:txBody>
      </p:sp>
      <p:sp>
        <p:nvSpPr>
          <p:cNvPr id="30003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3C9B3AC-4260-45AF-BE7D-26D5A355A760}" type="slidenum">
              <a:rPr lang="en-US" sz="3200">
                <a:solidFill>
                  <a:schemeClr val="bg2"/>
                </a:solidFill>
              </a:rPr>
              <a:pPr/>
              <a:t>12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300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5715000"/>
          </a:xfrm>
        </p:spPr>
        <p:txBody>
          <a:bodyPr/>
          <a:lstStyle/>
          <a:p>
            <a:pPr marL="609600" indent="-609600" eaLnBrk="1" hangingPunct="1">
              <a:buFontTx/>
              <a:buAutoNum type="alphaLcParenR" startAt="2"/>
            </a:pPr>
            <a:r>
              <a:rPr lang="en-US" sz="2800" smtClean="0"/>
              <a:t>Decryption (Deciphering)</a:t>
            </a:r>
          </a:p>
          <a:p>
            <a:pPr marL="609600" indent="-609600" eaLnBrk="1" hangingPunct="1">
              <a:buFontTx/>
              <a:buAutoNum type="alphaLcParenR" startAt="2"/>
            </a:pPr>
            <a:endParaRPr lang="en-US" sz="2800" smtClean="0"/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	</a:t>
            </a:r>
            <a:r>
              <a:rPr lang="en-US" sz="2800" smtClean="0">
                <a:solidFill>
                  <a:schemeClr val="tx1"/>
                </a:solidFill>
              </a:rPr>
              <a:t>f(p) = (p + k) </a:t>
            </a:r>
            <a:r>
              <a:rPr lang="en-US" sz="2800" b="1" smtClean="0">
                <a:solidFill>
                  <a:schemeClr val="tx1"/>
                </a:solidFill>
              </a:rPr>
              <a:t>mod</a:t>
            </a:r>
            <a:r>
              <a:rPr lang="en-US" sz="2800" smtClean="0">
                <a:solidFill>
                  <a:schemeClr val="tx1"/>
                </a:solidFill>
              </a:rPr>
              <a:t> 26 (shift cepher)</a:t>
            </a:r>
            <a:br>
              <a:rPr lang="en-US" sz="2800" smtClean="0">
                <a:solidFill>
                  <a:schemeClr val="tx1"/>
                </a:solidFill>
              </a:rPr>
            </a:br>
            <a:r>
              <a:rPr lang="en-US" sz="2800" smtClean="0">
                <a:solidFill>
                  <a:schemeClr val="tx1"/>
                </a:solidFill>
                <a:sym typeface="Symbol" panose="05050102010706020507" pitchFamily="18" charset="2"/>
              </a:rPr>
              <a:t> f </a:t>
            </a:r>
            <a:r>
              <a:rPr lang="en-US" sz="2800" baseline="30000" smtClean="0">
                <a:solidFill>
                  <a:schemeClr val="tx1"/>
                </a:solidFill>
                <a:sym typeface="Symbol" panose="05050102010706020507" pitchFamily="18" charset="2"/>
              </a:rPr>
              <a:t>-1</a:t>
            </a:r>
            <a:r>
              <a:rPr lang="en-US" sz="2800" smtClean="0">
                <a:solidFill>
                  <a:schemeClr val="tx1"/>
                </a:solidFill>
                <a:sym typeface="Symbol" panose="05050102010706020507" pitchFamily="18" charset="2"/>
              </a:rPr>
              <a:t>(p) = (p – k) </a:t>
            </a:r>
            <a:r>
              <a:rPr lang="en-US" sz="2800" b="1" smtClean="0">
                <a:solidFill>
                  <a:schemeClr val="tx1"/>
                </a:solidFill>
                <a:sym typeface="Symbol" panose="05050102010706020507" pitchFamily="18" charset="2"/>
              </a:rPr>
              <a:t>mod</a:t>
            </a:r>
            <a:r>
              <a:rPr lang="en-US" sz="2800" smtClean="0">
                <a:solidFill>
                  <a:schemeClr val="tx1"/>
                </a:solidFill>
                <a:sym typeface="Symbol" panose="05050102010706020507" pitchFamily="18" charset="2"/>
              </a:rPr>
              <a:t> 26</a:t>
            </a:r>
          </a:p>
          <a:p>
            <a:pPr marL="609600" indent="-609600" eaLnBrk="1" hangingPunct="1">
              <a:buFontTx/>
              <a:buNone/>
            </a:pPr>
            <a:endParaRPr lang="en-US" sz="280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609600" indent="-609600" eaLnBrk="1" hangingPunct="1">
              <a:buFontTx/>
              <a:buNone/>
            </a:pPr>
            <a:r>
              <a:rPr lang="en-US" sz="2800" smtClean="0">
                <a:solidFill>
                  <a:schemeClr val="tx1"/>
                </a:solidFill>
                <a:sym typeface="Symbol" panose="05050102010706020507" pitchFamily="18" charset="2"/>
              </a:rPr>
              <a:t>	Caesar’s method and shift cipher are very vulnerable and thus have low level of security (reason frequency of occurrence of letters in the message)</a:t>
            </a:r>
            <a:br>
              <a:rPr lang="en-US" sz="2800" smtClean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en-US" sz="2800" smtClean="0">
                <a:solidFill>
                  <a:schemeClr val="tx1"/>
                </a:solidFill>
                <a:sym typeface="Symbol" panose="05050102010706020507" pitchFamily="18" charset="2"/>
              </a:rPr>
              <a:t> Replace letters with blocks of letters.</a:t>
            </a:r>
            <a:endParaRPr lang="en-US" sz="28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Chapter 2 (Part 2): The Fundamentals: Algorithms, the Integers &amp; Matrices</a:t>
            </a:r>
          </a:p>
        </p:txBody>
      </p:sp>
      <p:sp>
        <p:nvSpPr>
          <p:cNvPr id="2908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74124DCD-C315-44BD-A01E-785A8BC1ECB2}" type="slidenum">
              <a:rPr lang="en-US" sz="3200">
                <a:solidFill>
                  <a:schemeClr val="bg2"/>
                </a:solidFill>
              </a:rPr>
              <a:pPr/>
              <a:t>2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908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>
                <a:solidFill>
                  <a:schemeClr val="accent1"/>
                </a:solidFill>
              </a:rPr>
              <a:t>Definition 5:</a:t>
            </a:r>
          </a:p>
          <a:p>
            <a:pPr lvl="1" eaLnBrk="1" hangingPunct="1"/>
            <a:endParaRPr lang="en-US" smtClean="0">
              <a:solidFill>
                <a:schemeClr val="accent1"/>
              </a:solidFill>
            </a:endParaRPr>
          </a:p>
          <a:p>
            <a:pPr lvl="1" eaLnBrk="1" hangingPunct="1">
              <a:buFontTx/>
              <a:buNone/>
            </a:pPr>
            <a:r>
              <a:rPr lang="en-US" smtClean="0"/>
              <a:t>	The integers a and b are </a:t>
            </a:r>
            <a:r>
              <a:rPr lang="en-US" smtClean="0">
                <a:solidFill>
                  <a:schemeClr val="accent1"/>
                </a:solidFill>
              </a:rPr>
              <a:t>relatively prime (rp)</a:t>
            </a:r>
            <a:r>
              <a:rPr lang="en-US" smtClean="0"/>
              <a:t> if gcd(a, b) =1.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66FF66"/>
                </a:solidFill>
              </a:rPr>
              <a:t>Example:</a:t>
            </a:r>
            <a:r>
              <a:rPr lang="en-US" smtClean="0"/>
              <a:t> 17 and 22 are rp since gcd(17,22) = 1.</a:t>
            </a:r>
          </a:p>
        </p:txBody>
      </p:sp>
      <p:sp>
        <p:nvSpPr>
          <p:cNvPr id="290821" name="Rectangle 9"/>
          <p:cNvSpPr>
            <a:spLocks noChangeArrowheads="1"/>
          </p:cNvSpPr>
          <p:nvPr/>
        </p:nvSpPr>
        <p:spPr bwMode="auto">
          <a:xfrm>
            <a:off x="914400" y="1524000"/>
            <a:ext cx="7162800" cy="12192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Chapter 2 (Part 2): The Fundamentals: Algorithms, the Integers &amp; Matrices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1A766468-AB6D-48DD-9780-148E4AD0190C}" type="slidenum">
              <a:rPr lang="en-US" sz="3200">
                <a:solidFill>
                  <a:schemeClr val="bg2"/>
                </a:solidFill>
              </a:rPr>
              <a:pPr/>
              <a:t>3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5867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accent1"/>
                </a:solidFill>
              </a:rPr>
              <a:t>Definition 7: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The </a:t>
            </a:r>
            <a:r>
              <a:rPr lang="en-US" smtClean="0">
                <a:solidFill>
                  <a:schemeClr val="accent1"/>
                </a:solidFill>
              </a:rPr>
              <a:t>least common multiple (lcm)</a:t>
            </a:r>
            <a:r>
              <a:rPr lang="en-US" smtClean="0"/>
              <a:t> of the positive integers a and b is the smallest positive integer that is divisible by both a and b.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where max(x,y) denotes the maximum of x and y.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66FF66"/>
                </a:solidFill>
              </a:rPr>
              <a:t>Example :</a:t>
            </a:r>
            <a:r>
              <a:rPr lang="en-US" smtClean="0"/>
              <a:t> What is the least common multiple of: 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2</a:t>
            </a:r>
            <a:r>
              <a:rPr lang="en-US" baseline="30000" smtClean="0"/>
              <a:t>3</a:t>
            </a:r>
            <a:r>
              <a:rPr lang="en-US" smtClean="0"/>
              <a:t>3</a:t>
            </a:r>
            <a:r>
              <a:rPr lang="en-US" baseline="30000" smtClean="0"/>
              <a:t>5</a:t>
            </a:r>
            <a:r>
              <a:rPr lang="en-US" smtClean="0"/>
              <a:t>7</a:t>
            </a:r>
            <a:r>
              <a:rPr lang="en-US" baseline="30000" smtClean="0"/>
              <a:t>2 </a:t>
            </a:r>
            <a:r>
              <a:rPr lang="en-US" smtClean="0"/>
              <a:t>and 2</a:t>
            </a:r>
            <a:r>
              <a:rPr lang="en-US" baseline="30000" smtClean="0"/>
              <a:t>4</a:t>
            </a:r>
            <a:r>
              <a:rPr lang="en-US" smtClean="0"/>
              <a:t>3</a:t>
            </a:r>
            <a:r>
              <a:rPr lang="en-US" baseline="30000" smtClean="0"/>
              <a:t>3</a:t>
            </a:r>
            <a:r>
              <a:rPr lang="en-US" smtClean="0"/>
              <a:t>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FFFF"/>
                </a:solidFill>
              </a:rPr>
              <a:t>Solution:</a:t>
            </a:r>
            <a:r>
              <a:rPr lang="en-US" smtClean="0"/>
              <a:t> lcm(2</a:t>
            </a:r>
            <a:r>
              <a:rPr lang="en-US" baseline="30000" smtClean="0"/>
              <a:t>3</a:t>
            </a:r>
            <a:r>
              <a:rPr lang="en-US" smtClean="0"/>
              <a:t>3</a:t>
            </a:r>
            <a:r>
              <a:rPr lang="en-US" baseline="30000" smtClean="0"/>
              <a:t>5</a:t>
            </a:r>
            <a:r>
              <a:rPr lang="en-US" smtClean="0"/>
              <a:t>7</a:t>
            </a:r>
            <a:r>
              <a:rPr lang="en-US" baseline="30000" smtClean="0"/>
              <a:t>2 </a:t>
            </a:r>
            <a:r>
              <a:rPr lang="en-US" smtClean="0"/>
              <a:t>,2</a:t>
            </a:r>
            <a:r>
              <a:rPr lang="en-US" baseline="30000" smtClean="0"/>
              <a:t>4</a:t>
            </a:r>
            <a:r>
              <a:rPr lang="en-US" smtClean="0"/>
              <a:t>3</a:t>
            </a:r>
            <a:r>
              <a:rPr lang="en-US" baseline="30000" smtClean="0"/>
              <a:t>3</a:t>
            </a:r>
            <a:r>
              <a:rPr lang="en-US" smtClean="0"/>
              <a:t>) = 2 </a:t>
            </a:r>
            <a:r>
              <a:rPr lang="en-US" baseline="30000" smtClean="0"/>
              <a:t>max(3,4)</a:t>
            </a:r>
            <a:r>
              <a:rPr lang="en-US" smtClean="0"/>
              <a:t>. 3</a:t>
            </a:r>
            <a:r>
              <a:rPr lang="en-US" baseline="30000" smtClean="0"/>
              <a:t>max(5,3)</a:t>
            </a:r>
            <a:r>
              <a:rPr lang="en-US" smtClean="0"/>
              <a:t>. 7</a:t>
            </a:r>
            <a:r>
              <a:rPr lang="en-US" baseline="30000" smtClean="0"/>
              <a:t>max(2,0)</a:t>
            </a:r>
            <a:endParaRPr 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		= 2</a:t>
            </a:r>
            <a:r>
              <a:rPr lang="en-US" baseline="30000" smtClean="0"/>
              <a:t>4</a:t>
            </a:r>
            <a:r>
              <a:rPr lang="en-US" smtClean="0"/>
              <a:t>3</a:t>
            </a:r>
            <a:r>
              <a:rPr lang="en-US" baseline="30000" smtClean="0"/>
              <a:t>5</a:t>
            </a:r>
            <a:r>
              <a:rPr lang="en-US" smtClean="0"/>
              <a:t>7</a:t>
            </a:r>
            <a:r>
              <a:rPr lang="en-US" baseline="30000" smtClean="0"/>
              <a:t>2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914400" y="2895600"/>
          <a:ext cx="77724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3" imgW="4991040" imgH="393480" progId="Equation.3">
                  <p:embed/>
                </p:oleObj>
              </mc:Choice>
              <mc:Fallback>
                <p:oleObj name="Equation" r:id="rId3" imgW="499104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7772400" cy="6127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762000" y="1295400"/>
            <a:ext cx="8305800" cy="30480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Chapter 2 (Part 2): The Fundamentals: Algorithms, the Integers &amp; Matrices</a:t>
            </a:r>
          </a:p>
        </p:txBody>
      </p:sp>
      <p:sp>
        <p:nvSpPr>
          <p:cNvPr id="29184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F5878F82-063E-4012-BF55-665918D44BD0}" type="slidenum">
              <a:rPr lang="en-US" sz="3200">
                <a:solidFill>
                  <a:schemeClr val="bg2"/>
                </a:solidFill>
              </a:rPr>
              <a:pPr/>
              <a:t>4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534400" cy="5867400"/>
          </a:xfrm>
        </p:spPr>
        <p:txBody>
          <a:bodyPr/>
          <a:lstStyle/>
          <a:p>
            <a:pPr lvl="1" eaLnBrk="1" hangingPunct="1"/>
            <a:r>
              <a:rPr lang="en-US" smtClean="0">
                <a:solidFill>
                  <a:srgbClr val="FFFF99"/>
                </a:solidFill>
              </a:rPr>
              <a:t>Theorem 7:</a:t>
            </a:r>
          </a:p>
          <a:p>
            <a:pPr lvl="1" eaLnBrk="1" hangingPunct="1"/>
            <a:endParaRPr lang="en-US" smtClean="0">
              <a:solidFill>
                <a:srgbClr val="FFFF99"/>
              </a:solidFill>
            </a:endParaRPr>
          </a:p>
          <a:p>
            <a:pPr lvl="1" eaLnBrk="1" hangingPunct="1">
              <a:buFontTx/>
              <a:buNone/>
            </a:pPr>
            <a:r>
              <a:rPr lang="en-US" smtClean="0"/>
              <a:t>	Let a and b be positive integers. Then </a:t>
            </a:r>
            <a:br>
              <a:rPr lang="en-US" smtClean="0"/>
            </a:br>
            <a:r>
              <a:rPr lang="en-US" smtClean="0"/>
              <a:t>ab = gcd(a,b).lcm(a.b).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291845" name="Rectangle 4"/>
          <p:cNvSpPr>
            <a:spLocks noChangeArrowheads="1"/>
          </p:cNvSpPr>
          <p:nvPr/>
        </p:nvSpPr>
        <p:spPr bwMode="auto">
          <a:xfrm>
            <a:off x="990600" y="1524000"/>
            <a:ext cx="5791200" cy="1143000"/>
          </a:xfrm>
          <a:prstGeom prst="rect">
            <a:avLst/>
          </a:prstGeom>
          <a:noFill/>
          <a:ln w="381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Chapter 2 (Part 2): The Fundamentals: Algorithms, the Integers &amp; Matrices</a:t>
            </a:r>
          </a:p>
        </p:txBody>
      </p:sp>
      <p:sp>
        <p:nvSpPr>
          <p:cNvPr id="29286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893FC050-754A-4D29-8224-0754696AF7CC}" type="slidenum">
              <a:rPr lang="en-US" sz="3200">
                <a:solidFill>
                  <a:schemeClr val="bg2"/>
                </a:solidFill>
              </a:rPr>
              <a:pPr/>
              <a:t>5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92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5344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Modular Arithmetic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accent1"/>
                </a:solidFill>
              </a:rPr>
              <a:t>Definition 8: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Let (a, b) </a:t>
            </a:r>
            <a:r>
              <a:rPr lang="en-US" smtClean="0">
                <a:sym typeface="Symbol" panose="05050102010706020507" pitchFamily="18" charset="2"/>
              </a:rPr>
              <a:t> Z</a:t>
            </a:r>
            <a:r>
              <a:rPr lang="en-US" baseline="30000" smtClean="0">
                <a:sym typeface="Symbol" panose="05050102010706020507" pitchFamily="18" charset="2"/>
              </a:rPr>
              <a:t>2</a:t>
            </a:r>
            <a:r>
              <a:rPr lang="en-US" smtClean="0">
                <a:sym typeface="Symbol" panose="05050102010706020507" pitchFamily="18" charset="2"/>
              </a:rPr>
              <a:t>,</a:t>
            </a:r>
            <a:r>
              <a:rPr lang="en-US" baseline="-25000" smtClean="0">
                <a:sym typeface="Symbol" panose="05050102010706020507" pitchFamily="18" charset="2"/>
              </a:rPr>
              <a:t>,</a:t>
            </a:r>
            <a:r>
              <a:rPr lang="en-US" smtClean="0">
                <a:sym typeface="Symbol" panose="05050102010706020507" pitchFamily="18" charset="2"/>
              </a:rPr>
              <a:t> m  Z</a:t>
            </a:r>
            <a:r>
              <a:rPr lang="en-US" baseline="30000" smtClean="0">
                <a:sym typeface="Symbol" panose="05050102010706020507" pitchFamily="18" charset="2"/>
              </a:rPr>
              <a:t>+</a:t>
            </a:r>
            <a:r>
              <a:rPr lang="en-US" smtClean="0">
                <a:sym typeface="Symbol" panose="05050102010706020507" pitchFamily="18" charset="2"/>
              </a:rPr>
              <a:t> then a is </a:t>
            </a:r>
            <a:r>
              <a:rPr lang="en-US" smtClean="0">
                <a:solidFill>
                  <a:schemeClr val="accent1"/>
                </a:solidFill>
                <a:sym typeface="Symbol" panose="05050102010706020507" pitchFamily="18" charset="2"/>
              </a:rPr>
              <a:t>a congruent to b modulo m</a:t>
            </a:r>
            <a:r>
              <a:rPr lang="en-US" smtClean="0">
                <a:sym typeface="Symbol" panose="05050102010706020507" pitchFamily="18" charset="2"/>
              </a:rPr>
              <a:t> if m divides a –b.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ym typeface="Symbol" panose="05050102010706020507" pitchFamily="18" charset="2"/>
              </a:rPr>
              <a:t>	Notation: a  b (mod m).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FFFF99"/>
                </a:solidFill>
                <a:sym typeface="Symbol" panose="05050102010706020507" pitchFamily="18" charset="2"/>
              </a:rPr>
              <a:t>Theorem 8</a:t>
            </a:r>
            <a:br>
              <a:rPr lang="en-US" smtClean="0">
                <a:solidFill>
                  <a:srgbClr val="FFFF99"/>
                </a:solidFill>
                <a:sym typeface="Symbol" panose="05050102010706020507" pitchFamily="18" charset="2"/>
              </a:rPr>
            </a:br>
            <a:endParaRPr lang="en-US" smtClean="0">
              <a:solidFill>
                <a:srgbClr val="FFFF99"/>
              </a:solidFill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ym typeface="Symbol" panose="05050102010706020507" pitchFamily="18" charset="2"/>
              </a:rPr>
              <a:t>	Let a and b be integers, and let m be a positive integer. Then a  b (mod m) if and only if </a:t>
            </a:r>
            <a:br>
              <a:rPr lang="en-US" smtClean="0">
                <a:sym typeface="Symbol" panose="05050102010706020507" pitchFamily="18" charset="2"/>
              </a:rPr>
            </a:br>
            <a:r>
              <a:rPr lang="en-US" smtClean="0">
                <a:sym typeface="Symbol" panose="05050102010706020507" pitchFamily="18" charset="2"/>
              </a:rPr>
              <a:t>a </a:t>
            </a:r>
            <a:r>
              <a:rPr lang="en-US" b="1" smtClean="0">
                <a:sym typeface="Symbol" panose="05050102010706020507" pitchFamily="18" charset="2"/>
              </a:rPr>
              <a:t>mod</a:t>
            </a:r>
            <a:r>
              <a:rPr lang="en-US" smtClean="0">
                <a:sym typeface="Symbol" panose="05050102010706020507" pitchFamily="18" charset="2"/>
              </a:rPr>
              <a:t> m = b </a:t>
            </a:r>
            <a:r>
              <a:rPr lang="en-US" b="1" smtClean="0">
                <a:sym typeface="Symbol" panose="05050102010706020507" pitchFamily="18" charset="2"/>
              </a:rPr>
              <a:t>mod</a:t>
            </a:r>
            <a:r>
              <a:rPr lang="en-US" smtClean="0">
                <a:sym typeface="Symbol" panose="05050102010706020507" pitchFamily="18" charset="2"/>
              </a:rPr>
              <a:t> m.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292869" name="Rectangle 3"/>
          <p:cNvSpPr>
            <a:spLocks noChangeArrowheads="1"/>
          </p:cNvSpPr>
          <p:nvPr/>
        </p:nvSpPr>
        <p:spPr bwMode="auto">
          <a:xfrm>
            <a:off x="914400" y="2057400"/>
            <a:ext cx="7772400" cy="1752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92870" name="Rectangle 4"/>
          <p:cNvSpPr>
            <a:spLocks noChangeArrowheads="1"/>
          </p:cNvSpPr>
          <p:nvPr/>
        </p:nvSpPr>
        <p:spPr bwMode="auto">
          <a:xfrm>
            <a:off x="914400" y="4800600"/>
            <a:ext cx="7086600" cy="1447800"/>
          </a:xfrm>
          <a:prstGeom prst="rect">
            <a:avLst/>
          </a:prstGeom>
          <a:noFill/>
          <a:ln w="381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Chapter 2 (Part 2): The Fundamentals: Algorithms, the Integers &amp; Matrices</a:t>
            </a:r>
          </a:p>
        </p:txBody>
      </p:sp>
      <p:sp>
        <p:nvSpPr>
          <p:cNvPr id="29389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6CAD5420-8C4C-4922-9BCA-A8C7EDACD8EA}" type="slidenum">
              <a:rPr lang="en-US" sz="3200">
                <a:solidFill>
                  <a:schemeClr val="bg2"/>
                </a:solidFill>
              </a:rPr>
              <a:pPr/>
              <a:t>6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93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52400" y="533400"/>
            <a:ext cx="8839200" cy="5867400"/>
          </a:xfrm>
        </p:spPr>
        <p:txBody>
          <a:bodyPr/>
          <a:lstStyle/>
          <a:p>
            <a:pPr lvl="1" eaLnBrk="1" hangingPunct="1"/>
            <a:r>
              <a:rPr lang="en-US" smtClean="0">
                <a:solidFill>
                  <a:srgbClr val="66FF66"/>
                </a:solidFill>
              </a:rPr>
              <a:t>Example:</a:t>
            </a:r>
            <a:r>
              <a:rPr lang="en-US" smtClean="0"/>
              <a:t>       17 </a:t>
            </a:r>
            <a:r>
              <a:rPr lang="en-US" smtClean="0">
                <a:sym typeface="Symbol" panose="05050102010706020507" pitchFamily="18" charset="2"/>
              </a:rPr>
              <a:t> 5 (mod 6)</a:t>
            </a:r>
          </a:p>
          <a:p>
            <a:pPr lvl="3" eaLnBrk="1" hangingPunct="1">
              <a:buFontTx/>
              <a:buNone/>
            </a:pPr>
            <a:r>
              <a:rPr lang="en-US" sz="2800" smtClean="0">
                <a:sym typeface="Symbol" panose="05050102010706020507" pitchFamily="18" charset="2"/>
              </a:rPr>
              <a:t>			24  14 (mod 6)?</a:t>
            </a:r>
          </a:p>
          <a:p>
            <a:pPr lvl="3" eaLnBrk="1" hangingPunct="1">
              <a:buFontTx/>
              <a:buNone/>
            </a:pPr>
            <a:r>
              <a:rPr lang="en-US" sz="2800" smtClean="0">
                <a:sym typeface="Symbol" panose="05050102010706020507" pitchFamily="18" charset="2"/>
              </a:rPr>
              <a:t>Since: 6|(17 – 5) = 12  17  5 (mod 6)</a:t>
            </a:r>
          </a:p>
          <a:p>
            <a:pPr lvl="3" eaLnBrk="1" hangingPunct="1">
              <a:buFontTx/>
              <a:buNone/>
            </a:pPr>
            <a:r>
              <a:rPr lang="en-US" sz="2800" smtClean="0">
                <a:sym typeface="Symbol" panose="05050102010706020507" pitchFamily="18" charset="2"/>
              </a:rPr>
              <a:t>		     6 does not divide 10 </a:t>
            </a:r>
            <a:br>
              <a:rPr lang="en-US" sz="2800" smtClean="0">
                <a:sym typeface="Symbol" panose="05050102010706020507" pitchFamily="18" charset="2"/>
              </a:rPr>
            </a:br>
            <a:r>
              <a:rPr lang="en-US" sz="2800" smtClean="0">
                <a:sym typeface="Symbol" panose="05050102010706020507" pitchFamily="18" charset="2"/>
              </a:rPr>
              <a:t>	      24 is not congruent to 14 (mod 6)</a:t>
            </a:r>
          </a:p>
          <a:p>
            <a:pPr lvl="1" eaLnBrk="1" hangingPunct="1"/>
            <a:r>
              <a:rPr lang="en-US" sz="3600" smtClean="0">
                <a:sym typeface="Symbol" panose="05050102010706020507" pitchFamily="18" charset="2"/>
              </a:rPr>
              <a:t> </a:t>
            </a:r>
            <a:r>
              <a:rPr lang="en-US" smtClean="0">
                <a:solidFill>
                  <a:srgbClr val="FFFF99"/>
                </a:solidFill>
                <a:sym typeface="Symbol" panose="05050102010706020507" pitchFamily="18" charset="2"/>
              </a:rPr>
              <a:t>Theorem 9:</a:t>
            </a:r>
          </a:p>
          <a:p>
            <a:pPr lvl="1" eaLnBrk="1" hangingPunct="1"/>
            <a:endParaRPr lang="en-US" smtClean="0"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smtClean="0">
                <a:sym typeface="Symbol" panose="05050102010706020507" pitchFamily="18" charset="2"/>
              </a:rPr>
              <a:t>	Let m  be a positive integer. The integers a and b are congruent modulo m if and only if</a:t>
            </a:r>
          </a:p>
          <a:p>
            <a:pPr lvl="1" algn="ctr" eaLnBrk="1" hangingPunct="1">
              <a:buFontTx/>
              <a:buNone/>
            </a:pPr>
            <a:r>
              <a:rPr lang="en-US" smtClean="0">
                <a:sym typeface="Symbol" panose="05050102010706020507" pitchFamily="18" charset="2"/>
              </a:rPr>
              <a:t>k  Z; a = b + km</a:t>
            </a:r>
          </a:p>
        </p:txBody>
      </p:sp>
      <p:sp>
        <p:nvSpPr>
          <p:cNvPr id="293893" name="Rectangle 3"/>
          <p:cNvSpPr>
            <a:spLocks noChangeArrowheads="1"/>
          </p:cNvSpPr>
          <p:nvPr/>
        </p:nvSpPr>
        <p:spPr bwMode="auto">
          <a:xfrm>
            <a:off x="533400" y="4038600"/>
            <a:ext cx="8229600" cy="1752600"/>
          </a:xfrm>
          <a:prstGeom prst="rect">
            <a:avLst/>
          </a:prstGeom>
          <a:noFill/>
          <a:ln w="381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Chapter 2 (Part 2): The Fundamentals: Algorithms, the Integers &amp; Matrices</a:t>
            </a:r>
          </a:p>
        </p:txBody>
      </p:sp>
      <p:sp>
        <p:nvSpPr>
          <p:cNvPr id="29491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85A18362-FA9B-4647-B202-BA6922C14A9B}" type="slidenum">
              <a:rPr lang="en-US" sz="3200">
                <a:solidFill>
                  <a:schemeClr val="bg2"/>
                </a:solidFill>
              </a:rPr>
              <a:pPr/>
              <a:t>7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94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534400" cy="5867400"/>
          </a:xfrm>
        </p:spPr>
        <p:txBody>
          <a:bodyPr/>
          <a:lstStyle/>
          <a:p>
            <a:pPr marL="609600" indent="-609600" eaLnBrk="1" hangingPunct="1"/>
            <a:r>
              <a:rPr lang="en-US" smtClean="0"/>
              <a:t>Applications of Congruences</a:t>
            </a:r>
          </a:p>
          <a:p>
            <a:pPr marL="609600" indent="-609600" eaLnBrk="1" hangingPunct="1"/>
            <a:endParaRPr lang="en-US" smtClean="0"/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/>
              <a:t>Hashing Functions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US" smtClean="0"/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/>
              <a:t>Pseudorandom Numbers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US" smtClean="0"/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/>
              <a:t>Cryptology (Caesar Cepher)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Chapter 2 (Part 2): The Fundamentals: Algorithms, the Integers &amp; Matrices</a:t>
            </a:r>
          </a:p>
        </p:txBody>
      </p:sp>
      <p:sp>
        <p:nvSpPr>
          <p:cNvPr id="29593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F1FF06CD-9BB5-4395-8E64-CBDF14D3DEBD}" type="slidenum">
              <a:rPr lang="en-US" sz="3200">
                <a:solidFill>
                  <a:schemeClr val="bg2"/>
                </a:solidFill>
              </a:rPr>
              <a:pPr/>
              <a:t>8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95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534400" cy="5867400"/>
          </a:xfrm>
        </p:spPr>
        <p:txBody>
          <a:bodyPr/>
          <a:lstStyle/>
          <a:p>
            <a:pPr marL="990600" lvl="1" indent="-533400" eaLnBrk="1" hangingPunct="1">
              <a:buFontTx/>
              <a:buAutoNum type="arabicPeriod"/>
            </a:pPr>
            <a:r>
              <a:rPr lang="en-US" smtClean="0">
                <a:solidFill>
                  <a:schemeClr val="accent1"/>
                </a:solidFill>
              </a:rPr>
              <a:t>Hashing Functions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US" smtClean="0"/>
          </a:p>
          <a:p>
            <a:pPr marL="990600" lvl="1" indent="-533400" eaLnBrk="1" hangingPunct="1">
              <a:buFontTx/>
              <a:buNone/>
            </a:pPr>
            <a:r>
              <a:rPr lang="en-US" smtClean="0"/>
              <a:t>Assignment of memory location to a student record</a:t>
            </a:r>
          </a:p>
          <a:p>
            <a:pPr marL="990600" lvl="1" indent="-533400" algn="ctr" eaLnBrk="1" hangingPunct="1">
              <a:buFontTx/>
              <a:buNone/>
            </a:pPr>
            <a:r>
              <a:rPr lang="en-US" smtClean="0"/>
              <a:t>h(k) = k </a:t>
            </a:r>
            <a:r>
              <a:rPr lang="en-US" b="1" smtClean="0"/>
              <a:t>mod</a:t>
            </a:r>
            <a:r>
              <a:rPr lang="en-US" smtClean="0"/>
              <a:t> m</a:t>
            </a:r>
          </a:p>
          <a:p>
            <a:pPr marL="990600" lvl="1" indent="-533400" algn="ctr" eaLnBrk="1" hangingPunct="1">
              <a:buFontTx/>
              <a:buNone/>
            </a:pPr>
            <a:endParaRPr lang="en-US" smtClean="0"/>
          </a:p>
          <a:p>
            <a:pPr marL="990600" lvl="1" indent="-533400" algn="ctr" eaLnBrk="1" hangingPunct="1">
              <a:buFontTx/>
              <a:buNone/>
            </a:pPr>
            <a:endParaRPr lang="en-US" smtClean="0"/>
          </a:p>
          <a:p>
            <a:pPr marL="990600" lvl="1" indent="-533400" algn="ctr" eaLnBrk="1" hangingPunct="1">
              <a:buFontTx/>
              <a:buNone/>
            </a:pPr>
            <a:endParaRPr lang="en-US" smtClean="0"/>
          </a:p>
          <a:p>
            <a:pPr marL="990600" lvl="1" indent="-533400" eaLnBrk="1" hangingPunct="1">
              <a:buFontTx/>
              <a:buNone/>
            </a:pPr>
            <a:r>
              <a:rPr lang="en-US" smtClean="0">
                <a:solidFill>
                  <a:srgbClr val="66FF66"/>
                </a:solidFill>
              </a:rPr>
              <a:t>Example:</a:t>
            </a:r>
            <a:r>
              <a:rPr lang="en-US" smtClean="0"/>
              <a:t> h (064212848) = 064212848 mod 111 = 14 when m = 111</a:t>
            </a:r>
          </a:p>
        </p:txBody>
      </p:sp>
      <p:sp>
        <p:nvSpPr>
          <p:cNvPr id="295941" name="Line 3"/>
          <p:cNvSpPr>
            <a:spLocks noChangeShapeType="1"/>
          </p:cNvSpPr>
          <p:nvPr/>
        </p:nvSpPr>
        <p:spPr bwMode="auto">
          <a:xfrm flipH="1">
            <a:off x="4114800" y="2514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5942" name="Line 4"/>
          <p:cNvSpPr>
            <a:spLocks noChangeShapeType="1"/>
          </p:cNvSpPr>
          <p:nvPr/>
        </p:nvSpPr>
        <p:spPr bwMode="auto">
          <a:xfrm>
            <a:off x="5867400" y="2514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5943" name="Text Box 5"/>
          <p:cNvSpPr txBox="1">
            <a:spLocks noChangeArrowheads="1"/>
          </p:cNvSpPr>
          <p:nvPr/>
        </p:nvSpPr>
        <p:spPr bwMode="auto">
          <a:xfrm>
            <a:off x="2362200" y="3165475"/>
            <a:ext cx="283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Key: social security #</a:t>
            </a:r>
          </a:p>
        </p:txBody>
      </p:sp>
      <p:sp>
        <p:nvSpPr>
          <p:cNvPr id="295944" name="Text Box 6"/>
          <p:cNvSpPr txBox="1">
            <a:spLocks noChangeArrowheads="1"/>
          </p:cNvSpPr>
          <p:nvPr/>
        </p:nvSpPr>
        <p:spPr bwMode="auto">
          <a:xfrm>
            <a:off x="6461125" y="3165475"/>
            <a:ext cx="2254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# of available </a:t>
            </a:r>
          </a:p>
          <a:p>
            <a:pPr eaLnBrk="1" hangingPunct="1"/>
            <a:r>
              <a:rPr lang="en-US"/>
              <a:t>memory location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CSE 504, Chapter 2 (Part 2): The Fundamentals: Algorithms, the Integers &amp; Matrices</a:t>
            </a:r>
          </a:p>
        </p:txBody>
      </p:sp>
      <p:sp>
        <p:nvSpPr>
          <p:cNvPr id="29696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943600" cy="45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647447CF-D8E8-43A0-A8F3-18B34811270E}" type="slidenum">
              <a:rPr lang="en-US" sz="3200">
                <a:solidFill>
                  <a:schemeClr val="bg2"/>
                </a:solidFill>
              </a:rPr>
              <a:pPr/>
              <a:t>9</a:t>
            </a:fld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296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534400" cy="5867400"/>
          </a:xfrm>
        </p:spPr>
        <p:txBody>
          <a:bodyPr/>
          <a:lstStyle/>
          <a:p>
            <a:pPr marL="990600" lvl="1" indent="-533400" eaLnBrk="1" hangingPunct="1">
              <a:buFontTx/>
              <a:buAutoNum type="arabicPeriod" startAt="2"/>
            </a:pPr>
            <a:r>
              <a:rPr lang="en-US" smtClean="0">
                <a:solidFill>
                  <a:schemeClr val="accent1"/>
                </a:solidFill>
              </a:rPr>
              <a:t>Pseudorandom Numbers</a:t>
            </a:r>
          </a:p>
          <a:p>
            <a:pPr marL="990600" lvl="1" indent="-533400" eaLnBrk="1" hangingPunct="1">
              <a:buFontTx/>
              <a:buAutoNum type="arabicPeriod" startAt="2"/>
            </a:pPr>
            <a:endParaRPr lang="en-US" smtClean="0"/>
          </a:p>
          <a:p>
            <a:pPr marL="1371600" lvl="2" indent="-457200" eaLnBrk="1" hangingPunct="1"/>
            <a:r>
              <a:rPr lang="en-US" sz="2800" smtClean="0"/>
              <a:t>Needed for computer simulation</a:t>
            </a:r>
            <a:br>
              <a:rPr lang="en-US" sz="2800" smtClean="0"/>
            </a:br>
            <a:endParaRPr lang="en-US" sz="2800" smtClean="0"/>
          </a:p>
          <a:p>
            <a:pPr marL="1371600" lvl="2" indent="-457200" eaLnBrk="1" hangingPunct="1"/>
            <a:r>
              <a:rPr lang="en-US" sz="2800" smtClean="0"/>
              <a:t>Linear congruential method : </a:t>
            </a:r>
            <a:br>
              <a:rPr lang="en-US" sz="2800" smtClean="0"/>
            </a:br>
            <a:r>
              <a:rPr lang="en-US" sz="2800" smtClean="0"/>
              <a:t>x</a:t>
            </a:r>
            <a:r>
              <a:rPr lang="en-US" sz="2800" baseline="-25000" smtClean="0"/>
              <a:t>n+1</a:t>
            </a:r>
            <a:r>
              <a:rPr lang="en-US" sz="2800" smtClean="0"/>
              <a:t> = (ax</a:t>
            </a:r>
            <a:r>
              <a:rPr lang="en-US" sz="2800" baseline="-25000" smtClean="0"/>
              <a:t>n</a:t>
            </a:r>
            <a:r>
              <a:rPr lang="en-US" sz="2800" smtClean="0"/>
              <a:t> + c) </a:t>
            </a:r>
            <a:r>
              <a:rPr lang="en-US" sz="2800" b="1" smtClean="0"/>
              <a:t>mod</a:t>
            </a:r>
            <a:r>
              <a:rPr lang="en-US" sz="2800" smtClean="0"/>
              <a:t> m</a:t>
            </a:r>
            <a:br>
              <a:rPr lang="en-US" sz="2800" smtClean="0"/>
            </a:br>
            <a:endParaRPr lang="en-US" sz="2800" smtClean="0"/>
          </a:p>
          <a:p>
            <a:pPr marL="1371600" lvl="2" indent="-457200" eaLnBrk="1" hangingPunct="1"/>
            <a:r>
              <a:rPr lang="en-US" sz="2800" smtClean="0"/>
              <a:t>Put them between 0 and 1 as: y</a:t>
            </a:r>
            <a:r>
              <a:rPr lang="en-US" sz="2800" baseline="-25000" smtClean="0"/>
              <a:t>n</a:t>
            </a:r>
            <a:r>
              <a:rPr lang="en-US" sz="2800" smtClean="0"/>
              <a:t> = x</a:t>
            </a:r>
            <a:r>
              <a:rPr lang="en-US" sz="2800" baseline="-25000" smtClean="0"/>
              <a:t>n</a:t>
            </a:r>
            <a:r>
              <a:rPr lang="en-US" sz="2800" smtClean="0"/>
              <a:t>/m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.R. Information Kiosk (Standard)">
  <a:themeElements>
    <a:clrScheme name="H.R. Information Kiosk (Standard) 1">
      <a:dk1>
        <a:srgbClr val="00354E"/>
      </a:dk1>
      <a:lt1>
        <a:srgbClr val="EAEAEA"/>
      </a:lt1>
      <a:dk2>
        <a:srgbClr val="006699"/>
      </a:dk2>
      <a:lt2>
        <a:srgbClr val="CCECFF"/>
      </a:lt2>
      <a:accent1>
        <a:srgbClr val="006699"/>
      </a:accent1>
      <a:accent2>
        <a:srgbClr val="6699FF"/>
      </a:accent2>
      <a:accent3>
        <a:srgbClr val="AAB8CA"/>
      </a:accent3>
      <a:accent4>
        <a:srgbClr val="C8C8C8"/>
      </a:accent4>
      <a:accent5>
        <a:srgbClr val="AAB8CA"/>
      </a:accent5>
      <a:accent6>
        <a:srgbClr val="5C8AE7"/>
      </a:accent6>
      <a:hlink>
        <a:srgbClr val="CCCCFF"/>
      </a:hlink>
      <a:folHlink>
        <a:srgbClr val="5E6FD4"/>
      </a:folHlink>
    </a:clrScheme>
    <a:fontScheme name="H.R. Information Kiosk (Standard)">
      <a:majorFont>
        <a:latin typeface="Arial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H.R. Information Kiosk (Standard) 1">
        <a:dk1>
          <a:srgbClr val="00354E"/>
        </a:dk1>
        <a:lt1>
          <a:srgbClr val="EAEAEA"/>
        </a:lt1>
        <a:dk2>
          <a:srgbClr val="006699"/>
        </a:dk2>
        <a:lt2>
          <a:srgbClr val="CCECFF"/>
        </a:lt2>
        <a:accent1>
          <a:srgbClr val="006699"/>
        </a:accent1>
        <a:accent2>
          <a:srgbClr val="6699FF"/>
        </a:accent2>
        <a:accent3>
          <a:srgbClr val="AAB8CA"/>
        </a:accent3>
        <a:accent4>
          <a:srgbClr val="C8C8C8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.R. Information Kiosk (Standard) 2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.R. Information Kiosk (Standard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96969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B8B8B8"/>
        </a:accent6>
        <a:hlink>
          <a:srgbClr val="EAEAEA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.R. Information Kiosk (Standard) 4">
        <a:dk1>
          <a:srgbClr val="660066"/>
        </a:dk1>
        <a:lt1>
          <a:srgbClr val="EAEAEA"/>
        </a:lt1>
        <a:dk2>
          <a:srgbClr val="3366CC"/>
        </a:dk2>
        <a:lt2>
          <a:srgbClr val="7A7C93"/>
        </a:lt2>
        <a:accent1>
          <a:srgbClr val="00CCCC"/>
        </a:accent1>
        <a:accent2>
          <a:srgbClr val="CC66FF"/>
        </a:accent2>
        <a:accent3>
          <a:srgbClr val="F3F3F3"/>
        </a:accent3>
        <a:accent4>
          <a:srgbClr val="560056"/>
        </a:accent4>
        <a:accent5>
          <a:srgbClr val="AAE2E2"/>
        </a:accent5>
        <a:accent6>
          <a:srgbClr val="B95CE7"/>
        </a:accent6>
        <a:hlink>
          <a:srgbClr val="CCFF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.R. Information Kiosk (Standard) 5">
        <a:dk1>
          <a:srgbClr val="00354E"/>
        </a:dk1>
        <a:lt1>
          <a:srgbClr val="EAEAEA"/>
        </a:lt1>
        <a:dk2>
          <a:srgbClr val="6D67AA"/>
        </a:dk2>
        <a:lt2>
          <a:srgbClr val="CCCCFF"/>
        </a:lt2>
        <a:accent1>
          <a:srgbClr val="6600CC"/>
        </a:accent1>
        <a:accent2>
          <a:srgbClr val="9999FF"/>
        </a:accent2>
        <a:accent3>
          <a:srgbClr val="BAB8D2"/>
        </a:accent3>
        <a:accent4>
          <a:srgbClr val="C8C8C8"/>
        </a:accent4>
        <a:accent5>
          <a:srgbClr val="B8AAE2"/>
        </a:accent5>
        <a:accent6>
          <a:srgbClr val="8A8AE7"/>
        </a:accent6>
        <a:hlink>
          <a:srgbClr val="CCCCFF"/>
        </a:hlink>
        <a:folHlink>
          <a:srgbClr val="9D70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.R. Information Kiosk (Standard) 6">
        <a:dk1>
          <a:srgbClr val="003366"/>
        </a:dk1>
        <a:lt1>
          <a:srgbClr val="EAEAEA"/>
        </a:lt1>
        <a:dk2>
          <a:srgbClr val="009999"/>
        </a:dk2>
        <a:lt2>
          <a:srgbClr val="FFFFFF"/>
        </a:lt2>
        <a:accent1>
          <a:srgbClr val="008080"/>
        </a:accent1>
        <a:accent2>
          <a:srgbClr val="00CCCC"/>
        </a:accent2>
        <a:accent3>
          <a:srgbClr val="AACACA"/>
        </a:accent3>
        <a:accent4>
          <a:srgbClr val="C8C8C8"/>
        </a:accent4>
        <a:accent5>
          <a:srgbClr val="AAC0C0"/>
        </a:accent5>
        <a:accent6>
          <a:srgbClr val="00B9B9"/>
        </a:accent6>
        <a:hlink>
          <a:srgbClr val="A7DDE1"/>
        </a:hlink>
        <a:folHlink>
          <a:srgbClr val="FF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Office\Templates\Presentations\H.R. Information Kiosk (Standard).pot</Template>
  <TotalTime>548</TotalTime>
  <Words>356</Words>
  <Application>Microsoft Office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Times New Roman</vt:lpstr>
      <vt:lpstr>Arial</vt:lpstr>
      <vt:lpstr>Wingdings</vt:lpstr>
      <vt:lpstr>Symbol</vt:lpstr>
      <vt:lpstr>Tahoma</vt:lpstr>
      <vt:lpstr>Courier New</vt:lpstr>
      <vt:lpstr>Monotype Sorts</vt:lpstr>
      <vt:lpstr>H.R. Information Kiosk (Standard)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Djamel Bouchaffra</dc:creator>
  <cp:lastModifiedBy>Rasif Ajwad</cp:lastModifiedBy>
  <cp:revision>169</cp:revision>
  <cp:lastPrinted>1601-01-01T00:00:00Z</cp:lastPrinted>
  <dcterms:created xsi:type="dcterms:W3CDTF">2003-03-16T15:41:34Z</dcterms:created>
  <dcterms:modified xsi:type="dcterms:W3CDTF">2018-10-29T05:27:34Z</dcterms:modified>
</cp:coreProperties>
</file>