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57" r:id="rId3"/>
    <p:sldId id="263" r:id="rId4"/>
    <p:sldId id="262" r:id="rId5"/>
    <p:sldId id="261" r:id="rId6"/>
    <p:sldId id="259" r:id="rId7"/>
    <p:sldId id="279" r:id="rId8"/>
    <p:sldId id="280" r:id="rId9"/>
    <p:sldId id="260" r:id="rId10"/>
    <p:sldId id="258" r:id="rId11"/>
    <p:sldId id="268" r:id="rId12"/>
    <p:sldId id="267" r:id="rId13"/>
    <p:sldId id="266" r:id="rId14"/>
    <p:sldId id="265" r:id="rId15"/>
    <p:sldId id="264" r:id="rId16"/>
    <p:sldId id="272" r:id="rId17"/>
    <p:sldId id="271" r:id="rId18"/>
    <p:sldId id="270" r:id="rId19"/>
    <p:sldId id="269" r:id="rId20"/>
    <p:sldId id="275" r:id="rId21"/>
    <p:sldId id="274" r:id="rId22"/>
    <p:sldId id="276" r:id="rId23"/>
    <p:sldId id="278" r:id="rId24"/>
    <p:sldId id="277" r:id="rId25"/>
    <p:sldId id="273" r:id="rId26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ul Huq" initials="AH" lastIdx="1" clrIdx="0">
    <p:extLst>
      <p:ext uri="{19B8F6BF-5375-455C-9EA6-DF929625EA0E}">
        <p15:presenceInfo xmlns:p15="http://schemas.microsoft.com/office/powerpoint/2012/main" userId="S-1-5-21-725345543-688789844-839522115-47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1426D-2B17-4EE5-ADD4-3BF68C9BE25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B46C6-DFE5-4128-8E74-A2D171BF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2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1EEF-76BB-441F-9079-252EF4C966A8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4234"/>
          </a:xfrm>
        </p:spPr>
        <p:txBody>
          <a:bodyPr/>
          <a:lstStyle/>
          <a:p>
            <a:r>
              <a:rPr lang="en-US" dirty="0" smtClean="0"/>
              <a:t>CSE 220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74961"/>
            <a:ext cx="9144000" cy="2487305"/>
          </a:xfrm>
        </p:spPr>
        <p:txBody>
          <a:bodyPr>
            <a:normAutofit/>
          </a:bodyPr>
          <a:lstStyle/>
          <a:p>
            <a:r>
              <a:rPr lang="en-US" dirty="0" smtClean="0"/>
              <a:t>Jannatun Noor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made by: </a:t>
            </a:r>
            <a:r>
              <a:rPr lang="en-US" dirty="0" err="1" smtClean="0"/>
              <a:t>Aminul</a:t>
            </a:r>
            <a:r>
              <a:rPr lang="en-US" dirty="0" smtClean="0"/>
              <a:t> </a:t>
            </a:r>
            <a:r>
              <a:rPr lang="en-US" dirty="0" err="1" smtClean="0"/>
              <a:t>Huq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5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i="1" dirty="0"/>
              <a:t>factorial </a:t>
            </a:r>
            <a:r>
              <a:rPr lang="en-US" dirty="0"/>
              <a:t>can also be defined recursively:</a:t>
            </a: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A factorial is defined in terms of another factorial until the basic case of 0! is reached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factorial(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n) {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if (n == 0)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  return 1;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else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    return n * factorial(n - 1);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755721"/>
              </p:ext>
            </p:extLst>
          </p:nvPr>
        </p:nvGraphicFramePr>
        <p:xfrm>
          <a:off x="3078480" y="2156460"/>
          <a:ext cx="48768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6289560" imgH="1582560" progId="Equation.3">
                  <p:embed/>
                </p:oleObj>
              </mc:Choice>
              <mc:Fallback>
                <p:oleObj name="Equation" r:id="rId3" imgW="6289560" imgH="1582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3454" b="31531"/>
                      <a:stretch>
                        <a:fillRect/>
                      </a:stretch>
                    </p:blipFill>
                    <p:spPr bwMode="auto">
                      <a:xfrm>
                        <a:off x="3078480" y="2156460"/>
                        <a:ext cx="48768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5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method </a:t>
            </a:r>
            <a:r>
              <a:rPr lang="en-US" dirty="0">
                <a:latin typeface="Courier New" panose="02070309020205020404" pitchFamily="49" charset="0"/>
              </a:rPr>
              <a:t>pow</a:t>
            </a:r>
            <a:r>
              <a:rPr lang="en-US" dirty="0"/>
              <a:t> that takes integers </a:t>
            </a:r>
            <a:r>
              <a:rPr lang="en-US" dirty="0">
                <a:latin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y</a:t>
            </a:r>
            <a:r>
              <a:rPr lang="en-US" dirty="0"/>
              <a:t> as parameters and returns </a:t>
            </a:r>
            <a:r>
              <a:rPr lang="en-US" dirty="0" err="1">
                <a:latin typeface="Courier New" panose="02070309020205020404" pitchFamily="49" charset="0"/>
              </a:rPr>
              <a:t>x</a:t>
            </a:r>
            <a:r>
              <a:rPr lang="en-US" baseline="30000" dirty="0" err="1">
                <a:latin typeface="Courier New" panose="02070309020205020404" pitchFamily="49" charset="0"/>
              </a:rPr>
              <a:t>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 = x * x * x * ... * x  (y times, in total)</a:t>
            </a:r>
          </a:p>
          <a:p>
            <a:endParaRPr lang="en-US" dirty="0"/>
          </a:p>
          <a:p>
            <a:r>
              <a:rPr lang="en-US" dirty="0"/>
              <a:t>An iterative solution:</a:t>
            </a:r>
          </a:p>
          <a:p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pow(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x,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product 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&lt; y;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  product = product *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  return product;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way to define the power function: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>
                <a:latin typeface="Courier New" panose="02070309020205020404" pitchFamily="49" charset="0"/>
              </a:rPr>
              <a:t>pow(x, 0) = 1</a:t>
            </a:r>
            <a:br>
              <a:rPr lang="en-US" sz="3200" b="1" dirty="0">
                <a:latin typeface="Courier New" panose="02070309020205020404" pitchFamily="49" charset="0"/>
              </a:rPr>
            </a:br>
            <a:r>
              <a:rPr lang="en-US" sz="3200" b="1" dirty="0">
                <a:latin typeface="Courier New" panose="02070309020205020404" pitchFamily="49" charset="0"/>
              </a:rPr>
              <a:t>pow(x, y) = x * pow(x, y-1),   y &gt; 0</a:t>
            </a:r>
          </a:p>
          <a:p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public static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pow(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if (y ==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x * pow(x, y - 1);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recursion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call sets up a new instance of all the parameters and the local variables</a:t>
            </a:r>
          </a:p>
          <a:p>
            <a:r>
              <a:rPr lang="en-US" dirty="0"/>
              <a:t>as always, when the method completes, control returns to the method that invoked it (which might be another invocation of the same method)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pow(4, 3)	= 4 * </a:t>
            </a:r>
            <a:r>
              <a:rPr lang="en-US" b="1" dirty="0">
                <a:latin typeface="Courier New" panose="02070309020205020404" pitchFamily="49" charset="0"/>
              </a:rPr>
              <a:t>pow(4, 2)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4 * 4 * </a:t>
            </a:r>
            <a:r>
              <a:rPr lang="en-US" b="1" dirty="0">
                <a:latin typeface="Courier New" panose="02070309020205020404" pitchFamily="49" charset="0"/>
              </a:rPr>
              <a:t>pow(4, 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4 * 4 * 4 * </a:t>
            </a:r>
            <a:r>
              <a:rPr lang="en-US" b="1" dirty="0">
                <a:latin typeface="Courier New" panose="02070309020205020404" pitchFamily="49" charset="0"/>
              </a:rPr>
              <a:t>pow(4,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4 * 4 * 4 * 1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		= 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definition with a missing or badly written base case causes </a:t>
            </a:r>
            <a:r>
              <a:rPr lang="en-US" b="1" dirty="0"/>
              <a:t>infinite recursion</a:t>
            </a:r>
            <a:r>
              <a:rPr lang="en-US" dirty="0"/>
              <a:t>, similar to an infinite loop</a:t>
            </a:r>
          </a:p>
          <a:p>
            <a:pPr lvl="1"/>
            <a:r>
              <a:rPr lang="en-US" dirty="0"/>
              <a:t>avoided by making sure that the recursive call gets closer to the solution (moving toward the base case)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public static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pow(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x,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return x * pow(x, y - 1);  // Oops!  Forgot base case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pow(4, 3)	= 4 * </a:t>
            </a:r>
            <a:r>
              <a:rPr lang="en-US" sz="2000" b="1" dirty="0">
                <a:latin typeface="Courier New" panose="02070309020205020404" pitchFamily="49" charset="0"/>
              </a:rPr>
              <a:t>pow(4, 2)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</a:t>
            </a:r>
            <a:r>
              <a:rPr lang="en-US" sz="2000" b="1" dirty="0">
                <a:latin typeface="Courier New" panose="02070309020205020404" pitchFamily="49" charset="0"/>
              </a:rPr>
              <a:t>pow(4, 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4 * </a:t>
            </a:r>
            <a:r>
              <a:rPr lang="en-US" sz="2000" b="1" dirty="0">
                <a:latin typeface="Courier New" panose="02070309020205020404" pitchFamily="49" charset="0"/>
              </a:rPr>
              <a:t>pow(4,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4 * 4 * pow(4, -1)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		= 4 * 4 * 4 * 4 * 4 * pow(4, -2)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 i="1" dirty="0">
                <a:latin typeface="Courier New" panose="02070309020205020404" pitchFamily="49" charset="0"/>
              </a:rPr>
              <a:t>			= ... crashes: Stack Overflow 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Consider the following method: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public static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mystery1(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x,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y)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if (x &lt; y)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x;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mystery1(x - y, y);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r>
              <a:rPr lang="en-US" dirty="0"/>
              <a:t>      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For each call below, indicate what value is returned: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mystery1(6, 13)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mystery1(14, 10)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mystery1(37, 10)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mystery1(8, 2)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mystery1(50, 7)		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public static void mystery2(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if (n &lt;= 1)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</a:rPr>
              <a:t>(n);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else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mystery2(n/2);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</a:rPr>
              <a:t>(", " + n);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For each call below, indicate what output is printed: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mystery2(1)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mystery2(2)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mystery2(3)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mystery2(4)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mystery2(16)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mystery2(30)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mystery2(100)	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public static 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mystery3(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n)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if (n &lt;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 return -mystery3(-n);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else if (n &lt; 10)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 return n;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    return mystery3(n/10 + n % 10);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}</a:t>
            </a:r>
            <a:endParaRPr lang="en-US" sz="2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dirty="0"/>
              <a:t>For each call below, indicate what value is returned: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mystery3(6)	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mystery3(17)		</a:t>
            </a:r>
            <a:r>
              <a:rPr lang="en-US" dirty="0" smtClean="0">
                <a:latin typeface="Courier New" panose="02070309020205020404" pitchFamily="49" charset="0"/>
              </a:rPr>
              <a:t>____________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mystery3(259)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mystery3(977)		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mystery3(-479)		____________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7964" y="2920621"/>
            <a:ext cx="968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  <a:p>
            <a:r>
              <a:rPr lang="en-US"/>
              <a:t>8</a:t>
            </a:r>
          </a:p>
          <a:p>
            <a:r>
              <a:rPr lang="en-US"/>
              <a:t>7</a:t>
            </a:r>
          </a:p>
          <a:p>
            <a:r>
              <a:rPr lang="en-US"/>
              <a:t>5</a:t>
            </a:r>
          </a:p>
          <a:p>
            <a:r>
              <a:rPr lang="en-US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recursive methods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public static void mystery4(String s)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if (s.length() &gt; 0) 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System.out.print(s.charAt(0));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if (s.length() % 2 == 0)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  mystery4(s.substring(0, s.length() - 1));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  mystery4(s.substring(1, s.length()));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  System.out.print(s.charAt(s.length() - 1));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}</a:t>
            </a:r>
            <a:endParaRPr lang="en-US" sz="20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240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2400"/>
              <a:t>For each call below, indicate what output is printed: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mystery4("")  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mystery4("a") 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mystery4("ab")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mystery4("bc")             ____________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Courier New" panose="02070309020205020404" pitchFamily="49" charset="0"/>
              </a:rPr>
              <a:t>mystery4("abcd")           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0042" y="2442949"/>
            <a:ext cx="2961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</a:t>
            </a:r>
            <a:endParaRPr lang="en-US" dirty="0"/>
          </a:p>
          <a:p>
            <a:r>
              <a:rPr lang="en-US" dirty="0" err="1"/>
              <a:t>aaab</a:t>
            </a:r>
            <a:endParaRPr lang="en-US" dirty="0"/>
          </a:p>
          <a:p>
            <a:r>
              <a:rPr lang="en-US" dirty="0" err="1"/>
              <a:t>bbbc</a:t>
            </a:r>
            <a:endParaRPr lang="en-US" dirty="0"/>
          </a:p>
          <a:p>
            <a:r>
              <a:rPr lang="en-US" dirty="0" err="1"/>
              <a:t>aabbbccd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1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program which sums the first ten positive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generally based on how you solve a problem algorithms are classified in two types</a:t>
            </a:r>
          </a:p>
          <a:p>
            <a:pPr lvl="1"/>
            <a:r>
              <a:rPr lang="en-US" dirty="0" smtClean="0"/>
              <a:t>Iterative Algorithms</a:t>
            </a:r>
          </a:p>
          <a:p>
            <a:pPr lvl="1"/>
            <a:r>
              <a:rPr lang="en-US" dirty="0" smtClean="0"/>
              <a:t>Recursive Algorithms </a:t>
            </a:r>
          </a:p>
        </p:txBody>
      </p:sp>
    </p:spTree>
    <p:extLst>
      <p:ext uri="{BB962C8B-B14F-4D97-AF65-F5344CB8AC3E}">
        <p14:creationId xmlns:p14="http://schemas.microsoft.com/office/powerpoint/2010/main" val="20198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Euclidean Algorithm </a:t>
            </a:r>
            <a:r>
              <a:rPr lang="en-US" dirty="0"/>
              <a:t>computes the </a:t>
            </a:r>
            <a:r>
              <a:rPr lang="en-US" dirty="0" smtClean="0"/>
              <a:t>greatest common </a:t>
            </a:r>
            <a:r>
              <a:rPr lang="en-US" dirty="0"/>
              <a:t>divisor of two positive integers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says to </a:t>
            </a:r>
            <a:r>
              <a:rPr lang="en-US" dirty="0" smtClean="0"/>
              <a:t>subtract repeatedly </a:t>
            </a:r>
            <a:r>
              <a:rPr lang="en-US" dirty="0"/>
              <a:t>the smaller number </a:t>
            </a:r>
            <a:r>
              <a:rPr lang="en-US" i="1" dirty="0"/>
              <a:t>n </a:t>
            </a:r>
            <a:r>
              <a:rPr lang="en-US" dirty="0"/>
              <a:t>from the larger </a:t>
            </a:r>
            <a:r>
              <a:rPr lang="en-US" dirty="0" smtClean="0"/>
              <a:t>number </a:t>
            </a:r>
            <a:r>
              <a:rPr lang="en-US" i="1" dirty="0" smtClean="0"/>
              <a:t>m </a:t>
            </a:r>
            <a:r>
              <a:rPr lang="en-US" dirty="0"/>
              <a:t>until the resulting difference </a:t>
            </a:r>
            <a:r>
              <a:rPr lang="en-US" i="1" dirty="0"/>
              <a:t>d </a:t>
            </a:r>
            <a:r>
              <a:rPr lang="en-US" dirty="0"/>
              <a:t>is smaller than </a:t>
            </a:r>
            <a:r>
              <a:rPr lang="en-US" i="1" dirty="0"/>
              <a:t>n</a:t>
            </a:r>
            <a:r>
              <a:rPr lang="en-US" dirty="0"/>
              <a:t>. </a:t>
            </a:r>
            <a:r>
              <a:rPr lang="en-US" dirty="0" smtClean="0"/>
              <a:t>Then repeat </a:t>
            </a:r>
            <a:r>
              <a:rPr lang="en-US" dirty="0"/>
              <a:t>the same steps with </a:t>
            </a:r>
            <a:r>
              <a:rPr lang="en-US" i="1" dirty="0"/>
              <a:t>d </a:t>
            </a:r>
            <a:r>
              <a:rPr lang="en-US" dirty="0"/>
              <a:t>in place of </a:t>
            </a:r>
            <a:r>
              <a:rPr lang="en-US" i="1" dirty="0"/>
              <a:t>n </a:t>
            </a:r>
            <a:r>
              <a:rPr lang="en-US" dirty="0"/>
              <a:t>and with </a:t>
            </a:r>
            <a:r>
              <a:rPr lang="en-US" i="1" dirty="0"/>
              <a:t>n </a:t>
            </a:r>
            <a:r>
              <a:rPr lang="en-US" dirty="0" smtClean="0"/>
              <a:t>in place </a:t>
            </a:r>
            <a:r>
              <a:rPr lang="en-US" dirty="0"/>
              <a:t>of </a:t>
            </a:r>
            <a:r>
              <a:rPr lang="en-US" i="1" dirty="0"/>
              <a:t>m</a:t>
            </a:r>
            <a:r>
              <a:rPr lang="en-US" dirty="0"/>
              <a:t>. Continue until the two numbers are equal</a:t>
            </a:r>
            <a:r>
              <a:rPr lang="en-US" dirty="0" smtClean="0"/>
              <a:t>.</a:t>
            </a:r>
          </a:p>
          <a:p>
            <a:r>
              <a:rPr lang="en-US" dirty="0"/>
              <a:t>to find the </a:t>
            </a:r>
            <a:r>
              <a:rPr lang="en-US" dirty="0" smtClean="0"/>
              <a:t>greatest common </a:t>
            </a:r>
            <a:r>
              <a:rPr lang="en-US" dirty="0"/>
              <a:t>divisor of 494 and 130 to be 26. This </a:t>
            </a:r>
            <a:r>
              <a:rPr lang="en-US"/>
              <a:t>is </a:t>
            </a:r>
            <a:r>
              <a:rPr lang="en-US" smtClean="0"/>
              <a:t>correct because </a:t>
            </a:r>
            <a:r>
              <a:rPr lang="en-US" dirty="0"/>
              <a:t>494 = 26􀂘19 and 130 = 26􀂘5.</a:t>
            </a:r>
          </a:p>
        </p:txBody>
      </p:sp>
    </p:spTree>
    <p:extLst>
      <p:ext uri="{BB962C8B-B14F-4D97-AF65-F5344CB8AC3E}">
        <p14:creationId xmlns:p14="http://schemas.microsoft.com/office/powerpoint/2010/main" val="11153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1" y="644837"/>
            <a:ext cx="3652265" cy="485803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24" y="2517139"/>
            <a:ext cx="5383621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call </a:t>
            </a:r>
            <a:r>
              <a:rPr lang="en-US" dirty="0" err="1"/>
              <a:t>gcd</a:t>
            </a:r>
            <a:r>
              <a:rPr lang="en-US" dirty="0"/>
              <a:t>(494,130) makes the recursive call </a:t>
            </a:r>
            <a:r>
              <a:rPr lang="en-US" dirty="0" err="1"/>
              <a:t>gcd</a:t>
            </a:r>
            <a:r>
              <a:rPr lang="en-US" dirty="0"/>
              <a:t>(364,130), which makes </a:t>
            </a:r>
            <a:r>
              <a:rPr lang="en-US" dirty="0" smtClean="0"/>
              <a:t>the recursive </a:t>
            </a:r>
            <a:r>
              <a:rPr lang="en-US" dirty="0"/>
              <a:t>call </a:t>
            </a:r>
            <a:r>
              <a:rPr lang="en-US" dirty="0" err="1"/>
              <a:t>gcd</a:t>
            </a:r>
            <a:r>
              <a:rPr lang="en-US" dirty="0"/>
              <a:t>(234,130), which makes the recursive call </a:t>
            </a:r>
            <a:r>
              <a:rPr lang="en-US" dirty="0" err="1"/>
              <a:t>gcd</a:t>
            </a:r>
            <a:r>
              <a:rPr lang="en-US" dirty="0"/>
              <a:t>(104,130), which makes the </a:t>
            </a:r>
            <a:r>
              <a:rPr lang="en-US" dirty="0" smtClean="0"/>
              <a:t>recursive call </a:t>
            </a:r>
            <a:r>
              <a:rPr lang="en-US" dirty="0" err="1"/>
              <a:t>gcd</a:t>
            </a:r>
            <a:r>
              <a:rPr lang="en-US" dirty="0"/>
              <a:t>(104,26), which makes the recursive call </a:t>
            </a:r>
            <a:r>
              <a:rPr lang="en-US" dirty="0" err="1"/>
              <a:t>gcd</a:t>
            </a:r>
            <a:r>
              <a:rPr lang="en-US" dirty="0"/>
              <a:t>(78,26), which makes the recursive </a:t>
            </a:r>
            <a:r>
              <a:rPr lang="en-US" dirty="0" smtClean="0"/>
              <a:t>call </a:t>
            </a:r>
            <a:r>
              <a:rPr lang="en-US" dirty="0" err="1" smtClean="0"/>
              <a:t>gcd</a:t>
            </a:r>
            <a:r>
              <a:rPr lang="en-US" dirty="0" smtClean="0"/>
              <a:t>(52,26</a:t>
            </a:r>
            <a:r>
              <a:rPr lang="en-US" dirty="0"/>
              <a:t>), which makes the recursive call </a:t>
            </a:r>
            <a:r>
              <a:rPr lang="en-US" dirty="0" err="1"/>
              <a:t>gcd</a:t>
            </a:r>
            <a:r>
              <a:rPr lang="en-US" dirty="0"/>
              <a:t>(26,26), which returns 26. The value 26 is </a:t>
            </a:r>
            <a:r>
              <a:rPr lang="en-US" dirty="0" smtClean="0"/>
              <a:t>then successively </a:t>
            </a:r>
            <a:r>
              <a:rPr lang="en-US" dirty="0"/>
              <a:t>returned all the way back up the chain to the original call </a:t>
            </a:r>
            <a:r>
              <a:rPr lang="en-US" dirty="0" err="1"/>
              <a:t>gcd</a:t>
            </a:r>
            <a:r>
              <a:rPr lang="en-US" dirty="0"/>
              <a:t>(494,130), which returns </a:t>
            </a:r>
            <a:r>
              <a:rPr lang="en-US" dirty="0" smtClean="0"/>
              <a:t>it to </a:t>
            </a:r>
            <a:r>
              <a:rPr lang="en-US" dirty="0"/>
              <a:t>its caller.</a:t>
            </a:r>
          </a:p>
        </p:txBody>
      </p:sp>
    </p:spTree>
    <p:extLst>
      <p:ext uri="{BB962C8B-B14F-4D97-AF65-F5344CB8AC3E}">
        <p14:creationId xmlns:p14="http://schemas.microsoft.com/office/powerpoint/2010/main" val="39070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1" y="2945453"/>
            <a:ext cx="4347376" cy="14491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210" y="795894"/>
            <a:ext cx="1798110" cy="52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54" y="2702257"/>
            <a:ext cx="7423492" cy="2005540"/>
          </a:xfrm>
        </p:spPr>
      </p:pic>
    </p:spTree>
    <p:extLst>
      <p:ext uri="{BB962C8B-B14F-4D97-AF65-F5344CB8AC3E}">
        <p14:creationId xmlns:p14="http://schemas.microsoft.com/office/powerpoint/2010/main" val="14463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304815"/>
            <a:ext cx="11273050" cy="6173337"/>
          </a:xfrm>
        </p:spPr>
      </p:pic>
    </p:spTree>
    <p:extLst>
      <p:ext uri="{BB962C8B-B14F-4D97-AF65-F5344CB8AC3E}">
        <p14:creationId xmlns:p14="http://schemas.microsoft.com/office/powerpoint/2010/main" val="15543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algorithms are the ones with which we solve are problems traditionally.</a:t>
            </a:r>
          </a:p>
          <a:p>
            <a:r>
              <a:rPr lang="en-US" dirty="0" smtClean="0"/>
              <a:t>Example : Finding the maximum of two/three/n numbers, calculating the sum of n numbers, selection sorting, bubble sorting.</a:t>
            </a:r>
          </a:p>
          <a:p>
            <a:r>
              <a:rPr lang="en-US" dirty="0" smtClean="0"/>
              <a:t>All of these are iterative process.</a:t>
            </a:r>
          </a:p>
        </p:txBody>
      </p:sp>
    </p:spTree>
    <p:extLst>
      <p:ext uri="{BB962C8B-B14F-4D97-AF65-F5344CB8AC3E}">
        <p14:creationId xmlns:p14="http://schemas.microsoft.com/office/powerpoint/2010/main" val="41531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recursive algorithm is one that solves a problem by solving one or more smaller instances of the same problem</a:t>
            </a:r>
            <a:r>
              <a:rPr lang="en-US" dirty="0" smtClean="0"/>
              <a:t>.</a:t>
            </a:r>
          </a:p>
          <a:p>
            <a:r>
              <a:rPr lang="en-US" dirty="0"/>
              <a:t>we use recursive methods—a recursive method is one that calls </a:t>
            </a:r>
            <a:r>
              <a:rPr lang="en-US" dirty="0" smtClean="0"/>
              <a:t>itself.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Methods</a:t>
            </a:r>
            <a:br>
              <a:rPr lang="en-US" dirty="0"/>
            </a:br>
            <a:r>
              <a:rPr lang="en-US" dirty="0"/>
              <a:t>Must Eventually Terminate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A base case does not execute a recursive call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stops the recursion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Each successive call to itself must be a "smaller version of itself”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an argument that describes a smaller problem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 base case is eventually reached  </a:t>
            </a:r>
          </a:p>
        </p:txBody>
      </p:sp>
    </p:spTree>
    <p:extLst>
      <p:ext uri="{BB962C8B-B14F-4D97-AF65-F5344CB8AC3E}">
        <p14:creationId xmlns:p14="http://schemas.microsoft.com/office/powerpoint/2010/main" val="31400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buFont typeface="Monotype Sorts" charset="2"/>
              <a:buAutoNum type="arabicPeriod"/>
            </a:pPr>
            <a:r>
              <a:rPr lang="en-US" sz="2400" dirty="0"/>
              <a:t>What is a smaller </a:t>
            </a:r>
            <a:r>
              <a:rPr lang="en-US" sz="2400" b="1" i="1" dirty="0"/>
              <a:t>identical</a:t>
            </a:r>
            <a:r>
              <a:rPr lang="en-US" sz="2400" dirty="0"/>
              <a:t> problem(s)? 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dirty="0">
                <a:solidFill>
                  <a:srgbClr val="0033CC"/>
                </a:solidFill>
              </a:rPr>
              <a:t>Decomposition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sz="2400" dirty="0"/>
              <a:t>How are the answers to smaller problems combined to form the answer to the larger problem?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dirty="0">
                <a:solidFill>
                  <a:srgbClr val="33CC33"/>
                </a:solidFill>
              </a:rPr>
              <a:t>Composition</a:t>
            </a:r>
          </a:p>
          <a:p>
            <a:pPr marL="381000" indent="-381000">
              <a:buFont typeface="Monotype Sorts" charset="2"/>
              <a:buAutoNum type="arabicPeriod"/>
            </a:pPr>
            <a:r>
              <a:rPr lang="en-US" sz="2400" dirty="0"/>
              <a:t>Which is the smallest problem that can be solved easily (without further decomposition)?</a:t>
            </a:r>
          </a:p>
          <a:p>
            <a:pPr marL="838200" lvl="1" indent="-381000">
              <a:buFont typeface="Monotype Sorts" charset="2"/>
              <a:buChar char="l"/>
            </a:pPr>
            <a:r>
              <a:rPr lang="en-US" dirty="0">
                <a:solidFill>
                  <a:srgbClr val="FF3300"/>
                </a:solidFill>
              </a:rPr>
              <a:t>Base/stopping case</a:t>
            </a:r>
          </a:p>
        </p:txBody>
      </p:sp>
    </p:spTree>
    <p:extLst>
      <p:ext uri="{BB962C8B-B14F-4D97-AF65-F5344CB8AC3E}">
        <p14:creationId xmlns:p14="http://schemas.microsoft.com/office/powerpoint/2010/main" val="16252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447"/>
            <a:ext cx="10515600" cy="43345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dirty="0"/>
              <a:t> Reduce unnecessary calling of function.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Through </a:t>
            </a:r>
            <a:r>
              <a:rPr lang="en-US" b="1" dirty="0"/>
              <a:t>Recursion</a:t>
            </a:r>
            <a:r>
              <a:rPr lang="en-US" dirty="0"/>
              <a:t> one can Solve problems in easy way while its iterative solution is very big and complex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 to reduce the code size for Tower of </a:t>
            </a:r>
            <a:r>
              <a:rPr lang="en-US" dirty="0" err="1"/>
              <a:t>Honai</a:t>
            </a:r>
            <a:r>
              <a:rPr lang="en-US" dirty="0"/>
              <a:t> application, a </a:t>
            </a:r>
            <a:r>
              <a:rPr lang="en-US" b="1" dirty="0" err="1"/>
              <a:t>recursive</a:t>
            </a:r>
            <a:r>
              <a:rPr lang="en-US" dirty="0" err="1"/>
              <a:t>function</a:t>
            </a:r>
            <a:r>
              <a:rPr lang="en-US" dirty="0"/>
              <a:t> is bet suited.</a:t>
            </a:r>
          </a:p>
        </p:txBody>
      </p:sp>
    </p:spTree>
    <p:extLst>
      <p:ext uri="{BB962C8B-B14F-4D97-AF65-F5344CB8AC3E}">
        <p14:creationId xmlns:p14="http://schemas.microsoft.com/office/powerpoint/2010/main" val="225372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1. </a:t>
            </a:r>
            <a:r>
              <a:rPr lang="en-US" b="1" dirty="0"/>
              <a:t>Recursive</a:t>
            </a:r>
            <a:r>
              <a:rPr lang="en-US" dirty="0"/>
              <a:t> solutions may involve extensive overhead because they use function calls.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function call requires push of return memory address, parameters, returned result</a:t>
            </a:r>
            <a:r>
              <a:rPr lang="en-US" dirty="0" smtClean="0"/>
              <a:t>, etc</a:t>
            </a:r>
            <a:r>
              <a:rPr lang="en-US" dirty="0"/>
              <a:t>. and every function return requires that many pops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 Each time you call a function you use up some of your memory allocation may be in stack or heap. If there are large number of recursive calls – then you may run out of memory. </a:t>
            </a:r>
          </a:p>
        </p:txBody>
      </p:sp>
    </p:spTree>
    <p:extLst>
      <p:ext uri="{BB962C8B-B14F-4D97-AF65-F5344CB8AC3E}">
        <p14:creationId xmlns:p14="http://schemas.microsoft.com/office/powerpoint/2010/main" val="157692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factorial </a:t>
            </a:r>
            <a:r>
              <a:rPr lang="en-US" dirty="0"/>
              <a:t>for any positive integer N, written N!, is defined to be the product of all integers between 1 and N inclusive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latin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</a:rPr>
              <a:t>static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factorial(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product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for 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&lt;= n;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	product *=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return product;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46346"/>
              </p:ext>
            </p:extLst>
          </p:nvPr>
        </p:nvGraphicFramePr>
        <p:xfrm>
          <a:off x="3360420" y="3093720"/>
          <a:ext cx="47799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2400120" imgH="228600" progId="Equation.3">
                  <p:embed/>
                </p:oleObj>
              </mc:Choice>
              <mc:Fallback>
                <p:oleObj name="Equation" r:id="rId3" imgW="240012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420" y="3093720"/>
                        <a:ext cx="47799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5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904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Monotype Sorts</vt:lpstr>
      <vt:lpstr>Wingdings</vt:lpstr>
      <vt:lpstr>Office Theme</vt:lpstr>
      <vt:lpstr>Equation</vt:lpstr>
      <vt:lpstr>CSE 220</vt:lpstr>
      <vt:lpstr>Types of Algorithms</vt:lpstr>
      <vt:lpstr>Iterative Algorithms</vt:lpstr>
      <vt:lpstr>Recursive Algorithms</vt:lpstr>
      <vt:lpstr>Recursive Methods Must Eventually Terminate</vt:lpstr>
      <vt:lpstr>Terminologies</vt:lpstr>
      <vt:lpstr>Advantage of Recursion</vt:lpstr>
      <vt:lpstr>Disadvantage of Recursion</vt:lpstr>
      <vt:lpstr>Factorial Examples</vt:lpstr>
      <vt:lpstr>Factorial Examples</vt:lpstr>
      <vt:lpstr>Recursive power example</vt:lpstr>
      <vt:lpstr>Recursive power function</vt:lpstr>
      <vt:lpstr>How recursion works</vt:lpstr>
      <vt:lpstr>Infinite recursion</vt:lpstr>
      <vt:lpstr>Tracing recursive methods</vt:lpstr>
      <vt:lpstr>Tracing recursive methods</vt:lpstr>
      <vt:lpstr>Tracing recursive methods</vt:lpstr>
      <vt:lpstr>Tracing recursive methods</vt:lpstr>
      <vt:lpstr>PowerPoint Presentation</vt:lpstr>
      <vt:lpstr>THE EUCLIDEAN ALGORITHM</vt:lpstr>
      <vt:lpstr>PowerPoint Presentation</vt:lpstr>
      <vt:lpstr>PowerPoint Presentation</vt:lpstr>
      <vt:lpstr>Fibonacci Numbers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</dc:title>
  <dc:creator>Saud</dc:creator>
  <cp:lastModifiedBy>Jannatun Noor Mukta</cp:lastModifiedBy>
  <cp:revision>39</cp:revision>
  <cp:lastPrinted>2019-02-24T09:26:53Z</cp:lastPrinted>
  <dcterms:created xsi:type="dcterms:W3CDTF">2018-10-22T15:56:13Z</dcterms:created>
  <dcterms:modified xsi:type="dcterms:W3CDTF">2019-03-03T11:31:08Z</dcterms:modified>
</cp:coreProperties>
</file>