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9" r:id="rId2"/>
    <p:sldId id="340" r:id="rId3"/>
    <p:sldId id="276" r:id="rId4"/>
    <p:sldId id="334" r:id="rId5"/>
    <p:sldId id="300" r:id="rId6"/>
    <p:sldId id="275" r:id="rId7"/>
    <p:sldId id="336" r:id="rId8"/>
    <p:sldId id="332" r:id="rId9"/>
  </p:sldIdLst>
  <p:sldSz cx="9144000" cy="6858000" type="screen4x3"/>
  <p:notesSz cx="6858000" cy="9144000"/>
  <p:defaultTextStyle>
    <a:defPPr>
      <a:defRPr lang="en-US"/>
    </a:defPPr>
    <a:lvl1pPr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hafiz" initials="ah" lastIdx="2" clrIdx="0">
    <p:extLst>
      <p:ext uri="{19B8F6BF-5375-455C-9EA6-DF929625EA0E}">
        <p15:presenceInfo xmlns:p15="http://schemas.microsoft.com/office/powerpoint/2012/main" userId="e31b3089034fbf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F"/>
    <a:srgbClr val="FFA014"/>
    <a:srgbClr val="FFD96C"/>
    <a:srgbClr val="4990AD"/>
    <a:srgbClr val="ADD4F6"/>
    <a:srgbClr val="3C86CC"/>
    <a:srgbClr val="96D5F6"/>
    <a:srgbClr val="F7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 snapToObjects="1">
      <p:cViewPr varScale="1">
        <p:scale>
          <a:sx n="79" d="100"/>
          <a:sy n="79" d="100"/>
        </p:scale>
        <p:origin x="-30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6D41E-CF00-438C-A692-A9CDD02B975F}" type="doc">
      <dgm:prSet loTypeId="urn:microsoft.com/office/officeart/2005/8/layout/radial1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F24DC2-0A11-484C-B95D-92FBAF1DFBEC}">
      <dgm:prSet phldrT="[Text]" custT="1"/>
      <dgm:spPr/>
      <dgm:t>
        <a:bodyPr/>
        <a:lstStyle/>
        <a:p>
          <a:r>
            <a:rPr lang="en-US" sz="1800" dirty="0"/>
            <a:t>Factors of Production</a:t>
          </a:r>
        </a:p>
      </dgm:t>
    </dgm:pt>
    <dgm:pt modelId="{B80851FD-5DD7-437B-AC71-D6F3D3CEBD07}" type="parTrans" cxnId="{A6EF2A09-AD72-48A2-B03D-26579052B8BF}">
      <dgm:prSet/>
      <dgm:spPr/>
      <dgm:t>
        <a:bodyPr/>
        <a:lstStyle/>
        <a:p>
          <a:endParaRPr lang="en-US" sz="1800"/>
        </a:p>
      </dgm:t>
    </dgm:pt>
    <dgm:pt modelId="{D7237E98-5244-42D8-A2FF-DEA374074B2D}" type="sibTrans" cxnId="{A6EF2A09-AD72-48A2-B03D-26579052B8BF}">
      <dgm:prSet/>
      <dgm:spPr/>
      <dgm:t>
        <a:bodyPr/>
        <a:lstStyle/>
        <a:p>
          <a:endParaRPr lang="en-US" sz="1800"/>
        </a:p>
      </dgm:t>
    </dgm:pt>
    <dgm:pt modelId="{D40C9097-12C4-45B1-BE0D-4B08435C1F6E}">
      <dgm:prSet phldrT="[Text]" custT="1"/>
      <dgm:spPr/>
      <dgm:t>
        <a:bodyPr/>
        <a:lstStyle/>
        <a:p>
          <a:r>
            <a:rPr lang="en-US" sz="1800" dirty="0"/>
            <a:t>Land</a:t>
          </a:r>
        </a:p>
      </dgm:t>
    </dgm:pt>
    <dgm:pt modelId="{F511F176-9B03-4F66-92D2-734ADFC1F607}" type="parTrans" cxnId="{78F10C24-9BC1-4BE1-8D9D-306F5CC7D4FB}">
      <dgm:prSet custT="1"/>
      <dgm:spPr/>
      <dgm:t>
        <a:bodyPr/>
        <a:lstStyle/>
        <a:p>
          <a:endParaRPr lang="en-US" sz="1800"/>
        </a:p>
      </dgm:t>
    </dgm:pt>
    <dgm:pt modelId="{17BB9ACE-CD90-4A29-B56D-188B1B9BBC1B}" type="sibTrans" cxnId="{78F10C24-9BC1-4BE1-8D9D-306F5CC7D4FB}">
      <dgm:prSet/>
      <dgm:spPr/>
      <dgm:t>
        <a:bodyPr/>
        <a:lstStyle/>
        <a:p>
          <a:endParaRPr lang="en-US" sz="1800"/>
        </a:p>
      </dgm:t>
    </dgm:pt>
    <dgm:pt modelId="{F8DAB431-FF51-4F9F-AEEE-0093093B2924}">
      <dgm:prSet phldrT="[Text]" custT="1"/>
      <dgm:spPr/>
      <dgm:t>
        <a:bodyPr/>
        <a:lstStyle/>
        <a:p>
          <a:r>
            <a:rPr lang="en-US" sz="1800" dirty="0"/>
            <a:t>Labor</a:t>
          </a:r>
        </a:p>
      </dgm:t>
    </dgm:pt>
    <dgm:pt modelId="{9F4B18C2-2881-40C6-B4D5-8A19CBF73A6C}" type="parTrans" cxnId="{7D22095C-D0CC-4107-BC10-F4855C6C019F}">
      <dgm:prSet custT="1"/>
      <dgm:spPr/>
      <dgm:t>
        <a:bodyPr/>
        <a:lstStyle/>
        <a:p>
          <a:endParaRPr lang="en-US" sz="1800"/>
        </a:p>
      </dgm:t>
    </dgm:pt>
    <dgm:pt modelId="{C6AF9408-5237-4A14-8ABF-697EBE9C2951}" type="sibTrans" cxnId="{7D22095C-D0CC-4107-BC10-F4855C6C019F}">
      <dgm:prSet/>
      <dgm:spPr/>
      <dgm:t>
        <a:bodyPr/>
        <a:lstStyle/>
        <a:p>
          <a:endParaRPr lang="en-US" sz="1800"/>
        </a:p>
      </dgm:t>
    </dgm:pt>
    <dgm:pt modelId="{BD0CF134-3197-49BA-8F62-F63CA4F5FA7A}">
      <dgm:prSet phldrT="[Text]" custT="1"/>
      <dgm:spPr/>
      <dgm:t>
        <a:bodyPr/>
        <a:lstStyle/>
        <a:p>
          <a:r>
            <a:rPr lang="en-US" sz="1800" dirty="0"/>
            <a:t>Capital</a:t>
          </a:r>
        </a:p>
      </dgm:t>
    </dgm:pt>
    <dgm:pt modelId="{C2618EC4-53E3-4373-BDF8-B0C6240593FD}" type="parTrans" cxnId="{21F9B318-05A9-43E6-96FE-8A596039C417}">
      <dgm:prSet custT="1"/>
      <dgm:spPr/>
      <dgm:t>
        <a:bodyPr/>
        <a:lstStyle/>
        <a:p>
          <a:endParaRPr lang="en-US" sz="1800"/>
        </a:p>
      </dgm:t>
    </dgm:pt>
    <dgm:pt modelId="{6384373D-00EF-4A43-89AE-120E3306771F}" type="sibTrans" cxnId="{21F9B318-05A9-43E6-96FE-8A596039C417}">
      <dgm:prSet/>
      <dgm:spPr/>
      <dgm:t>
        <a:bodyPr/>
        <a:lstStyle/>
        <a:p>
          <a:endParaRPr lang="en-US" sz="1800"/>
        </a:p>
      </dgm:t>
    </dgm:pt>
    <dgm:pt modelId="{5435A414-9F2C-4713-A0E8-9A100E7523D1}">
      <dgm:prSet phldrT="[Text]" custT="1"/>
      <dgm:spPr/>
      <dgm:t>
        <a:bodyPr/>
        <a:lstStyle/>
        <a:p>
          <a:r>
            <a:rPr lang="en-US" sz="1800" dirty="0"/>
            <a:t>Entrepreneurship</a:t>
          </a:r>
        </a:p>
      </dgm:t>
    </dgm:pt>
    <dgm:pt modelId="{ED9B5348-FED5-4774-AAFB-332125A4C63B}" type="parTrans" cxnId="{5D822595-74A4-47E6-8D6C-8638A27B39B9}">
      <dgm:prSet custT="1"/>
      <dgm:spPr/>
      <dgm:t>
        <a:bodyPr/>
        <a:lstStyle/>
        <a:p>
          <a:endParaRPr lang="en-US" sz="1800"/>
        </a:p>
      </dgm:t>
    </dgm:pt>
    <dgm:pt modelId="{B8F84090-5214-4D61-BB2E-EB9DBB6392BA}" type="sibTrans" cxnId="{5D822595-74A4-47E6-8D6C-8638A27B39B9}">
      <dgm:prSet/>
      <dgm:spPr/>
      <dgm:t>
        <a:bodyPr/>
        <a:lstStyle/>
        <a:p>
          <a:endParaRPr lang="en-US" sz="1800"/>
        </a:p>
      </dgm:t>
    </dgm:pt>
    <dgm:pt modelId="{AD418FE9-C394-4361-A4E0-57DD55B89C77}">
      <dgm:prSet custT="1"/>
      <dgm:spPr/>
      <dgm:t>
        <a:bodyPr/>
        <a:lstStyle/>
        <a:p>
          <a:r>
            <a:rPr lang="en-US" sz="1800" dirty="0"/>
            <a:t>Knowledge</a:t>
          </a:r>
        </a:p>
      </dgm:t>
    </dgm:pt>
    <dgm:pt modelId="{457784CA-B955-427B-BD63-908AFFB453CA}" type="parTrans" cxnId="{77F68454-316E-4C38-A249-9F747E1A0AB9}">
      <dgm:prSet custT="1"/>
      <dgm:spPr/>
      <dgm:t>
        <a:bodyPr/>
        <a:lstStyle/>
        <a:p>
          <a:endParaRPr lang="en-US" sz="1800"/>
        </a:p>
      </dgm:t>
    </dgm:pt>
    <dgm:pt modelId="{2389B83F-B6E5-4751-B56F-EE738CF1876A}" type="sibTrans" cxnId="{77F68454-316E-4C38-A249-9F747E1A0AB9}">
      <dgm:prSet/>
      <dgm:spPr/>
      <dgm:t>
        <a:bodyPr/>
        <a:lstStyle/>
        <a:p>
          <a:endParaRPr lang="en-US" sz="1800"/>
        </a:p>
      </dgm:t>
    </dgm:pt>
    <dgm:pt modelId="{1CB490E9-2C58-4776-8202-D728D7691C81}" type="pres">
      <dgm:prSet presAssocID="{8026D41E-CF00-438C-A692-A9CDD02B975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2F6436-F78A-4764-A38E-A097BCB69519}" type="pres">
      <dgm:prSet presAssocID="{3BF24DC2-0A11-484C-B95D-92FBAF1DFBEC}" presName="centerShape" presStyleLbl="node0" presStyleIdx="0" presStyleCnt="1" custScaleX="134333"/>
      <dgm:spPr/>
    </dgm:pt>
    <dgm:pt modelId="{D0537D33-F1D4-4BE7-AB6E-8088ED27C57D}" type="pres">
      <dgm:prSet presAssocID="{F511F176-9B03-4F66-92D2-734ADFC1F607}" presName="Name9" presStyleLbl="parChTrans1D2" presStyleIdx="0" presStyleCnt="5"/>
      <dgm:spPr/>
    </dgm:pt>
    <dgm:pt modelId="{1987D4C5-FA06-492B-B548-AA84FD7991C6}" type="pres">
      <dgm:prSet presAssocID="{F511F176-9B03-4F66-92D2-734ADFC1F607}" presName="connTx" presStyleLbl="parChTrans1D2" presStyleIdx="0" presStyleCnt="5"/>
      <dgm:spPr/>
    </dgm:pt>
    <dgm:pt modelId="{2D0DB885-A66D-4BD8-BB51-5FC17E0C2C99}" type="pres">
      <dgm:prSet presAssocID="{D40C9097-12C4-45B1-BE0D-4B08435C1F6E}" presName="node" presStyleLbl="node1" presStyleIdx="0" presStyleCnt="5">
        <dgm:presLayoutVars>
          <dgm:bulletEnabled val="1"/>
        </dgm:presLayoutVars>
      </dgm:prSet>
      <dgm:spPr/>
    </dgm:pt>
    <dgm:pt modelId="{42B48AA7-0A55-4C2C-BBFC-5B92FCD76FB7}" type="pres">
      <dgm:prSet presAssocID="{9F4B18C2-2881-40C6-B4D5-8A19CBF73A6C}" presName="Name9" presStyleLbl="parChTrans1D2" presStyleIdx="1" presStyleCnt="5"/>
      <dgm:spPr/>
    </dgm:pt>
    <dgm:pt modelId="{42D8E0FF-B1CA-40A2-A2EB-3B3FF94958A0}" type="pres">
      <dgm:prSet presAssocID="{9F4B18C2-2881-40C6-B4D5-8A19CBF73A6C}" presName="connTx" presStyleLbl="parChTrans1D2" presStyleIdx="1" presStyleCnt="5"/>
      <dgm:spPr/>
    </dgm:pt>
    <dgm:pt modelId="{BF9189E2-2F42-494D-B87B-F3CE80871B6F}" type="pres">
      <dgm:prSet presAssocID="{F8DAB431-FF51-4F9F-AEEE-0093093B2924}" presName="node" presStyleLbl="node1" presStyleIdx="1" presStyleCnt="5">
        <dgm:presLayoutVars>
          <dgm:bulletEnabled val="1"/>
        </dgm:presLayoutVars>
      </dgm:prSet>
      <dgm:spPr/>
    </dgm:pt>
    <dgm:pt modelId="{1B12F054-AF9F-474A-AD71-2E4F4DF08B8A}" type="pres">
      <dgm:prSet presAssocID="{C2618EC4-53E3-4373-BDF8-B0C6240593FD}" presName="Name9" presStyleLbl="parChTrans1D2" presStyleIdx="2" presStyleCnt="5"/>
      <dgm:spPr/>
    </dgm:pt>
    <dgm:pt modelId="{A80AB342-726C-4F6A-BD17-7F896E8D09FC}" type="pres">
      <dgm:prSet presAssocID="{C2618EC4-53E3-4373-BDF8-B0C6240593FD}" presName="connTx" presStyleLbl="parChTrans1D2" presStyleIdx="2" presStyleCnt="5"/>
      <dgm:spPr/>
    </dgm:pt>
    <dgm:pt modelId="{981DDDAB-4C5F-44FE-9606-E462567A9BBB}" type="pres">
      <dgm:prSet presAssocID="{BD0CF134-3197-49BA-8F62-F63CA4F5FA7A}" presName="node" presStyleLbl="node1" presStyleIdx="2" presStyleCnt="5" custRadScaleRad="102137" custRadScaleInc="-17541">
        <dgm:presLayoutVars>
          <dgm:bulletEnabled val="1"/>
        </dgm:presLayoutVars>
      </dgm:prSet>
      <dgm:spPr/>
    </dgm:pt>
    <dgm:pt modelId="{CB92B001-A073-4D3E-A40D-456CF81D79F4}" type="pres">
      <dgm:prSet presAssocID="{ED9B5348-FED5-4774-AAFB-332125A4C63B}" presName="Name9" presStyleLbl="parChTrans1D2" presStyleIdx="3" presStyleCnt="5"/>
      <dgm:spPr/>
    </dgm:pt>
    <dgm:pt modelId="{C95A94C7-1691-4924-AC94-D21F885B7F94}" type="pres">
      <dgm:prSet presAssocID="{ED9B5348-FED5-4774-AAFB-332125A4C63B}" presName="connTx" presStyleLbl="parChTrans1D2" presStyleIdx="3" presStyleCnt="5"/>
      <dgm:spPr/>
    </dgm:pt>
    <dgm:pt modelId="{40A6208C-841C-40EC-B641-AB6107CABC5D}" type="pres">
      <dgm:prSet presAssocID="{5435A414-9F2C-4713-A0E8-9A100E7523D1}" presName="node" presStyleLbl="node1" presStyleIdx="3" presStyleCnt="5" custScaleX="107908">
        <dgm:presLayoutVars>
          <dgm:bulletEnabled val="1"/>
        </dgm:presLayoutVars>
      </dgm:prSet>
      <dgm:spPr/>
    </dgm:pt>
    <dgm:pt modelId="{B52F5592-C139-48DC-8A9A-9F6174ADA873}" type="pres">
      <dgm:prSet presAssocID="{457784CA-B955-427B-BD63-908AFFB453CA}" presName="Name9" presStyleLbl="parChTrans1D2" presStyleIdx="4" presStyleCnt="5"/>
      <dgm:spPr/>
    </dgm:pt>
    <dgm:pt modelId="{503935C6-A012-4048-9EC2-5D8BF005F0DB}" type="pres">
      <dgm:prSet presAssocID="{457784CA-B955-427B-BD63-908AFFB453CA}" presName="connTx" presStyleLbl="parChTrans1D2" presStyleIdx="4" presStyleCnt="5"/>
      <dgm:spPr/>
    </dgm:pt>
    <dgm:pt modelId="{8E268648-EA22-4AD3-B38A-43F6EE890817}" type="pres">
      <dgm:prSet presAssocID="{AD418FE9-C394-4361-A4E0-57DD55B89C77}" presName="node" presStyleLbl="node1" presStyleIdx="4" presStyleCnt="5" custScaleX="93954">
        <dgm:presLayoutVars>
          <dgm:bulletEnabled val="1"/>
        </dgm:presLayoutVars>
      </dgm:prSet>
      <dgm:spPr/>
    </dgm:pt>
  </dgm:ptLst>
  <dgm:cxnLst>
    <dgm:cxn modelId="{A6EF2A09-AD72-48A2-B03D-26579052B8BF}" srcId="{8026D41E-CF00-438C-A692-A9CDD02B975F}" destId="{3BF24DC2-0A11-484C-B95D-92FBAF1DFBEC}" srcOrd="0" destOrd="0" parTransId="{B80851FD-5DD7-437B-AC71-D6F3D3CEBD07}" sibTransId="{D7237E98-5244-42D8-A2FF-DEA374074B2D}"/>
    <dgm:cxn modelId="{18E59615-4BF5-41DD-942B-852635D97646}" type="presOf" srcId="{8026D41E-CF00-438C-A692-A9CDD02B975F}" destId="{1CB490E9-2C58-4776-8202-D728D7691C81}" srcOrd="0" destOrd="0" presId="urn:microsoft.com/office/officeart/2005/8/layout/radial1"/>
    <dgm:cxn modelId="{D9587717-F5B7-4982-95C9-DF28321E0508}" type="presOf" srcId="{F511F176-9B03-4F66-92D2-734ADFC1F607}" destId="{D0537D33-F1D4-4BE7-AB6E-8088ED27C57D}" srcOrd="0" destOrd="0" presId="urn:microsoft.com/office/officeart/2005/8/layout/radial1"/>
    <dgm:cxn modelId="{21F9B318-05A9-43E6-96FE-8A596039C417}" srcId="{3BF24DC2-0A11-484C-B95D-92FBAF1DFBEC}" destId="{BD0CF134-3197-49BA-8F62-F63CA4F5FA7A}" srcOrd="2" destOrd="0" parTransId="{C2618EC4-53E3-4373-BDF8-B0C6240593FD}" sibTransId="{6384373D-00EF-4A43-89AE-120E3306771F}"/>
    <dgm:cxn modelId="{78F10C24-9BC1-4BE1-8D9D-306F5CC7D4FB}" srcId="{3BF24DC2-0A11-484C-B95D-92FBAF1DFBEC}" destId="{D40C9097-12C4-45B1-BE0D-4B08435C1F6E}" srcOrd="0" destOrd="0" parTransId="{F511F176-9B03-4F66-92D2-734ADFC1F607}" sibTransId="{17BB9ACE-CD90-4A29-B56D-188B1B9BBC1B}"/>
    <dgm:cxn modelId="{28555135-23AE-488F-BC85-87D5626755B0}" type="presOf" srcId="{AD418FE9-C394-4361-A4E0-57DD55B89C77}" destId="{8E268648-EA22-4AD3-B38A-43F6EE890817}" srcOrd="0" destOrd="0" presId="urn:microsoft.com/office/officeart/2005/8/layout/radial1"/>
    <dgm:cxn modelId="{322DBD36-E784-410B-AA57-546E102131A3}" type="presOf" srcId="{BD0CF134-3197-49BA-8F62-F63CA4F5FA7A}" destId="{981DDDAB-4C5F-44FE-9606-E462567A9BBB}" srcOrd="0" destOrd="0" presId="urn:microsoft.com/office/officeart/2005/8/layout/radial1"/>
    <dgm:cxn modelId="{343D7639-92E6-463F-9BA2-E390E5B4919D}" type="presOf" srcId="{C2618EC4-53E3-4373-BDF8-B0C6240593FD}" destId="{A80AB342-726C-4F6A-BD17-7F896E8D09FC}" srcOrd="1" destOrd="0" presId="urn:microsoft.com/office/officeart/2005/8/layout/radial1"/>
    <dgm:cxn modelId="{7D22095C-D0CC-4107-BC10-F4855C6C019F}" srcId="{3BF24DC2-0A11-484C-B95D-92FBAF1DFBEC}" destId="{F8DAB431-FF51-4F9F-AEEE-0093093B2924}" srcOrd="1" destOrd="0" parTransId="{9F4B18C2-2881-40C6-B4D5-8A19CBF73A6C}" sibTransId="{C6AF9408-5237-4A14-8ABF-697EBE9C2951}"/>
    <dgm:cxn modelId="{C512926D-396F-445B-8646-E568CC81FC37}" type="presOf" srcId="{9F4B18C2-2881-40C6-B4D5-8A19CBF73A6C}" destId="{42B48AA7-0A55-4C2C-BBFC-5B92FCD76FB7}" srcOrd="0" destOrd="0" presId="urn:microsoft.com/office/officeart/2005/8/layout/radial1"/>
    <dgm:cxn modelId="{394E3C4E-93DE-4103-B3A7-7D58E4370E16}" type="presOf" srcId="{D40C9097-12C4-45B1-BE0D-4B08435C1F6E}" destId="{2D0DB885-A66D-4BD8-BB51-5FC17E0C2C99}" srcOrd="0" destOrd="0" presId="urn:microsoft.com/office/officeart/2005/8/layout/radial1"/>
    <dgm:cxn modelId="{E3731573-C73D-49D3-8A54-5C83D53D5577}" type="presOf" srcId="{457784CA-B955-427B-BD63-908AFFB453CA}" destId="{503935C6-A012-4048-9EC2-5D8BF005F0DB}" srcOrd="1" destOrd="0" presId="urn:microsoft.com/office/officeart/2005/8/layout/radial1"/>
    <dgm:cxn modelId="{819E2F74-18CD-469E-9120-383A60A78889}" type="presOf" srcId="{ED9B5348-FED5-4774-AAFB-332125A4C63B}" destId="{CB92B001-A073-4D3E-A40D-456CF81D79F4}" srcOrd="0" destOrd="0" presId="urn:microsoft.com/office/officeart/2005/8/layout/radial1"/>
    <dgm:cxn modelId="{77F68454-316E-4C38-A249-9F747E1A0AB9}" srcId="{3BF24DC2-0A11-484C-B95D-92FBAF1DFBEC}" destId="{AD418FE9-C394-4361-A4E0-57DD55B89C77}" srcOrd="4" destOrd="0" parTransId="{457784CA-B955-427B-BD63-908AFFB453CA}" sibTransId="{2389B83F-B6E5-4751-B56F-EE738CF1876A}"/>
    <dgm:cxn modelId="{41F37156-EB87-46E1-94C9-210F874F193B}" type="presOf" srcId="{9F4B18C2-2881-40C6-B4D5-8A19CBF73A6C}" destId="{42D8E0FF-B1CA-40A2-A2EB-3B3FF94958A0}" srcOrd="1" destOrd="0" presId="urn:microsoft.com/office/officeart/2005/8/layout/radial1"/>
    <dgm:cxn modelId="{877ABA59-CA75-4CA3-9927-F51958266362}" type="presOf" srcId="{ED9B5348-FED5-4774-AAFB-332125A4C63B}" destId="{C95A94C7-1691-4924-AC94-D21F885B7F94}" srcOrd="1" destOrd="0" presId="urn:microsoft.com/office/officeart/2005/8/layout/radial1"/>
    <dgm:cxn modelId="{A5167E7C-C3C2-4E03-A23C-54FE93BDB653}" type="presOf" srcId="{457784CA-B955-427B-BD63-908AFFB453CA}" destId="{B52F5592-C139-48DC-8A9A-9F6174ADA873}" srcOrd="0" destOrd="0" presId="urn:microsoft.com/office/officeart/2005/8/layout/radial1"/>
    <dgm:cxn modelId="{4D4D537F-4CC8-4D09-A546-ADEFA4DAEBDE}" type="presOf" srcId="{5435A414-9F2C-4713-A0E8-9A100E7523D1}" destId="{40A6208C-841C-40EC-B641-AB6107CABC5D}" srcOrd="0" destOrd="0" presId="urn:microsoft.com/office/officeart/2005/8/layout/radial1"/>
    <dgm:cxn modelId="{A8B2CD93-E043-4154-86AE-FC6D343B886A}" type="presOf" srcId="{3BF24DC2-0A11-484C-B95D-92FBAF1DFBEC}" destId="{9B2F6436-F78A-4764-A38E-A097BCB69519}" srcOrd="0" destOrd="0" presId="urn:microsoft.com/office/officeart/2005/8/layout/radial1"/>
    <dgm:cxn modelId="{5D822595-74A4-47E6-8D6C-8638A27B39B9}" srcId="{3BF24DC2-0A11-484C-B95D-92FBAF1DFBEC}" destId="{5435A414-9F2C-4713-A0E8-9A100E7523D1}" srcOrd="3" destOrd="0" parTransId="{ED9B5348-FED5-4774-AAFB-332125A4C63B}" sibTransId="{B8F84090-5214-4D61-BB2E-EB9DBB6392BA}"/>
    <dgm:cxn modelId="{2033DB9D-0055-458A-B472-C935982EC1CF}" type="presOf" srcId="{F8DAB431-FF51-4F9F-AEEE-0093093B2924}" destId="{BF9189E2-2F42-494D-B87B-F3CE80871B6F}" srcOrd="0" destOrd="0" presId="urn:microsoft.com/office/officeart/2005/8/layout/radial1"/>
    <dgm:cxn modelId="{CD6EB1CA-905C-4A32-9F8B-E5B04A8BAB69}" type="presOf" srcId="{F511F176-9B03-4F66-92D2-734ADFC1F607}" destId="{1987D4C5-FA06-492B-B548-AA84FD7991C6}" srcOrd="1" destOrd="0" presId="urn:microsoft.com/office/officeart/2005/8/layout/radial1"/>
    <dgm:cxn modelId="{59B21CEB-C911-403F-B80F-6EC1C2D699CB}" type="presOf" srcId="{C2618EC4-53E3-4373-BDF8-B0C6240593FD}" destId="{1B12F054-AF9F-474A-AD71-2E4F4DF08B8A}" srcOrd="0" destOrd="0" presId="urn:microsoft.com/office/officeart/2005/8/layout/radial1"/>
    <dgm:cxn modelId="{C3D13A96-E986-487A-85EE-F16504B6F41A}" type="presParOf" srcId="{1CB490E9-2C58-4776-8202-D728D7691C81}" destId="{9B2F6436-F78A-4764-A38E-A097BCB69519}" srcOrd="0" destOrd="0" presId="urn:microsoft.com/office/officeart/2005/8/layout/radial1"/>
    <dgm:cxn modelId="{65C5A565-EC4C-46AF-AED8-D76485FCA669}" type="presParOf" srcId="{1CB490E9-2C58-4776-8202-D728D7691C81}" destId="{D0537D33-F1D4-4BE7-AB6E-8088ED27C57D}" srcOrd="1" destOrd="0" presId="urn:microsoft.com/office/officeart/2005/8/layout/radial1"/>
    <dgm:cxn modelId="{4871B4F5-A73C-4AF6-829D-C0B4FDE5BB18}" type="presParOf" srcId="{D0537D33-F1D4-4BE7-AB6E-8088ED27C57D}" destId="{1987D4C5-FA06-492B-B548-AA84FD7991C6}" srcOrd="0" destOrd="0" presId="urn:microsoft.com/office/officeart/2005/8/layout/radial1"/>
    <dgm:cxn modelId="{DA1EE6C3-C453-45FD-A767-2B68DBF6D0BF}" type="presParOf" srcId="{1CB490E9-2C58-4776-8202-D728D7691C81}" destId="{2D0DB885-A66D-4BD8-BB51-5FC17E0C2C99}" srcOrd="2" destOrd="0" presId="urn:microsoft.com/office/officeart/2005/8/layout/radial1"/>
    <dgm:cxn modelId="{46426660-8C03-4E3A-B3FD-5A1499657F35}" type="presParOf" srcId="{1CB490E9-2C58-4776-8202-D728D7691C81}" destId="{42B48AA7-0A55-4C2C-BBFC-5B92FCD76FB7}" srcOrd="3" destOrd="0" presId="urn:microsoft.com/office/officeart/2005/8/layout/radial1"/>
    <dgm:cxn modelId="{5A527442-F75D-4ED8-8844-B8E7B025CDB4}" type="presParOf" srcId="{42B48AA7-0A55-4C2C-BBFC-5B92FCD76FB7}" destId="{42D8E0FF-B1CA-40A2-A2EB-3B3FF94958A0}" srcOrd="0" destOrd="0" presId="urn:microsoft.com/office/officeart/2005/8/layout/radial1"/>
    <dgm:cxn modelId="{313E1DFF-D3E9-4CC4-9088-19048D2A7670}" type="presParOf" srcId="{1CB490E9-2C58-4776-8202-D728D7691C81}" destId="{BF9189E2-2F42-494D-B87B-F3CE80871B6F}" srcOrd="4" destOrd="0" presId="urn:microsoft.com/office/officeart/2005/8/layout/radial1"/>
    <dgm:cxn modelId="{FC311981-FC2A-4E81-8211-2F0ECC4215D4}" type="presParOf" srcId="{1CB490E9-2C58-4776-8202-D728D7691C81}" destId="{1B12F054-AF9F-474A-AD71-2E4F4DF08B8A}" srcOrd="5" destOrd="0" presId="urn:microsoft.com/office/officeart/2005/8/layout/radial1"/>
    <dgm:cxn modelId="{5904A89B-5012-4E6B-810B-810C00CA3A6D}" type="presParOf" srcId="{1B12F054-AF9F-474A-AD71-2E4F4DF08B8A}" destId="{A80AB342-726C-4F6A-BD17-7F896E8D09FC}" srcOrd="0" destOrd="0" presId="urn:microsoft.com/office/officeart/2005/8/layout/radial1"/>
    <dgm:cxn modelId="{1BCFC229-D8D2-4F5C-A8C8-83C7A4676D02}" type="presParOf" srcId="{1CB490E9-2C58-4776-8202-D728D7691C81}" destId="{981DDDAB-4C5F-44FE-9606-E462567A9BBB}" srcOrd="6" destOrd="0" presId="urn:microsoft.com/office/officeart/2005/8/layout/radial1"/>
    <dgm:cxn modelId="{3523B4AC-D8F6-45D0-86B3-41B4017267F6}" type="presParOf" srcId="{1CB490E9-2C58-4776-8202-D728D7691C81}" destId="{CB92B001-A073-4D3E-A40D-456CF81D79F4}" srcOrd="7" destOrd="0" presId="urn:microsoft.com/office/officeart/2005/8/layout/radial1"/>
    <dgm:cxn modelId="{2DCADC4D-9884-4036-8127-2329AE9B688F}" type="presParOf" srcId="{CB92B001-A073-4D3E-A40D-456CF81D79F4}" destId="{C95A94C7-1691-4924-AC94-D21F885B7F94}" srcOrd="0" destOrd="0" presId="urn:microsoft.com/office/officeart/2005/8/layout/radial1"/>
    <dgm:cxn modelId="{24302B08-988C-47C2-98A6-EAAD13F79C68}" type="presParOf" srcId="{1CB490E9-2C58-4776-8202-D728D7691C81}" destId="{40A6208C-841C-40EC-B641-AB6107CABC5D}" srcOrd="8" destOrd="0" presId="urn:microsoft.com/office/officeart/2005/8/layout/radial1"/>
    <dgm:cxn modelId="{13036A9B-42A6-40BE-9E4F-9E44FE1EF17F}" type="presParOf" srcId="{1CB490E9-2C58-4776-8202-D728D7691C81}" destId="{B52F5592-C139-48DC-8A9A-9F6174ADA873}" srcOrd="9" destOrd="0" presId="urn:microsoft.com/office/officeart/2005/8/layout/radial1"/>
    <dgm:cxn modelId="{409CE54F-BFFA-482F-A0FC-67C1C59DA249}" type="presParOf" srcId="{B52F5592-C139-48DC-8A9A-9F6174ADA873}" destId="{503935C6-A012-4048-9EC2-5D8BF005F0DB}" srcOrd="0" destOrd="0" presId="urn:microsoft.com/office/officeart/2005/8/layout/radial1"/>
    <dgm:cxn modelId="{F6957790-8809-433F-92B3-BEB66B25E154}" type="presParOf" srcId="{1CB490E9-2C58-4776-8202-D728D7691C81}" destId="{8E268648-EA22-4AD3-B38A-43F6EE89081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CAEA3-ADB7-433E-BAED-6896B5D2ACB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1E702F-74BE-4C42-ACC6-FAFBEF4C8AD2}">
      <dgm:prSet phldrT="[Text]"/>
      <dgm:spPr/>
      <dgm:t>
        <a:bodyPr/>
        <a:lstStyle/>
        <a:p>
          <a:r>
            <a:rPr lang="en-US" dirty="0"/>
            <a:t>Minimize Spending, Tax, Strict Regulations</a:t>
          </a:r>
        </a:p>
      </dgm:t>
    </dgm:pt>
    <dgm:pt modelId="{AECF330F-F9AC-4D47-ACB9-2A5595024FBE}" type="parTrans" cxnId="{7D64FFC9-AD93-4DB4-8609-AEBF329A2926}">
      <dgm:prSet/>
      <dgm:spPr/>
      <dgm:t>
        <a:bodyPr/>
        <a:lstStyle/>
        <a:p>
          <a:endParaRPr lang="en-US"/>
        </a:p>
      </dgm:t>
    </dgm:pt>
    <dgm:pt modelId="{DCA77211-62F1-446C-92AF-186A0682048E}" type="sibTrans" cxnId="{7D64FFC9-AD93-4DB4-8609-AEBF329A2926}">
      <dgm:prSet/>
      <dgm:spPr/>
      <dgm:t>
        <a:bodyPr/>
        <a:lstStyle/>
        <a:p>
          <a:endParaRPr lang="en-US"/>
        </a:p>
      </dgm:t>
    </dgm:pt>
    <dgm:pt modelId="{A76E674A-1174-4072-8018-FE6A8EE3F79B}">
      <dgm:prSet phldrT="[Text]"/>
      <dgm:spPr/>
      <dgm:t>
        <a:bodyPr/>
        <a:lstStyle/>
        <a:p>
          <a:r>
            <a:rPr lang="en-US" dirty="0"/>
            <a:t>Encourage Private Ownership</a:t>
          </a:r>
        </a:p>
      </dgm:t>
    </dgm:pt>
    <dgm:pt modelId="{2AF6C936-AAB8-4AE2-A094-2804349827DC}" type="parTrans" cxnId="{45FB5810-5FDE-442D-AA47-AE3BF8BE6522}">
      <dgm:prSet/>
      <dgm:spPr/>
      <dgm:t>
        <a:bodyPr/>
        <a:lstStyle/>
        <a:p>
          <a:endParaRPr lang="en-US"/>
        </a:p>
      </dgm:t>
    </dgm:pt>
    <dgm:pt modelId="{8A087603-4519-4078-BAD5-F5DD9D1E5B4A}" type="sibTrans" cxnId="{45FB5810-5FDE-442D-AA47-AE3BF8BE6522}">
      <dgm:prSet/>
      <dgm:spPr/>
      <dgm:t>
        <a:bodyPr/>
        <a:lstStyle/>
        <a:p>
          <a:endParaRPr lang="en-US"/>
        </a:p>
      </dgm:t>
    </dgm:pt>
    <dgm:pt modelId="{94C100AB-C004-4FDA-B910-7A25BE16F8AC}">
      <dgm:prSet phldrT="[Text]"/>
      <dgm:spPr/>
      <dgm:t>
        <a:bodyPr/>
        <a:lstStyle/>
        <a:p>
          <a:r>
            <a:rPr lang="en-US" dirty="0"/>
            <a:t>Minimize interruptions on Free Exchange of Goods and Services</a:t>
          </a:r>
        </a:p>
      </dgm:t>
    </dgm:pt>
    <dgm:pt modelId="{681170C8-A7F8-4C3C-B307-5FD1C99B7476}" type="parTrans" cxnId="{36017DE8-7334-4954-A033-42E980B49A58}">
      <dgm:prSet/>
      <dgm:spPr/>
      <dgm:t>
        <a:bodyPr/>
        <a:lstStyle/>
        <a:p>
          <a:endParaRPr lang="en-US"/>
        </a:p>
      </dgm:t>
    </dgm:pt>
    <dgm:pt modelId="{45046D31-12FC-4F04-96C3-4EFEE6A4267C}" type="sibTrans" cxnId="{36017DE8-7334-4954-A033-42E980B49A58}">
      <dgm:prSet/>
      <dgm:spPr/>
      <dgm:t>
        <a:bodyPr/>
        <a:lstStyle/>
        <a:p>
          <a:endParaRPr lang="en-US"/>
        </a:p>
      </dgm:t>
    </dgm:pt>
    <dgm:pt modelId="{6C6BF71D-D783-4F10-9346-A485BEFE6510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Pass Laws on enforceable business contracts</a:t>
          </a:r>
        </a:p>
      </dgm:t>
    </dgm:pt>
    <dgm:pt modelId="{F227CE50-1B1E-4101-B988-0D84BA13FC13}" type="parTrans" cxnId="{87C3B0CA-EE89-49BA-A55A-C7F05C028660}">
      <dgm:prSet/>
      <dgm:spPr/>
      <dgm:t>
        <a:bodyPr/>
        <a:lstStyle/>
        <a:p>
          <a:endParaRPr lang="en-US"/>
        </a:p>
      </dgm:t>
    </dgm:pt>
    <dgm:pt modelId="{743A62C4-50FA-4B9F-AA2C-2882F1EC8B83}" type="sibTrans" cxnId="{87C3B0CA-EE89-49BA-A55A-C7F05C028660}">
      <dgm:prSet/>
      <dgm:spPr/>
      <dgm:t>
        <a:bodyPr/>
        <a:lstStyle/>
        <a:p>
          <a:endParaRPr lang="en-US"/>
        </a:p>
      </dgm:t>
    </dgm:pt>
    <dgm:pt modelId="{358B2F0E-6439-43F5-BB22-7BB106FDF2A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Establish currency tradable in the world markets</a:t>
          </a:r>
        </a:p>
      </dgm:t>
    </dgm:pt>
    <dgm:pt modelId="{451093E3-CA53-4DD2-B4FD-C44F680C0724}" type="parTrans" cxnId="{425EB663-38FD-488C-AACF-6FB6A043C9FC}">
      <dgm:prSet/>
      <dgm:spPr/>
      <dgm:t>
        <a:bodyPr/>
        <a:lstStyle/>
        <a:p>
          <a:endParaRPr lang="en-US"/>
        </a:p>
      </dgm:t>
    </dgm:pt>
    <dgm:pt modelId="{3FE7BC4A-088D-4FBF-BBA1-0389F67F3E57}" type="sibTrans" cxnId="{425EB663-38FD-488C-AACF-6FB6A043C9FC}">
      <dgm:prSet/>
      <dgm:spPr/>
      <dgm:t>
        <a:bodyPr/>
        <a:lstStyle/>
        <a:p>
          <a:endParaRPr lang="en-US"/>
        </a:p>
      </dgm:t>
    </dgm:pt>
    <dgm:pt modelId="{76C08C19-4BBB-4935-BE3F-C7A98FD0B76B}">
      <dgm:prSet/>
      <dgm:spPr/>
      <dgm:t>
        <a:bodyPr/>
        <a:lstStyle/>
        <a:p>
          <a:r>
            <a:rPr lang="en-US" dirty="0"/>
            <a:t>Minimize Corruption (“GIFTS”)</a:t>
          </a:r>
        </a:p>
      </dgm:t>
    </dgm:pt>
    <dgm:pt modelId="{D9E07CC1-C724-480D-BD65-68DBC5A9C90B}" type="parTrans" cxnId="{ECC8CAA3-5B0F-4D63-ADC8-843D8CC04CE3}">
      <dgm:prSet/>
      <dgm:spPr/>
      <dgm:t>
        <a:bodyPr/>
        <a:lstStyle/>
        <a:p>
          <a:endParaRPr lang="en-US"/>
        </a:p>
      </dgm:t>
    </dgm:pt>
    <dgm:pt modelId="{FFCB620C-71B8-42A0-8CCA-177947742FBE}" type="sibTrans" cxnId="{ECC8CAA3-5B0F-4D63-ADC8-843D8CC04CE3}">
      <dgm:prSet/>
      <dgm:spPr/>
      <dgm:t>
        <a:bodyPr/>
        <a:lstStyle/>
        <a:p>
          <a:endParaRPr lang="en-US"/>
        </a:p>
      </dgm:t>
    </dgm:pt>
    <dgm:pt modelId="{152884A4-CC1D-49A9-849B-55FAE4D80B7A}" type="pres">
      <dgm:prSet presAssocID="{A9ECAEA3-ADB7-433E-BAED-6896B5D2ACB7}" presName="diagram" presStyleCnt="0">
        <dgm:presLayoutVars>
          <dgm:dir/>
          <dgm:resizeHandles val="exact"/>
        </dgm:presLayoutVars>
      </dgm:prSet>
      <dgm:spPr/>
    </dgm:pt>
    <dgm:pt modelId="{D6F2B4BF-0CF9-4F2B-9763-7202D8784CCB}" type="pres">
      <dgm:prSet presAssocID="{5E1E702F-74BE-4C42-ACC6-FAFBEF4C8AD2}" presName="node" presStyleLbl="node1" presStyleIdx="0" presStyleCnt="6">
        <dgm:presLayoutVars>
          <dgm:bulletEnabled val="1"/>
        </dgm:presLayoutVars>
      </dgm:prSet>
      <dgm:spPr/>
    </dgm:pt>
    <dgm:pt modelId="{06440C40-ABB1-4F2D-850E-6D85785F002A}" type="pres">
      <dgm:prSet presAssocID="{DCA77211-62F1-446C-92AF-186A0682048E}" presName="sibTrans" presStyleCnt="0"/>
      <dgm:spPr/>
    </dgm:pt>
    <dgm:pt modelId="{8CCFA23A-DF49-4223-BF98-D1A205714F22}" type="pres">
      <dgm:prSet presAssocID="{A76E674A-1174-4072-8018-FE6A8EE3F79B}" presName="node" presStyleLbl="node1" presStyleIdx="1" presStyleCnt="6">
        <dgm:presLayoutVars>
          <dgm:bulletEnabled val="1"/>
        </dgm:presLayoutVars>
      </dgm:prSet>
      <dgm:spPr/>
    </dgm:pt>
    <dgm:pt modelId="{687FAFBE-E50F-49B1-8CAC-347F890BEC49}" type="pres">
      <dgm:prSet presAssocID="{8A087603-4519-4078-BAD5-F5DD9D1E5B4A}" presName="sibTrans" presStyleCnt="0"/>
      <dgm:spPr/>
    </dgm:pt>
    <dgm:pt modelId="{983D0D23-A400-4DDB-AD5A-9ABA22B74C72}" type="pres">
      <dgm:prSet presAssocID="{94C100AB-C004-4FDA-B910-7A25BE16F8AC}" presName="node" presStyleLbl="node1" presStyleIdx="2" presStyleCnt="6" custLinFactNeighborX="2228" custLinFactNeighborY="-3424">
        <dgm:presLayoutVars>
          <dgm:bulletEnabled val="1"/>
        </dgm:presLayoutVars>
      </dgm:prSet>
      <dgm:spPr/>
    </dgm:pt>
    <dgm:pt modelId="{3986A54D-76C9-445E-843F-E24399E5C07E}" type="pres">
      <dgm:prSet presAssocID="{45046D31-12FC-4F04-96C3-4EFEE6A4267C}" presName="sibTrans" presStyleCnt="0"/>
      <dgm:spPr/>
    </dgm:pt>
    <dgm:pt modelId="{013EACF6-4208-416C-A46E-6D31A0AB7D50}" type="pres">
      <dgm:prSet presAssocID="{6C6BF71D-D783-4F10-9346-A485BEFE6510}" presName="node" presStyleLbl="node1" presStyleIdx="3" presStyleCnt="6">
        <dgm:presLayoutVars>
          <dgm:bulletEnabled val="1"/>
        </dgm:presLayoutVars>
      </dgm:prSet>
      <dgm:spPr/>
    </dgm:pt>
    <dgm:pt modelId="{0F8FF45B-6642-4C97-AF9C-2969BFCDE97B}" type="pres">
      <dgm:prSet presAssocID="{743A62C4-50FA-4B9F-AA2C-2882F1EC8B83}" presName="sibTrans" presStyleCnt="0"/>
      <dgm:spPr/>
    </dgm:pt>
    <dgm:pt modelId="{7E041DCF-F797-47DB-85B7-7C34CB31F4BA}" type="pres">
      <dgm:prSet presAssocID="{358B2F0E-6439-43F5-BB22-7BB106FDF2A6}" presName="node" presStyleLbl="node1" presStyleIdx="4" presStyleCnt="6">
        <dgm:presLayoutVars>
          <dgm:bulletEnabled val="1"/>
        </dgm:presLayoutVars>
      </dgm:prSet>
      <dgm:spPr/>
    </dgm:pt>
    <dgm:pt modelId="{16148DB9-31CF-40DC-B376-C02B89BEFC95}" type="pres">
      <dgm:prSet presAssocID="{3FE7BC4A-088D-4FBF-BBA1-0389F67F3E57}" presName="sibTrans" presStyleCnt="0"/>
      <dgm:spPr/>
    </dgm:pt>
    <dgm:pt modelId="{DD236382-FC8C-4A82-BA58-501B5E75E9C0}" type="pres">
      <dgm:prSet presAssocID="{76C08C19-4BBB-4935-BE3F-C7A98FD0B76B}" presName="node" presStyleLbl="node1" presStyleIdx="5" presStyleCnt="6">
        <dgm:presLayoutVars>
          <dgm:bulletEnabled val="1"/>
        </dgm:presLayoutVars>
      </dgm:prSet>
      <dgm:spPr/>
    </dgm:pt>
  </dgm:ptLst>
  <dgm:cxnLst>
    <dgm:cxn modelId="{4B1E250F-4BB4-46BA-A444-DD82C2D56448}" type="presOf" srcId="{76C08C19-4BBB-4935-BE3F-C7A98FD0B76B}" destId="{DD236382-FC8C-4A82-BA58-501B5E75E9C0}" srcOrd="0" destOrd="0" presId="urn:microsoft.com/office/officeart/2005/8/layout/default"/>
    <dgm:cxn modelId="{45FB5810-5FDE-442D-AA47-AE3BF8BE6522}" srcId="{A9ECAEA3-ADB7-433E-BAED-6896B5D2ACB7}" destId="{A76E674A-1174-4072-8018-FE6A8EE3F79B}" srcOrd="1" destOrd="0" parTransId="{2AF6C936-AAB8-4AE2-A094-2804349827DC}" sibTransId="{8A087603-4519-4078-BAD5-F5DD9D1E5B4A}"/>
    <dgm:cxn modelId="{FB0AAB14-A1CE-4818-9126-1E86D0E71EE4}" type="presOf" srcId="{358B2F0E-6439-43F5-BB22-7BB106FDF2A6}" destId="{7E041DCF-F797-47DB-85B7-7C34CB31F4BA}" srcOrd="0" destOrd="0" presId="urn:microsoft.com/office/officeart/2005/8/layout/default"/>
    <dgm:cxn modelId="{CC3C7C43-7E24-4644-85B4-788BD831DE0E}" type="presOf" srcId="{94C100AB-C004-4FDA-B910-7A25BE16F8AC}" destId="{983D0D23-A400-4DDB-AD5A-9ABA22B74C72}" srcOrd="0" destOrd="0" presId="urn:microsoft.com/office/officeart/2005/8/layout/default"/>
    <dgm:cxn modelId="{425EB663-38FD-488C-AACF-6FB6A043C9FC}" srcId="{A9ECAEA3-ADB7-433E-BAED-6896B5D2ACB7}" destId="{358B2F0E-6439-43F5-BB22-7BB106FDF2A6}" srcOrd="4" destOrd="0" parTransId="{451093E3-CA53-4DD2-B4FD-C44F680C0724}" sibTransId="{3FE7BC4A-088D-4FBF-BBA1-0389F67F3E57}"/>
    <dgm:cxn modelId="{E657CA4B-74AB-467C-B096-1367855AE52A}" type="presOf" srcId="{5E1E702F-74BE-4C42-ACC6-FAFBEF4C8AD2}" destId="{D6F2B4BF-0CF9-4F2B-9763-7202D8784CCB}" srcOrd="0" destOrd="0" presId="urn:microsoft.com/office/officeart/2005/8/layout/default"/>
    <dgm:cxn modelId="{ECC8CAA3-5B0F-4D63-ADC8-843D8CC04CE3}" srcId="{A9ECAEA3-ADB7-433E-BAED-6896B5D2ACB7}" destId="{76C08C19-4BBB-4935-BE3F-C7A98FD0B76B}" srcOrd="5" destOrd="0" parTransId="{D9E07CC1-C724-480D-BD65-68DBC5A9C90B}" sibTransId="{FFCB620C-71B8-42A0-8CCA-177947742FBE}"/>
    <dgm:cxn modelId="{A934EEAE-50C7-4338-A484-C307073311EE}" type="presOf" srcId="{A9ECAEA3-ADB7-433E-BAED-6896B5D2ACB7}" destId="{152884A4-CC1D-49A9-849B-55FAE4D80B7A}" srcOrd="0" destOrd="0" presId="urn:microsoft.com/office/officeart/2005/8/layout/default"/>
    <dgm:cxn modelId="{C71CACBF-518C-4E37-A06C-84095C017BBC}" type="presOf" srcId="{6C6BF71D-D783-4F10-9346-A485BEFE6510}" destId="{013EACF6-4208-416C-A46E-6D31A0AB7D50}" srcOrd="0" destOrd="0" presId="urn:microsoft.com/office/officeart/2005/8/layout/default"/>
    <dgm:cxn modelId="{7D64FFC9-AD93-4DB4-8609-AEBF329A2926}" srcId="{A9ECAEA3-ADB7-433E-BAED-6896B5D2ACB7}" destId="{5E1E702F-74BE-4C42-ACC6-FAFBEF4C8AD2}" srcOrd="0" destOrd="0" parTransId="{AECF330F-F9AC-4D47-ACB9-2A5595024FBE}" sibTransId="{DCA77211-62F1-446C-92AF-186A0682048E}"/>
    <dgm:cxn modelId="{87C3B0CA-EE89-49BA-A55A-C7F05C028660}" srcId="{A9ECAEA3-ADB7-433E-BAED-6896B5D2ACB7}" destId="{6C6BF71D-D783-4F10-9346-A485BEFE6510}" srcOrd="3" destOrd="0" parTransId="{F227CE50-1B1E-4101-B988-0D84BA13FC13}" sibTransId="{743A62C4-50FA-4B9F-AA2C-2882F1EC8B83}"/>
    <dgm:cxn modelId="{36017DE8-7334-4954-A033-42E980B49A58}" srcId="{A9ECAEA3-ADB7-433E-BAED-6896B5D2ACB7}" destId="{94C100AB-C004-4FDA-B910-7A25BE16F8AC}" srcOrd="2" destOrd="0" parTransId="{681170C8-A7F8-4C3C-B307-5FD1C99B7476}" sibTransId="{45046D31-12FC-4F04-96C3-4EFEE6A4267C}"/>
    <dgm:cxn modelId="{69CC10F1-2C67-4F2B-A992-2EC34FB141B2}" type="presOf" srcId="{A76E674A-1174-4072-8018-FE6A8EE3F79B}" destId="{8CCFA23A-DF49-4223-BF98-D1A205714F22}" srcOrd="0" destOrd="0" presId="urn:microsoft.com/office/officeart/2005/8/layout/default"/>
    <dgm:cxn modelId="{BBA75339-F590-4947-A820-96F686580436}" type="presParOf" srcId="{152884A4-CC1D-49A9-849B-55FAE4D80B7A}" destId="{D6F2B4BF-0CF9-4F2B-9763-7202D8784CCB}" srcOrd="0" destOrd="0" presId="urn:microsoft.com/office/officeart/2005/8/layout/default"/>
    <dgm:cxn modelId="{1D5C65A9-8EB9-434D-A3C8-5A7D1D082A11}" type="presParOf" srcId="{152884A4-CC1D-49A9-849B-55FAE4D80B7A}" destId="{06440C40-ABB1-4F2D-850E-6D85785F002A}" srcOrd="1" destOrd="0" presId="urn:microsoft.com/office/officeart/2005/8/layout/default"/>
    <dgm:cxn modelId="{E1481DEA-5446-49CD-B7ED-DE00727EEED5}" type="presParOf" srcId="{152884A4-CC1D-49A9-849B-55FAE4D80B7A}" destId="{8CCFA23A-DF49-4223-BF98-D1A205714F22}" srcOrd="2" destOrd="0" presId="urn:microsoft.com/office/officeart/2005/8/layout/default"/>
    <dgm:cxn modelId="{254E3A40-F739-4310-8DF8-5F0A3717363C}" type="presParOf" srcId="{152884A4-CC1D-49A9-849B-55FAE4D80B7A}" destId="{687FAFBE-E50F-49B1-8CAC-347F890BEC49}" srcOrd="3" destOrd="0" presId="urn:microsoft.com/office/officeart/2005/8/layout/default"/>
    <dgm:cxn modelId="{A6516BD3-DEF1-4AE3-A1A1-C34F6EB2E5B9}" type="presParOf" srcId="{152884A4-CC1D-49A9-849B-55FAE4D80B7A}" destId="{983D0D23-A400-4DDB-AD5A-9ABA22B74C72}" srcOrd="4" destOrd="0" presId="urn:microsoft.com/office/officeart/2005/8/layout/default"/>
    <dgm:cxn modelId="{14AF4AD6-7F36-4085-B308-1B59CB950E1A}" type="presParOf" srcId="{152884A4-CC1D-49A9-849B-55FAE4D80B7A}" destId="{3986A54D-76C9-445E-843F-E24399E5C07E}" srcOrd="5" destOrd="0" presId="urn:microsoft.com/office/officeart/2005/8/layout/default"/>
    <dgm:cxn modelId="{8AAA504A-1307-4D23-BF1B-B3D9BD042BB1}" type="presParOf" srcId="{152884A4-CC1D-49A9-849B-55FAE4D80B7A}" destId="{013EACF6-4208-416C-A46E-6D31A0AB7D50}" srcOrd="6" destOrd="0" presId="urn:microsoft.com/office/officeart/2005/8/layout/default"/>
    <dgm:cxn modelId="{C225C809-9C7D-4FC8-860E-85927C9F9BFF}" type="presParOf" srcId="{152884A4-CC1D-49A9-849B-55FAE4D80B7A}" destId="{0F8FF45B-6642-4C97-AF9C-2969BFCDE97B}" srcOrd="7" destOrd="0" presId="urn:microsoft.com/office/officeart/2005/8/layout/default"/>
    <dgm:cxn modelId="{C13DF422-5002-49C0-A38A-464EB2A0EDA9}" type="presParOf" srcId="{152884A4-CC1D-49A9-849B-55FAE4D80B7A}" destId="{7E041DCF-F797-47DB-85B7-7C34CB31F4BA}" srcOrd="8" destOrd="0" presId="urn:microsoft.com/office/officeart/2005/8/layout/default"/>
    <dgm:cxn modelId="{D40919E2-AC08-47B8-9F5A-9FF23FB22804}" type="presParOf" srcId="{152884A4-CC1D-49A9-849B-55FAE4D80B7A}" destId="{16148DB9-31CF-40DC-B376-C02B89BEFC95}" srcOrd="9" destOrd="0" presId="urn:microsoft.com/office/officeart/2005/8/layout/default"/>
    <dgm:cxn modelId="{81959528-7C2A-47A5-82CB-7619CFE3384D}" type="presParOf" srcId="{152884A4-CC1D-49A9-849B-55FAE4D80B7A}" destId="{DD236382-FC8C-4A82-BA58-501B5E75E9C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F6436-F78A-4764-A38E-A097BCB69519}">
      <dsp:nvSpPr>
        <dsp:cNvPr id="0" name=""/>
        <dsp:cNvSpPr/>
      </dsp:nvSpPr>
      <dsp:spPr>
        <a:xfrm>
          <a:off x="2461650" y="1532557"/>
          <a:ext cx="1564291" cy="1164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Factors of Production</a:t>
          </a:r>
        </a:p>
      </dsp:txBody>
      <dsp:txXfrm>
        <a:off x="2690735" y="1703092"/>
        <a:ext cx="1106121" cy="823417"/>
      </dsp:txXfrm>
    </dsp:sp>
    <dsp:sp modelId="{D0537D33-F1D4-4BE7-AB6E-8088ED27C57D}">
      <dsp:nvSpPr>
        <dsp:cNvPr id="0" name=""/>
        <dsp:cNvSpPr/>
      </dsp:nvSpPr>
      <dsp:spPr>
        <a:xfrm rot="16200000">
          <a:off x="3068304" y="1340998"/>
          <a:ext cx="350983" cy="32134"/>
        </a:xfrm>
        <a:custGeom>
          <a:avLst/>
          <a:gdLst/>
          <a:ahLst/>
          <a:cxnLst/>
          <a:rect l="0" t="0" r="0" b="0"/>
          <a:pathLst>
            <a:path>
              <a:moveTo>
                <a:pt x="0" y="16067"/>
              </a:moveTo>
              <a:lnTo>
                <a:pt x="350983" y="160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35021" y="1348291"/>
        <a:ext cx="17549" cy="17549"/>
      </dsp:txXfrm>
    </dsp:sp>
    <dsp:sp modelId="{2D0DB885-A66D-4BD8-BB51-5FC17E0C2C99}">
      <dsp:nvSpPr>
        <dsp:cNvPr id="0" name=""/>
        <dsp:cNvSpPr/>
      </dsp:nvSpPr>
      <dsp:spPr>
        <a:xfrm>
          <a:off x="2661551" y="17086"/>
          <a:ext cx="1164487" cy="11644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Land</a:t>
          </a:r>
        </a:p>
      </dsp:txBody>
      <dsp:txXfrm>
        <a:off x="2832086" y="187621"/>
        <a:ext cx="823417" cy="823417"/>
      </dsp:txXfrm>
    </dsp:sp>
    <dsp:sp modelId="{42B48AA7-0A55-4C2C-BBFC-5B92FCD76FB7}">
      <dsp:nvSpPr>
        <dsp:cNvPr id="0" name=""/>
        <dsp:cNvSpPr/>
      </dsp:nvSpPr>
      <dsp:spPr>
        <a:xfrm rot="20520000">
          <a:off x="3956241" y="1838085"/>
          <a:ext cx="179498" cy="32134"/>
        </a:xfrm>
        <a:custGeom>
          <a:avLst/>
          <a:gdLst/>
          <a:ahLst/>
          <a:cxnLst/>
          <a:rect l="0" t="0" r="0" b="0"/>
          <a:pathLst>
            <a:path>
              <a:moveTo>
                <a:pt x="0" y="16067"/>
              </a:moveTo>
              <a:lnTo>
                <a:pt x="179498" y="160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41503" y="1849665"/>
        <a:ext cx="8974" cy="8974"/>
      </dsp:txXfrm>
    </dsp:sp>
    <dsp:sp modelId="{BF9189E2-2F42-494D-B87B-F3CE80871B6F}">
      <dsp:nvSpPr>
        <dsp:cNvPr id="0" name=""/>
        <dsp:cNvSpPr/>
      </dsp:nvSpPr>
      <dsp:spPr>
        <a:xfrm>
          <a:off x="4102850" y="1064251"/>
          <a:ext cx="1164487" cy="11644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Labor</a:t>
          </a:r>
        </a:p>
      </dsp:txBody>
      <dsp:txXfrm>
        <a:off x="4273385" y="1234786"/>
        <a:ext cx="823417" cy="823417"/>
      </dsp:txXfrm>
    </dsp:sp>
    <dsp:sp modelId="{1B12F054-AF9F-474A-AD71-2E4F4DF08B8A}">
      <dsp:nvSpPr>
        <dsp:cNvPr id="0" name=""/>
        <dsp:cNvSpPr/>
      </dsp:nvSpPr>
      <dsp:spPr>
        <a:xfrm rot="2861114">
          <a:off x="3631318" y="2696740"/>
          <a:ext cx="313806" cy="32134"/>
        </a:xfrm>
        <a:custGeom>
          <a:avLst/>
          <a:gdLst/>
          <a:ahLst/>
          <a:cxnLst/>
          <a:rect l="0" t="0" r="0" b="0"/>
          <a:pathLst>
            <a:path>
              <a:moveTo>
                <a:pt x="0" y="16067"/>
              </a:moveTo>
              <a:lnTo>
                <a:pt x="313806" y="160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780376" y="2704963"/>
        <a:ext cx="15690" cy="15690"/>
      </dsp:txXfrm>
    </dsp:sp>
    <dsp:sp modelId="{981DDDAB-4C5F-44FE-9606-E462567A9BBB}">
      <dsp:nvSpPr>
        <dsp:cNvPr id="0" name=""/>
        <dsp:cNvSpPr/>
      </dsp:nvSpPr>
      <dsp:spPr>
        <a:xfrm>
          <a:off x="3703573" y="2677132"/>
          <a:ext cx="1164487" cy="11644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Capital</a:t>
          </a:r>
        </a:p>
      </dsp:txBody>
      <dsp:txXfrm>
        <a:off x="3874108" y="2847667"/>
        <a:ext cx="823417" cy="823417"/>
      </dsp:txXfrm>
    </dsp:sp>
    <dsp:sp modelId="{CB92B001-A073-4D3E-A40D-456CF81D79F4}">
      <dsp:nvSpPr>
        <dsp:cNvPr id="0" name=""/>
        <dsp:cNvSpPr/>
      </dsp:nvSpPr>
      <dsp:spPr>
        <a:xfrm rot="7560000">
          <a:off x="2645091" y="2726337"/>
          <a:ext cx="285447" cy="32134"/>
        </a:xfrm>
        <a:custGeom>
          <a:avLst/>
          <a:gdLst/>
          <a:ahLst/>
          <a:cxnLst/>
          <a:rect l="0" t="0" r="0" b="0"/>
          <a:pathLst>
            <a:path>
              <a:moveTo>
                <a:pt x="0" y="16067"/>
              </a:moveTo>
              <a:lnTo>
                <a:pt x="285447" y="160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780679" y="2735268"/>
        <a:ext cx="14272" cy="14272"/>
      </dsp:txXfrm>
    </dsp:sp>
    <dsp:sp modelId="{40A6208C-841C-40EC-B641-AB6107CABC5D}">
      <dsp:nvSpPr>
        <dsp:cNvPr id="0" name=""/>
        <dsp:cNvSpPr/>
      </dsp:nvSpPr>
      <dsp:spPr>
        <a:xfrm>
          <a:off x="1724736" y="2758599"/>
          <a:ext cx="1256575" cy="11644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Entrepreneurship</a:t>
          </a:r>
        </a:p>
      </dsp:txBody>
      <dsp:txXfrm>
        <a:off x="1908757" y="2929134"/>
        <a:ext cx="888533" cy="823417"/>
      </dsp:txXfrm>
    </dsp:sp>
    <dsp:sp modelId="{B52F5592-C139-48DC-8A9A-9F6174ADA873}">
      <dsp:nvSpPr>
        <dsp:cNvPr id="0" name=""/>
        <dsp:cNvSpPr/>
      </dsp:nvSpPr>
      <dsp:spPr>
        <a:xfrm rot="11880000">
          <a:off x="2320523" y="1833123"/>
          <a:ext cx="211612" cy="32134"/>
        </a:xfrm>
        <a:custGeom>
          <a:avLst/>
          <a:gdLst/>
          <a:ahLst/>
          <a:cxnLst/>
          <a:rect l="0" t="0" r="0" b="0"/>
          <a:pathLst>
            <a:path>
              <a:moveTo>
                <a:pt x="0" y="16067"/>
              </a:moveTo>
              <a:lnTo>
                <a:pt x="211612" y="160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421039" y="1843900"/>
        <a:ext cx="10580" cy="10580"/>
      </dsp:txXfrm>
    </dsp:sp>
    <dsp:sp modelId="{8E268648-EA22-4AD3-B38A-43F6EE890817}">
      <dsp:nvSpPr>
        <dsp:cNvPr id="0" name=""/>
        <dsp:cNvSpPr/>
      </dsp:nvSpPr>
      <dsp:spPr>
        <a:xfrm>
          <a:off x="1255455" y="1064251"/>
          <a:ext cx="1094082" cy="11644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Knowledge</a:t>
          </a:r>
        </a:p>
      </dsp:txBody>
      <dsp:txXfrm>
        <a:off x="1415680" y="1234786"/>
        <a:ext cx="773632" cy="823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2B4BF-0CF9-4F2B-9763-7202D8784CCB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Minimize Spending, Tax, Strict Regulations</a:t>
          </a:r>
        </a:p>
      </dsp:txBody>
      <dsp:txXfrm>
        <a:off x="916483" y="1984"/>
        <a:ext cx="2030015" cy="1218009"/>
      </dsp:txXfrm>
    </dsp:sp>
    <dsp:sp modelId="{8CCFA23A-DF49-4223-BF98-D1A205714F22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Encourage Private Ownership</a:t>
          </a:r>
        </a:p>
      </dsp:txBody>
      <dsp:txXfrm>
        <a:off x="3149500" y="1984"/>
        <a:ext cx="2030015" cy="1218009"/>
      </dsp:txXfrm>
    </dsp:sp>
    <dsp:sp modelId="{983D0D23-A400-4DDB-AD5A-9ABA22B74C72}">
      <dsp:nvSpPr>
        <dsp:cNvPr id="0" name=""/>
        <dsp:cNvSpPr/>
      </dsp:nvSpPr>
      <dsp:spPr>
        <a:xfrm>
          <a:off x="961712" y="1381290"/>
          <a:ext cx="2030015" cy="1218009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Minimize interruptions on Free Exchange of Goods and Services</a:t>
          </a:r>
        </a:p>
      </dsp:txBody>
      <dsp:txXfrm>
        <a:off x="961712" y="1381290"/>
        <a:ext cx="2030015" cy="1218009"/>
      </dsp:txXfrm>
    </dsp:sp>
    <dsp:sp modelId="{013EACF6-4208-416C-A46E-6D31A0AB7D50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Pass Laws on enforceable business contracts</a:t>
          </a:r>
        </a:p>
      </dsp:txBody>
      <dsp:txXfrm>
        <a:off x="3149500" y="1422995"/>
        <a:ext cx="2030015" cy="1218009"/>
      </dsp:txXfrm>
    </dsp:sp>
    <dsp:sp modelId="{7E041DCF-F797-47DB-85B7-7C34CB31F4BA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Establish currency tradable in the world markets</a:t>
          </a:r>
        </a:p>
      </dsp:txBody>
      <dsp:txXfrm>
        <a:off x="916483" y="2844006"/>
        <a:ext cx="2030015" cy="1218009"/>
      </dsp:txXfrm>
    </dsp:sp>
    <dsp:sp modelId="{DD236382-FC8C-4A82-BA58-501B5E75E9C0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Minimize Corruption (“GIFTS”)</a:t>
          </a:r>
        </a:p>
      </dsp:txBody>
      <dsp:txXfrm>
        <a:off x="3149500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9C0E85-9464-4872-8C94-545013EC62C1}" type="datetime1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DCFD5C6-4FD0-4F52-B5A7-8648A2409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200">
                <a:cs typeface="+mn-cs"/>
              </a:defRPr>
            </a:lvl1pPr>
          </a:lstStyle>
          <a:p>
            <a:pPr>
              <a:defRPr/>
            </a:pPr>
            <a:fld id="{F6846AA3-A2E3-4E29-823D-C916F502D887}" type="datetime1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cs typeface="+mn-cs"/>
              </a:defRPr>
            </a:lvl1pPr>
          </a:lstStyle>
          <a:p>
            <a:pPr>
              <a:defRPr/>
            </a:pPr>
            <a:fld id="{45C3A94B-3971-43EC-8B5E-23C6588DA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775906-0C0F-4908-863F-EB77CA0085CB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7D39CD-15FF-423B-8D46-716DBEFB31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DBA088F-E54C-4CD3-BD72-A9C70597988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775906-0C0F-4908-863F-EB77CA0085CB}" type="slidenum">
              <a:rPr lang="en-US" smtClean="0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88BE1F-7CFD-4405-980E-4B3BEB2542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634429E-0063-4A0E-9A89-642AB54A49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342961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86F5B-1A6F-4AC5-8FE3-AA32A76F3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337B7D5-26C9-4F48-A360-B6FDA22646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157B04-5E8E-4688-BC04-87DE84CE4CB5}" type="slidenum">
              <a:rPr lang="en-US" smtClean="0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7DF3BD-1767-4C97-93A9-34F2DE9495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660F546-75AD-4D71-8472-3BC27E55F3B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157B04-5E8E-4688-BC04-87DE84CE4CB5}" type="slidenum">
              <a:rPr lang="en-US" smtClean="0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FEB003-0C90-4288-B2E6-6CA256CED7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121A242-1E93-4F6E-8B3C-C68BB9A4BF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20198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157B04-5E8E-4688-BC04-87DE84CE4CB5}" type="slidenum">
              <a:rPr lang="en-US" smtClean="0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5E07B-B847-40C2-B17C-7A6EEA671D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B884391-2AFA-4156-A82A-DDCFC3D445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20132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99F5D-AC27-4375-BE66-D73066C028D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5071-C4AE-4ACC-846F-DBFB8CD5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5F246-B19B-44A9-B586-59A68AB5DEB3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C062B-5349-4DB7-B13C-25B9F60B5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E87FD-3EAB-45B4-A172-2D1224456D50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30C04-FA90-41A8-9CE9-91E8AC47E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BF24E-9A3C-4368-ADF6-73992DBB8916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A476-BECD-418A-BADF-DA0E4380D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6B157-256D-4E38-B197-72975B508F2E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1DF-68FD-4C25-98C0-78F66405C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3093B-3535-46F4-AC71-D64B46B82F0F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32A0-A2A3-42D3-B1D7-E2A7D2E0D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18F4C-0A73-4A23-8C4A-02561ABF48E7}" type="datetime1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7C40-2CD5-48BE-86C9-5E06D626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4F1F6-C264-4B92-A9D8-31271F9E3889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DC806-2300-485B-A209-A1C8FAA3C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F86E-5652-4EAD-B421-6F2E067F4088}" type="datetime1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8E77-B227-4135-A79A-62870F886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9EE12-6DFD-4911-9DBB-8A1EE045346F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B399-178E-48AD-88AC-508A57563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BCD98-CAC4-4413-8BB5-CCE81A9D3550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6B73-6A4D-4ECD-B16D-E5B7E0482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4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47300A5F-50A7-4A3E-B238-4AA06B1F7929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@2020 Nusrat Hafiz.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01008B71-0A32-4B73-A8EA-C2281DB9B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youtube.com/watch?v=eSMVbS7BcTU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.png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video" Target="https://www.youtube.com/embed/eSMVbS7BcTU?feature=oembed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youtu.be/eSMVbS7BcTU" TargetMode="External"/><Relationship Id="rId5" Type="http://schemas.openxmlformats.org/officeDocument/2006/relationships/hyperlink" Target="https://www.youtube.com/watch?v=eSMVbS7BcTU" TargetMode="Externa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video" Target="https://www.youtube.com/embed/vx2773eSbec?feature=oembed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hyperlink" Target="https://youtu.be/vx2773eSbec" TargetMode="Externa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208-68DF-4C9D-BF48-3B1202AC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5" y="304800"/>
            <a:ext cx="8451166" cy="203954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Delivered by: Nusrat Hafiz (NHF)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DD8E-86C5-4994-B88C-3C5CD99F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45" y="2300385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DDCE-9385-4D37-926F-333B2B7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C61C-1C8A-4DB5-97DF-0113886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09F013F0-5AAB-4584-AF3B-7D497817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" y="5231091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4E0A-1E64-4213-898B-5CA37B49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B674F1-49AD-4E3D-B4B5-ED537EFCA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6" b="98884" l="5085" r="97627">
                        <a14:foregroundMark x1="48814" y1="25446" x2="61017" y2="55357"/>
                        <a14:foregroundMark x1="31864" y1="49777" x2="63390" y2="72991"/>
                        <a14:foregroundMark x1="12203" y1="63393" x2="70169" y2="92188"/>
                        <a14:foregroundMark x1="34237" y1="55804" x2="33559" y2="52679"/>
                        <a14:foregroundMark x1="31864" y1="55357" x2="33220" y2="74777"/>
                        <a14:foregroundMark x1="32542" y1="45759" x2="62034" y2="79464"/>
                        <a14:foregroundMark x1="77288" y1="66741" x2="19322" y2="75670"/>
                        <a14:foregroundMark x1="49831" y1="39509" x2="51525" y2="54911"/>
                        <a14:foregroundMark x1="25085" y1="32589" x2="31525" y2="3571"/>
                        <a14:foregroundMark x1="9831" y1="63839" x2="11186" y2="80804"/>
                        <a14:foregroundMark x1="16949" y1="79911" x2="85085" y2="80804"/>
                        <a14:foregroundMark x1="15254" y1="81250" x2="83051" y2="86161"/>
                        <a14:foregroundMark x1="12881" y1="85268" x2="81356" y2="85714"/>
                        <a14:foregroundMark x1="10508" y1="81696" x2="5424" y2="53125"/>
                        <a14:foregroundMark x1="7119" y1="77902" x2="82373" y2="86607"/>
                        <a14:foregroundMark x1="7119" y1="74330" x2="3729" y2="55804"/>
                        <a14:foregroundMark x1="69492" y1="91071" x2="92881" y2="87500"/>
                        <a14:foregroundMark x1="93898" y1="84375" x2="92203" y2="58036"/>
                        <a14:foregroundMark x1="94576" y1="79911" x2="96271" y2="56250"/>
                        <a14:foregroundMark x1="96271" y1="81250" x2="95254" y2="61607"/>
                        <a14:foregroundMark x1="7119" y1="83929" x2="26102" y2="89732"/>
                        <a14:foregroundMark x1="6441" y1="86607" x2="1695" y2="65848"/>
                        <a14:foregroundMark x1="7797" y1="86607" x2="75932" y2="89732"/>
                        <a14:foregroundMark x1="39661" y1="36161" x2="39661" y2="36161"/>
                        <a14:foregroundMark x1="55593" y1="8929" x2="64407" y2="17634"/>
                        <a14:foregroundMark x1="55593" y1="9375" x2="66102" y2="19420"/>
                        <a14:foregroundMark x1="55593" y1="8482" x2="66780" y2="20759"/>
                        <a14:foregroundMark x1="58644" y1="8036" x2="58644" y2="8036"/>
                        <a14:foregroundMark x1="59661" y1="66295" x2="66441" y2="57589"/>
                        <a14:foregroundMark x1="6102" y1="91295" x2="90169" y2="91741"/>
                        <a14:foregroundMark x1="9831" y1="95089" x2="91186" y2="95536"/>
                        <a14:foregroundMark x1="6102" y1="98214" x2="91525" y2="99107"/>
                        <a14:foregroundMark x1="5085" y1="83259" x2="10847" y2="97991"/>
                        <a14:foregroundMark x1="10847" y1="97991" x2="10847" y2="97991"/>
                        <a14:foregroundMark x1="94915" y1="70536" x2="97627" y2="979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3311" y="2239474"/>
            <a:ext cx="3257378" cy="4012003"/>
          </a:xfrm>
          <a:prstGeom prst="rect">
            <a:avLst/>
          </a:prstGeom>
          <a:pattFill prst="pct80">
            <a:fgClr>
              <a:srgbClr val="F7A427"/>
            </a:fgClr>
            <a:bgClr>
              <a:schemeClr val="bg1"/>
            </a:bgClr>
          </a:patt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22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57"/>
    </mc:Choice>
    <mc:Fallback xmlns="">
      <p:transition spd="slow" advTm="605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208-68DF-4C9D-BF48-3B1202A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DD8E-86C5-4994-B88C-3C5CD99F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45" y="1452347"/>
            <a:ext cx="8229600" cy="4525963"/>
          </a:xfrm>
        </p:spPr>
        <p:txBody>
          <a:bodyPr/>
          <a:lstStyle/>
          <a:p>
            <a:r>
              <a:rPr lang="en-US" dirty="0"/>
              <a:t>Factors of Production</a:t>
            </a:r>
          </a:p>
          <a:p>
            <a:endParaRPr lang="en-US" dirty="0"/>
          </a:p>
          <a:p>
            <a:r>
              <a:rPr lang="en-US" dirty="0"/>
              <a:t>Business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(I) Economic and Legal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DDCE-9385-4D37-926F-333B2B7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C61C-1C8A-4DB5-97DF-0113886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AE449-9FA1-4AE7-96DC-472E4D2635EE}"/>
              </a:ext>
            </a:extLst>
          </p:cNvPr>
          <p:cNvSpPr txBox="1"/>
          <p:nvPr/>
        </p:nvSpPr>
        <p:spPr>
          <a:xfrm>
            <a:off x="687595" y="28189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09F013F0-5AAB-4584-AF3B-7D497817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" y="5231091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4E0A-1E64-4213-898B-5CA37B49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2"/>
    </mc:Choice>
    <mc:Fallback xmlns="">
      <p:transition spd="slow" advTm="177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  <a:p>
            <a:pPr algn="ctr" rtl="0">
              <a:defRPr/>
            </a:pPr>
            <a:endParaRPr lang="en-US" sz="1800" dirty="0">
              <a:hlinkClick r:id="rId3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24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7315200" y="381000"/>
            <a:ext cx="1644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500" i="1">
                <a:solidFill>
                  <a:schemeClr val="bg1"/>
                </a:solidFill>
                <a:latin typeface="Helvetica" pitchFamily="34" charset="0"/>
              </a:rPr>
              <a:t>The Importance of Entrepreneurs to the Creation of Wealth</a:t>
            </a:r>
          </a:p>
        </p:txBody>
      </p:sp>
      <p:sp>
        <p:nvSpPr>
          <p:cNvPr id="30727" name="TextBox 14"/>
          <p:cNvSpPr txBox="1">
            <a:spLocks noChangeArrowheads="1"/>
          </p:cNvSpPr>
          <p:nvPr/>
        </p:nvSpPr>
        <p:spPr bwMode="auto">
          <a:xfrm>
            <a:off x="-34583" y="557223"/>
            <a:ext cx="7924800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 rtl="0"/>
            <a:endParaRPr lang="en-US" sz="2000" dirty="0"/>
          </a:p>
          <a:p>
            <a:pPr lvl="1" algn="l" rtl="0"/>
            <a:endParaRPr lang="en-US" sz="2000" dirty="0"/>
          </a:p>
          <a:p>
            <a:pPr lvl="1" algn="l" rtl="0"/>
            <a:r>
              <a:rPr lang="en-US" sz="2000" dirty="0"/>
              <a:t>The factor of production is a resource that is used in the production of something else and the firm to earn economic profit. </a:t>
            </a:r>
          </a:p>
          <a:p>
            <a:pPr lvl="1" algn="l" rtl="0"/>
            <a:endParaRPr lang="en-US" sz="2700" i="1" dirty="0">
              <a:latin typeface="Helvetica" pitchFamily="34" charset="0"/>
            </a:endParaRPr>
          </a:p>
          <a:p>
            <a:pPr marL="287338" indent="-287338" algn="l" rtl="0"/>
            <a:endParaRPr lang="en-US" sz="2800" dirty="0">
              <a:latin typeface="Calibri" pitchFamily="34" charset="0"/>
            </a:endParaRPr>
          </a:p>
        </p:txBody>
      </p:sp>
      <p:sp>
        <p:nvSpPr>
          <p:cNvPr id="30728" name="Title 1"/>
          <p:cNvSpPr>
            <a:spLocks noGrp="1"/>
          </p:cNvSpPr>
          <p:nvPr>
            <p:ph type="ctrTitle"/>
          </p:nvPr>
        </p:nvSpPr>
        <p:spPr>
          <a:xfrm>
            <a:off x="-162951" y="318701"/>
            <a:ext cx="7772400" cy="94883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Helvetica" pitchFamily="34" charset="0"/>
              </a:rPr>
              <a:t>FIVE FACTORS of PRODUCTION</a:t>
            </a:r>
          </a:p>
        </p:txBody>
      </p:sp>
      <p:sp>
        <p:nvSpPr>
          <p:cNvPr id="30729" name="TextBox 12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LG2</a:t>
            </a:r>
          </a:p>
        </p:txBody>
      </p:sp>
      <p:sp>
        <p:nvSpPr>
          <p:cNvPr id="30730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3BABF6C4-9F26-486C-B139-B3A34692542D}" type="slidenum">
              <a:rPr lang="en-US" sz="1200">
                <a:latin typeface="Times New Roman" pitchFamily="18" charset="0"/>
              </a:rPr>
              <a:pPr defTabSz="914400" rtl="0"/>
              <a:t>3</a:t>
            </a:fld>
            <a:endParaRPr lang="en-US" sz="1200">
              <a:latin typeface="Times New Roman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2AB81F-0A22-4A0A-B9B7-0A6C3A257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266010"/>
              </p:ext>
            </p:extLst>
          </p:nvPr>
        </p:nvGraphicFramePr>
        <p:xfrm>
          <a:off x="904889" y="1938514"/>
          <a:ext cx="6522794" cy="39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76FCDAE-7DDA-4750-A79A-DC9E19BAF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5C8A0A65-DE24-4575-8D9C-35B7C849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A3882-971E-4E52-9F25-C696DA67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274" y="6326574"/>
            <a:ext cx="384512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69FB77-3BF1-426D-9857-3E01F730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1184617" y="39375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59"/>
    </mc:Choice>
    <mc:Fallback xmlns="">
      <p:transition spd="slow" advTm="2249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3442" y="517525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  <a:p>
            <a:pPr algn="ctr" rtl="0">
              <a:defRPr/>
            </a:pPr>
            <a:endParaRPr lang="en-US" sz="1800" dirty="0">
              <a:hlinkClick r:id="rId5"/>
            </a:endParaRPr>
          </a:p>
        </p:txBody>
      </p:sp>
      <p:sp>
        <p:nvSpPr>
          <p:cNvPr id="5" name="Oval 4"/>
          <p:cNvSpPr/>
          <p:nvPr/>
        </p:nvSpPr>
        <p:spPr>
          <a:xfrm>
            <a:off x="7421929" y="97594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24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7466428" y="288063"/>
            <a:ext cx="1644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500" i="1" dirty="0">
                <a:solidFill>
                  <a:schemeClr val="bg1"/>
                </a:solidFill>
                <a:latin typeface="Helvetica" pitchFamily="34" charset="0"/>
              </a:rPr>
              <a:t>The Importance of Entrepreneurs to the Creation of Wealth</a:t>
            </a:r>
          </a:p>
        </p:txBody>
      </p:sp>
      <p:sp>
        <p:nvSpPr>
          <p:cNvPr id="30727" name="TextBox 14"/>
          <p:cNvSpPr txBox="1">
            <a:spLocks noChangeArrowheads="1"/>
          </p:cNvSpPr>
          <p:nvPr/>
        </p:nvSpPr>
        <p:spPr bwMode="auto">
          <a:xfrm>
            <a:off x="-225083" y="1517105"/>
            <a:ext cx="9216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 rtl="0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 Video Presentation on Factor of Production: </a:t>
            </a:r>
            <a:r>
              <a:rPr lang="en-US" sz="1800" dirty="0">
                <a:hlinkClick r:id="rId6"/>
              </a:rPr>
              <a:t>https://youtu.be/eSMVbS7BcTU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0728" name="Title 1"/>
          <p:cNvSpPr>
            <a:spLocks noGrp="1"/>
          </p:cNvSpPr>
          <p:nvPr>
            <p:ph type="ctrTitle"/>
          </p:nvPr>
        </p:nvSpPr>
        <p:spPr>
          <a:xfrm>
            <a:off x="-305972" y="49721"/>
            <a:ext cx="7772400" cy="948830"/>
          </a:xfrm>
        </p:spPr>
        <p:txBody>
          <a:bodyPr/>
          <a:lstStyle/>
          <a:p>
            <a:pPr eaLnBrk="1" hangingPunct="1"/>
            <a:br>
              <a:rPr lang="en-US" sz="3200" b="1" dirty="0">
                <a:latin typeface="Helvetica" pitchFamily="34" charset="0"/>
              </a:rPr>
            </a:br>
            <a:r>
              <a:rPr lang="en-US" sz="3200" b="1" dirty="0">
                <a:latin typeface="Helvetica" pitchFamily="34" charset="0"/>
              </a:rPr>
              <a:t>FIVE FACTORS of PRODUCTION</a:t>
            </a:r>
          </a:p>
        </p:txBody>
      </p:sp>
      <p:sp>
        <p:nvSpPr>
          <p:cNvPr id="30729" name="TextBox 12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LG2</a:t>
            </a:r>
          </a:p>
        </p:txBody>
      </p:sp>
      <p:sp>
        <p:nvSpPr>
          <p:cNvPr id="30730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3BABF6C4-9F26-486C-B139-B3A34692542D}" type="slidenum">
              <a:rPr lang="en-US" sz="1200">
                <a:latin typeface="Times New Roman" pitchFamily="18" charset="0"/>
              </a:rPr>
              <a:pPr defTabSz="914400" rtl="0"/>
              <a:t>4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4" name="Online Media 1" title="Factors of Production and the Factor and Product Market">
            <a:hlinkClick r:id="" action="ppaction://media"/>
            <a:extLst>
              <a:ext uri="{FF2B5EF4-FFF2-40B4-BE49-F238E27FC236}">
                <a16:creationId xmlns:a16="http://schemas.microsoft.com/office/drawing/2014/main" id="{8F5E9832-0EDF-4838-BC30-D45D74D51E8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1572330" y="2012950"/>
            <a:ext cx="6096000" cy="3429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9B719F-C6A6-4EB7-B58C-B5571B7C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1" y="6356350"/>
            <a:ext cx="3428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E2BAE-99D8-4201-83A4-E214A672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01CC28-086B-4FCD-A4B9-7BABDD1AD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225" y="5045493"/>
            <a:ext cx="2066723" cy="1326797"/>
          </a:xfrm>
          <a:prstGeom prst="rect">
            <a:avLst/>
          </a:prstGeom>
        </p:spPr>
      </p:pic>
      <p:pic>
        <p:nvPicPr>
          <p:cNvPr id="18" name="Picture 17" descr="BracU Logo | Brac University">
            <a:extLst>
              <a:ext uri="{FF2B5EF4-FFF2-40B4-BE49-F238E27FC236}">
                <a16:creationId xmlns:a16="http://schemas.microsoft.com/office/drawing/2014/main" id="{2710255B-E7AC-46F4-A791-99B962609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707830" y="54456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4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1"/>
    </mc:Choice>
    <mc:Fallback xmlns="">
      <p:transition spd="slow" advTm="13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l" rtl="0"/>
            <a:endParaRPr lang="en-US" sz="2700" i="1" dirty="0">
              <a:latin typeface="Helvetic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499350" y="-1312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772" name="TextBox 7"/>
          <p:cNvSpPr txBox="1">
            <a:spLocks noChangeArrowheads="1"/>
          </p:cNvSpPr>
          <p:nvPr/>
        </p:nvSpPr>
        <p:spPr bwMode="auto">
          <a:xfrm>
            <a:off x="8489950" y="1213349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7620000" y="228600"/>
            <a:ext cx="1492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 i="1" dirty="0">
                <a:solidFill>
                  <a:schemeClr val="bg1"/>
                </a:solidFill>
                <a:latin typeface="Helvetica" pitchFamily="34" charset="0"/>
              </a:rPr>
              <a:t>The Business Environment</a:t>
            </a:r>
          </a:p>
        </p:txBody>
      </p:sp>
      <p:sp>
        <p:nvSpPr>
          <p:cNvPr id="32775" name="Title 1"/>
          <p:cNvSpPr>
            <a:spLocks noGrp="1"/>
          </p:cNvSpPr>
          <p:nvPr>
            <p:ph type="ctrTitle"/>
          </p:nvPr>
        </p:nvSpPr>
        <p:spPr>
          <a:xfrm>
            <a:off x="255234" y="458828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sz="3000" b="1" dirty="0">
                <a:latin typeface="Helvetica" pitchFamily="34" charset="0"/>
              </a:rPr>
              <a:t>Business Environment</a:t>
            </a:r>
            <a:br>
              <a:rPr lang="en-US" sz="3200" b="1" dirty="0">
                <a:latin typeface="Helvetica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Business Environment is the sum total of all external and internal </a:t>
            </a:r>
            <a:b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factors that influence a business. An external business environment is composed of all the outside factors or influences that impact the </a:t>
            </a:r>
            <a:b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of business. </a:t>
            </a:r>
          </a:p>
        </p:txBody>
      </p:sp>
      <p:sp>
        <p:nvSpPr>
          <p:cNvPr id="32776" name="TextBox 10"/>
          <p:cNvSpPr txBox="1">
            <a:spLocks noChangeArrowheads="1"/>
          </p:cNvSpPr>
          <p:nvPr/>
        </p:nvSpPr>
        <p:spPr bwMode="auto">
          <a:xfrm>
            <a:off x="8293515" y="70386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 dirty="0">
                <a:solidFill>
                  <a:schemeClr val="bg1"/>
                </a:solidFill>
                <a:latin typeface="Helvetica" pitchFamily="34" charset="0"/>
              </a:rPr>
              <a:t>LG2</a:t>
            </a:r>
          </a:p>
        </p:txBody>
      </p:sp>
      <p:sp>
        <p:nvSpPr>
          <p:cNvPr id="32778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208B639C-F8DA-43A4-B29A-06CB604E55D2}" type="slidenum">
              <a:rPr lang="en-US" sz="1200">
                <a:latin typeface="Times New Roman" pitchFamily="18" charset="0"/>
              </a:rPr>
              <a:pPr defTabSz="914400" rtl="0"/>
              <a:t>5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FD469-E7B0-4F56-9DA4-30444CF3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09" y="1686005"/>
            <a:ext cx="5337590" cy="466083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C21D78-A1EF-4F2A-A49C-55CBD3F9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E0FBD4-A31D-4482-AB4E-281C18E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93DF23-66A3-403D-A2DC-EA52D9FA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789" y="4807546"/>
            <a:ext cx="2066723" cy="1326797"/>
          </a:xfrm>
          <a:prstGeom prst="rect">
            <a:avLst/>
          </a:prstGeom>
        </p:spPr>
      </p:pic>
      <p:pic>
        <p:nvPicPr>
          <p:cNvPr id="17" name="Picture 16" descr="BracU Logo | Brac University">
            <a:extLst>
              <a:ext uri="{FF2B5EF4-FFF2-40B4-BE49-F238E27FC236}">
                <a16:creationId xmlns:a16="http://schemas.microsoft.com/office/drawing/2014/main" id="{56AA766E-4B8D-458D-A691-155327B53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1121383" y="53937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68"/>
    </mc:Choice>
    <mc:Fallback xmlns="">
      <p:transition spd="slow" advTm="1103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7315200" y="476250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 i="1">
                <a:solidFill>
                  <a:schemeClr val="bg1"/>
                </a:solidFill>
                <a:latin typeface="Helvetica" pitchFamily="34" charset="0"/>
              </a:rPr>
              <a:t>The Economic </a:t>
            </a:r>
          </a:p>
          <a:p>
            <a:pPr algn="l" rtl="0"/>
            <a:r>
              <a:rPr lang="en-US" sz="1600" i="1">
                <a:solidFill>
                  <a:schemeClr val="bg1"/>
                </a:solidFill>
                <a:latin typeface="Helvetica" pitchFamily="34" charset="0"/>
              </a:rPr>
              <a:t>and Legal Environment</a:t>
            </a:r>
          </a:p>
        </p:txBody>
      </p:sp>
      <p:sp>
        <p:nvSpPr>
          <p:cNvPr id="34823" name="TextBox 14"/>
          <p:cNvSpPr txBox="1">
            <a:spLocks noChangeArrowheads="1"/>
          </p:cNvSpPr>
          <p:nvPr/>
        </p:nvSpPr>
        <p:spPr bwMode="auto">
          <a:xfrm>
            <a:off x="609600" y="948572"/>
            <a:ext cx="7924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algn="just" rtl="0"/>
            <a:r>
              <a:rPr lang="en-US" sz="2000" dirty="0"/>
              <a:t>Government actions which affects the operations of a </a:t>
            </a:r>
          </a:p>
          <a:p>
            <a:pPr marL="287338" indent="-287338" algn="just" rtl="0"/>
            <a:r>
              <a:rPr lang="en-US" sz="2000" dirty="0"/>
              <a:t>company or business. </a:t>
            </a:r>
            <a:r>
              <a:rPr lang="en-US" sz="2000" dirty="0">
                <a:latin typeface="Helvetica" pitchFamily="34" charset="0"/>
              </a:rPr>
              <a:t>A government can promote business </a:t>
            </a:r>
          </a:p>
          <a:p>
            <a:pPr marL="287338" indent="-287338" algn="just" rtl="0"/>
            <a:r>
              <a:rPr lang="en-US" sz="2000" dirty="0">
                <a:latin typeface="Helvetica" pitchFamily="34" charset="0"/>
              </a:rPr>
              <a:t>through:</a:t>
            </a:r>
          </a:p>
          <a:p>
            <a:pPr marL="287338" indent="-287338" algn="just" rtl="0"/>
            <a:endParaRPr lang="en-US" sz="2600" dirty="0">
              <a:latin typeface="Helvetica" pitchFamily="34" charset="0"/>
            </a:endParaRPr>
          </a:p>
        </p:txBody>
      </p:sp>
      <p:sp>
        <p:nvSpPr>
          <p:cNvPr id="34824" name="Title 1"/>
          <p:cNvSpPr>
            <a:spLocks noGrp="1"/>
          </p:cNvSpPr>
          <p:nvPr>
            <p:ph type="ctrTitle"/>
          </p:nvPr>
        </p:nvSpPr>
        <p:spPr>
          <a:xfrm>
            <a:off x="-3810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Helvetica" pitchFamily="34" charset="0"/>
              </a:rPr>
              <a:t>1. Economic &amp; Legal Environment</a:t>
            </a: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LG3</a:t>
            </a:r>
          </a:p>
        </p:txBody>
      </p:sp>
      <p:sp>
        <p:nvSpPr>
          <p:cNvPr id="34826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DBE58F31-3E65-474B-9DF6-0C44E301619C}" type="slidenum">
              <a:rPr lang="en-US" sz="1200">
                <a:latin typeface="Times New Roman" pitchFamily="18" charset="0"/>
              </a:rPr>
              <a:pPr defTabSz="914400" rtl="0"/>
              <a:t>6</a:t>
            </a:fld>
            <a:endParaRPr lang="en-US" sz="1200">
              <a:latin typeface="Times New Roman" pitchFamily="18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D66CCD6-9DE7-4DD8-A972-F32CB3638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754571"/>
              </p:ext>
            </p:extLst>
          </p:nvPr>
        </p:nvGraphicFramePr>
        <p:xfrm>
          <a:off x="1659988" y="187410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E1A5-5233-4283-829E-F6DB4D50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DE40-7723-4584-A1A3-D3C78695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FC05A0-E0BB-4A46-87FD-3F5AEEC78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1014" y="4923891"/>
            <a:ext cx="2066723" cy="1326797"/>
          </a:xfrm>
          <a:prstGeom prst="rect">
            <a:avLst/>
          </a:prstGeom>
        </p:spPr>
      </p:pic>
      <p:pic>
        <p:nvPicPr>
          <p:cNvPr id="18" name="Picture 17" descr="BracU Logo | Brac University">
            <a:extLst>
              <a:ext uri="{FF2B5EF4-FFF2-40B4-BE49-F238E27FC236}">
                <a16:creationId xmlns:a16="http://schemas.microsoft.com/office/drawing/2014/main" id="{0C325FCA-B0CC-4B0C-9E30-7607B2AB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1032217" y="42742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904"/>
    </mc:Choice>
    <mc:Fallback xmlns="">
      <p:transition spd="slow" advTm="2119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>
                <a:hlinkClick r:id="rId5"/>
              </a:rPr>
              <a:t>https://youtu.be/vx2773eSbec</a:t>
            </a: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7315200" y="476250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 i="1">
                <a:solidFill>
                  <a:schemeClr val="bg1"/>
                </a:solidFill>
                <a:latin typeface="Helvetica" pitchFamily="34" charset="0"/>
              </a:rPr>
              <a:t>The Economic </a:t>
            </a:r>
          </a:p>
          <a:p>
            <a:pPr algn="l" rtl="0"/>
            <a:r>
              <a:rPr lang="en-US" sz="1600" i="1">
                <a:solidFill>
                  <a:schemeClr val="bg1"/>
                </a:solidFill>
                <a:latin typeface="Helvetica" pitchFamily="34" charset="0"/>
              </a:rPr>
              <a:t>and Legal Environment</a:t>
            </a:r>
          </a:p>
        </p:txBody>
      </p:sp>
      <p:sp>
        <p:nvSpPr>
          <p:cNvPr id="34824" name="Title 1"/>
          <p:cNvSpPr>
            <a:spLocks noGrp="1"/>
          </p:cNvSpPr>
          <p:nvPr>
            <p:ph type="ctrTitle"/>
          </p:nvPr>
        </p:nvSpPr>
        <p:spPr>
          <a:xfrm>
            <a:off x="-101048" y="622339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Helvetica" pitchFamily="34" charset="0"/>
              </a:rPr>
              <a:t>1. Economic &amp; Legal Environment</a:t>
            </a:r>
            <a:br>
              <a:rPr lang="en-US" sz="3200" b="1" dirty="0">
                <a:latin typeface="Helvetica" pitchFamily="34" charset="0"/>
              </a:rPr>
            </a:br>
            <a:r>
              <a:rPr lang="en-US" sz="1800" b="1" dirty="0">
                <a:latin typeface="Helvetica" pitchFamily="34" charset="0"/>
              </a:rPr>
              <a:t>A video on How can we help STOP Corruption?</a:t>
            </a:r>
            <a:br>
              <a:rPr lang="en-US" sz="1800" b="1" dirty="0">
                <a:latin typeface="Helvetica" pitchFamily="34" charset="0"/>
              </a:rPr>
            </a:br>
            <a:r>
              <a:rPr lang="en-US" sz="1800" dirty="0">
                <a:hlinkClick r:id="rId5"/>
              </a:rPr>
              <a:t>https://youtu.be/vx2773eSbec</a:t>
            </a:r>
            <a:endParaRPr lang="en-US" sz="1800" b="1" dirty="0">
              <a:latin typeface="Helvetica" pitchFamily="34" charset="0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LG3</a:t>
            </a:r>
          </a:p>
        </p:txBody>
      </p:sp>
      <p:sp>
        <p:nvSpPr>
          <p:cNvPr id="34826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DBE58F31-3E65-474B-9DF6-0C44E301619C}" type="slidenum">
              <a:rPr lang="en-US" sz="1200">
                <a:latin typeface="Times New Roman" pitchFamily="18" charset="0"/>
              </a:rPr>
              <a:pPr defTabSz="914400" rtl="0"/>
              <a:t>7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4" name="Online Media 1" title="Here Are 10 Ways to Fight Corruption">
            <a:hlinkClick r:id="" action="ppaction://media"/>
            <a:extLst>
              <a:ext uri="{FF2B5EF4-FFF2-40B4-BE49-F238E27FC236}">
                <a16:creationId xmlns:a16="http://schemas.microsoft.com/office/drawing/2014/main" id="{F80A3B67-05CA-4690-B0CA-611920C7AAE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1459396" y="2168564"/>
            <a:ext cx="6096000" cy="3429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859F87-7CCC-477A-8693-27C9DBD3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A465C-FD14-4395-85C7-8DE65D4B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800BB6-F69B-4B70-A625-ADCDB63D9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pic>
        <p:nvPicPr>
          <p:cNvPr id="17" name="Picture 16" descr="BracU Logo | Brac University">
            <a:extLst>
              <a:ext uri="{FF2B5EF4-FFF2-40B4-BE49-F238E27FC236}">
                <a16:creationId xmlns:a16="http://schemas.microsoft.com/office/drawing/2014/main" id="{FEEF6219-2B9D-4407-9F38-70AB4200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956017" y="27891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1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93"/>
    </mc:Choice>
    <mc:Fallback xmlns="">
      <p:transition spd="slow" advTm="15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1335" objId="14"/>
        <p14:pauseEvt time="15093" objId="1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499350" y="4042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7315200" y="476250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 i="1">
                <a:solidFill>
                  <a:schemeClr val="bg1"/>
                </a:solidFill>
                <a:latin typeface="Helvetica" pitchFamily="34" charset="0"/>
              </a:rPr>
              <a:t>The Economic </a:t>
            </a:r>
          </a:p>
          <a:p>
            <a:pPr algn="l" rtl="0"/>
            <a:r>
              <a:rPr lang="en-US" sz="1600" i="1">
                <a:solidFill>
                  <a:schemeClr val="bg1"/>
                </a:solidFill>
                <a:latin typeface="Helvetica" pitchFamily="34" charset="0"/>
              </a:rPr>
              <a:t>and Legal Environment</a:t>
            </a:r>
          </a:p>
        </p:txBody>
      </p:sp>
      <p:sp>
        <p:nvSpPr>
          <p:cNvPr id="34824" name="Title 1"/>
          <p:cNvSpPr>
            <a:spLocks noGrp="1"/>
          </p:cNvSpPr>
          <p:nvPr>
            <p:ph type="ctrTitle"/>
          </p:nvPr>
        </p:nvSpPr>
        <p:spPr>
          <a:xfrm>
            <a:off x="744415" y="1703387"/>
            <a:ext cx="7772400" cy="1470025"/>
          </a:xfrm>
        </p:spPr>
        <p:txBody>
          <a:bodyPr/>
          <a:lstStyle/>
          <a:p>
            <a:pPr eaLnBrk="1" hangingPunct="1"/>
            <a:br>
              <a:rPr lang="en-US" sz="2100" b="1" dirty="0">
                <a:latin typeface="Helvetica" pitchFamily="34" charset="0"/>
              </a:rPr>
            </a:br>
            <a:endParaRPr lang="en-US" sz="2100" b="1" dirty="0">
              <a:latin typeface="Helvetica" pitchFamily="34" charset="0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LG3</a:t>
            </a:r>
          </a:p>
        </p:txBody>
      </p:sp>
      <p:sp>
        <p:nvSpPr>
          <p:cNvPr id="34826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DBE58F31-3E65-474B-9DF6-0C44E301619C}" type="slidenum">
              <a:rPr lang="en-US" sz="1200">
                <a:latin typeface="Times New Roman" pitchFamily="18" charset="0"/>
              </a:rPr>
              <a:pPr defTabSz="914400" rtl="0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1D4B68-06B2-48CA-9D6E-95CF0EB8AF26}"/>
              </a:ext>
            </a:extLst>
          </p:cNvPr>
          <p:cNvSpPr/>
          <p:nvPr/>
        </p:nvSpPr>
        <p:spPr>
          <a:xfrm>
            <a:off x="656394" y="897206"/>
            <a:ext cx="7549858" cy="560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r>
              <a:rPr lang="en-US" b="1" dirty="0">
                <a:latin typeface="Helvetica" pitchFamily="34" charset="0"/>
              </a:rPr>
              <a:t>Mini Activity:</a:t>
            </a:r>
            <a:br>
              <a:rPr lang="en-US" b="1" dirty="0">
                <a:latin typeface="Helvetica" pitchFamily="34" charset="0"/>
              </a:rPr>
            </a:br>
            <a:r>
              <a:rPr lang="en-US" b="1" dirty="0">
                <a:latin typeface="Helvetica" pitchFamily="34" charset="0"/>
              </a:rPr>
              <a:t>(1) Thumbs Up or Thumbs Down? </a:t>
            </a:r>
            <a:br>
              <a:rPr lang="en-US" b="1" dirty="0">
                <a:latin typeface="Helvetica" pitchFamily="34" charset="0"/>
              </a:rPr>
            </a:br>
            <a:r>
              <a:rPr lang="en-US" b="1" dirty="0">
                <a:latin typeface="Helvetica" pitchFamily="34" charset="0"/>
              </a:rPr>
              <a:t>“Govt Interference on businesses is good for new startups”</a:t>
            </a: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r>
              <a:rPr lang="en-US" b="1" dirty="0">
                <a:latin typeface="Helvetica" pitchFamily="34" charset="0"/>
              </a:rPr>
              <a:t> </a:t>
            </a: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7338" indent="-287338" algn="ctr" rtl="0"/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7338" indent="-287338" algn="ctr" rtl="0"/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7338" indent="-287338" algn="l" rtl="0"/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3257D-8E23-4838-8AFC-C93ADF89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15" y="3272131"/>
            <a:ext cx="2514600" cy="1819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DF33A1-34F9-499F-86E1-55387FF0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9556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359A-992F-4214-B7FD-C0DD8D46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FE4C71-54C5-4D81-80BA-5C3F632A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pic>
        <p:nvPicPr>
          <p:cNvPr id="18" name="Picture 17" descr="BracU Logo | Brac University">
            <a:extLst>
              <a:ext uri="{FF2B5EF4-FFF2-40B4-BE49-F238E27FC236}">
                <a16:creationId xmlns:a16="http://schemas.microsoft.com/office/drawing/2014/main" id="{F3C593E7-3381-4F44-A2B0-EAEFC2714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1081259" y="56822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27749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57"/>
    </mc:Choice>
    <mc:Fallback xmlns="">
      <p:transition spd="slow" advTm="2805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heme/theme1.xml><?xml version="1.0" encoding="utf-8"?>
<a:theme xmlns:a="http://schemas.openxmlformats.org/drawingml/2006/main" name="Section 1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 1 Template.pot</Template>
  <TotalTime>28988</TotalTime>
  <Words>660</Words>
  <Application>Microsoft Office PowerPoint</Application>
  <PresentationFormat>On-screen Show (4:3)</PresentationFormat>
  <Paragraphs>184</Paragraphs>
  <Slides>8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Tahoma</vt:lpstr>
      <vt:lpstr>Times New Roman</vt:lpstr>
      <vt:lpstr>Section 1 Template</vt:lpstr>
      <vt:lpstr>Introduction to Business (BUS 101).  Lecture Delivered by: Nusrat Hafiz (NHF)</vt:lpstr>
      <vt:lpstr>Discussion Agenda </vt:lpstr>
      <vt:lpstr>FIVE FACTORS of PRODUCTION</vt:lpstr>
      <vt:lpstr> FIVE FACTORS of PRODUCTION</vt:lpstr>
      <vt:lpstr>Business Environment The Business Environment is the sum total of all external and internal  factors that influence a business. An external business environment is composed of all the outside factors or influences that impact the  operation of business. </vt:lpstr>
      <vt:lpstr>1. Economic &amp; Legal Environment</vt:lpstr>
      <vt:lpstr>1. Economic &amp; Legal Environment A video on How can we help STOP Corruption? https://youtu.be/vx2773eSbec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Molly McHugh</dc:creator>
  <cp:lastModifiedBy>ali hafiz</cp:lastModifiedBy>
  <cp:revision>402</cp:revision>
  <dcterms:created xsi:type="dcterms:W3CDTF">2009-05-11T15:20:39Z</dcterms:created>
  <dcterms:modified xsi:type="dcterms:W3CDTF">2020-06-24T16:13:06Z</dcterms:modified>
</cp:coreProperties>
</file>