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9" r:id="rId2"/>
    <p:sldId id="340" r:id="rId3"/>
    <p:sldId id="289" r:id="rId4"/>
    <p:sldId id="337" r:id="rId5"/>
    <p:sldId id="307" r:id="rId6"/>
    <p:sldId id="302" r:id="rId7"/>
    <p:sldId id="338" r:id="rId8"/>
    <p:sldId id="332" r:id="rId9"/>
  </p:sldIdLst>
  <p:sldSz cx="9144000" cy="6858000" type="screen4x3"/>
  <p:notesSz cx="6858000" cy="9144000"/>
  <p:defaultTextStyle>
    <a:defPPr>
      <a:defRPr lang="en-US"/>
    </a:defPPr>
    <a:lvl1pPr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r" defTabSz="457200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hafiz" initials="ah" lastIdx="2" clrIdx="0">
    <p:extLst>
      <p:ext uri="{19B8F6BF-5375-455C-9EA6-DF929625EA0E}">
        <p15:presenceInfo xmlns:p15="http://schemas.microsoft.com/office/powerpoint/2012/main" userId="e31b3089034fbf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F"/>
    <a:srgbClr val="FFA014"/>
    <a:srgbClr val="FFD96C"/>
    <a:srgbClr val="4990AD"/>
    <a:srgbClr val="ADD4F6"/>
    <a:srgbClr val="3C86CC"/>
    <a:srgbClr val="96D5F6"/>
    <a:srgbClr val="F7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94660"/>
  </p:normalViewPr>
  <p:slideViewPr>
    <p:cSldViewPr snapToObjects="1">
      <p:cViewPr varScale="1">
        <p:scale>
          <a:sx n="68" d="100"/>
          <a:sy n="68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8"/>
    </p:cViewPr>
  </p:sorterViewPr>
  <p:notesViewPr>
    <p:cSldViewPr snapToObjects="1">
      <p:cViewPr varScale="1">
        <p:scale>
          <a:sx n="79" d="100"/>
          <a:sy n="79" d="100"/>
        </p:scale>
        <p:origin x="-30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9C0E85-9464-4872-8C94-545013EC62C1}" type="datetime1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DCFD5C6-4FD0-4F52-B5A7-8648A2409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>
                <a:cs typeface="+mn-cs"/>
              </a:defRPr>
            </a:lvl1pPr>
          </a:lstStyle>
          <a:p>
            <a:pPr>
              <a:defRPr/>
            </a:pPr>
            <a:fld id="{F6846AA3-A2E3-4E29-823D-C916F502D887}" type="datetime1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cs typeface="+mn-cs"/>
              </a:defRPr>
            </a:lvl1pPr>
          </a:lstStyle>
          <a:p>
            <a:pPr>
              <a:defRPr/>
            </a:pPr>
            <a:fld id="{45C3A94B-3971-43EC-8B5E-23C6588DA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C8193D-5FE2-4970-B7F7-F64EE7DF9512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C8193D-5FE2-4970-B7F7-F64EE7DF9512}" type="slidenum">
              <a:rPr lang="en-US" smtClean="0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9C5B96-7CFC-4A5D-A074-223B0069E2E7}" type="slidenum">
              <a:rPr lang="en-US" smtClean="0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BAD11E-CA7E-4A90-9ADE-ABD8C3DFC6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BAD11E-CA7E-4A90-9ADE-ABD8C3DFC6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3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157B04-5E8E-4688-BC04-87DE84CE4CB5}" type="slidenum">
              <a:rPr lang="en-US" smtClean="0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E5DC4-F90E-499D-A3AB-471C04D5B86D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5071-C4AE-4ACC-846F-DBFB8CD5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3CE35-86F2-423C-8184-7A5BB4E8DCCD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C062B-5349-4DB7-B13C-25B9F60B5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1B468-6CEC-45BC-8AA6-8052FF0A11ED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30C04-FA90-41A8-9CE9-91E8AC47E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9C863-F880-4A6D-B8C5-9308A2220AEA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A476-BECD-418A-BADF-DA0E4380D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CD3CC-F78A-4688-BFDE-57AE60A6BB33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1DF-68FD-4C25-98C0-78F66405C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A6AFF-BBFE-4B0E-9026-3D94E77BA886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32A0-A2A3-42D3-B1D7-E2A7D2E0D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9C9C2-46CD-49EE-8030-E20BAC0E356E}" type="datetime1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7C40-2CD5-48BE-86C9-5E06D626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FF2D5-521F-41DA-91A3-A656B14032CC}" type="datetime1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DC806-2300-485B-A209-A1C8FAA3C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AC77-6C42-4F4E-8A40-58472C6FED93}" type="datetime1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F8E77-B227-4135-A79A-62870F886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7E5FE-ECCE-4608-8509-1814BDADAFF9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B399-178E-48AD-88AC-508A57563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3D8BF-1D1A-40A8-B0BB-39F58BA4598E}" type="datetime1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6B73-6A4D-4ECD-B16D-E5B7E0482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A4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BBABDAFD-8E57-4CED-B821-EF3A511E96DA}" type="datetime1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01008B71-0A32-4B73-A8EA-C2281DB9B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MS PGothic" pitchFamily="34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PLBwuj7sMA?feature=oembed" TargetMode="Externa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hyperlink" Target="https://youtu.be/HPLBwuj7s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5RSd44og8xw?feature=oembed" TargetMode="External"/><Relationship Id="rId6" Type="http://schemas.openxmlformats.org/officeDocument/2006/relationships/image" Target="../media/image1.png"/><Relationship Id="rId5" Type="http://schemas.openxmlformats.org/officeDocument/2006/relationships/image" Target="../media/image13.jpeg"/><Relationship Id="rId4" Type="http://schemas.openxmlformats.org/officeDocument/2006/relationships/hyperlink" Target="https://youtu.be/5RSd44og8x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208-68DF-4C9D-BF48-3B1202AC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5" y="304800"/>
            <a:ext cx="8451166" cy="203954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Delivered by: Nusrat Hafiz (NHF)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D8E-86C5-4994-B88C-3C5CD99F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45" y="2300385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DCE-9385-4D37-926F-333B2B7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C61C-1C8A-4DB5-97DF-0113886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09F013F0-5AAB-4584-AF3B-7D49781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E0A-1E64-4213-898B-5CA37B4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B1A710-44DB-4A9E-9539-B9D175FDC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86" b="98884" l="5085" r="97627">
                        <a14:foregroundMark x1="48814" y1="25446" x2="61017" y2="55357"/>
                        <a14:foregroundMark x1="31864" y1="49777" x2="63390" y2="72991"/>
                        <a14:foregroundMark x1="12203" y1="63393" x2="70169" y2="92188"/>
                        <a14:foregroundMark x1="34237" y1="55804" x2="33559" y2="52679"/>
                        <a14:foregroundMark x1="31864" y1="55357" x2="33220" y2="74777"/>
                        <a14:foregroundMark x1="32542" y1="45759" x2="62034" y2="79464"/>
                        <a14:foregroundMark x1="77288" y1="66741" x2="19322" y2="75670"/>
                        <a14:foregroundMark x1="49831" y1="39509" x2="51525" y2="54911"/>
                        <a14:foregroundMark x1="25085" y1="32589" x2="31525" y2="3571"/>
                        <a14:foregroundMark x1="9831" y1="63839" x2="11186" y2="80804"/>
                        <a14:foregroundMark x1="16949" y1="79911" x2="85085" y2="80804"/>
                        <a14:foregroundMark x1="15254" y1="81250" x2="83051" y2="86161"/>
                        <a14:foregroundMark x1="12881" y1="85268" x2="81356" y2="85714"/>
                        <a14:foregroundMark x1="10508" y1="81696" x2="5424" y2="53125"/>
                        <a14:foregroundMark x1="7119" y1="77902" x2="82373" y2="86607"/>
                        <a14:foregroundMark x1="7119" y1="74330" x2="3729" y2="55804"/>
                        <a14:foregroundMark x1="69492" y1="91071" x2="92881" y2="87500"/>
                        <a14:foregroundMark x1="93898" y1="84375" x2="92203" y2="58036"/>
                        <a14:foregroundMark x1="94576" y1="79911" x2="96271" y2="56250"/>
                        <a14:foregroundMark x1="96271" y1="81250" x2="95254" y2="61607"/>
                        <a14:foregroundMark x1="7119" y1="83929" x2="26102" y2="89732"/>
                        <a14:foregroundMark x1="6441" y1="86607" x2="1695" y2="65848"/>
                        <a14:foregroundMark x1="7797" y1="86607" x2="75932" y2="89732"/>
                        <a14:foregroundMark x1="39661" y1="36161" x2="39661" y2="36161"/>
                        <a14:foregroundMark x1="55593" y1="8929" x2="64407" y2="17634"/>
                        <a14:foregroundMark x1="55593" y1="9375" x2="66102" y2="19420"/>
                        <a14:foregroundMark x1="55593" y1="8482" x2="66780" y2="20759"/>
                        <a14:foregroundMark x1="58644" y1="8036" x2="58644" y2="8036"/>
                        <a14:foregroundMark x1="59661" y1="66295" x2="66441" y2="57589"/>
                        <a14:foregroundMark x1="6102" y1="91295" x2="90169" y2="91741"/>
                        <a14:foregroundMark x1="9831" y1="95089" x2="91186" y2="95536"/>
                        <a14:foregroundMark x1="6102" y1="98214" x2="91525" y2="99107"/>
                        <a14:foregroundMark x1="5085" y1="83259" x2="10847" y2="97991"/>
                        <a14:foregroundMark x1="10847" y1="97991" x2="10847" y2="97991"/>
                        <a14:foregroundMark x1="94915" y1="70536" x2="97627" y2="979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3311" y="2344347"/>
            <a:ext cx="3257378" cy="4012003"/>
          </a:xfrm>
          <a:prstGeom prst="rect">
            <a:avLst/>
          </a:prstGeom>
          <a:pattFill prst="pct80">
            <a:fgClr>
              <a:srgbClr val="F7A427"/>
            </a:fgClr>
            <a:bgClr>
              <a:schemeClr val="bg1"/>
            </a:bgClr>
          </a:pattFill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222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4"/>
    </mc:Choice>
    <mc:Fallback xmlns="">
      <p:transition spd="slow" advTm="106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208-68DF-4C9D-BF48-3B1202A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DD8E-86C5-4994-B88C-3C5CD99F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30" y="1363663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Business Environment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(II) Technological Environment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(III) Competitive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FDDCE-9385-4D37-926F-333B2B7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@2020 Nusrat Hafiz.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7C61C-1C8A-4DB5-97DF-0113886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DA476-BECD-418A-BADF-DA0E4380D6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AE449-9FA1-4AE7-96DC-472E4D2635EE}"/>
              </a:ext>
            </a:extLst>
          </p:cNvPr>
          <p:cNvSpPr txBox="1"/>
          <p:nvPr/>
        </p:nvSpPr>
        <p:spPr>
          <a:xfrm>
            <a:off x="687595" y="28189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  <p:pic>
        <p:nvPicPr>
          <p:cNvPr id="7" name="Picture 6" descr="BracU Logo | Brac University">
            <a:extLst>
              <a:ext uri="{FF2B5EF4-FFF2-40B4-BE49-F238E27FC236}">
                <a16:creationId xmlns:a16="http://schemas.microsoft.com/office/drawing/2014/main" id="{09F013F0-5AAB-4584-AF3B-7D497817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54E0A-1E64-4213-898B-5CA37B49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1"/>
    </mc:Choice>
    <mc:Fallback xmlns="">
      <p:transition spd="slow" advTm="132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9742" y="466334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67392" y="-31766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868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6870" name="TextBox 9"/>
          <p:cNvSpPr txBox="1">
            <a:spLocks noChangeArrowheads="1"/>
          </p:cNvSpPr>
          <p:nvPr/>
        </p:nvSpPr>
        <p:spPr bwMode="auto">
          <a:xfrm>
            <a:off x="7315200" y="476250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i="1">
                <a:solidFill>
                  <a:schemeClr val="bg1"/>
                </a:solidFill>
                <a:latin typeface="Helvetica" pitchFamily="34" charset="0"/>
              </a:rPr>
              <a:t>How Technology Benefits Workers and You</a:t>
            </a:r>
          </a:p>
        </p:txBody>
      </p:sp>
      <p:sp>
        <p:nvSpPr>
          <p:cNvPr id="36871" name="TextBox 14"/>
          <p:cNvSpPr txBox="1">
            <a:spLocks noChangeArrowheads="1"/>
          </p:cNvSpPr>
          <p:nvPr/>
        </p:nvSpPr>
        <p:spPr bwMode="auto">
          <a:xfrm>
            <a:off x="146649" y="617229"/>
            <a:ext cx="78105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algn="l" rtl="0">
              <a:buFont typeface="Arial" charset="0"/>
              <a:buChar char="•"/>
            </a:pPr>
            <a:endParaRPr lang="en-US" sz="1400" dirty="0">
              <a:latin typeface="Helvetica" pitchFamily="34" charset="0"/>
            </a:endParaRPr>
          </a:p>
          <a:p>
            <a:pPr algn="l" rtl="0"/>
            <a:r>
              <a:rPr lang="en-US" sz="1600" b="1" dirty="0">
                <a:latin typeface="Helvetica" pitchFamily="34" charset="0"/>
              </a:rPr>
              <a:t>    </a:t>
            </a:r>
          </a:p>
          <a:p>
            <a:pPr algn="l" rtl="0"/>
            <a:r>
              <a:rPr lang="en-US" sz="1600" b="1" dirty="0">
                <a:latin typeface="Helvetica" pitchFamily="34" charset="0"/>
              </a:rPr>
              <a:t>     Technology -- </a:t>
            </a:r>
            <a:r>
              <a:rPr lang="en-US" sz="1600" i="1" dirty="0">
                <a:latin typeface="Helvetica" pitchFamily="34" charset="0"/>
              </a:rPr>
              <a:t>Everything from phones  to copiers and the various </a:t>
            </a:r>
          </a:p>
          <a:p>
            <a:pPr algn="l" rtl="0"/>
            <a:r>
              <a:rPr lang="en-US" sz="1600" i="1" dirty="0">
                <a:latin typeface="Helvetica" pitchFamily="34" charset="0"/>
              </a:rPr>
              <a:t>      software programs that make businesses more  effective, efficient </a:t>
            </a:r>
          </a:p>
          <a:p>
            <a:pPr algn="l" rtl="0"/>
            <a:r>
              <a:rPr lang="en-US" sz="1600" i="1" dirty="0">
                <a:latin typeface="Helvetica" pitchFamily="34" charset="0"/>
              </a:rPr>
              <a:t>      and productive.</a:t>
            </a: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r>
              <a:rPr lang="en-US" sz="1600" b="1" dirty="0">
                <a:latin typeface="Helvetica" pitchFamily="34" charset="0"/>
              </a:rPr>
              <a:t>Effectiveness -- </a:t>
            </a:r>
            <a:r>
              <a:rPr lang="en-US" sz="1600" i="1" dirty="0">
                <a:latin typeface="Helvetica" pitchFamily="34" charset="0"/>
              </a:rPr>
              <a:t>Producing the desired result.</a:t>
            </a:r>
          </a:p>
          <a:p>
            <a:pPr algn="l" rtl="0"/>
            <a:r>
              <a:rPr lang="en-US" sz="1600" i="1" dirty="0">
                <a:latin typeface="Helvetica" pitchFamily="34" charset="0"/>
              </a:rPr>
              <a:t>                                (doing the right things)</a:t>
            </a: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r>
              <a:rPr lang="en-US" sz="1600" b="1" dirty="0">
                <a:latin typeface="Helvetica" pitchFamily="34" charset="0"/>
              </a:rPr>
              <a:t>Efficiency -- </a:t>
            </a:r>
            <a:r>
              <a:rPr lang="en-US" sz="1600" i="1" dirty="0">
                <a:latin typeface="Helvetica" pitchFamily="34" charset="0"/>
              </a:rPr>
              <a:t>Producing goods and services using </a:t>
            </a:r>
          </a:p>
          <a:p>
            <a:pPr algn="l" rtl="0"/>
            <a:r>
              <a:rPr lang="en-US" sz="1600" i="1" dirty="0">
                <a:latin typeface="Helvetica" pitchFamily="34" charset="0"/>
              </a:rPr>
              <a:t>      the least amount of resources. (doing thing right) </a:t>
            </a: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endParaRPr lang="en-US" sz="1600" b="1" dirty="0">
              <a:latin typeface="Helvetica" pitchFamily="34" charset="0"/>
            </a:endParaRPr>
          </a:p>
          <a:p>
            <a:pPr marL="287338" indent="-287338" algn="l" rtl="0">
              <a:buFont typeface="Arial" charset="0"/>
              <a:buChar char="•"/>
            </a:pPr>
            <a:r>
              <a:rPr lang="en-US" sz="1600" b="1" dirty="0">
                <a:latin typeface="Helvetica" pitchFamily="34" charset="0"/>
              </a:rPr>
              <a:t>Productivity -- </a:t>
            </a:r>
            <a:r>
              <a:rPr lang="en-US" sz="1600" i="1" dirty="0">
                <a:latin typeface="Helvetica" pitchFamily="34" charset="0"/>
              </a:rPr>
              <a:t>The amount of output you generate given the amount of input (example: hours you work).</a:t>
            </a:r>
          </a:p>
          <a:p>
            <a:pPr algn="l" rtl="0"/>
            <a:endParaRPr lang="en-US" sz="1600" i="1" dirty="0">
              <a:latin typeface="Helvetica" pitchFamily="34" charset="0"/>
            </a:endParaRPr>
          </a:p>
          <a:p>
            <a:pPr algn="l" rtl="0"/>
            <a:r>
              <a:rPr lang="en-US" sz="1600" b="1" i="1" dirty="0">
                <a:latin typeface="Helvetica" pitchFamily="34" charset="0"/>
              </a:rPr>
              <a:t>                         </a:t>
            </a:r>
            <a:endParaRPr lang="en-US" sz="1600" i="1" dirty="0">
              <a:latin typeface="Helvetica" pitchFamily="34" charset="0"/>
            </a:endParaRPr>
          </a:p>
          <a:p>
            <a:pPr algn="l" rtl="0"/>
            <a:r>
              <a:rPr lang="en-US" sz="1400" dirty="0">
                <a:latin typeface="Helvetica" pitchFamily="34" charset="0"/>
              </a:rPr>
              <a:t>  </a:t>
            </a:r>
          </a:p>
        </p:txBody>
      </p:sp>
      <p:sp>
        <p:nvSpPr>
          <p:cNvPr id="36872" name="Title 1"/>
          <p:cNvSpPr>
            <a:spLocks noGrp="1"/>
          </p:cNvSpPr>
          <p:nvPr>
            <p:ph type="ctrTitle"/>
          </p:nvPr>
        </p:nvSpPr>
        <p:spPr>
          <a:xfrm>
            <a:off x="-159873" y="28267"/>
            <a:ext cx="7772400" cy="1177925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Helvetica" pitchFamily="34" charset="0"/>
              </a:rPr>
              <a:t>2. TECHNOLOGICAL ENVIRONMENT</a:t>
            </a:r>
          </a:p>
        </p:txBody>
      </p:sp>
      <p:sp>
        <p:nvSpPr>
          <p:cNvPr id="36873" name="TextBox 9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LG4</a:t>
            </a:r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B326547C-DFC5-40F5-BE22-DF7ECF274ECD}" type="slidenum">
              <a:rPr lang="en-US" sz="1200">
                <a:latin typeface="Times New Roman" pitchFamily="18" charset="0"/>
              </a:rPr>
              <a:pPr defTabSz="914400" rtl="0"/>
              <a:t>3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8F06C7-AB7C-4216-B5DE-05F5C7F7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50" y="1853789"/>
            <a:ext cx="3562350" cy="2558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BracU Logo | Brac University">
            <a:extLst>
              <a:ext uri="{FF2B5EF4-FFF2-40B4-BE49-F238E27FC236}">
                <a16:creationId xmlns:a16="http://schemas.microsoft.com/office/drawing/2014/main" id="{70F366A8-10DE-493F-82BB-F716FCF1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" y="5231091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9426CB-9C9D-43D6-A2F7-A0E56F39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202" y="5094886"/>
            <a:ext cx="2066723" cy="132679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6666-DB4D-4114-9CB9-77B5E92A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480051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E64D-F388-40FE-91AF-C8E7A4C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687595" y="28189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44"/>
    </mc:Choice>
    <mc:Fallback xmlns="">
      <p:transition spd="slow" advTm="1259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67392" y="-31766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868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6869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6870" name="TextBox 9"/>
          <p:cNvSpPr txBox="1">
            <a:spLocks noChangeArrowheads="1"/>
          </p:cNvSpPr>
          <p:nvPr/>
        </p:nvSpPr>
        <p:spPr bwMode="auto">
          <a:xfrm>
            <a:off x="7315200" y="476250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i="1">
                <a:solidFill>
                  <a:schemeClr val="bg1"/>
                </a:solidFill>
                <a:latin typeface="Helvetica" pitchFamily="34" charset="0"/>
              </a:rPr>
              <a:t>How Technology Benefits Workers and You</a:t>
            </a:r>
          </a:p>
        </p:txBody>
      </p:sp>
      <p:sp>
        <p:nvSpPr>
          <p:cNvPr id="36871" name="TextBox 14"/>
          <p:cNvSpPr txBox="1">
            <a:spLocks noChangeArrowheads="1"/>
          </p:cNvSpPr>
          <p:nvPr/>
        </p:nvSpPr>
        <p:spPr bwMode="auto">
          <a:xfrm>
            <a:off x="570642" y="331813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algn="l" rtl="0">
              <a:buFont typeface="Arial" charset="0"/>
              <a:buChar char="•"/>
            </a:pPr>
            <a:endParaRPr lang="en-US" sz="1400" dirty="0">
              <a:latin typeface="Helvetica" pitchFamily="34" charset="0"/>
            </a:endParaRPr>
          </a:p>
          <a:p>
            <a:pPr algn="l" rtl="0"/>
            <a:r>
              <a:rPr lang="en-US" sz="1600" b="1" dirty="0">
                <a:latin typeface="Helvetica" pitchFamily="34" charset="0"/>
              </a:rPr>
              <a:t>    </a:t>
            </a:r>
            <a:endParaRPr lang="en-US" sz="1600" i="1" dirty="0">
              <a:latin typeface="Helvetica" pitchFamily="34" charset="0"/>
            </a:endParaRPr>
          </a:p>
          <a:p>
            <a:pPr algn="l" rtl="0"/>
            <a:endParaRPr lang="en-US" sz="1600" b="1" i="1" dirty="0">
              <a:latin typeface="Helvetica" pitchFamily="34" charset="0"/>
            </a:endParaRPr>
          </a:p>
          <a:p>
            <a:pPr algn="l" rtl="0"/>
            <a:r>
              <a:rPr lang="en-US" sz="1600" b="1" i="1" dirty="0">
                <a:latin typeface="Helvetica" pitchFamily="34" charset="0"/>
              </a:rPr>
              <a:t>                     </a:t>
            </a:r>
          </a:p>
          <a:p>
            <a:pPr algn="l" rtl="0"/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  <a:latin typeface="Helvetica" pitchFamily="34" charset="0"/>
              </a:rPr>
              <a:t>Food for thought: Does being busy means being productive?</a:t>
            </a:r>
          </a:p>
          <a:p>
            <a:pPr algn="l" rtl="0"/>
            <a:r>
              <a:rPr lang="en-US" sz="1800" dirty="0">
                <a:hlinkClick r:id="rId4"/>
              </a:rPr>
              <a:t>https://youtu.be/HPLBwuj7sMA</a:t>
            </a:r>
            <a:endParaRPr lang="en-US" sz="1800" b="1" i="1" dirty="0">
              <a:solidFill>
                <a:schemeClr val="accent1">
                  <a:lumMod val="75000"/>
                </a:schemeClr>
              </a:solidFill>
              <a:latin typeface="Helvetica" pitchFamily="34" charset="0"/>
            </a:endParaRPr>
          </a:p>
          <a:p>
            <a:pPr algn="l" rtl="0"/>
            <a:endParaRPr lang="en-US" sz="1600" b="1" i="1" dirty="0">
              <a:latin typeface="Helvetica" pitchFamily="34" charset="0"/>
            </a:endParaRPr>
          </a:p>
          <a:p>
            <a:pPr algn="l" rtl="0"/>
            <a:endParaRPr lang="en-US" sz="1600" i="1" dirty="0">
              <a:latin typeface="Helvetica" pitchFamily="34" charset="0"/>
            </a:endParaRPr>
          </a:p>
          <a:p>
            <a:pPr algn="l" rtl="0"/>
            <a:r>
              <a:rPr lang="en-US" sz="1400" dirty="0">
                <a:latin typeface="Helvetica" pitchFamily="34" charset="0"/>
              </a:rPr>
              <a:t>  </a:t>
            </a:r>
          </a:p>
        </p:txBody>
      </p:sp>
      <p:sp>
        <p:nvSpPr>
          <p:cNvPr id="36872" name="Title 1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7772400" cy="1177925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Helvetica" pitchFamily="34" charset="0"/>
              </a:rPr>
              <a:t>2. TECHNOLOGICAL ENVIRONMENT</a:t>
            </a:r>
          </a:p>
        </p:txBody>
      </p:sp>
      <p:sp>
        <p:nvSpPr>
          <p:cNvPr id="36873" name="TextBox 9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LG4</a:t>
            </a:r>
          </a:p>
        </p:txBody>
      </p:sp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B326547C-DFC5-40F5-BE22-DF7ECF274ECD}" type="slidenum">
              <a:rPr lang="en-US" sz="1200">
                <a:latin typeface="Times New Roman" pitchFamily="18" charset="0"/>
              </a:rPr>
              <a:pPr defTabSz="914400" rtl="0"/>
              <a:t>4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2" name="Online Media 1" title="The Difference Between Being Busy and Being Productive">
            <a:hlinkClick r:id="" action="ppaction://media"/>
            <a:extLst>
              <a:ext uri="{FF2B5EF4-FFF2-40B4-BE49-F238E27FC236}">
                <a16:creationId xmlns:a16="http://schemas.microsoft.com/office/drawing/2014/main" id="{B0AC9F66-785C-4D41-8AE1-6FF8160D75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371600" y="2072933"/>
            <a:ext cx="6096000" cy="3429000"/>
          </a:xfrm>
          <a:prstGeom prst="rect">
            <a:avLst/>
          </a:prstGeom>
        </p:spPr>
      </p:pic>
      <p:pic>
        <p:nvPicPr>
          <p:cNvPr id="15" name="Picture 14" descr="BracU Logo | Brac University">
            <a:extLst>
              <a:ext uri="{FF2B5EF4-FFF2-40B4-BE49-F238E27FC236}">
                <a16:creationId xmlns:a16="http://schemas.microsoft.com/office/drawing/2014/main" id="{6E53F6C8-C43D-4A42-B7DB-D6A438E1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F98B6-AF0C-4DEF-B61D-7358134B1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966" y="5035764"/>
            <a:ext cx="2066723" cy="13267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651BB-6228-4EE9-BE17-7FDBDD8C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4F55-378D-48D2-B427-7B3F35A5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805333" y="51355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2459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5"/>
    </mc:Choice>
    <mc:Fallback xmlns="">
      <p:transition spd="slow" advTm="11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8917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8918" name="TextBox 9"/>
          <p:cNvSpPr txBox="1">
            <a:spLocks noChangeArrowheads="1"/>
          </p:cNvSpPr>
          <p:nvPr/>
        </p:nvSpPr>
        <p:spPr bwMode="auto">
          <a:xfrm>
            <a:off x="7315200" y="476250"/>
            <a:ext cx="16764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i="1">
                <a:solidFill>
                  <a:schemeClr val="bg1"/>
                </a:solidFill>
                <a:latin typeface="Helvetica" pitchFamily="34" charset="0"/>
              </a:rPr>
              <a:t>How Technology Benefits Workers and You</a:t>
            </a:r>
          </a:p>
        </p:txBody>
      </p:sp>
      <p:sp>
        <p:nvSpPr>
          <p:cNvPr id="38919" name="TextBox 14"/>
          <p:cNvSpPr txBox="1">
            <a:spLocks noChangeArrowheads="1"/>
          </p:cNvSpPr>
          <p:nvPr/>
        </p:nvSpPr>
        <p:spPr bwMode="auto">
          <a:xfrm>
            <a:off x="501748" y="1306282"/>
            <a:ext cx="79248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500" b="1" dirty="0">
                <a:latin typeface="Helvetica" pitchFamily="34" charset="0"/>
              </a:rPr>
              <a:t>E-Commerce</a:t>
            </a:r>
            <a:r>
              <a:rPr lang="en-US" sz="1500" b="1" i="1" dirty="0">
                <a:latin typeface="Helvetica" pitchFamily="34" charset="0"/>
              </a:rPr>
              <a:t>--</a:t>
            </a:r>
            <a:r>
              <a:rPr lang="en-US" sz="1500" i="1" dirty="0">
                <a:latin typeface="Helvetica" pitchFamily="34" charset="0"/>
              </a:rPr>
              <a:t> </a:t>
            </a:r>
            <a:r>
              <a:rPr lang="en-US" sz="1500" i="1" dirty="0"/>
              <a:t>The buying and selling of goods </a:t>
            </a:r>
          </a:p>
          <a:p>
            <a:pPr algn="l" rtl="0"/>
            <a:r>
              <a:rPr lang="en-US" sz="1500" i="1" dirty="0"/>
              <a:t>and services over the internet.(B2B, B2C).</a:t>
            </a:r>
          </a:p>
          <a:p>
            <a:pPr algn="l" rtl="0"/>
            <a:endParaRPr lang="en-US" sz="1500" b="1" u="sng" dirty="0"/>
          </a:p>
          <a:p>
            <a:pPr algn="l" rtl="0"/>
            <a:endParaRPr lang="en-US" sz="1500" b="1" u="sng" dirty="0"/>
          </a:p>
          <a:p>
            <a:pPr algn="l" rtl="0"/>
            <a:r>
              <a:rPr lang="en-US" sz="1500" b="1" u="sng" dirty="0"/>
              <a:t>Universal Product Code</a:t>
            </a:r>
            <a:r>
              <a:rPr lang="en-US" sz="1500" b="1" dirty="0"/>
              <a:t> </a:t>
            </a:r>
            <a:r>
              <a:rPr lang="en-US" sz="1500" dirty="0"/>
              <a:t> helps scan what product </a:t>
            </a:r>
          </a:p>
          <a:p>
            <a:pPr algn="l" rtl="0"/>
            <a:r>
              <a:rPr lang="en-US" sz="1500" dirty="0"/>
              <a:t>was bought, in what size and color and at what price. </a:t>
            </a:r>
          </a:p>
          <a:p>
            <a:pPr algn="l" rtl="0"/>
            <a:r>
              <a:rPr lang="en-US" sz="1500" b="1" dirty="0"/>
              <a:t>A </a:t>
            </a:r>
            <a:r>
              <a:rPr lang="en-US" sz="1500" b="1" u="sng" dirty="0"/>
              <a:t>scanner</a:t>
            </a:r>
            <a:r>
              <a:rPr lang="en-US" sz="1500" b="1" dirty="0"/>
              <a:t> </a:t>
            </a:r>
            <a:r>
              <a:rPr lang="en-US" sz="1500" dirty="0"/>
              <a:t>at the checkout counter can read that </a:t>
            </a:r>
          </a:p>
          <a:p>
            <a:pPr algn="l" rtl="0"/>
            <a:r>
              <a:rPr lang="en-US" sz="1500" dirty="0"/>
              <a:t>information and put it into a </a:t>
            </a:r>
            <a:r>
              <a:rPr lang="en-US" sz="1500" b="1" u="sng" dirty="0"/>
              <a:t>Database,</a:t>
            </a:r>
            <a:r>
              <a:rPr lang="en-US" sz="1500" dirty="0"/>
              <a:t> which is an </a:t>
            </a:r>
          </a:p>
          <a:p>
            <a:pPr algn="l" rtl="0"/>
            <a:r>
              <a:rPr lang="en-US" sz="1500" dirty="0"/>
              <a:t>electronic storage file where vast amounts of information </a:t>
            </a:r>
          </a:p>
          <a:p>
            <a:pPr algn="l" rtl="0"/>
            <a:r>
              <a:rPr lang="en-US" sz="1500" dirty="0"/>
              <a:t>about customers (name, address, telephone numbers) are</a:t>
            </a:r>
          </a:p>
          <a:p>
            <a:pPr algn="l" rtl="0"/>
            <a:r>
              <a:rPr lang="en-US" sz="1500" dirty="0"/>
              <a:t>stored.</a:t>
            </a:r>
          </a:p>
          <a:p>
            <a:pPr algn="l" rtl="0"/>
            <a:endParaRPr lang="en-US" sz="1500" b="1" u="sng" dirty="0"/>
          </a:p>
          <a:p>
            <a:pPr algn="l" rtl="0"/>
            <a:r>
              <a:rPr lang="en-US" sz="1500" b="1" u="sng" dirty="0"/>
              <a:t>Identity theft </a:t>
            </a:r>
            <a:r>
              <a:rPr lang="en-US" sz="1500" dirty="0"/>
              <a:t>is the obtaining of individual personal</a:t>
            </a:r>
          </a:p>
          <a:p>
            <a:pPr algn="l" rtl="0"/>
            <a:r>
              <a:rPr lang="en-US" sz="1500" dirty="0"/>
              <a:t>information for illegal purpose.</a:t>
            </a:r>
            <a:endParaRPr lang="en-US" sz="1500" i="1" dirty="0">
              <a:latin typeface="Helvetica" pitchFamily="34" charset="0"/>
            </a:endParaRPr>
          </a:p>
        </p:txBody>
      </p:sp>
      <p:sp>
        <p:nvSpPr>
          <p:cNvPr id="38920" name="Title 1"/>
          <p:cNvSpPr>
            <a:spLocks noGrp="1"/>
          </p:cNvSpPr>
          <p:nvPr>
            <p:ph type="ctrTitle"/>
          </p:nvPr>
        </p:nvSpPr>
        <p:spPr>
          <a:xfrm>
            <a:off x="-381000" y="-138847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Helvetica" pitchFamily="34" charset="0"/>
              </a:rPr>
              <a:t>BENEFITS of TECHNOLOGY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LG4</a:t>
            </a:r>
          </a:p>
        </p:txBody>
      </p:sp>
      <p:sp>
        <p:nvSpPr>
          <p:cNvPr id="38922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CD5CBBF8-ED08-4EB1-AA07-32EFA99AB716}" type="slidenum">
              <a:rPr lang="en-US" sz="1200">
                <a:latin typeface="Times New Roman" pitchFamily="18" charset="0"/>
              </a:rPr>
              <a:pPr defTabSz="914400" rtl="0"/>
              <a:t>5</a:t>
            </a:fld>
            <a:endParaRPr lang="en-US" sz="1200">
              <a:latin typeface="Times New Roman" pitchFamily="18" charset="0"/>
            </a:endParaRPr>
          </a:p>
        </p:txBody>
      </p:sp>
      <p:pic>
        <p:nvPicPr>
          <p:cNvPr id="12" name="Picture 11" descr="B2B or Not 2B: A Look at What Makes B2B and B2C Communications Similar">
            <a:extLst>
              <a:ext uri="{FF2B5EF4-FFF2-40B4-BE49-F238E27FC236}">
                <a16:creationId xmlns:a16="http://schemas.microsoft.com/office/drawing/2014/main" id="{B34BF7EB-047E-4FA0-924C-4AE66C71E74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74" b="8157"/>
          <a:stretch/>
        </p:blipFill>
        <p:spPr bwMode="auto">
          <a:xfrm>
            <a:off x="5486400" y="1515158"/>
            <a:ext cx="3809999" cy="19869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C1202C-F728-4AF0-B807-ADC9E61D2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12" y="4650687"/>
            <a:ext cx="3200400" cy="16135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F1E5A-5B08-45CF-B22A-189FD820C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350" y="3289212"/>
            <a:ext cx="3200444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BracU Logo | Brac University">
            <a:extLst>
              <a:ext uri="{FF2B5EF4-FFF2-40B4-BE49-F238E27FC236}">
                <a16:creationId xmlns:a16="http://schemas.microsoft.com/office/drawing/2014/main" id="{6432CA9E-B268-49ED-A905-C0C45AC8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5C51B6-4734-443E-86D8-EF8E8D5EE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015" y="5180684"/>
            <a:ext cx="2066723" cy="132679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5464-9E00-49F0-BC71-B01901EB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41967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ECF8-380E-498F-B287-74BB2CD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859791" y="26046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759"/>
    </mc:Choice>
    <mc:Fallback xmlns="">
      <p:transition spd="slow" advTm="1977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D95C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charset="0"/>
              </a:rPr>
              <a:t>*</a:t>
            </a:r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charset="0"/>
              </a:rPr>
              <a:t>*</a:t>
            </a:r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7391400" y="511175"/>
            <a:ext cx="1676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Arial" charset="0"/>
              </a:rPr>
              <a:t>The Competitive Environment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967" name="TextBox 14"/>
          <p:cNvSpPr txBox="1">
            <a:spLocks noChangeArrowheads="1"/>
          </p:cNvSpPr>
          <p:nvPr/>
        </p:nvSpPr>
        <p:spPr bwMode="auto">
          <a:xfrm>
            <a:off x="457200" y="1383970"/>
            <a:ext cx="84264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t>Firms should offer both high quality product and outstanding services at competitive price.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t>Need to know the competitors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287338" marR="0" lvl="1" indent="-28733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8" name="Title 1"/>
          <p:cNvSpPr>
            <a:spLocks noGrp="1"/>
          </p:cNvSpPr>
          <p:nvPr>
            <p:ph type="ctrTitle"/>
          </p:nvPr>
        </p:nvSpPr>
        <p:spPr>
          <a:xfrm>
            <a:off x="-34266" y="8536"/>
            <a:ext cx="7429183" cy="1470025"/>
          </a:xfrm>
        </p:spPr>
        <p:txBody>
          <a:bodyPr/>
          <a:lstStyle/>
          <a:p>
            <a:pPr marL="287338" indent="-287338"/>
            <a: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  <a:t>3. COMPETITIVE ENVIRONMENT </a:t>
            </a:r>
          </a:p>
        </p:txBody>
      </p:sp>
      <p:sp>
        <p:nvSpPr>
          <p:cNvPr id="40969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Arial" charset="0"/>
              </a:rPr>
              <a:t>LG5</a:t>
            </a:r>
          </a:p>
        </p:txBody>
      </p:sp>
      <p:sp>
        <p:nvSpPr>
          <p:cNvPr id="40970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Arial" charset="0"/>
              </a:rPr>
              <a:t>1-</a:t>
            </a:r>
            <a:fld id="{6E8E6563-E6D2-44C3-8CA7-AF22AAD76F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B88066-1D73-4737-B993-55E93E99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642" y="2370357"/>
            <a:ext cx="3209925" cy="167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7D84B1-164D-4D35-A073-614EE4C6F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025" y="3508515"/>
            <a:ext cx="4110599" cy="2121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BracU Logo | Brac University">
            <a:extLst>
              <a:ext uri="{FF2B5EF4-FFF2-40B4-BE49-F238E27FC236}">
                <a16:creationId xmlns:a16="http://schemas.microsoft.com/office/drawing/2014/main" id="{F39735EA-4CF0-4E53-9F9E-972D2D97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FC6055-B4FB-4E90-9A4C-51D2196B5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EE1DC2-FD40-4A1E-B0F0-AF4926BF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34747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9AF9DA-F975-4FD5-ADBF-F5C24B70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956017" y="126832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74"/>
    </mc:Choice>
    <mc:Fallback xmlns="">
      <p:transition spd="slow" advTm="590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MS PGothic" pitchFamily="34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15200" y="152400"/>
            <a:ext cx="1644650" cy="160020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964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D95C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charset="0"/>
              </a:rPr>
              <a:t>*</a:t>
            </a:r>
          </a:p>
        </p:txBody>
      </p: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charset="0"/>
              </a:rPr>
              <a:t>*</a:t>
            </a:r>
          </a:p>
        </p:txBody>
      </p:sp>
      <p:sp>
        <p:nvSpPr>
          <p:cNvPr id="40966" name="TextBox 9"/>
          <p:cNvSpPr txBox="1">
            <a:spLocks noChangeArrowheads="1"/>
          </p:cNvSpPr>
          <p:nvPr/>
        </p:nvSpPr>
        <p:spPr bwMode="auto">
          <a:xfrm>
            <a:off x="7391400" y="511175"/>
            <a:ext cx="1676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Arial" charset="0"/>
              </a:rPr>
              <a:t>The Competitive Environment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967" name="TextBox 14"/>
          <p:cNvSpPr txBox="1">
            <a:spLocks noChangeArrowheads="1"/>
          </p:cNvSpPr>
          <p:nvPr/>
        </p:nvSpPr>
        <p:spPr bwMode="auto">
          <a:xfrm>
            <a:off x="533400" y="1584325"/>
            <a:ext cx="842645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Arial" charset="0"/>
              </a:rPr>
              <a:t>Two ways to compete: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MS PGothic" pitchFamily="34" charset="-128"/>
              <a:cs typeface="Arial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exceeding customer expectations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restructuring and empowering the employees</a:t>
            </a:r>
          </a:p>
          <a:p>
            <a:pPr marL="287338" marR="0" lvl="1" indent="-287338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8" name="Title 1"/>
          <p:cNvSpPr>
            <a:spLocks noGrp="1"/>
          </p:cNvSpPr>
          <p:nvPr>
            <p:ph type="ctrTitle"/>
          </p:nvPr>
        </p:nvSpPr>
        <p:spPr>
          <a:xfrm>
            <a:off x="-391038" y="-15020"/>
            <a:ext cx="7772400" cy="1470025"/>
          </a:xfrm>
        </p:spPr>
        <p:txBody>
          <a:bodyPr/>
          <a:lstStyle/>
          <a:p>
            <a:pPr marL="287338" indent="-287338"/>
            <a:b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Helvetica" pitchFamily="34" charset="0"/>
              </a:rPr>
              <a:t>3. COMPETITIVE ENVIRONMENT </a:t>
            </a:r>
          </a:p>
        </p:txBody>
      </p:sp>
      <p:sp>
        <p:nvSpPr>
          <p:cNvPr id="40969" name="TextBox 12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34" charset="0"/>
                <a:ea typeface="MS PGothic" pitchFamily="34" charset="-128"/>
                <a:cs typeface="Arial" charset="0"/>
              </a:rPr>
              <a:t>LG5</a:t>
            </a:r>
          </a:p>
        </p:txBody>
      </p:sp>
      <p:sp>
        <p:nvSpPr>
          <p:cNvPr id="40970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Arial" charset="0"/>
              </a:rPr>
              <a:t>1-</a:t>
            </a:r>
            <a:fld id="{6E8E6563-E6D2-44C3-8CA7-AF22AAD76F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6B641-569B-45D8-9792-693B5CE4F7C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5"/>
          <a:stretch/>
        </p:blipFill>
        <p:spPr bwMode="auto">
          <a:xfrm>
            <a:off x="6178770" y="1535162"/>
            <a:ext cx="3025775" cy="2057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A399E-963F-4FB9-9952-0A85C28D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549598"/>
            <a:ext cx="3076575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BracU Logo | Brac University">
            <a:extLst>
              <a:ext uri="{FF2B5EF4-FFF2-40B4-BE49-F238E27FC236}">
                <a16:creationId xmlns:a16="http://schemas.microsoft.com/office/drawing/2014/main" id="{0ECF5ED2-E20A-488D-8853-DDF5E8B7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44F30E-05C3-4E25-A215-F87D3A212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627" y="5074003"/>
            <a:ext cx="2066723" cy="13267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205E2-D03A-484E-BD41-65496F20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6053-2312-4073-B8DC-55CD15DE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587424" y="112812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22686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606"/>
    </mc:Choice>
    <mc:Fallback xmlns="">
      <p:transition spd="slow" advTm="1456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ar-SA">
              <a:solidFill>
                <a:srgbClr val="898989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81000"/>
            <a:ext cx="8153400" cy="6248400"/>
          </a:xfrm>
          <a:prstGeom prst="roundRect">
            <a:avLst/>
          </a:prstGeom>
          <a:solidFill>
            <a:srgbClr val="FFD95C"/>
          </a:solidFill>
          <a:ln>
            <a:solidFill>
              <a:srgbClr val="F7A4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dirty="0">
              <a:solidFill>
                <a:schemeClr val="tx1"/>
              </a:solidFill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  <a:p>
            <a:pPr marL="287338" indent="-287338" algn="l" rtl="0"/>
            <a:endParaRPr lang="en-US" sz="1800" b="1" dirty="0">
              <a:latin typeface="Helvetica" pitchFamily="34" charset="0"/>
            </a:endParaRPr>
          </a:p>
        </p:txBody>
      </p:sp>
      <p:sp>
        <p:nvSpPr>
          <p:cNvPr id="34820" name="TextBox 7"/>
          <p:cNvSpPr txBox="1">
            <a:spLocks noChangeArrowheads="1"/>
          </p:cNvSpPr>
          <p:nvPr/>
        </p:nvSpPr>
        <p:spPr bwMode="auto">
          <a:xfrm>
            <a:off x="8458200" y="1143000"/>
            <a:ext cx="50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FFD95C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7162800" y="0"/>
            <a:ext cx="60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4000" b="1">
                <a:solidFill>
                  <a:srgbClr val="660066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4824" name="Title 1"/>
          <p:cNvSpPr>
            <a:spLocks noGrp="1"/>
          </p:cNvSpPr>
          <p:nvPr>
            <p:ph type="ctrTitle"/>
          </p:nvPr>
        </p:nvSpPr>
        <p:spPr>
          <a:xfrm>
            <a:off x="744415" y="1703387"/>
            <a:ext cx="7772400" cy="1470025"/>
          </a:xfrm>
        </p:spPr>
        <p:txBody>
          <a:bodyPr/>
          <a:lstStyle/>
          <a:p>
            <a:pPr eaLnBrk="1" hangingPunct="1"/>
            <a:br>
              <a:rPr lang="en-US" sz="2100" b="1" dirty="0">
                <a:latin typeface="Helvetica" pitchFamily="34" charset="0"/>
              </a:rPr>
            </a:br>
            <a:endParaRPr lang="en-US" sz="2100" b="1" dirty="0">
              <a:latin typeface="Helvetica" pitchFamily="34" charset="0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7772400" y="1295400"/>
            <a:ext cx="685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700" b="1">
                <a:solidFill>
                  <a:schemeClr val="bg1"/>
                </a:solidFill>
                <a:latin typeface="Helvetica" pitchFamily="34" charset="0"/>
              </a:rPr>
              <a:t>LG3</a:t>
            </a:r>
          </a:p>
        </p:txBody>
      </p:sp>
      <p:sp>
        <p:nvSpPr>
          <p:cNvPr id="34826" name="Rectangle 4"/>
          <p:cNvSpPr>
            <a:spLocks noChangeArrowheads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defTabSz="914400" rtl="0"/>
            <a:r>
              <a:rPr lang="en-US" sz="1200">
                <a:latin typeface="Times New Roman" pitchFamily="18" charset="0"/>
              </a:rPr>
              <a:t>1-</a:t>
            </a:r>
            <a:fld id="{DBE58F31-3E65-474B-9DF6-0C44E301619C}" type="slidenum">
              <a:rPr lang="en-US" sz="1200">
                <a:latin typeface="Times New Roman" pitchFamily="18" charset="0"/>
              </a:rPr>
              <a:pPr defTabSz="914400" rtl="0"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1D4B68-06B2-48CA-9D6E-95CF0EB8AF26}"/>
              </a:ext>
            </a:extLst>
          </p:cNvPr>
          <p:cNvSpPr/>
          <p:nvPr/>
        </p:nvSpPr>
        <p:spPr>
          <a:xfrm>
            <a:off x="603542" y="527098"/>
            <a:ext cx="7549858" cy="5603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r>
              <a:rPr lang="en-US" b="1" dirty="0">
                <a:latin typeface="Helvetica" pitchFamily="34" charset="0"/>
              </a:rPr>
              <a:t>Mini Activity:</a:t>
            </a:r>
            <a:br>
              <a:rPr lang="en-US" b="1" dirty="0">
                <a:latin typeface="Helvetica" pitchFamily="34" charset="0"/>
              </a:rPr>
            </a:br>
            <a:r>
              <a:rPr lang="en-US" b="1" dirty="0">
                <a:latin typeface="Helvetica" pitchFamily="34" charset="0"/>
              </a:rPr>
              <a:t>(2) Based on the video, elaborate why do you need to know your competition? Include a real-life example.</a:t>
            </a:r>
          </a:p>
          <a:p>
            <a:pPr marL="287338" indent="-287338" algn="ctr" rtl="0"/>
            <a:r>
              <a:rPr lang="en-US" dirty="0">
                <a:hlinkClick r:id="rId4"/>
              </a:rPr>
              <a:t>https://youtu.be/5RSd44og8xw</a:t>
            </a:r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r>
              <a:rPr lang="en-US" b="1" dirty="0">
                <a:latin typeface="Helvetica" pitchFamily="34" charset="0"/>
              </a:rPr>
              <a:t> </a:t>
            </a: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b="1" dirty="0">
              <a:latin typeface="Helvetica" pitchFamily="34" charset="0"/>
            </a:endParaRPr>
          </a:p>
          <a:p>
            <a:pPr marL="287338" indent="-287338" algn="ctr" rtl="0"/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7338" indent="-287338" algn="ctr" rtl="0"/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7338" indent="-287338" algn="ctr" rtl="0"/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7338" indent="-287338" algn="l" rtl="0"/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pic>
        <p:nvPicPr>
          <p:cNvPr id="15" name="Online Media 6" title="The Importance Of Knowing Your Competition">
            <a:hlinkClick r:id="" action="ppaction://media"/>
            <a:extLst>
              <a:ext uri="{FF2B5EF4-FFF2-40B4-BE49-F238E27FC236}">
                <a16:creationId xmlns:a16="http://schemas.microsoft.com/office/drawing/2014/main" id="{4ABA3F7B-3DF8-4E2A-9C8A-31AEE5FE41C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44573" y="2541306"/>
            <a:ext cx="6096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BracU Logo | Brac University">
            <a:extLst>
              <a:ext uri="{FF2B5EF4-FFF2-40B4-BE49-F238E27FC236}">
                <a16:creationId xmlns:a16="http://schemas.microsoft.com/office/drawing/2014/main" id="{2D41F1E8-CEA4-48F9-921A-E8E789AAF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13043"/>
            <a:ext cx="2066724" cy="14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9348D9-82BE-445F-8BB5-857E87C23A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501" y="5051601"/>
            <a:ext cx="2066723" cy="132679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DAC20-6A0F-4C41-84FB-62F2F4C7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0037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@2020 Nusrat Hafiz.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6453-FF8E-450B-AB98-788955B3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95071-C4AE-4ACC-846F-DBFB8CD55E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99CC0F16-DFC0-4308-B9C5-4EFE7DD7330C}"/>
              </a:ext>
            </a:extLst>
          </p:cNvPr>
          <p:cNvSpPr txBox="1"/>
          <p:nvPr/>
        </p:nvSpPr>
        <p:spPr>
          <a:xfrm>
            <a:off x="1163586" y="66067"/>
            <a:ext cx="613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r" defTabSz="457200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Business (BUS 101). Course Instructor: Nusrat Hafiz (NHF)</a:t>
            </a:r>
          </a:p>
        </p:txBody>
      </p:sp>
    </p:spTree>
    <p:extLst>
      <p:ext uri="{BB962C8B-B14F-4D97-AF65-F5344CB8AC3E}">
        <p14:creationId xmlns:p14="http://schemas.microsoft.com/office/powerpoint/2010/main" val="277499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5"/>
    </mc:Choice>
    <mc:Fallback xmlns="">
      <p:transition spd="slow" advTm="23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7"/>
</p:tagLst>
</file>

<file path=ppt/theme/theme1.xml><?xml version="1.0" encoding="utf-8"?>
<a:theme xmlns:a="http://schemas.openxmlformats.org/drawingml/2006/main" name="Section 1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 1 Template.pot</Template>
  <TotalTime>28903</TotalTime>
  <Words>566</Words>
  <Application>Microsoft Office PowerPoint</Application>
  <PresentationFormat>On-screen Show (4:3)</PresentationFormat>
  <Paragraphs>171</Paragraphs>
  <Slides>8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Helvetica</vt:lpstr>
      <vt:lpstr>Tahoma</vt:lpstr>
      <vt:lpstr>Times New Roman</vt:lpstr>
      <vt:lpstr>Section 1 Template</vt:lpstr>
      <vt:lpstr>Introduction to Business (BUS 101).  Lecture Delivered by: Nusrat Hafiz (NHF)</vt:lpstr>
      <vt:lpstr>Discussion Agenda </vt:lpstr>
      <vt:lpstr>2. TECHNOLOGICAL ENVIRONMENT</vt:lpstr>
      <vt:lpstr>2. TECHNOLOGICAL ENVIRONMENT</vt:lpstr>
      <vt:lpstr>BENEFITS of TECHNOLOGY</vt:lpstr>
      <vt:lpstr>3. COMPETITIVE ENVIRONMENT </vt:lpstr>
      <vt:lpstr> 3. COMPETITIVE ENVIRONMENT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Molly McHugh</dc:creator>
  <cp:lastModifiedBy>ali hafiz</cp:lastModifiedBy>
  <cp:revision>398</cp:revision>
  <dcterms:created xsi:type="dcterms:W3CDTF">2009-05-11T15:20:39Z</dcterms:created>
  <dcterms:modified xsi:type="dcterms:W3CDTF">2020-06-24T16:17:10Z</dcterms:modified>
</cp:coreProperties>
</file>