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39" r:id="rId2"/>
    <p:sldId id="340" r:id="rId3"/>
    <p:sldId id="308" r:id="rId4"/>
    <p:sldId id="285" r:id="rId5"/>
    <p:sldId id="327" r:id="rId6"/>
    <p:sldId id="290" r:id="rId7"/>
    <p:sldId id="311" r:id="rId8"/>
    <p:sldId id="328" r:id="rId9"/>
    <p:sldId id="325" r:id="rId10"/>
    <p:sldId id="323" r:id="rId11"/>
  </p:sldIdLst>
  <p:sldSz cx="9144000" cy="6858000" type="screen4x3"/>
  <p:notesSz cx="6858000" cy="9144000"/>
  <p:defaultTextStyle>
    <a:defPPr>
      <a:defRPr lang="en-US"/>
    </a:defPPr>
    <a:lvl1pPr algn="r" defTabSz="457200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1pPr>
    <a:lvl2pPr marL="457200" algn="r" defTabSz="457200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2pPr>
    <a:lvl3pPr marL="914400" algn="r" defTabSz="457200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3pPr>
    <a:lvl4pPr marL="1371600" algn="r" defTabSz="457200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4pPr>
    <a:lvl5pPr marL="1828800" algn="r" defTabSz="457200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5pPr>
    <a:lvl6pPr marL="2286000" algn="r" defTabSz="914400" rtl="1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6pPr>
    <a:lvl7pPr marL="2743200" algn="r" defTabSz="914400" rtl="1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7pPr>
    <a:lvl8pPr marL="3200400" algn="r" defTabSz="914400" rtl="1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8pPr>
    <a:lvl9pPr marL="3657600" algn="r" defTabSz="914400" rtl="1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 hafiz" initials="ah" lastIdx="2" clrIdx="0">
    <p:extLst>
      <p:ext uri="{19B8F6BF-5375-455C-9EA6-DF929625EA0E}">
        <p15:presenceInfo xmlns:p15="http://schemas.microsoft.com/office/powerpoint/2012/main" userId="e31b3089034fbf7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9FF"/>
    <a:srgbClr val="FFA014"/>
    <a:srgbClr val="FFD96C"/>
    <a:srgbClr val="4990AD"/>
    <a:srgbClr val="ADD4F6"/>
    <a:srgbClr val="3C86CC"/>
    <a:srgbClr val="96D5F6"/>
    <a:srgbClr val="F78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0" autoAdjust="0"/>
    <p:restoredTop sz="94660"/>
  </p:normalViewPr>
  <p:slideViewPr>
    <p:cSldViewPr snapToObjects="1">
      <p:cViewPr varScale="1">
        <p:scale>
          <a:sx n="68" d="100"/>
          <a:sy n="68" d="100"/>
        </p:scale>
        <p:origin x="16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48"/>
    </p:cViewPr>
  </p:sorterViewPr>
  <p:notesViewPr>
    <p:cSldViewPr snapToObjects="1">
      <p:cViewPr varScale="1">
        <p:scale>
          <a:sx n="79" d="100"/>
          <a:sy n="79" d="100"/>
        </p:scale>
        <p:origin x="-305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929C0E85-9464-4872-8C94-545013EC62C1}" type="datetime1">
              <a:rPr lang="en-US"/>
              <a:pPr>
                <a:defRPr/>
              </a:pPr>
              <a:t>6/24/2020</a:t>
            </a:fld>
            <a:endParaRPr lang="en-US" dirty="0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ADCFD5C6-4FD0-4F52-B5A7-8648A24098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defRPr sz="1200">
                <a:cs typeface="+mn-cs"/>
              </a:defRPr>
            </a:lvl1pPr>
          </a:lstStyle>
          <a:p>
            <a:pPr>
              <a:defRPr/>
            </a:pPr>
            <a:fld id="{F6846AA3-A2E3-4E29-823D-C916F502D887}" type="datetime1">
              <a:rPr lang="en-US"/>
              <a:pPr>
                <a:defRPr/>
              </a:pPr>
              <a:t>6/24/2020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defRPr sz="1200">
                <a:cs typeface="+mn-cs"/>
              </a:defRPr>
            </a:lvl1pPr>
          </a:lstStyle>
          <a:p>
            <a:pPr>
              <a:defRPr/>
            </a:pPr>
            <a:fld id="{45C3A94B-3971-43EC-8B5E-23C6588DAA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690DCA3-FBAB-4E50-9E16-5DF94AA4B413}" type="slidenum">
              <a:rPr lang="en-US" smtClean="0">
                <a:cs typeface="Arial" charset="0"/>
              </a:rPr>
              <a:pPr/>
              <a:t>3</a:t>
            </a:fld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84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67A0634-53F5-4253-84B0-79D4AD47B74D}" type="slidenum">
              <a:rPr lang="en-US" smtClean="0">
                <a:cs typeface="Arial" charset="0"/>
              </a:rPr>
              <a:pPr/>
              <a:t>4</a:t>
            </a:fld>
            <a:endParaRPr lang="en-US" dirty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67A0634-53F5-4253-84B0-79D4AD47B74D}" type="slidenum">
              <a:rPr lang="en-US" smtClean="0">
                <a:cs typeface="Arial" charset="0"/>
              </a:rPr>
              <a:pPr/>
              <a:t>5</a:t>
            </a:fld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615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B673E64-D3DE-473A-841E-F2459D824F30}" type="slidenum">
              <a:rPr lang="en-US" smtClean="0">
                <a:cs typeface="Arial" charset="0"/>
              </a:rPr>
              <a:pPr/>
              <a:t>6</a:t>
            </a:fld>
            <a:endParaRPr lang="en-US" dirty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1247E49-BE1C-4025-B994-7DA119A5841A}" type="slidenum">
              <a:rPr lang="en-US" smtClean="0">
                <a:cs typeface="Arial" charset="0"/>
              </a:rPr>
              <a:pPr/>
              <a:t>7</a:t>
            </a:fld>
            <a:endParaRPr lang="en-US" dirty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1247E49-BE1C-4025-B994-7DA119A5841A}" type="slidenum">
              <a:rPr lang="en-US" smtClean="0">
                <a:cs typeface="Arial" charset="0"/>
              </a:rPr>
              <a:pPr/>
              <a:t>8</a:t>
            </a:fld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0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C4E74-296C-4DF4-B963-750D2F8741D8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@2020 Nusrat Hafiz.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95071-C4AE-4ACC-846F-DBFB8CD55E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31C4D-E1BF-44CE-8232-6CDB3EE4F73D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@2020 Nusrat Hafiz.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C062B-5349-4DB7-B13C-25B9F60B5F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7C987-AA40-4CAF-A3B1-BED7B8A627F5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@2020 Nusrat Hafiz.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30C04-FA90-41A8-9CE9-91E8AC47EB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42389-9C8F-4AEA-B38A-12F9EF71D7E1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@2020 Nusrat Hafiz.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DA476-BECD-418A-BADF-DA0E4380D6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D8D25-555E-47CB-9EF9-4DB2964B510B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@2020 Nusrat Hafiz.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A81DF-68FD-4C25-98C0-78F66405C1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5C62B-A3D8-4FE3-A995-648D842CE613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@2020 Nusrat Hafiz. All Rights Reserved.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832A0-A2A3-42D3-B1D7-E2A7D2E0D8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4D90E-0751-40FE-A27B-2E9404C5A436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@2020 Nusrat Hafiz. All Rights Reserved.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07C40-2CD5-48BE-86C9-5E06D62650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296B1-0AA7-488E-B30D-3735423E652A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@2020 Nusrat Hafiz. All Rights Reserved.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DC806-2300-485B-A209-A1C8FAA3C5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41733-4179-45EE-AEAD-F60AC838513B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@2020 Nusrat Hafiz. All Rights Reserved. 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F8E77-B227-4135-A79A-62870F8860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D08FA-C423-4B22-AFAF-09C0A5C9797A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@2020 Nusrat Hafiz. All Rights Reserved.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DB399-178E-48AD-88AC-508A575634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0F336-D337-4138-9202-1BBA02960F7D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@2020 Nusrat Hafiz. All Rights Reserved.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A6B73-6A4D-4ECD-B16D-E5B7E04829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A4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>
              <a:defRPr sz="120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7C0E89A8-CA31-40E4-B747-D5ED66584A64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>
              <a:defRPr sz="120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@2020 Nusrat Hafiz.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>
              <a:defRPr sz="120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01008B71-0A32-4B73-A8EA-C2281DB9BD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MS PGothic" pitchFamily="34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MS PGothic" pitchFamily="34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MS PGothic" pitchFamily="34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MS PGothic" pitchFamily="34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.png"/><Relationship Id="rId2" Type="http://schemas.openxmlformats.org/officeDocument/2006/relationships/video" Target="https://www.youtube.com/embed/JJ0nFD19eT8?feature=oembed" TargetMode="External"/><Relationship Id="rId1" Type="http://schemas.openxmlformats.org/officeDocument/2006/relationships/tags" Target="../tags/tag2.xml"/><Relationship Id="rId6" Type="http://schemas.openxmlformats.org/officeDocument/2006/relationships/image" Target="../media/image8.jpeg"/><Relationship Id="rId5" Type="http://schemas.openxmlformats.org/officeDocument/2006/relationships/hyperlink" Target="https://youtu.be/JJ0nFD19eT8" TargetMode="External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n4e5UPu1co0?feature=oembed" TargetMode="External"/><Relationship Id="rId6" Type="http://schemas.openxmlformats.org/officeDocument/2006/relationships/image" Target="../media/image1.png"/><Relationship Id="rId5" Type="http://schemas.openxmlformats.org/officeDocument/2006/relationships/image" Target="../media/image12.jpeg"/><Relationship Id="rId4" Type="http://schemas.openxmlformats.org/officeDocument/2006/relationships/hyperlink" Target="https://youtu.be/n4e5UPu1co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forum.org/agenda/2020/04/covid-19-coronavirus-bangladesh/" TargetMode="External"/><Relationship Id="rId2" Type="http://schemas.openxmlformats.org/officeDocument/2006/relationships/hyperlink" Target="https://www.bondora.com/blog/entrepreneurship-versus-employmen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forbes.com/sites/dorieclark/2013/07/09/how-to-stay-relevant-in-a-changing-business-environment/#55c04ee5bc1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F208-68DF-4C9D-BF48-3B1202AC9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35" y="304800"/>
            <a:ext cx="8451166" cy="203954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Business (BUS 101). 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Lecture Delivered by: Nusrat Hafiz (NHF)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DD8E-86C5-4994-B88C-3C5CD99F2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545" y="2300385"/>
            <a:ext cx="8229600" cy="4525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1FDDCE-9385-4D37-926F-333B2B70F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@2020 Nusrat Hafiz. All Rights Reserved.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7C61C-1C8A-4DB5-97DF-0113886F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DA476-BECD-418A-BADF-DA0E4380D6D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7" name="Picture 6" descr="BracU Logo | Brac University">
            <a:extLst>
              <a:ext uri="{FF2B5EF4-FFF2-40B4-BE49-F238E27FC236}">
                <a16:creationId xmlns:a16="http://schemas.microsoft.com/office/drawing/2014/main" id="{09F013F0-5AAB-4584-AF3B-7D4978172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4" y="5231091"/>
            <a:ext cx="2066724" cy="14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A54E0A-1E64-4213-898B-5CA37B49D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501" y="5051601"/>
            <a:ext cx="2066723" cy="13267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392593-0D83-4608-B892-FFEAA0039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86" b="98884" l="5085" r="97627">
                        <a14:foregroundMark x1="48814" y1="25446" x2="61017" y2="55357"/>
                        <a14:foregroundMark x1="31864" y1="49777" x2="63390" y2="72991"/>
                        <a14:foregroundMark x1="12203" y1="63393" x2="70169" y2="92188"/>
                        <a14:foregroundMark x1="34237" y1="55804" x2="33559" y2="52679"/>
                        <a14:foregroundMark x1="31864" y1="55357" x2="33220" y2="74777"/>
                        <a14:foregroundMark x1="32542" y1="45759" x2="62034" y2="79464"/>
                        <a14:foregroundMark x1="77288" y1="66741" x2="19322" y2="75670"/>
                        <a14:foregroundMark x1="49831" y1="39509" x2="51525" y2="54911"/>
                        <a14:foregroundMark x1="25085" y1="32589" x2="31525" y2="3571"/>
                        <a14:foregroundMark x1="9831" y1="63839" x2="11186" y2="80804"/>
                        <a14:foregroundMark x1="16949" y1="79911" x2="85085" y2="80804"/>
                        <a14:foregroundMark x1="15254" y1="81250" x2="83051" y2="86161"/>
                        <a14:foregroundMark x1="12881" y1="85268" x2="81356" y2="85714"/>
                        <a14:foregroundMark x1="10508" y1="81696" x2="5424" y2="53125"/>
                        <a14:foregroundMark x1="7119" y1="77902" x2="82373" y2="86607"/>
                        <a14:foregroundMark x1="7119" y1="74330" x2="3729" y2="55804"/>
                        <a14:foregroundMark x1="69492" y1="91071" x2="92881" y2="87500"/>
                        <a14:foregroundMark x1="93898" y1="84375" x2="92203" y2="58036"/>
                        <a14:foregroundMark x1="94576" y1="79911" x2="96271" y2="56250"/>
                        <a14:foregroundMark x1="96271" y1="81250" x2="95254" y2="61607"/>
                        <a14:foregroundMark x1="7119" y1="83929" x2="26102" y2="89732"/>
                        <a14:foregroundMark x1="6441" y1="86607" x2="1695" y2="65848"/>
                        <a14:foregroundMark x1="7797" y1="86607" x2="75932" y2="89732"/>
                        <a14:foregroundMark x1="39661" y1="36161" x2="39661" y2="36161"/>
                        <a14:foregroundMark x1="55593" y1="8929" x2="64407" y2="17634"/>
                        <a14:foregroundMark x1="55593" y1="9375" x2="66102" y2="19420"/>
                        <a14:foregroundMark x1="55593" y1="8482" x2="66780" y2="20759"/>
                        <a14:foregroundMark x1="58644" y1="8036" x2="58644" y2="8036"/>
                        <a14:foregroundMark x1="59661" y1="66295" x2="66441" y2="57589"/>
                        <a14:foregroundMark x1="6102" y1="91295" x2="90169" y2="91741"/>
                        <a14:foregroundMark x1="9831" y1="95089" x2="91186" y2="95536"/>
                        <a14:foregroundMark x1="6102" y1="98214" x2="91525" y2="99107"/>
                        <a14:foregroundMark x1="5085" y1="83259" x2="10847" y2="97991"/>
                        <a14:foregroundMark x1="10847" y1="97991" x2="10847" y2="97991"/>
                        <a14:foregroundMark x1="94915" y1="70536" x2="97627" y2="979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43311" y="2239474"/>
            <a:ext cx="3257378" cy="4012003"/>
          </a:xfrm>
          <a:prstGeom prst="rect">
            <a:avLst/>
          </a:prstGeom>
          <a:pattFill prst="pct80">
            <a:fgClr>
              <a:srgbClr val="F7A427"/>
            </a:fgClr>
            <a:bgClr>
              <a:schemeClr val="bg1"/>
            </a:bgClr>
          </a:pattFill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5222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14"/>
    </mc:Choice>
    <mc:Fallback xmlns="">
      <p:transition spd="slow" advTm="1061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7F287-922E-488B-8409-16C1299C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5267F-D504-4601-B094-546D27F35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Video presentation: Discuss the external </a:t>
            </a:r>
            <a:r>
              <a:rPr lang="en-US" sz="2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 environmental issues faced by a small café in your city.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184761-B9E7-4EBC-AA27-5FE1457504DF}"/>
              </a:ext>
            </a:extLst>
          </p:cNvPr>
          <p:cNvPicPr/>
          <p:nvPr/>
        </p:nvPicPr>
        <p:blipFill rotWithShape="1">
          <a:blip r:embed="rId2"/>
          <a:srcRect l="66721" t="43983" b="8554"/>
          <a:stretch/>
        </p:blipFill>
        <p:spPr bwMode="auto">
          <a:xfrm>
            <a:off x="1790700" y="2429351"/>
            <a:ext cx="5562600" cy="289813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BracU Logo | Brac University">
            <a:extLst>
              <a:ext uri="{FF2B5EF4-FFF2-40B4-BE49-F238E27FC236}">
                <a16:creationId xmlns:a16="http://schemas.microsoft.com/office/drawing/2014/main" id="{8FCB2FAC-5C21-4B06-848E-2281B462E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013043"/>
            <a:ext cx="2066724" cy="14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C19DC2-ACBD-454E-BE63-9D5EC705C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501" y="5051601"/>
            <a:ext cx="2066723" cy="132679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D4240-957E-4EAC-A848-31AF999F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3524501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@2020 Nusrat Hafiz. All Rights Reserved.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A2A712-4C97-4D09-A71D-B4375CC63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DA476-BECD-418A-BADF-DA0E4380D6D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0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257"/>
    </mc:Choice>
    <mc:Fallback xmlns="">
      <p:transition spd="slow" advTm="2725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F208-68DF-4C9D-BF48-3B1202AC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DD8E-86C5-4994-B88C-3C5CD99F2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70037"/>
            <a:ext cx="8229600" cy="4525963"/>
          </a:xfrm>
        </p:spPr>
        <p:txBody>
          <a:bodyPr/>
          <a:lstStyle/>
          <a:p>
            <a:r>
              <a:rPr lang="en-US" dirty="0"/>
              <a:t>Social Environment</a:t>
            </a:r>
          </a:p>
          <a:p>
            <a:endParaRPr lang="en-US" dirty="0"/>
          </a:p>
          <a:p>
            <a:r>
              <a:rPr lang="en-US" dirty="0"/>
              <a:t>Global Environment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Ecological Environment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1FDDCE-9385-4D37-926F-333B2B70F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@2020 Nusrat Hafiz. All Rights Reserved.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7C61C-1C8A-4DB5-97DF-0113886F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DA476-BECD-418A-BADF-DA0E4380D6D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5AE449-9FA1-4AE7-96DC-472E4D2635EE}"/>
              </a:ext>
            </a:extLst>
          </p:cNvPr>
          <p:cNvSpPr txBox="1"/>
          <p:nvPr/>
        </p:nvSpPr>
        <p:spPr>
          <a:xfrm>
            <a:off x="687595" y="28189"/>
            <a:ext cx="6130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4572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9144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3716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8288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2860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6pPr>
            <a:lvl7pPr marL="27432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7pPr>
            <a:lvl8pPr marL="32004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8pPr>
            <a:lvl9pPr marL="36576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9pPr>
          </a:lstStyle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Business (BUS 101). Course Instructor: Nusrat Hafiz (NHF)</a:t>
            </a:r>
          </a:p>
        </p:txBody>
      </p:sp>
      <p:pic>
        <p:nvPicPr>
          <p:cNvPr id="7" name="Picture 6" descr="BracU Logo | Brac University">
            <a:extLst>
              <a:ext uri="{FF2B5EF4-FFF2-40B4-BE49-F238E27FC236}">
                <a16:creationId xmlns:a16="http://schemas.microsoft.com/office/drawing/2014/main" id="{09F013F0-5AAB-4584-AF3B-7D4978172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4" y="5231091"/>
            <a:ext cx="2066724" cy="14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A54E0A-1E64-4213-898B-5CA37B49D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501" y="5051601"/>
            <a:ext cx="2066723" cy="13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3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75"/>
    </mc:Choice>
    <mc:Fallback xmlns="">
      <p:transition spd="slow" advTm="1797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ar-SA">
              <a:solidFill>
                <a:srgbClr val="898989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7200" y="381000"/>
            <a:ext cx="8153400" cy="6248400"/>
          </a:xfrm>
          <a:prstGeom prst="roundRect">
            <a:avLst/>
          </a:prstGeom>
          <a:solidFill>
            <a:srgbClr val="FFD95C"/>
          </a:solidFill>
          <a:ln>
            <a:solidFill>
              <a:srgbClr val="F7A42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 sz="1800" dirty="0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5" name="Oval 4"/>
          <p:cNvSpPr/>
          <p:nvPr/>
        </p:nvSpPr>
        <p:spPr>
          <a:xfrm>
            <a:off x="7315200" y="152400"/>
            <a:ext cx="1644650" cy="160020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012" name="TextBox 7"/>
          <p:cNvSpPr txBox="1">
            <a:spLocks noChangeArrowheads="1"/>
          </p:cNvSpPr>
          <p:nvPr/>
        </p:nvSpPr>
        <p:spPr bwMode="auto">
          <a:xfrm>
            <a:off x="8458200" y="1143000"/>
            <a:ext cx="501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4000" b="1" dirty="0">
                <a:solidFill>
                  <a:srgbClr val="FFD95C"/>
                </a:solidFill>
                <a:latin typeface="Calibri" pitchFamily="34" charset="0"/>
              </a:rPr>
              <a:t>*</a:t>
            </a:r>
          </a:p>
        </p:txBody>
      </p:sp>
      <p:sp>
        <p:nvSpPr>
          <p:cNvPr id="43013" name="TextBox 8"/>
          <p:cNvSpPr txBox="1">
            <a:spLocks noChangeArrowheads="1"/>
          </p:cNvSpPr>
          <p:nvPr/>
        </p:nvSpPr>
        <p:spPr bwMode="auto">
          <a:xfrm>
            <a:off x="7162800" y="0"/>
            <a:ext cx="60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4000" b="1" dirty="0">
                <a:solidFill>
                  <a:srgbClr val="660066"/>
                </a:solidFill>
                <a:latin typeface="Calibri" pitchFamily="34" charset="0"/>
              </a:rPr>
              <a:t>*</a:t>
            </a:r>
          </a:p>
        </p:txBody>
      </p:sp>
      <p:sp>
        <p:nvSpPr>
          <p:cNvPr id="43014" name="TextBox 9"/>
          <p:cNvSpPr txBox="1">
            <a:spLocks noChangeArrowheads="1"/>
          </p:cNvSpPr>
          <p:nvPr/>
        </p:nvSpPr>
        <p:spPr bwMode="auto">
          <a:xfrm>
            <a:off x="7467600" y="99654"/>
            <a:ext cx="1676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1500" i="1" dirty="0">
                <a:solidFill>
                  <a:srgbClr val="FFFFFF"/>
                </a:solidFill>
                <a:latin typeface="Helvetica" pitchFamily="34" charset="0"/>
              </a:rPr>
              <a:t>The Social Environment </a:t>
            </a:r>
          </a:p>
          <a:p>
            <a:pPr algn="l" rtl="0"/>
            <a:r>
              <a:rPr lang="en-US" sz="1500" i="1" dirty="0">
                <a:solidFill>
                  <a:srgbClr val="FFFFFF"/>
                </a:solidFill>
                <a:latin typeface="Helvetica" pitchFamily="34" charset="0"/>
              </a:rPr>
              <a:t>and Managing Diversity</a:t>
            </a:r>
          </a:p>
        </p:txBody>
      </p:sp>
      <p:sp>
        <p:nvSpPr>
          <p:cNvPr id="43015" name="TextBox 14"/>
          <p:cNvSpPr txBox="1">
            <a:spLocks noChangeArrowheads="1"/>
          </p:cNvSpPr>
          <p:nvPr/>
        </p:nvSpPr>
        <p:spPr bwMode="auto">
          <a:xfrm>
            <a:off x="381000" y="1301397"/>
            <a:ext cx="7924800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lvl="1" indent="-285750" algn="l" rtl="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pitchFamily="34" charset="0"/>
              </a:rPr>
              <a:t>Demography is the statistical study of human population with </a:t>
            </a:r>
          </a:p>
          <a:p>
            <a:pPr marL="0" lvl="1" algn="l" rtl="0"/>
            <a:r>
              <a:rPr lang="en-US" sz="1800" dirty="0">
                <a:latin typeface="Helvetica" pitchFamily="34" charset="0"/>
              </a:rPr>
              <a:t>regard to size, density and other characteristics, i.e., age, race, gender &amp; income. </a:t>
            </a:r>
          </a:p>
          <a:p>
            <a:pPr marL="0" lvl="1" algn="l" rtl="0"/>
            <a:r>
              <a:rPr lang="en-US" sz="1800" dirty="0">
                <a:latin typeface="Helvetica" pitchFamily="34" charset="0"/>
              </a:rPr>
              <a:t>- Diversity has grown from just recruiting minority and female workers. </a:t>
            </a:r>
          </a:p>
          <a:p>
            <a:pPr marL="0" lvl="1" algn="l" rtl="0"/>
            <a:r>
              <a:rPr lang="en-US" sz="1800" dirty="0">
                <a:latin typeface="Helvetica" pitchFamily="34" charset="0"/>
              </a:rPr>
              <a:t>- Two income families</a:t>
            </a:r>
          </a:p>
          <a:p>
            <a:pPr marL="287338" lvl="1" indent="-287338" algn="l" rtl="0">
              <a:buFont typeface="Arial" charset="0"/>
              <a:buChar char="•"/>
            </a:pPr>
            <a:endParaRPr lang="en-US" sz="1500" dirty="0">
              <a:latin typeface="Helvetica" pitchFamily="34" charset="0"/>
            </a:endParaRPr>
          </a:p>
          <a:p>
            <a:pPr marL="287338" lvl="1" indent="-287338" algn="l" rtl="0">
              <a:buFont typeface="Arial" charset="0"/>
              <a:buChar char="•"/>
            </a:pPr>
            <a:endParaRPr lang="en-US" sz="1500" dirty="0">
              <a:latin typeface="Helvetica" pitchFamily="34" charset="0"/>
            </a:endParaRPr>
          </a:p>
          <a:p>
            <a:pPr marL="287338" lvl="1" indent="-287338" algn="l" rtl="0">
              <a:buFont typeface="Arial" charset="0"/>
              <a:buChar char="•"/>
            </a:pPr>
            <a:endParaRPr lang="en-US" sz="1500" dirty="0">
              <a:latin typeface="Helvetica" pitchFamily="34" charset="0"/>
            </a:endParaRPr>
          </a:p>
          <a:p>
            <a:pPr marL="287338" lvl="1" indent="-287338" algn="l" rtl="0">
              <a:buFont typeface="Arial" charset="0"/>
              <a:buChar char="•"/>
            </a:pPr>
            <a:endParaRPr lang="en-US" sz="1500" dirty="0">
              <a:latin typeface="Helvetica" pitchFamily="34" charset="0"/>
            </a:endParaRPr>
          </a:p>
          <a:p>
            <a:pPr marL="287338" lvl="1" indent="-287338" algn="l" rtl="0">
              <a:buFont typeface="Arial" charset="0"/>
              <a:buChar char="•"/>
            </a:pPr>
            <a:endParaRPr lang="en-US" sz="1500" dirty="0">
              <a:latin typeface="Helvetica" pitchFamily="34" charset="0"/>
            </a:endParaRPr>
          </a:p>
          <a:p>
            <a:pPr marL="287338" lvl="1" indent="-287338" algn="l" rtl="0">
              <a:buFont typeface="Arial" charset="0"/>
              <a:buChar char="•"/>
            </a:pPr>
            <a:endParaRPr lang="en-US" sz="1500" dirty="0">
              <a:latin typeface="Helvetica" pitchFamily="34" charset="0"/>
            </a:endParaRPr>
          </a:p>
          <a:p>
            <a:pPr marL="287338" lvl="1" indent="-287338" algn="l" rtl="0">
              <a:buFont typeface="Arial" charset="0"/>
              <a:buChar char="•"/>
            </a:pPr>
            <a:endParaRPr lang="en-US" sz="1500" dirty="0">
              <a:latin typeface="Helvetica" pitchFamily="34" charset="0"/>
            </a:endParaRPr>
          </a:p>
          <a:p>
            <a:pPr marL="287338" lvl="1" indent="-287338" algn="l" rtl="0">
              <a:buFont typeface="Arial" charset="0"/>
              <a:buChar char="•"/>
            </a:pPr>
            <a:endParaRPr lang="en-US" sz="1500" dirty="0">
              <a:latin typeface="Helvetica" pitchFamily="34" charset="0"/>
            </a:endParaRPr>
          </a:p>
          <a:p>
            <a:pPr marL="287338" lvl="1" indent="-287338" algn="l" rtl="0">
              <a:buFont typeface="Arial" charset="0"/>
              <a:buChar char="•"/>
            </a:pPr>
            <a:endParaRPr lang="en-US" sz="1500" dirty="0">
              <a:latin typeface="Helvetica" pitchFamily="34" charset="0"/>
            </a:endParaRPr>
          </a:p>
          <a:p>
            <a:pPr marL="287338" lvl="1" indent="-287338" algn="l" rtl="0">
              <a:buFont typeface="Arial" charset="0"/>
              <a:buChar char="•"/>
            </a:pPr>
            <a:r>
              <a:rPr lang="en-US" sz="1800" dirty="0">
                <a:latin typeface="Helvetica" pitchFamily="34" charset="0"/>
              </a:rPr>
              <a:t>Changes in customers’ tastes and preferences</a:t>
            </a:r>
          </a:p>
        </p:txBody>
      </p:sp>
      <p:sp>
        <p:nvSpPr>
          <p:cNvPr id="43016" name="Title 1"/>
          <p:cNvSpPr>
            <a:spLocks noGrp="1"/>
          </p:cNvSpPr>
          <p:nvPr>
            <p:ph type="ctrTitle"/>
          </p:nvPr>
        </p:nvSpPr>
        <p:spPr>
          <a:xfrm>
            <a:off x="-457200" y="24423"/>
            <a:ext cx="7772400" cy="1470025"/>
          </a:xfrm>
        </p:spPr>
        <p:txBody>
          <a:bodyPr/>
          <a:lstStyle/>
          <a:p>
            <a:pPr marL="287338" indent="-287338"/>
            <a:r>
              <a:rPr lang="en-US" sz="3200" b="1" dirty="0">
                <a:solidFill>
                  <a:srgbClr val="000000"/>
                </a:solidFill>
                <a:latin typeface="Helvetica" pitchFamily="34" charset="0"/>
              </a:rPr>
              <a:t>4. SOCIAL ENVIRONMENT </a:t>
            </a:r>
          </a:p>
        </p:txBody>
      </p:sp>
      <p:sp>
        <p:nvSpPr>
          <p:cNvPr id="43018" name="TextBox 12"/>
          <p:cNvSpPr txBox="1">
            <a:spLocks noChangeArrowheads="1"/>
          </p:cNvSpPr>
          <p:nvPr/>
        </p:nvSpPr>
        <p:spPr bwMode="auto">
          <a:xfrm>
            <a:off x="7812698" y="1153771"/>
            <a:ext cx="6858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1700" b="1" dirty="0">
                <a:solidFill>
                  <a:schemeClr val="bg1"/>
                </a:solidFill>
                <a:latin typeface="Helvetica" pitchFamily="34" charset="0"/>
              </a:rPr>
              <a:t>LG6</a:t>
            </a:r>
          </a:p>
        </p:txBody>
      </p:sp>
      <p:sp>
        <p:nvSpPr>
          <p:cNvPr id="43019" name="Rectangle 4"/>
          <p:cNvSpPr>
            <a:spLocks noChangeArrowheads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defTabSz="914400" rtl="0"/>
            <a:r>
              <a:rPr lang="en-US" sz="1200" dirty="0">
                <a:latin typeface="Times New Roman" pitchFamily="18" charset="0"/>
              </a:rPr>
              <a:t>1-</a:t>
            </a:r>
            <a:fld id="{C02EACB1-16AC-4EF8-87BA-37F4AA5A2B67}" type="slidenum">
              <a:rPr lang="en-US" sz="1200">
                <a:latin typeface="Times New Roman" pitchFamily="18" charset="0"/>
              </a:rPr>
              <a:pPr defTabSz="914400" rtl="0"/>
              <a:t>3</a:t>
            </a:fld>
            <a:endParaRPr lang="en-US" sz="1200" dirty="0">
              <a:latin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B1DE26-77DD-4BB0-8F0B-0E7607B1D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658" y="2567945"/>
            <a:ext cx="4396567" cy="19780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4AAADC-5ABD-4E8B-91DC-288B38A39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073" y="2874116"/>
            <a:ext cx="3159200" cy="17525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 descr="BracU Logo | Brac University">
            <a:extLst>
              <a:ext uri="{FF2B5EF4-FFF2-40B4-BE49-F238E27FC236}">
                <a16:creationId xmlns:a16="http://schemas.microsoft.com/office/drawing/2014/main" id="{686A67BB-AFDF-42EE-8375-3F8ECE619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" y="5136338"/>
            <a:ext cx="2066724" cy="14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F5BC045-0315-40E9-8F3A-7141E4A7AB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2977" y="4924804"/>
            <a:ext cx="2066723" cy="132679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3DAC4-8508-45C7-980F-8877AC9A3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00376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@2020 Nusrat Hafiz.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473F9-1F74-4D89-B3A5-832237AA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95071-C4AE-4ACC-846F-DBFB8CD55E4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99CC0F16-DFC0-4308-B9C5-4EFE7DD7330C}"/>
              </a:ext>
            </a:extLst>
          </p:cNvPr>
          <p:cNvSpPr txBox="1"/>
          <p:nvPr/>
        </p:nvSpPr>
        <p:spPr>
          <a:xfrm>
            <a:off x="888023" y="82602"/>
            <a:ext cx="6130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4572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9144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3716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8288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2860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6pPr>
            <a:lvl7pPr marL="27432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7pPr>
            <a:lvl8pPr marL="32004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8pPr>
            <a:lvl9pPr marL="36576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9pPr>
          </a:lstStyle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Business (BUS 101). Course Instructor: Nusrat Hafiz (NHF)</a:t>
            </a:r>
          </a:p>
        </p:txBody>
      </p:sp>
    </p:spTree>
    <p:extLst>
      <p:ext uri="{BB962C8B-B14F-4D97-AF65-F5344CB8AC3E}">
        <p14:creationId xmlns:p14="http://schemas.microsoft.com/office/powerpoint/2010/main" val="348600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219"/>
    </mc:Choice>
    <mc:Fallback xmlns="">
      <p:transition spd="slow" advTm="23421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ar-SA">
              <a:solidFill>
                <a:srgbClr val="898989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7200" y="381000"/>
            <a:ext cx="8153400" cy="6248400"/>
          </a:xfrm>
          <a:prstGeom prst="roundRect">
            <a:avLst/>
          </a:prstGeom>
          <a:solidFill>
            <a:srgbClr val="FFD95C"/>
          </a:solidFill>
          <a:ln>
            <a:solidFill>
              <a:srgbClr val="FFD95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 sz="1800" dirty="0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5" name="Oval 4"/>
          <p:cNvSpPr/>
          <p:nvPr/>
        </p:nvSpPr>
        <p:spPr>
          <a:xfrm>
            <a:off x="7315200" y="152400"/>
            <a:ext cx="1644650" cy="160020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060" name="TextBox 7"/>
          <p:cNvSpPr txBox="1">
            <a:spLocks noChangeArrowheads="1"/>
          </p:cNvSpPr>
          <p:nvPr/>
        </p:nvSpPr>
        <p:spPr bwMode="auto">
          <a:xfrm>
            <a:off x="8458200" y="1143000"/>
            <a:ext cx="501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4000" b="1" dirty="0">
                <a:solidFill>
                  <a:srgbClr val="FFD95C"/>
                </a:solidFill>
                <a:latin typeface="Calibri" pitchFamily="34" charset="0"/>
              </a:rPr>
              <a:t>*</a:t>
            </a:r>
          </a:p>
        </p:txBody>
      </p:sp>
      <p:sp>
        <p:nvSpPr>
          <p:cNvPr id="45061" name="TextBox 8"/>
          <p:cNvSpPr txBox="1">
            <a:spLocks noChangeArrowheads="1"/>
          </p:cNvSpPr>
          <p:nvPr/>
        </p:nvSpPr>
        <p:spPr bwMode="auto">
          <a:xfrm>
            <a:off x="7162800" y="0"/>
            <a:ext cx="60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4000" b="1" dirty="0">
                <a:solidFill>
                  <a:srgbClr val="660066"/>
                </a:solidFill>
                <a:latin typeface="Calibri" pitchFamily="34" charset="0"/>
              </a:rPr>
              <a:t>*</a:t>
            </a:r>
          </a:p>
        </p:txBody>
      </p:sp>
      <p:sp>
        <p:nvSpPr>
          <p:cNvPr id="45062" name="TextBox 9"/>
          <p:cNvSpPr txBox="1">
            <a:spLocks noChangeArrowheads="1"/>
          </p:cNvSpPr>
          <p:nvPr/>
        </p:nvSpPr>
        <p:spPr bwMode="auto">
          <a:xfrm>
            <a:off x="7315200" y="527050"/>
            <a:ext cx="167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1700" i="1" dirty="0">
                <a:solidFill>
                  <a:srgbClr val="FFFFFF"/>
                </a:solidFill>
                <a:latin typeface="Helvetica" pitchFamily="34" charset="0"/>
              </a:rPr>
              <a:t>The Global Environment</a:t>
            </a:r>
          </a:p>
        </p:txBody>
      </p:sp>
      <p:sp>
        <p:nvSpPr>
          <p:cNvPr id="45063" name="TextBox 9"/>
          <p:cNvSpPr txBox="1">
            <a:spLocks noChangeArrowheads="1"/>
          </p:cNvSpPr>
          <p:nvPr/>
        </p:nvSpPr>
        <p:spPr bwMode="auto">
          <a:xfrm>
            <a:off x="735037" y="2007562"/>
            <a:ext cx="79248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l" rtl="0"/>
            <a:r>
              <a:rPr lang="en-US" sz="18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Significant changes in global environment are </a:t>
            </a:r>
          </a:p>
          <a:p>
            <a:pPr marL="6350" lvl="1" algn="l" rtl="0"/>
            <a:r>
              <a:rPr lang="en-US" sz="18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Contributed by:</a:t>
            </a:r>
          </a:p>
          <a:p>
            <a:pPr marL="6350" lvl="1" algn="l" rtl="0"/>
            <a:endParaRPr lang="en-US" sz="18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63550" lvl="1" indent="-457200" algn="l" rtl="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 of global competition</a:t>
            </a:r>
          </a:p>
          <a:p>
            <a:pPr marL="463550" lvl="1" indent="-457200" algn="l" rtl="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63550" lvl="1" indent="-457200" algn="l" rtl="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 of free trade among nations</a:t>
            </a:r>
          </a:p>
          <a:p>
            <a:pPr marL="6350" lvl="1" algn="l" rtl="0"/>
            <a:endParaRPr lang="en-US" sz="1800" dirty="0">
              <a:solidFill>
                <a:srgbClr val="000000"/>
              </a:solidFill>
              <a:latin typeface="Helvetica" pitchFamily="34" charset="0"/>
            </a:endParaRPr>
          </a:p>
          <a:p>
            <a:pPr marL="463550" lvl="1" indent="-457200" algn="l" rtl="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Helvetica" pitchFamily="34" charset="0"/>
            </a:endParaRPr>
          </a:p>
          <a:p>
            <a:pPr marL="463550" lvl="1" indent="-457200" algn="l" rtl="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Helvetica" pitchFamily="34" charset="0"/>
            </a:endParaRPr>
          </a:p>
          <a:p>
            <a:pPr marL="6350" lvl="1" algn="l" rtl="0"/>
            <a:endParaRPr lang="en-US" sz="1800" dirty="0">
              <a:solidFill>
                <a:srgbClr val="000000"/>
              </a:solidFill>
              <a:latin typeface="Helvetica" pitchFamily="34" charset="0"/>
            </a:endParaRPr>
          </a:p>
          <a:p>
            <a:pPr marL="514350" indent="-514350" algn="l" rtl="0"/>
            <a:endParaRPr lang="en-US" sz="800" i="1" dirty="0">
              <a:solidFill>
                <a:srgbClr val="000000"/>
              </a:solidFill>
              <a:latin typeface="Calibri" pitchFamily="34" charset="0"/>
            </a:endParaRPr>
          </a:p>
          <a:p>
            <a:pPr marL="514350" indent="-514350" algn="l" rtl="0"/>
            <a:endParaRPr lang="en-US" sz="800" i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5064" name="Title 1"/>
          <p:cNvSpPr>
            <a:spLocks noGrp="1"/>
          </p:cNvSpPr>
          <p:nvPr>
            <p:ph type="ctrTitle"/>
          </p:nvPr>
        </p:nvSpPr>
        <p:spPr>
          <a:xfrm>
            <a:off x="152400" y="304800"/>
            <a:ext cx="7772400" cy="1470025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Helvetica" pitchFamily="34" charset="0"/>
              </a:rPr>
              <a:t>5. GLOBAL ENVIRONMENT</a:t>
            </a:r>
          </a:p>
        </p:txBody>
      </p:sp>
      <p:sp>
        <p:nvSpPr>
          <p:cNvPr id="45066" name="TextBox 11"/>
          <p:cNvSpPr txBox="1">
            <a:spLocks noChangeArrowheads="1"/>
          </p:cNvSpPr>
          <p:nvPr/>
        </p:nvSpPr>
        <p:spPr bwMode="auto">
          <a:xfrm>
            <a:off x="7772400" y="1295400"/>
            <a:ext cx="6858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1700" b="1" dirty="0">
                <a:solidFill>
                  <a:schemeClr val="bg1"/>
                </a:solidFill>
                <a:latin typeface="Helvetica" pitchFamily="34" charset="0"/>
              </a:rPr>
              <a:t>LG7</a:t>
            </a:r>
          </a:p>
        </p:txBody>
      </p:sp>
      <p:sp>
        <p:nvSpPr>
          <p:cNvPr id="45067" name="Rectangle 4"/>
          <p:cNvSpPr>
            <a:spLocks noChangeArrowheads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defTabSz="914400" rtl="0"/>
            <a:r>
              <a:rPr lang="en-US" sz="1200" dirty="0">
                <a:latin typeface="Times New Roman" pitchFamily="18" charset="0"/>
              </a:rPr>
              <a:t>1-</a:t>
            </a:r>
            <a:fld id="{6B6E77C2-F7D2-4412-A689-90E3EC06A88E}" type="slidenum">
              <a:rPr lang="en-US" sz="1200">
                <a:latin typeface="Times New Roman" pitchFamily="18" charset="0"/>
              </a:rPr>
              <a:pPr defTabSz="914400" rtl="0"/>
              <a:t>4</a:t>
            </a:fld>
            <a:endParaRPr lang="en-US" sz="1200" dirty="0">
              <a:latin typeface="Times New Roman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7D02CA-64EC-4B54-84FE-05D800867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151" y="2824570"/>
            <a:ext cx="3244851" cy="23677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A1A42C-4FD6-446C-A06D-FE3606AD3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0830" y="4068355"/>
            <a:ext cx="3238321" cy="2171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 descr="BracU Logo | Brac University">
            <a:extLst>
              <a:ext uri="{FF2B5EF4-FFF2-40B4-BE49-F238E27FC236}">
                <a16:creationId xmlns:a16="http://schemas.microsoft.com/office/drawing/2014/main" id="{32F33C3B-8EEB-41CA-9940-F930D821E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013043"/>
            <a:ext cx="2066724" cy="14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802D5B-2ABB-4386-8EC2-781EEE5A65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3501" y="5051601"/>
            <a:ext cx="2066723" cy="1326797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D256D-6F57-4757-8BA7-BBCB421C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3524501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@2020 Nusrat Hafiz. All Rights Reserved.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07555-4BD0-476F-86C6-7A30B916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95071-C4AE-4ACC-846F-DBFB8CD55E4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99CC0F16-DFC0-4308-B9C5-4EFE7DD7330C}"/>
              </a:ext>
            </a:extLst>
          </p:cNvPr>
          <p:cNvSpPr txBox="1"/>
          <p:nvPr/>
        </p:nvSpPr>
        <p:spPr>
          <a:xfrm>
            <a:off x="909124" y="69468"/>
            <a:ext cx="6130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4572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9144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3716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8288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2860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6pPr>
            <a:lvl7pPr marL="27432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7pPr>
            <a:lvl8pPr marL="32004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8pPr>
            <a:lvl9pPr marL="36576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9pPr>
          </a:lstStyle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Business (BUS 101). Course Instructor: Nusrat Hafiz (NHF)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245"/>
    </mc:Choice>
    <mc:Fallback xmlns="">
      <p:transition spd="slow" advTm="16324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ar-SA">
              <a:solidFill>
                <a:srgbClr val="898989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7200" y="381000"/>
            <a:ext cx="8153400" cy="6248400"/>
          </a:xfrm>
          <a:prstGeom prst="roundRect">
            <a:avLst/>
          </a:prstGeom>
          <a:solidFill>
            <a:srgbClr val="FFD95C"/>
          </a:solidFill>
          <a:ln>
            <a:solidFill>
              <a:srgbClr val="FFD95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 sz="1800" dirty="0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5" name="Oval 4"/>
          <p:cNvSpPr/>
          <p:nvPr/>
        </p:nvSpPr>
        <p:spPr>
          <a:xfrm>
            <a:off x="7315200" y="152400"/>
            <a:ext cx="1644650" cy="160020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060" name="TextBox 7"/>
          <p:cNvSpPr txBox="1">
            <a:spLocks noChangeArrowheads="1"/>
          </p:cNvSpPr>
          <p:nvPr/>
        </p:nvSpPr>
        <p:spPr bwMode="auto">
          <a:xfrm>
            <a:off x="8458200" y="1143000"/>
            <a:ext cx="501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4000" b="1" dirty="0">
                <a:solidFill>
                  <a:srgbClr val="FFD95C"/>
                </a:solidFill>
                <a:latin typeface="Calibri" pitchFamily="34" charset="0"/>
              </a:rPr>
              <a:t>*</a:t>
            </a:r>
          </a:p>
        </p:txBody>
      </p:sp>
      <p:sp>
        <p:nvSpPr>
          <p:cNvPr id="45061" name="TextBox 8"/>
          <p:cNvSpPr txBox="1">
            <a:spLocks noChangeArrowheads="1"/>
          </p:cNvSpPr>
          <p:nvPr/>
        </p:nvSpPr>
        <p:spPr bwMode="auto">
          <a:xfrm>
            <a:off x="7162800" y="0"/>
            <a:ext cx="60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4000" b="1" dirty="0">
                <a:solidFill>
                  <a:srgbClr val="660066"/>
                </a:solidFill>
                <a:latin typeface="Calibri" pitchFamily="34" charset="0"/>
              </a:rPr>
              <a:t>*</a:t>
            </a:r>
          </a:p>
        </p:txBody>
      </p:sp>
      <p:sp>
        <p:nvSpPr>
          <p:cNvPr id="45062" name="TextBox 9"/>
          <p:cNvSpPr txBox="1">
            <a:spLocks noChangeArrowheads="1"/>
          </p:cNvSpPr>
          <p:nvPr/>
        </p:nvSpPr>
        <p:spPr bwMode="auto">
          <a:xfrm>
            <a:off x="7315200" y="527050"/>
            <a:ext cx="167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1700" i="1" dirty="0">
                <a:solidFill>
                  <a:srgbClr val="FFFFFF"/>
                </a:solidFill>
                <a:latin typeface="Helvetica" pitchFamily="34" charset="0"/>
              </a:rPr>
              <a:t>The Global Environment</a:t>
            </a:r>
          </a:p>
        </p:txBody>
      </p:sp>
      <p:sp>
        <p:nvSpPr>
          <p:cNvPr id="45063" name="TextBox 9"/>
          <p:cNvSpPr txBox="1">
            <a:spLocks noChangeArrowheads="1"/>
          </p:cNvSpPr>
          <p:nvPr/>
        </p:nvSpPr>
        <p:spPr bwMode="auto">
          <a:xfrm>
            <a:off x="685800" y="1360561"/>
            <a:ext cx="7924800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l" rtl="0"/>
            <a:endParaRPr lang="en-US" sz="1800" dirty="0">
              <a:solidFill>
                <a:srgbClr val="000000"/>
              </a:solidFill>
              <a:latin typeface="Helvetica" pitchFamily="34" charset="0"/>
            </a:endParaRPr>
          </a:p>
          <a:p>
            <a:pPr marL="6350" lvl="1" algn="l" rtl="0"/>
            <a:r>
              <a:rPr lang="en-US" sz="1800" b="1" dirty="0">
                <a:solidFill>
                  <a:srgbClr val="000000"/>
                </a:solidFill>
                <a:latin typeface="Helvetica" pitchFamily="34" charset="0"/>
              </a:rPr>
              <a:t>Video Explanation on Globalization </a:t>
            </a:r>
            <a:r>
              <a:rPr lang="en-US" sz="1800" dirty="0">
                <a:hlinkClick r:id="rId5" tooltip="Share link"/>
              </a:rPr>
              <a:t>https://youtu.be/JJ0nFD19eT8</a:t>
            </a:r>
            <a:endParaRPr lang="en-US" sz="1800" b="1" dirty="0">
              <a:solidFill>
                <a:srgbClr val="000000"/>
              </a:solidFill>
              <a:latin typeface="Helvetica" pitchFamily="34" charset="0"/>
            </a:endParaRPr>
          </a:p>
          <a:p>
            <a:pPr marL="463550" lvl="1" indent="-457200" algn="l" rtl="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Helvetica" pitchFamily="34" charset="0"/>
            </a:endParaRPr>
          </a:p>
          <a:p>
            <a:pPr marL="463550" lvl="1" indent="-457200" algn="l" rtl="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Helvetica" pitchFamily="34" charset="0"/>
            </a:endParaRPr>
          </a:p>
          <a:p>
            <a:pPr marL="6350" lvl="1" algn="l" rtl="0"/>
            <a:endParaRPr lang="en-US" sz="1800" dirty="0">
              <a:solidFill>
                <a:srgbClr val="000000"/>
              </a:solidFill>
              <a:latin typeface="Helvetica" pitchFamily="34" charset="0"/>
            </a:endParaRPr>
          </a:p>
          <a:p>
            <a:pPr marL="514350" indent="-514350" algn="l" rtl="0"/>
            <a:endParaRPr lang="en-US" sz="800" i="1" dirty="0">
              <a:solidFill>
                <a:srgbClr val="000000"/>
              </a:solidFill>
              <a:latin typeface="Calibri" pitchFamily="34" charset="0"/>
            </a:endParaRPr>
          </a:p>
          <a:p>
            <a:pPr marL="514350" indent="-514350" algn="l" rtl="0"/>
            <a:endParaRPr lang="en-US" sz="800" i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5064" name="Title 1"/>
          <p:cNvSpPr>
            <a:spLocks noGrp="1"/>
          </p:cNvSpPr>
          <p:nvPr>
            <p:ph type="ctrTitle"/>
          </p:nvPr>
        </p:nvSpPr>
        <p:spPr>
          <a:xfrm>
            <a:off x="152400" y="304800"/>
            <a:ext cx="7772400" cy="1470025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Helvetica" pitchFamily="34" charset="0"/>
              </a:rPr>
              <a:t>5. GLOBAL ENVIRONMENT</a:t>
            </a:r>
          </a:p>
        </p:txBody>
      </p:sp>
      <p:sp>
        <p:nvSpPr>
          <p:cNvPr id="45066" name="TextBox 11"/>
          <p:cNvSpPr txBox="1">
            <a:spLocks noChangeArrowheads="1"/>
          </p:cNvSpPr>
          <p:nvPr/>
        </p:nvSpPr>
        <p:spPr bwMode="auto">
          <a:xfrm>
            <a:off x="7772400" y="1295400"/>
            <a:ext cx="6858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1700" b="1" dirty="0">
                <a:solidFill>
                  <a:schemeClr val="bg1"/>
                </a:solidFill>
                <a:latin typeface="Helvetica" pitchFamily="34" charset="0"/>
              </a:rPr>
              <a:t>LG7</a:t>
            </a:r>
          </a:p>
        </p:txBody>
      </p:sp>
      <p:sp>
        <p:nvSpPr>
          <p:cNvPr id="45067" name="Rectangle 4"/>
          <p:cNvSpPr>
            <a:spLocks noChangeArrowheads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defTabSz="914400" rtl="0"/>
            <a:r>
              <a:rPr lang="en-US" sz="1200" dirty="0">
                <a:latin typeface="Times New Roman" pitchFamily="18" charset="0"/>
              </a:rPr>
              <a:t>1-</a:t>
            </a:r>
            <a:fld id="{6B6E77C2-F7D2-4412-A689-90E3EC06A88E}" type="slidenum">
              <a:rPr lang="en-US" sz="1200">
                <a:latin typeface="Times New Roman" pitchFamily="18" charset="0"/>
              </a:rPr>
              <a:pPr defTabSz="914400" rtl="0"/>
              <a:t>5</a:t>
            </a:fld>
            <a:endParaRPr lang="en-US" sz="1200" dirty="0">
              <a:latin typeface="Times New Roman" pitchFamily="18" charset="0"/>
            </a:endParaRPr>
          </a:p>
        </p:txBody>
      </p:sp>
      <p:pic>
        <p:nvPicPr>
          <p:cNvPr id="7" name="Online Media 6" title="Globalization explained (explainityￂﾮ explainer video)">
            <a:hlinkClick r:id="" action="ppaction://media"/>
            <a:extLst>
              <a:ext uri="{FF2B5EF4-FFF2-40B4-BE49-F238E27FC236}">
                <a16:creationId xmlns:a16="http://schemas.microsoft.com/office/drawing/2014/main" id="{FEB0C4C4-5E81-4A03-B3BC-E738564EEC54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1498209" y="2344650"/>
            <a:ext cx="6096000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 descr="BracU Logo | Brac University">
            <a:extLst>
              <a:ext uri="{FF2B5EF4-FFF2-40B4-BE49-F238E27FC236}">
                <a16:creationId xmlns:a16="http://schemas.microsoft.com/office/drawing/2014/main" id="{1C62E480-F0F9-4219-8A0A-CA40893DA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013043"/>
            <a:ext cx="2066724" cy="14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C8449E-5112-45EF-9352-07BAFA59E5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3501" y="5051601"/>
            <a:ext cx="2066723" cy="132679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F02EB6-DD47-4DB0-8FBA-A63688F3E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3480051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@2020 Nusrat Hafiz. All Rights Reserved.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734500-01D4-4FF2-8FB2-D3869E92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95071-C4AE-4ACC-846F-DBFB8CD55E4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99CC0F16-DFC0-4308-B9C5-4EFE7DD7330C}"/>
              </a:ext>
            </a:extLst>
          </p:cNvPr>
          <p:cNvSpPr txBox="1"/>
          <p:nvPr/>
        </p:nvSpPr>
        <p:spPr>
          <a:xfrm>
            <a:off x="749202" y="69850"/>
            <a:ext cx="6130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4572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9144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3716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8288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2860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6pPr>
            <a:lvl7pPr marL="27432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7pPr>
            <a:lvl8pPr marL="32004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8pPr>
            <a:lvl9pPr marL="36576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9pPr>
          </a:lstStyle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Business (BUS 101). Course Instructor: Nusrat Hafiz (NHF)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866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58"/>
    </mc:Choice>
    <mc:Fallback xmlns="">
      <p:transition spd="slow" advTm="82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ar-SA">
              <a:solidFill>
                <a:srgbClr val="898989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7200" y="381000"/>
            <a:ext cx="8153400" cy="6248400"/>
          </a:xfrm>
          <a:prstGeom prst="roundRect">
            <a:avLst/>
          </a:prstGeom>
          <a:solidFill>
            <a:srgbClr val="FFD95C"/>
          </a:solidFill>
          <a:ln>
            <a:solidFill>
              <a:srgbClr val="F7A42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 sz="1800" dirty="0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5" name="Oval 4"/>
          <p:cNvSpPr/>
          <p:nvPr/>
        </p:nvSpPr>
        <p:spPr>
          <a:xfrm>
            <a:off x="7315200" y="152400"/>
            <a:ext cx="1644650" cy="160020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108" name="TextBox 7"/>
          <p:cNvSpPr txBox="1">
            <a:spLocks noChangeArrowheads="1"/>
          </p:cNvSpPr>
          <p:nvPr/>
        </p:nvSpPr>
        <p:spPr bwMode="auto">
          <a:xfrm>
            <a:off x="8458200" y="1143000"/>
            <a:ext cx="501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4000" b="1" dirty="0">
                <a:solidFill>
                  <a:srgbClr val="FFD95C"/>
                </a:solidFill>
                <a:latin typeface="Calibri" pitchFamily="34" charset="0"/>
              </a:rPr>
              <a:t>*</a:t>
            </a:r>
          </a:p>
        </p:txBody>
      </p:sp>
      <p:sp>
        <p:nvSpPr>
          <p:cNvPr id="47109" name="TextBox 8"/>
          <p:cNvSpPr txBox="1">
            <a:spLocks noChangeArrowheads="1"/>
          </p:cNvSpPr>
          <p:nvPr/>
        </p:nvSpPr>
        <p:spPr bwMode="auto">
          <a:xfrm>
            <a:off x="7162800" y="0"/>
            <a:ext cx="60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4000" b="1" dirty="0">
                <a:solidFill>
                  <a:srgbClr val="660066"/>
                </a:solidFill>
                <a:latin typeface="Calibri" pitchFamily="34" charset="0"/>
              </a:rPr>
              <a:t>*</a:t>
            </a:r>
          </a:p>
        </p:txBody>
      </p:sp>
      <p:sp>
        <p:nvSpPr>
          <p:cNvPr id="47110" name="TextBox 9"/>
          <p:cNvSpPr txBox="1">
            <a:spLocks noChangeArrowheads="1"/>
          </p:cNvSpPr>
          <p:nvPr/>
        </p:nvSpPr>
        <p:spPr bwMode="auto">
          <a:xfrm>
            <a:off x="7315200" y="527050"/>
            <a:ext cx="167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1700" i="1" dirty="0">
                <a:solidFill>
                  <a:srgbClr val="FFFFFF"/>
                </a:solidFill>
                <a:latin typeface="Helvetica" pitchFamily="34" charset="0"/>
              </a:rPr>
              <a:t>The Global Environment</a:t>
            </a:r>
          </a:p>
        </p:txBody>
      </p:sp>
      <p:sp>
        <p:nvSpPr>
          <p:cNvPr id="47111" name="TextBox 10"/>
          <p:cNvSpPr txBox="1">
            <a:spLocks noChangeArrowheads="1"/>
          </p:cNvSpPr>
          <p:nvPr/>
        </p:nvSpPr>
        <p:spPr bwMode="auto">
          <a:xfrm>
            <a:off x="538162" y="1694488"/>
            <a:ext cx="603408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l" rtl="0"/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Negative effects of globalization on businesses:</a:t>
            </a:r>
          </a:p>
          <a:p>
            <a:pPr marL="6350" lvl="1" algn="l" rtl="0"/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7663" lvl="1" indent="-341313" algn="l" rtl="0"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Wars and terrorism </a:t>
            </a:r>
          </a:p>
          <a:p>
            <a:pPr marL="347663" lvl="1" indent="-341313" algn="l" rtl="0">
              <a:buFont typeface="Arial" charset="0"/>
              <a:buChar char="•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7663" lvl="1" indent="-341313" algn="l" rtl="0"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Global Pandemic</a:t>
            </a:r>
          </a:p>
          <a:p>
            <a:pPr marL="6350" lvl="1" algn="l" rtl="0"/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6350" lvl="1" algn="l" rtl="0"/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How to stay updated with globalization?</a:t>
            </a:r>
            <a:endParaRPr lang="en-US" sz="20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113" name="Title 1"/>
          <p:cNvSpPr>
            <a:spLocks noGrp="1"/>
          </p:cNvSpPr>
          <p:nvPr>
            <p:ph type="ctrTitle"/>
          </p:nvPr>
        </p:nvSpPr>
        <p:spPr>
          <a:xfrm>
            <a:off x="152400" y="304800"/>
            <a:ext cx="7772400" cy="1470025"/>
          </a:xfrm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rgbClr val="000000"/>
                </a:solidFill>
                <a:latin typeface="Helvetica" pitchFamily="34" charset="0"/>
              </a:rPr>
              <a:t>5. GLOBAL ENVIRONMENT</a:t>
            </a:r>
            <a:endParaRPr lang="en-US" sz="3200" b="1" dirty="0">
              <a:latin typeface="Helvetica" pitchFamily="34" charset="0"/>
            </a:endParaRPr>
          </a:p>
        </p:txBody>
      </p:sp>
      <p:sp>
        <p:nvSpPr>
          <p:cNvPr id="47114" name="TextBox 12"/>
          <p:cNvSpPr txBox="1">
            <a:spLocks noChangeArrowheads="1"/>
          </p:cNvSpPr>
          <p:nvPr/>
        </p:nvSpPr>
        <p:spPr bwMode="auto">
          <a:xfrm>
            <a:off x="7772400" y="1295400"/>
            <a:ext cx="6858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1700" b="1" dirty="0">
                <a:solidFill>
                  <a:schemeClr val="bg1"/>
                </a:solidFill>
                <a:latin typeface="Helvetica" pitchFamily="34" charset="0"/>
              </a:rPr>
              <a:t>LG7</a:t>
            </a:r>
          </a:p>
        </p:txBody>
      </p:sp>
      <p:sp>
        <p:nvSpPr>
          <p:cNvPr id="47115" name="Rectangle 4"/>
          <p:cNvSpPr>
            <a:spLocks noChangeArrowheads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defTabSz="914400" rtl="0"/>
            <a:r>
              <a:rPr lang="en-US" sz="1200" dirty="0">
                <a:latin typeface="Times New Roman" pitchFamily="18" charset="0"/>
              </a:rPr>
              <a:t>1-</a:t>
            </a:r>
            <a:fld id="{C31575A7-0657-4710-B6A2-431967E1830A}" type="slidenum">
              <a:rPr lang="en-US" sz="1200">
                <a:latin typeface="Times New Roman" pitchFamily="18" charset="0"/>
              </a:rPr>
              <a:pPr defTabSz="914400" rtl="0"/>
              <a:t>6</a:t>
            </a:fld>
            <a:endParaRPr lang="en-US" sz="1200" dirty="0">
              <a:latin typeface="Times New Roman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2B9F4C-2CC9-463F-BD9E-D495C7DD9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211" y="3072122"/>
            <a:ext cx="2531269" cy="1752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AEAEDC-82DB-4738-AE0C-59CE57EBD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1591202"/>
            <a:ext cx="2152650" cy="18620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0A3B64-CC43-4ADB-873F-09B46C1A0A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0302" y="3907803"/>
            <a:ext cx="4473575" cy="20081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 descr="BracU Logo | Brac University">
            <a:extLst>
              <a:ext uri="{FF2B5EF4-FFF2-40B4-BE49-F238E27FC236}">
                <a16:creationId xmlns:a16="http://schemas.microsoft.com/office/drawing/2014/main" id="{AC69FB16-07F9-40B5-B362-BF551F0AC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013043"/>
            <a:ext cx="2066724" cy="14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B79311B-CC92-4F17-8040-C24C14F57D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3501" y="5051601"/>
            <a:ext cx="2066723" cy="132679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6F795D-C863-490F-8B25-9129BC90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@2020 Nusrat Hafiz. All Rights Reserved.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C1832-E0F7-45B6-8446-61F290E1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95071-C4AE-4ACC-846F-DBFB8CD55E4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99CC0F16-DFC0-4308-B9C5-4EFE7DD7330C}"/>
              </a:ext>
            </a:extLst>
          </p:cNvPr>
          <p:cNvSpPr txBox="1"/>
          <p:nvPr/>
        </p:nvSpPr>
        <p:spPr>
          <a:xfrm>
            <a:off x="774993" y="98697"/>
            <a:ext cx="6130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4572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9144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3716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8288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2860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6pPr>
            <a:lvl7pPr marL="27432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7pPr>
            <a:lvl8pPr marL="32004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8pPr>
            <a:lvl9pPr marL="36576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9pPr>
          </a:lstStyle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Business (BUS 101). Course Instructor: Nusrat Hafiz (NHF)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029"/>
    </mc:Choice>
    <mc:Fallback xmlns="">
      <p:transition spd="slow" advTm="15202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ar-SA">
              <a:solidFill>
                <a:srgbClr val="898989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7200" y="381000"/>
            <a:ext cx="8153400" cy="6248400"/>
          </a:xfrm>
          <a:prstGeom prst="roundRect">
            <a:avLst/>
          </a:prstGeom>
          <a:solidFill>
            <a:srgbClr val="FFD95C"/>
          </a:solidFill>
          <a:ln>
            <a:solidFill>
              <a:srgbClr val="F7A42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 sz="1800" dirty="0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5" name="Oval 4"/>
          <p:cNvSpPr/>
          <p:nvPr/>
        </p:nvSpPr>
        <p:spPr>
          <a:xfrm>
            <a:off x="7315200" y="152400"/>
            <a:ext cx="1644650" cy="160020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156" name="TextBox 7"/>
          <p:cNvSpPr txBox="1">
            <a:spLocks noChangeArrowheads="1"/>
          </p:cNvSpPr>
          <p:nvPr/>
        </p:nvSpPr>
        <p:spPr bwMode="auto">
          <a:xfrm>
            <a:off x="8458200" y="1143000"/>
            <a:ext cx="501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4000" b="1" dirty="0">
                <a:solidFill>
                  <a:srgbClr val="FFD95C"/>
                </a:solidFill>
                <a:latin typeface="Calibri" pitchFamily="34" charset="0"/>
              </a:rPr>
              <a:t>*</a:t>
            </a:r>
          </a:p>
        </p:txBody>
      </p:sp>
      <p:sp>
        <p:nvSpPr>
          <p:cNvPr id="49157" name="TextBox 8"/>
          <p:cNvSpPr txBox="1">
            <a:spLocks noChangeArrowheads="1"/>
          </p:cNvSpPr>
          <p:nvPr/>
        </p:nvSpPr>
        <p:spPr bwMode="auto">
          <a:xfrm>
            <a:off x="7162800" y="0"/>
            <a:ext cx="60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4000" b="1" dirty="0">
                <a:solidFill>
                  <a:srgbClr val="660066"/>
                </a:solidFill>
                <a:latin typeface="Calibri" pitchFamily="34" charset="0"/>
              </a:rPr>
              <a:t>*</a:t>
            </a:r>
          </a:p>
        </p:txBody>
      </p:sp>
      <p:sp>
        <p:nvSpPr>
          <p:cNvPr id="49158" name="TextBox 9"/>
          <p:cNvSpPr txBox="1">
            <a:spLocks noChangeArrowheads="1"/>
          </p:cNvSpPr>
          <p:nvPr/>
        </p:nvSpPr>
        <p:spPr bwMode="auto">
          <a:xfrm>
            <a:off x="7315200" y="527050"/>
            <a:ext cx="167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1700" i="1" dirty="0">
                <a:solidFill>
                  <a:srgbClr val="FFFFFF"/>
                </a:solidFill>
                <a:latin typeface="Helvetica" pitchFamily="34" charset="0"/>
              </a:rPr>
              <a:t>The Ecological Environment</a:t>
            </a:r>
          </a:p>
        </p:txBody>
      </p:sp>
      <p:sp>
        <p:nvSpPr>
          <p:cNvPr id="49159" name="TextBox 10"/>
          <p:cNvSpPr txBox="1">
            <a:spLocks noChangeArrowheads="1"/>
          </p:cNvSpPr>
          <p:nvPr/>
        </p:nvSpPr>
        <p:spPr bwMode="auto">
          <a:xfrm>
            <a:off x="678680" y="1594347"/>
            <a:ext cx="762712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l" rtl="0"/>
            <a:r>
              <a:rPr lang="en-US" sz="1800" b="1" dirty="0"/>
              <a:t>Video: Climate Change in 60 seconds </a:t>
            </a:r>
            <a:r>
              <a:rPr lang="en-US" sz="1800" dirty="0">
                <a:hlinkClick r:id="rId4"/>
              </a:rPr>
              <a:t>https://youtu.be/n4e5UPu1co0</a:t>
            </a:r>
            <a:endParaRPr lang="en-US" sz="1800" b="1" i="1" dirty="0">
              <a:solidFill>
                <a:srgbClr val="000000"/>
              </a:solidFill>
              <a:latin typeface="Helvetica" pitchFamily="34" charset="0"/>
            </a:endParaRPr>
          </a:p>
          <a:p>
            <a:pPr marL="6350" lvl="1" algn="l" rtl="0"/>
            <a:endParaRPr lang="en-US" sz="2600" b="1" i="1" dirty="0">
              <a:solidFill>
                <a:srgbClr val="000000"/>
              </a:solidFill>
              <a:latin typeface="Helvetica" pitchFamily="34" charset="0"/>
            </a:endParaRPr>
          </a:p>
        </p:txBody>
      </p:sp>
      <p:sp>
        <p:nvSpPr>
          <p:cNvPr id="49161" name="Title 1"/>
          <p:cNvSpPr>
            <a:spLocks noGrp="1"/>
          </p:cNvSpPr>
          <p:nvPr>
            <p:ph type="ctrTitle"/>
          </p:nvPr>
        </p:nvSpPr>
        <p:spPr>
          <a:xfrm>
            <a:off x="152400" y="304800"/>
            <a:ext cx="7772400" cy="1470025"/>
          </a:xfrm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rgbClr val="000000"/>
                </a:solidFill>
                <a:latin typeface="Helvetica" pitchFamily="34" charset="0"/>
              </a:rPr>
              <a:t>6. Ecological Environment</a:t>
            </a:r>
            <a:endParaRPr lang="en-US" sz="3200" b="1" dirty="0">
              <a:latin typeface="Helvetica" pitchFamily="34" charset="0"/>
            </a:endParaRPr>
          </a:p>
        </p:txBody>
      </p:sp>
      <p:sp>
        <p:nvSpPr>
          <p:cNvPr id="49162" name="TextBox 12"/>
          <p:cNvSpPr txBox="1">
            <a:spLocks noChangeArrowheads="1"/>
          </p:cNvSpPr>
          <p:nvPr/>
        </p:nvSpPr>
        <p:spPr bwMode="auto">
          <a:xfrm>
            <a:off x="7772400" y="1295400"/>
            <a:ext cx="6858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1700" b="1" dirty="0">
                <a:solidFill>
                  <a:schemeClr val="bg1"/>
                </a:solidFill>
                <a:latin typeface="Helvetica" pitchFamily="34" charset="0"/>
              </a:rPr>
              <a:t>LG7</a:t>
            </a:r>
          </a:p>
        </p:txBody>
      </p:sp>
      <p:sp>
        <p:nvSpPr>
          <p:cNvPr id="49163" name="Rectangle 4"/>
          <p:cNvSpPr>
            <a:spLocks noChangeArrowheads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defTabSz="914400" rtl="0"/>
            <a:r>
              <a:rPr lang="en-US" sz="1200" dirty="0">
                <a:latin typeface="Times New Roman" pitchFamily="18" charset="0"/>
              </a:rPr>
              <a:t>1-</a:t>
            </a:r>
            <a:fld id="{B676C0F9-E672-472A-98DC-99A6DD46DA54}" type="slidenum">
              <a:rPr lang="en-US" sz="1200">
                <a:latin typeface="Times New Roman" pitchFamily="18" charset="0"/>
              </a:rPr>
              <a:pPr defTabSz="914400" rtl="0"/>
              <a:t>7</a:t>
            </a:fld>
            <a:endParaRPr lang="en-US" sz="1200" dirty="0">
              <a:latin typeface="Times New Roman" pitchFamily="18" charset="0"/>
            </a:endParaRPr>
          </a:p>
        </p:txBody>
      </p:sp>
      <p:pic>
        <p:nvPicPr>
          <p:cNvPr id="7" name="Online Media 6" title="Climate change in 60 seconds">
            <a:hlinkClick r:id="" action="ppaction://media"/>
            <a:extLst>
              <a:ext uri="{FF2B5EF4-FFF2-40B4-BE49-F238E27FC236}">
                <a16:creationId xmlns:a16="http://schemas.microsoft.com/office/drawing/2014/main" id="{2D1D50AD-1297-490E-BEBC-7C956D2308E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485900" y="2336872"/>
            <a:ext cx="6096000" cy="3429000"/>
          </a:xfrm>
          <a:prstGeom prst="rect">
            <a:avLst/>
          </a:prstGeom>
        </p:spPr>
      </p:pic>
      <p:pic>
        <p:nvPicPr>
          <p:cNvPr id="15" name="Picture 14" descr="BracU Logo | Brac University">
            <a:extLst>
              <a:ext uri="{FF2B5EF4-FFF2-40B4-BE49-F238E27FC236}">
                <a16:creationId xmlns:a16="http://schemas.microsoft.com/office/drawing/2014/main" id="{0B639A61-B709-4141-88DD-9ECDF8DAC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013043"/>
            <a:ext cx="2066724" cy="14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C7D499-961A-4A1C-B9B9-C2018BEA14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3501" y="5051601"/>
            <a:ext cx="2066723" cy="132679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5B35B3-E527-424C-8873-E3331637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3419677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@2020 Nusrat Hafiz. All Rights Reserved.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C3CFD9-036F-4E56-998E-686F26FD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95071-C4AE-4ACC-846F-DBFB8CD55E4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99CC0F16-DFC0-4308-B9C5-4EFE7DD7330C}"/>
              </a:ext>
            </a:extLst>
          </p:cNvPr>
          <p:cNvSpPr txBox="1"/>
          <p:nvPr/>
        </p:nvSpPr>
        <p:spPr>
          <a:xfrm>
            <a:off x="774993" y="96351"/>
            <a:ext cx="6130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4572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9144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3716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8288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2860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6pPr>
            <a:lvl7pPr marL="27432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7pPr>
            <a:lvl8pPr marL="32004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8pPr>
            <a:lvl9pPr marL="36576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9pPr>
          </a:lstStyle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Business (BUS 101). Course Instructor: Nusrat Hafiz (NHF)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64"/>
    </mc:Choice>
    <mc:Fallback xmlns="">
      <p:transition spd="slow" advTm="170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ar-SA">
              <a:solidFill>
                <a:srgbClr val="898989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7200" y="381000"/>
            <a:ext cx="8153400" cy="6248400"/>
          </a:xfrm>
          <a:prstGeom prst="roundRect">
            <a:avLst/>
          </a:prstGeom>
          <a:solidFill>
            <a:srgbClr val="FFD95C"/>
          </a:solidFill>
          <a:ln>
            <a:solidFill>
              <a:srgbClr val="F7A42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 sz="1800" dirty="0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5" name="Oval 4"/>
          <p:cNvSpPr/>
          <p:nvPr/>
        </p:nvSpPr>
        <p:spPr>
          <a:xfrm>
            <a:off x="7315200" y="152400"/>
            <a:ext cx="1644650" cy="160020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156" name="TextBox 7"/>
          <p:cNvSpPr txBox="1">
            <a:spLocks noChangeArrowheads="1"/>
          </p:cNvSpPr>
          <p:nvPr/>
        </p:nvSpPr>
        <p:spPr bwMode="auto">
          <a:xfrm>
            <a:off x="8458200" y="1143000"/>
            <a:ext cx="501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4000" b="1" dirty="0">
                <a:solidFill>
                  <a:srgbClr val="FFD95C"/>
                </a:solidFill>
                <a:latin typeface="Calibri" pitchFamily="34" charset="0"/>
              </a:rPr>
              <a:t>*</a:t>
            </a:r>
          </a:p>
        </p:txBody>
      </p:sp>
      <p:sp>
        <p:nvSpPr>
          <p:cNvPr id="49157" name="TextBox 8"/>
          <p:cNvSpPr txBox="1">
            <a:spLocks noChangeArrowheads="1"/>
          </p:cNvSpPr>
          <p:nvPr/>
        </p:nvSpPr>
        <p:spPr bwMode="auto">
          <a:xfrm>
            <a:off x="7162800" y="0"/>
            <a:ext cx="60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4000" b="1" dirty="0">
                <a:solidFill>
                  <a:srgbClr val="660066"/>
                </a:solidFill>
                <a:latin typeface="Calibri" pitchFamily="34" charset="0"/>
              </a:rPr>
              <a:t>*</a:t>
            </a:r>
          </a:p>
        </p:txBody>
      </p:sp>
      <p:sp>
        <p:nvSpPr>
          <p:cNvPr id="49158" name="TextBox 9"/>
          <p:cNvSpPr txBox="1">
            <a:spLocks noChangeArrowheads="1"/>
          </p:cNvSpPr>
          <p:nvPr/>
        </p:nvSpPr>
        <p:spPr bwMode="auto">
          <a:xfrm>
            <a:off x="7315200" y="527050"/>
            <a:ext cx="167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1700" i="1" dirty="0">
                <a:solidFill>
                  <a:srgbClr val="FFFFFF"/>
                </a:solidFill>
                <a:latin typeface="Helvetica" pitchFamily="34" charset="0"/>
              </a:rPr>
              <a:t>The Ecological Environment</a:t>
            </a:r>
          </a:p>
        </p:txBody>
      </p:sp>
      <p:sp>
        <p:nvSpPr>
          <p:cNvPr id="49159" name="TextBox 10"/>
          <p:cNvSpPr txBox="1">
            <a:spLocks noChangeArrowheads="1"/>
          </p:cNvSpPr>
          <p:nvPr/>
        </p:nvSpPr>
        <p:spPr bwMode="auto">
          <a:xfrm>
            <a:off x="457200" y="1609799"/>
            <a:ext cx="5322888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l" rtl="0"/>
            <a:r>
              <a:rPr lang="en-US" sz="1800" b="1" i="1" dirty="0">
                <a:solidFill>
                  <a:srgbClr val="000000"/>
                </a:solidFill>
                <a:latin typeface="Helvetica" pitchFamily="34" charset="0"/>
              </a:rPr>
              <a:t>More than just climate change</a:t>
            </a:r>
            <a:endParaRPr lang="en-US" sz="1800" i="1" dirty="0">
              <a:solidFill>
                <a:srgbClr val="000000"/>
              </a:solidFill>
              <a:latin typeface="Helvetica" pitchFamily="34" charset="0"/>
            </a:endParaRPr>
          </a:p>
          <a:p>
            <a:pPr marL="347663" lvl="1" indent="-341313" algn="l" rtl="0">
              <a:buFont typeface="Arial" charset="0"/>
              <a:buChar char="•"/>
            </a:pPr>
            <a:endParaRPr lang="en-US" sz="1800" b="1" i="1" dirty="0">
              <a:solidFill>
                <a:srgbClr val="000000"/>
              </a:solidFill>
              <a:latin typeface="Helvetica" pitchFamily="34" charset="0"/>
            </a:endParaRPr>
          </a:p>
          <a:p>
            <a:pPr marL="347663" lvl="1" indent="-341313" algn="l" rtl="0">
              <a:buFont typeface="Arial" charset="0"/>
              <a:buChar char="•"/>
            </a:pPr>
            <a:endParaRPr lang="en-US" sz="1800" b="1" i="1" dirty="0">
              <a:solidFill>
                <a:srgbClr val="000000"/>
              </a:solidFill>
              <a:latin typeface="Helvetica" pitchFamily="34" charset="0"/>
            </a:endParaRPr>
          </a:p>
          <a:p>
            <a:pPr marL="347663" lvl="1" indent="-341313" algn="l" rtl="0">
              <a:buFont typeface="Arial" charset="0"/>
              <a:buChar char="•"/>
            </a:pPr>
            <a:endParaRPr lang="en-US" sz="1800" b="1" i="1" dirty="0">
              <a:solidFill>
                <a:srgbClr val="000000"/>
              </a:solidFill>
              <a:latin typeface="Helvetica" pitchFamily="34" charset="0"/>
            </a:endParaRPr>
          </a:p>
          <a:p>
            <a:pPr marL="347663" lvl="1" indent="-341313" algn="l" rtl="0">
              <a:buFont typeface="Arial" charset="0"/>
              <a:buChar char="•"/>
            </a:pPr>
            <a:endParaRPr lang="en-US" sz="1800" b="1" i="1" dirty="0">
              <a:solidFill>
                <a:srgbClr val="000000"/>
              </a:solidFill>
              <a:latin typeface="Helvetica" pitchFamily="34" charset="0"/>
            </a:endParaRPr>
          </a:p>
          <a:p>
            <a:pPr marL="347663" lvl="1" indent="-341313" algn="l" rtl="0">
              <a:buFont typeface="Arial" charset="0"/>
              <a:buChar char="•"/>
            </a:pPr>
            <a:endParaRPr lang="en-US" sz="1800" b="1" i="1" dirty="0">
              <a:solidFill>
                <a:srgbClr val="000000"/>
              </a:solidFill>
              <a:latin typeface="Helvetica" pitchFamily="34" charset="0"/>
            </a:endParaRPr>
          </a:p>
          <a:p>
            <a:pPr marL="347663" lvl="1" indent="-341313" algn="l" rtl="0">
              <a:buFont typeface="Arial" charset="0"/>
              <a:buChar char="•"/>
            </a:pPr>
            <a:endParaRPr lang="en-US" sz="1800" b="1" i="1" dirty="0">
              <a:solidFill>
                <a:srgbClr val="000000"/>
              </a:solidFill>
              <a:latin typeface="Helvetica" pitchFamily="34" charset="0"/>
            </a:endParaRPr>
          </a:p>
          <a:p>
            <a:pPr marL="347663" lvl="1" indent="-341313" algn="l" rtl="0">
              <a:buFont typeface="Arial" charset="0"/>
              <a:buChar char="•"/>
            </a:pPr>
            <a:endParaRPr lang="en-US" sz="1800" b="1" i="1" dirty="0">
              <a:solidFill>
                <a:srgbClr val="000000"/>
              </a:solidFill>
              <a:latin typeface="Helvetica" pitchFamily="34" charset="0"/>
            </a:endParaRPr>
          </a:p>
          <a:p>
            <a:pPr marL="347663" lvl="1" indent="-341313" algn="l" rtl="0">
              <a:buFont typeface="Arial" charset="0"/>
              <a:buChar char="•"/>
            </a:pPr>
            <a:r>
              <a:rPr lang="en-US" sz="1800" b="1" dirty="0">
                <a:solidFill>
                  <a:srgbClr val="000000"/>
                </a:solidFill>
                <a:latin typeface="Helvetica" pitchFamily="34" charset="0"/>
              </a:rPr>
              <a:t>Greening: </a:t>
            </a:r>
            <a:r>
              <a:rPr lang="en-US" sz="1800" dirty="0">
                <a:solidFill>
                  <a:srgbClr val="000000"/>
                </a:solidFill>
                <a:latin typeface="Helvetica" pitchFamily="34" charset="0"/>
              </a:rPr>
              <a:t>The trend toward saving energy and producing products that cause less harm to environment.</a:t>
            </a:r>
          </a:p>
          <a:p>
            <a:pPr marL="6350" lvl="1" algn="l" rtl="0"/>
            <a:endParaRPr lang="en-US" sz="2600" b="1" i="1" dirty="0">
              <a:solidFill>
                <a:srgbClr val="000000"/>
              </a:solidFill>
              <a:latin typeface="Helvetica" pitchFamily="34" charset="0"/>
            </a:endParaRPr>
          </a:p>
        </p:txBody>
      </p:sp>
      <p:sp>
        <p:nvSpPr>
          <p:cNvPr id="49161" name="Title 1"/>
          <p:cNvSpPr>
            <a:spLocks noGrp="1"/>
          </p:cNvSpPr>
          <p:nvPr>
            <p:ph type="ctrTitle"/>
          </p:nvPr>
        </p:nvSpPr>
        <p:spPr>
          <a:xfrm>
            <a:off x="152400" y="304800"/>
            <a:ext cx="7772400" cy="1470025"/>
          </a:xfrm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rgbClr val="000000"/>
                </a:solidFill>
                <a:latin typeface="Helvetica" pitchFamily="34" charset="0"/>
              </a:rPr>
              <a:t>6. Ecological Environment</a:t>
            </a:r>
            <a:endParaRPr lang="en-US" sz="3200" b="1" dirty="0">
              <a:latin typeface="Helvetica" pitchFamily="34" charset="0"/>
            </a:endParaRPr>
          </a:p>
        </p:txBody>
      </p:sp>
      <p:sp>
        <p:nvSpPr>
          <p:cNvPr id="49162" name="TextBox 12"/>
          <p:cNvSpPr txBox="1">
            <a:spLocks noChangeArrowheads="1"/>
          </p:cNvSpPr>
          <p:nvPr/>
        </p:nvSpPr>
        <p:spPr bwMode="auto">
          <a:xfrm>
            <a:off x="7772400" y="1295400"/>
            <a:ext cx="6858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1700" b="1" dirty="0">
                <a:solidFill>
                  <a:schemeClr val="bg1"/>
                </a:solidFill>
                <a:latin typeface="Helvetica" pitchFamily="34" charset="0"/>
              </a:rPr>
              <a:t>LG7</a:t>
            </a:r>
          </a:p>
        </p:txBody>
      </p:sp>
      <p:sp>
        <p:nvSpPr>
          <p:cNvPr id="49163" name="Rectangle 4"/>
          <p:cNvSpPr>
            <a:spLocks noChangeArrowheads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defTabSz="914400" rtl="0"/>
            <a:r>
              <a:rPr lang="en-US" sz="1200" dirty="0">
                <a:latin typeface="Times New Roman" pitchFamily="18" charset="0"/>
              </a:rPr>
              <a:t>1-</a:t>
            </a:r>
            <a:fld id="{B676C0F9-E672-472A-98DC-99A6DD46DA54}" type="slidenum">
              <a:rPr lang="en-US" sz="1200">
                <a:latin typeface="Times New Roman" pitchFamily="18" charset="0"/>
              </a:rPr>
              <a:pPr defTabSz="914400" rtl="0"/>
              <a:t>8</a:t>
            </a:fld>
            <a:endParaRPr lang="en-US" sz="1200" dirty="0">
              <a:latin typeface="Times New Roman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02C1D2-ADB7-42C3-812A-2E8A25219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857" y="2122939"/>
            <a:ext cx="3870325" cy="15511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D8A45D-21E1-4505-9373-FDB8B055F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106" y="2727083"/>
            <a:ext cx="2993951" cy="22483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 descr="BracU Logo | Brac University">
            <a:extLst>
              <a:ext uri="{FF2B5EF4-FFF2-40B4-BE49-F238E27FC236}">
                <a16:creationId xmlns:a16="http://schemas.microsoft.com/office/drawing/2014/main" id="{149D89C3-3743-42F0-9AA8-2D7EFC793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013043"/>
            <a:ext cx="2066724" cy="14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517DB47-6867-45C9-B533-6F455F8194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3501" y="5051601"/>
            <a:ext cx="2066723" cy="132679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83A5A14-0628-42A7-BD37-5753311F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3448301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@2020 Nusrat Hafiz. All Rights Reserved.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67997E-8C99-4372-B0A1-1C2111BD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95071-C4AE-4ACC-846F-DBFB8CD55E4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99CC0F16-DFC0-4308-B9C5-4EFE7DD7330C}"/>
              </a:ext>
            </a:extLst>
          </p:cNvPr>
          <p:cNvSpPr txBox="1"/>
          <p:nvPr/>
        </p:nvSpPr>
        <p:spPr>
          <a:xfrm>
            <a:off x="1036906" y="53571"/>
            <a:ext cx="6130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4572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9144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3716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8288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2860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6pPr>
            <a:lvl7pPr marL="27432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7pPr>
            <a:lvl8pPr marL="32004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8pPr>
            <a:lvl9pPr marL="36576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9pPr>
          </a:lstStyle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Business (BUS 101). Course Instructor: Nusrat Hafiz (NHF)</a:t>
            </a:r>
          </a:p>
        </p:txBody>
      </p:sp>
    </p:spTree>
    <p:extLst>
      <p:ext uri="{BB962C8B-B14F-4D97-AF65-F5344CB8AC3E}">
        <p14:creationId xmlns:p14="http://schemas.microsoft.com/office/powerpoint/2010/main" val="397922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414"/>
    </mc:Choice>
    <mc:Fallback xmlns="">
      <p:transition spd="slow" advTm="13741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5225D-D8B6-44F8-99A5-BDC7C7F74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FFE62-1C13-478E-A844-473DCAE43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hlinkClick r:id="rId2"/>
              </a:rPr>
              <a:t>https://www.bondora.com/blog/entrepreneurship-versus-employment/</a:t>
            </a:r>
            <a:endParaRPr lang="en-US" sz="2600" dirty="0"/>
          </a:p>
          <a:p>
            <a:r>
              <a:rPr lang="en-US" sz="2600" dirty="0">
                <a:hlinkClick r:id="rId3"/>
              </a:rPr>
              <a:t>https://www.weforum.org/agenda/2020/04/covid-19-coronavirus-bangladesh/</a:t>
            </a:r>
            <a:endParaRPr lang="en-US" sz="2600" dirty="0"/>
          </a:p>
          <a:p>
            <a:r>
              <a:rPr lang="en-US" sz="2600" dirty="0">
                <a:hlinkClick r:id="rId4"/>
              </a:rPr>
              <a:t>https://www.forbes.com/sites/dorieclark/2013/07/09/how-to-stay-relevant-in-a-changing-business-environment/#55c04ee5bc1e</a:t>
            </a:r>
            <a:endParaRPr lang="en-US" sz="2600" dirty="0"/>
          </a:p>
          <a:p>
            <a:r>
              <a:rPr lang="en-US" sz="2600" dirty="0"/>
              <a:t>Chapter Summary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BracU Logo | Brac University">
            <a:extLst>
              <a:ext uri="{FF2B5EF4-FFF2-40B4-BE49-F238E27FC236}">
                <a16:creationId xmlns:a16="http://schemas.microsoft.com/office/drawing/2014/main" id="{93C78830-F34F-4BCD-A964-3B9BD7D66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130272"/>
            <a:ext cx="2066724" cy="14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7A2111-2BD1-42FA-8D40-7E65A42B05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3501" y="5051601"/>
            <a:ext cx="2066723" cy="1326797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61384F-B01D-4417-9EE0-DFF2E298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00376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@2020 Nusrat Hafiz. All Rights Reserved.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8B2971-9970-4432-AD64-1AFB99775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DA476-BECD-418A-BADF-DA0E4380D6D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99CC0F16-DFC0-4308-B9C5-4EFE7DD7330C}"/>
              </a:ext>
            </a:extLst>
          </p:cNvPr>
          <p:cNvSpPr txBox="1"/>
          <p:nvPr/>
        </p:nvSpPr>
        <p:spPr>
          <a:xfrm>
            <a:off x="1174039" y="92076"/>
            <a:ext cx="6130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4572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9144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3716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8288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2860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6pPr>
            <a:lvl7pPr marL="27432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7pPr>
            <a:lvl8pPr marL="32004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8pPr>
            <a:lvl9pPr marL="36576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9pPr>
          </a:lstStyle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Business (BUS 101). Course Instructor: Nusrat Hafiz (NHF)</a:t>
            </a:r>
          </a:p>
        </p:txBody>
      </p:sp>
    </p:spTree>
    <p:extLst>
      <p:ext uri="{BB962C8B-B14F-4D97-AF65-F5344CB8AC3E}">
        <p14:creationId xmlns:p14="http://schemas.microsoft.com/office/powerpoint/2010/main" val="70900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05"/>
    </mc:Choice>
    <mc:Fallback xmlns="">
      <p:transition spd="slow" advTm="15705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7.7"/>
</p:tagLst>
</file>

<file path=ppt/theme/theme1.xml><?xml version="1.0" encoding="utf-8"?>
<a:theme xmlns:a="http://schemas.openxmlformats.org/drawingml/2006/main" name="Section 1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Section 1 Template.pot</Template>
  <TotalTime>28905</TotalTime>
  <Words>536</Words>
  <Application>Microsoft Office PowerPoint</Application>
  <PresentationFormat>On-screen Show (4:3)</PresentationFormat>
  <Paragraphs>134</Paragraphs>
  <Slides>10</Slides>
  <Notes>6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Helvetica</vt:lpstr>
      <vt:lpstr>Tahoma</vt:lpstr>
      <vt:lpstr>Times New Roman</vt:lpstr>
      <vt:lpstr>Section 1 Template</vt:lpstr>
      <vt:lpstr>Introduction to Business (BUS 101).  Lecture Delivered by: Nusrat Hafiz (NHF)</vt:lpstr>
      <vt:lpstr>Discussion Agenda </vt:lpstr>
      <vt:lpstr>4. SOCIAL ENVIRONMENT </vt:lpstr>
      <vt:lpstr>5. GLOBAL ENVIRONMENT</vt:lpstr>
      <vt:lpstr>5. GLOBAL ENVIRONMENT</vt:lpstr>
      <vt:lpstr>5. GLOBAL ENVIRONMENT</vt:lpstr>
      <vt:lpstr>6. Ecological Environment</vt:lpstr>
      <vt:lpstr>6. Ecological Environment</vt:lpstr>
      <vt:lpstr>Suggested Readings</vt:lpstr>
      <vt:lpstr>Team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Molly McHugh</dc:creator>
  <cp:lastModifiedBy>ali hafiz</cp:lastModifiedBy>
  <cp:revision>403</cp:revision>
  <dcterms:created xsi:type="dcterms:W3CDTF">2009-05-11T15:20:39Z</dcterms:created>
  <dcterms:modified xsi:type="dcterms:W3CDTF">2020-06-24T16:19:21Z</dcterms:modified>
</cp:coreProperties>
</file>