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360" r:id="rId4"/>
    <p:sldId id="350" r:id="rId5"/>
    <p:sldId id="351" r:id="rId6"/>
    <p:sldId id="353" r:id="rId7"/>
    <p:sldId id="354" r:id="rId8"/>
    <p:sldId id="355" r:id="rId9"/>
    <p:sldId id="356" r:id="rId10"/>
    <p:sldId id="269" r:id="rId11"/>
    <p:sldId id="358" r:id="rId1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B8E48C"/>
    <a:srgbClr val="A7D3F3"/>
    <a:srgbClr val="FCD960"/>
    <a:srgbClr val="7CBBF4"/>
    <a:srgbClr val="FFF26C"/>
    <a:srgbClr val="AAD3F2"/>
    <a:srgbClr val="A2CA7A"/>
    <a:srgbClr val="4F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8" autoAdjust="0"/>
    <p:restoredTop sz="94660"/>
  </p:normalViewPr>
  <p:slideViewPr>
    <p:cSldViewPr snapToObjects="1">
      <p:cViewPr varScale="1">
        <p:scale>
          <a:sx n="68" d="100"/>
          <a:sy n="68" d="100"/>
        </p:scale>
        <p:origin x="16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45F0EF-B48A-465A-A5D1-1CA283022C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3D392-275E-47D2-97BE-FBA2218A651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fld id="{29528835-39E0-44E2-B8C0-9837CDA341CE}" type="datetime1">
              <a:rPr lang="en-US"/>
              <a:pPr>
                <a:defRPr/>
              </a:pPr>
              <a:t>8/7/2020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B0FBE62-3D33-4F26-A0F3-76A3BE38B8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0605F6A-0656-46CB-A508-7B76B290D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0D823-025A-4F82-9205-02DEA8C53D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C0F36-506F-4616-B82E-9E24CD614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B8046D2C-4E52-4F97-ADEA-68D4ECDD8E5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pitchFamily="-10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358F60A-EE61-4A77-94F3-77D9319D6C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3372099-F561-448D-82DE-AE458D888F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Explain the importance of human resource management, and describe current issues in managing human resources.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455A5C9-B1E2-49A6-9275-6EDE25665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4B82D77-317B-404F-9595-C90F7A4408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2: Illustrate the effect of legislation on human resource management.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16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358F60A-EE61-4A77-94F3-77D9319D6C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3372099-F561-448D-82DE-AE458D888F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Explain the importance of human resource management, and describe current issues in managing human resources.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93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358F60A-EE61-4A77-94F3-77D9319D6C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3372099-F561-448D-82DE-AE458D888F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Explain the importance of human resource management, and describe current issues in managing human resources.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358F60A-EE61-4A77-94F3-77D9319D6C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3372099-F561-448D-82DE-AE458D888F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Explain the importance of human resource management, and describe current issues in managing human resources.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96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358F60A-EE61-4A77-94F3-77D9319D6C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3372099-F561-448D-82DE-AE458D888F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Explain the importance of human resource management, and describe current issues in managing human resources.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44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358F60A-EE61-4A77-94F3-77D9319D6C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3372099-F561-448D-82DE-AE458D888F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Explain the importance of human resource management, and describe current issues in managing human resources.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22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358F60A-EE61-4A77-94F3-77D9319D6C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3372099-F561-448D-82DE-AE458D888F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Explain the importance of human resource management, and describe current issues in managing human resources.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290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358F60A-EE61-4A77-94F3-77D9319D6C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3372099-F561-448D-82DE-AE458D888F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1: Explain the importance of human resource management, and describe current issues in managing human resources.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965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455A5C9-B1E2-49A6-9275-6EDE25665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4B82D77-317B-404F-9595-C90F7A4408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See Learning Goal 2: Illustrate the effect of legislation on human resource management.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D32F8-D20B-4AF2-B4FD-58734FC5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B4A49-901D-4A0D-AAB6-65FF9C3A57D2}" type="datetime1">
              <a:rPr lang="en-US"/>
              <a:pPr>
                <a:defRPr/>
              </a:pPr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4553E-EA51-462D-8D88-96D6E877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768C1-74B8-4A6F-890B-32697AB4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49696-88FE-49FF-B101-CA50D5F935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74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04CBA-E0EA-4AF7-9878-E7A303A7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8FF53-F2EB-4AE3-89F4-CA61179733FF}" type="datetime1">
              <a:rPr lang="en-US"/>
              <a:pPr>
                <a:defRPr/>
              </a:pPr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D75EA-B9E8-45B3-9D46-7DA5260E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7E4BB-2A47-4B3C-9E8E-18E78B7A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D7DC7-3430-417C-8D71-3BE8A008AC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65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18F24-62F0-406C-A5D1-77FE8AA4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13632-8985-4529-83DA-3C042120E83D}" type="datetime1">
              <a:rPr lang="en-US"/>
              <a:pPr>
                <a:defRPr/>
              </a:pPr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DF310-9FB6-4CBE-B4B5-845AC9C4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2981-7886-4017-A594-05233A61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3E60C-BCC7-40A7-BF9F-67D7D7AF7A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54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3E11-318B-4CB7-82A0-15EA5C97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DB973-E231-40C3-A537-6667D37AF193}" type="datetime1">
              <a:rPr lang="en-US"/>
              <a:pPr>
                <a:defRPr/>
              </a:pPr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31BE7-47C1-41C2-9040-37C7D1C5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7B9A-B665-454C-AC09-D26A4B85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1854E-9D8B-46F9-A7DF-BF5D2F0778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072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40C5E-B4EF-481A-8913-65546814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CD83D-61AA-4DAE-96B3-8AD839D6113A}" type="datetime1">
              <a:rPr lang="en-US"/>
              <a:pPr>
                <a:defRPr/>
              </a:pPr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732-16BD-45EB-8E6F-D44C1A15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3B8C-9CFA-4915-865C-45378C1B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A29A8-08FC-4C48-8BDE-F8E689656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18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07DFC7B-8799-450D-86CD-4D43A3E2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7D2C3-467F-40B0-8512-7E4445CC8B3E}" type="datetime1">
              <a:rPr lang="en-US"/>
              <a:pPr>
                <a:defRPr/>
              </a:pPr>
              <a:t>8/7/2020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7A6942-FDFE-4EE1-8703-DF1AD12D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BA06FB-F959-4C7C-A041-45478B6C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0D962-D4FE-4089-9F5A-9C2428736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73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4200B0E-1151-4EF1-AA91-C2E601E0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75577-9079-447B-9C61-1E74D43D810B}" type="datetime1">
              <a:rPr lang="en-US"/>
              <a:pPr>
                <a:defRPr/>
              </a:pPr>
              <a:t>8/7/2020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91A893A-77B2-4E7E-A1A0-4CB9FBE8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72A857-BCC7-4C66-B829-F1B71B8E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A0206-53E2-46F2-B1EA-6AD0F2D49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33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78C886A-0127-4A82-8922-9271AEBC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7B7C7-735E-4002-8684-2D56E461C3E9}" type="datetime1">
              <a:rPr lang="en-US"/>
              <a:pPr>
                <a:defRPr/>
              </a:pPr>
              <a:t>8/7/2020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E960C86-8B4B-4CBE-9B98-C538CD4F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53BD2-7938-4ADC-93D8-E3A8430D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A26F8-7C97-46EA-8EE4-45ABD68E87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60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BBD0948-A3B3-48C8-9592-F703EE8B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1116D-41A8-47E5-A54E-16BBB01C8F35}" type="datetime1">
              <a:rPr lang="en-US"/>
              <a:pPr>
                <a:defRPr/>
              </a:pPr>
              <a:t>8/7/2020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EBBD5CB-9E5C-455D-A68A-A1BBEBCB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CEBA439-2E94-45E4-8E3E-A05C1D66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9BDAB-051A-495E-AF59-8C9DCE72B7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78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CDC649-84B1-4C64-A4AE-B184C405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2B0A0-C7D3-4377-AFF8-9ECFB822803E}" type="datetime1">
              <a:rPr lang="en-US"/>
              <a:pPr>
                <a:defRPr/>
              </a:pPr>
              <a:t>8/7/2020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BBED05-5EF4-4C95-81BC-C9CA39F4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2260B2B-AE09-4B71-8F04-8D0E0A88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66333-84AD-4E09-AE48-F618A46E97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16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05639A-D84F-4C30-998C-46AF40CE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B4A3D-52B8-4C15-900A-39C874AE1439}" type="datetime1">
              <a:rPr lang="en-US"/>
              <a:pPr>
                <a:defRPr/>
              </a:pPr>
              <a:t>8/7/2020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B9B695-CFD2-45BA-B966-76015084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15DD61-CA10-4EFF-A199-1797448A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36D90-BC0D-4201-8557-89E73F7E4B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10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EEBBA15-3B9E-4532-B00A-6919A45C3E8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F98F311-BE6E-4443-BC7B-6922DC0FB7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3B3BE-684F-428E-AAA4-CF006119B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fld id="{F1D6837D-B7DB-43B8-AE04-F8EC4E820530}" type="datetime1">
              <a:rPr lang="en-US"/>
              <a:pPr>
                <a:defRPr/>
              </a:pPr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E5635-BED5-4105-B93C-B22F1BD7A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823B4-ED29-40C9-8C6D-E904496D0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E1A7D88-5B0A-4D0A-BD36-9C28907B6E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MS PGothic" pitchFamily="34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MS PGothic" pitchFamily="34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MS PGothic" pitchFamily="34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MS PGothic" pitchFamily="34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microsoft.com/office/2007/relationships/hdphoto" Target="../media/hdphoto3.wdp"/><Relationship Id="rId9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5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16.png"/><Relationship Id="rId10" Type="http://schemas.openxmlformats.org/officeDocument/2006/relationships/image" Target="../media/image3.png"/><Relationship Id="rId4" Type="http://schemas.microsoft.com/office/2007/relationships/hdphoto" Target="../media/hdphoto5.wdp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8">
            <a:extLst>
              <a:ext uri="{FF2B5EF4-FFF2-40B4-BE49-F238E27FC236}">
                <a16:creationId xmlns:a16="http://schemas.microsoft.com/office/drawing/2014/main" id="{65C71160-3E2E-41C0-BEF9-A0EF35C13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2CFA0151-A63D-4EA2-9D89-466571320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9B7A06-E46F-44B4-B93F-25D43E9105F0}"/>
              </a:ext>
            </a:extLst>
          </p:cNvPr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A7D3F3"/>
          </a:solidFill>
          <a:ln>
            <a:solidFill>
              <a:srgbClr val="7CBBF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rgbClr val="FFFFFF"/>
              </a:solidFill>
              <a:ea typeface="ＭＳ Ｐゴシック" pitchFamily="-106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8D0573-9DDB-4C10-B6B6-28D828E27CEE}"/>
              </a:ext>
            </a:extLst>
          </p:cNvPr>
          <p:cNvSpPr/>
          <p:nvPr/>
        </p:nvSpPr>
        <p:spPr>
          <a:xfrm>
            <a:off x="7162800" y="152400"/>
            <a:ext cx="1801813" cy="1700213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TextBox 7">
            <a:extLst>
              <a:ext uri="{FF2B5EF4-FFF2-40B4-BE49-F238E27FC236}">
                <a16:creationId xmlns:a16="http://schemas.microsoft.com/office/drawing/2014/main" id="{92F96C86-E61B-4BE2-9A71-38DE80884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3079" name="TextBox 8">
            <a:extLst>
              <a:ext uri="{FF2B5EF4-FFF2-40B4-BE49-F238E27FC236}">
                <a16:creationId xmlns:a16="http://schemas.microsoft.com/office/drawing/2014/main" id="{D7E5C85E-F74E-4727-9392-3BA124747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3080" name="TextBox 9">
            <a:extLst>
              <a:ext uri="{FF2B5EF4-FFF2-40B4-BE49-F238E27FC236}">
                <a16:creationId xmlns:a16="http://schemas.microsoft.com/office/drawing/2014/main" id="{B3786B18-45A2-46A2-9C4A-B2A2BCC9D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8" y="571500"/>
            <a:ext cx="179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Helvetica" panose="020B0604020202020204" pitchFamily="34" charset="0"/>
              </a:rPr>
              <a:t>Chapter Eleven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7DB02B-3A99-489C-BB0E-5BC9C8CBD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08025"/>
            <a:ext cx="4267200" cy="5464175"/>
          </a:xfrm>
          <a:prstGeom prst="roundRect">
            <a:avLst>
              <a:gd name="adj" fmla="val 16667"/>
            </a:avLst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ＭＳ Ｐゴシック" pitchFamily="-106" charset="-128"/>
            </a:endParaRPr>
          </a:p>
        </p:txBody>
      </p:sp>
      <p:pic>
        <p:nvPicPr>
          <p:cNvPr id="3082" name="Picture 10" descr="Cover.psd">
            <a:extLst>
              <a:ext uri="{FF2B5EF4-FFF2-40B4-BE49-F238E27FC236}">
                <a16:creationId xmlns:a16="http://schemas.microsoft.com/office/drawing/2014/main" id="{E270E86D-20FF-415C-85CE-36A620CE4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41400"/>
            <a:ext cx="36576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Box 11">
            <a:extLst>
              <a:ext uri="{FF2B5EF4-FFF2-40B4-BE49-F238E27FC236}">
                <a16:creationId xmlns:a16="http://schemas.microsoft.com/office/drawing/2014/main" id="{0CB18D93-FB68-4FF6-AC64-5B6E0EDD6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752600"/>
            <a:ext cx="2971800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3500">
                <a:solidFill>
                  <a:srgbClr val="000000"/>
                </a:solidFill>
                <a:latin typeface="Helvetica" panose="020B0604020202020204" pitchFamily="34" charset="0"/>
              </a:rPr>
              <a:t>Human Resource Management: Finding and Keeping the Best Employees</a:t>
            </a:r>
          </a:p>
        </p:txBody>
      </p:sp>
      <p:sp>
        <p:nvSpPr>
          <p:cNvPr id="3084" name="Text Box 9">
            <a:extLst>
              <a:ext uri="{FF2B5EF4-FFF2-40B4-BE49-F238E27FC236}">
                <a16:creationId xmlns:a16="http://schemas.microsoft.com/office/drawing/2014/main" id="{DA5BC684-6B69-4316-903D-84F4C0625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926" y="6583363"/>
            <a:ext cx="525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i="1" dirty="0">
                <a:latin typeface="Times New Roman" panose="02020603050405020304" pitchFamily="18" charset="0"/>
              </a:rPr>
              <a:t>Copyright © 2010 by the McGraw-Hill Companies, Inc. All rights reserved.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085" name="Rectangle 10">
            <a:extLst>
              <a:ext uri="{FF2B5EF4-FFF2-40B4-BE49-F238E27FC236}">
                <a16:creationId xmlns:a16="http://schemas.microsoft.com/office/drawing/2014/main" id="{89148BF6-148C-48DD-B6F0-DA4B518A0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078" y="6561663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i="1" dirty="0">
                <a:latin typeface="Times New Roman" panose="02020603050405020304" pitchFamily="18" charset="0"/>
              </a:rPr>
              <a:t>McGraw-Hill/Irwin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7" name="Picture 6" descr="BracU Logo | Brac University">
            <a:extLst>
              <a:ext uri="{FF2B5EF4-FFF2-40B4-BE49-F238E27FC236}">
                <a16:creationId xmlns:a16="http://schemas.microsoft.com/office/drawing/2014/main" id="{BE076CF3-AFDD-4470-A515-DA8ECA7FE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FC29E5-DDFE-47C5-8748-91C4A3BCA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83"/>
    </mc:Choice>
    <mc:Fallback xmlns="">
      <p:transition spd="slow" advTm="301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16AFCE2-1BBF-42F5-AB92-099302BFDF86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533" name="TextBox 7">
            <a:extLst>
              <a:ext uri="{FF2B5EF4-FFF2-40B4-BE49-F238E27FC236}">
                <a16:creationId xmlns:a16="http://schemas.microsoft.com/office/drawing/2014/main" id="{402FB4F7-82E1-425A-B43F-E870E266A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22534" name="TextBox 8">
            <a:extLst>
              <a:ext uri="{FF2B5EF4-FFF2-40B4-BE49-F238E27FC236}">
                <a16:creationId xmlns:a16="http://schemas.microsoft.com/office/drawing/2014/main" id="{FE8C0D44-8CDF-45FB-A442-EB918037E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22535" name="Title 1">
            <a:extLst>
              <a:ext uri="{FF2B5EF4-FFF2-40B4-BE49-F238E27FC236}">
                <a16:creationId xmlns:a16="http://schemas.microsoft.com/office/drawing/2014/main" id="{4B7AF5BD-A0ED-4D8B-BCCB-5B3DE731A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76201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MINDING THE LAW IN HRM</a:t>
            </a:r>
          </a:p>
        </p:txBody>
      </p:sp>
      <p:sp>
        <p:nvSpPr>
          <p:cNvPr id="22536" name="TextBox 9">
            <a:extLst>
              <a:ext uri="{FF2B5EF4-FFF2-40B4-BE49-F238E27FC236}">
                <a16:creationId xmlns:a16="http://schemas.microsoft.com/office/drawing/2014/main" id="{5D9DB64B-CBAB-4F62-9FDC-390A5E966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2133600"/>
            <a:ext cx="4219575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34963" indent="-3349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Employers must know the law and act accordingly.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endParaRPr lang="en-US" alt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Legislation affects all areas of HRM.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endParaRPr lang="en-US" alt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Changes in law and legislation occur regularly.</a:t>
            </a:r>
          </a:p>
        </p:txBody>
      </p:sp>
      <p:sp>
        <p:nvSpPr>
          <p:cNvPr id="22537" name="TextBox 11">
            <a:extLst>
              <a:ext uri="{FF2B5EF4-FFF2-40B4-BE49-F238E27FC236}">
                <a16:creationId xmlns:a16="http://schemas.microsoft.com/office/drawing/2014/main" id="{FEA8D22D-7714-4CCD-883D-E51B6B7AF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LG2</a:t>
            </a:r>
          </a:p>
        </p:txBody>
      </p:sp>
      <p:sp>
        <p:nvSpPr>
          <p:cNvPr id="22538" name="TextBox 9">
            <a:extLst>
              <a:ext uri="{FF2B5EF4-FFF2-40B4-BE49-F238E27FC236}">
                <a16:creationId xmlns:a16="http://schemas.microsoft.com/office/drawing/2014/main" id="{BC29767E-2E11-4828-8002-FE0475B57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27050"/>
            <a:ext cx="167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i="1">
                <a:solidFill>
                  <a:srgbClr val="FFFFFF"/>
                </a:solidFill>
                <a:latin typeface="Helvetica" panose="020B0604020202020204" pitchFamily="34" charset="0"/>
              </a:rPr>
              <a:t>Effects of Legislation </a:t>
            </a:r>
          </a:p>
        </p:txBody>
      </p:sp>
      <p:sp>
        <p:nvSpPr>
          <p:cNvPr id="22540" name="Text Box 10">
            <a:extLst>
              <a:ext uri="{FF2B5EF4-FFF2-40B4-BE49-F238E27FC236}">
                <a16:creationId xmlns:a16="http://schemas.microsoft.com/office/drawing/2014/main" id="{14DB5337-2243-4A38-8CE9-252F3A5E7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11-</a:t>
            </a:r>
            <a:fld id="{4DB17013-D06C-456F-9369-C00EA2365FB3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92164" name="Picture 4" descr="Human Resources Law | 5th edition | Pearson">
            <a:extLst>
              <a:ext uri="{FF2B5EF4-FFF2-40B4-BE49-F238E27FC236}">
                <a16:creationId xmlns:a16="http://schemas.microsoft.com/office/drawing/2014/main" id="{4F564BC2-4D39-41A2-A55A-3AFBC4D600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4"/>
          <a:stretch/>
        </p:blipFill>
        <p:spPr bwMode="auto">
          <a:xfrm>
            <a:off x="4740276" y="1671638"/>
            <a:ext cx="3946523" cy="466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racU Logo | Brac University">
            <a:extLst>
              <a:ext uri="{FF2B5EF4-FFF2-40B4-BE49-F238E27FC236}">
                <a16:creationId xmlns:a16="http://schemas.microsoft.com/office/drawing/2014/main" id="{A138123E-B763-445B-9C51-3232FA820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4A4452-ADEC-45AB-8C46-EEB1B781F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00984EDC-1E6B-4477-BBB7-CEBB11CB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356" y="6436825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Copyright @2020 Nusrat Hafiz.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39"/>
    </mc:Choice>
    <mc:Fallback xmlns="">
      <p:transition spd="slow" advTm="6273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Box 7">
            <a:extLst>
              <a:ext uri="{FF2B5EF4-FFF2-40B4-BE49-F238E27FC236}">
                <a16:creationId xmlns:a16="http://schemas.microsoft.com/office/drawing/2014/main" id="{402FB4F7-82E1-425A-B43F-E870E266A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22534" name="TextBox 8">
            <a:extLst>
              <a:ext uri="{FF2B5EF4-FFF2-40B4-BE49-F238E27FC236}">
                <a16:creationId xmlns:a16="http://schemas.microsoft.com/office/drawing/2014/main" id="{FE8C0D44-8CDF-45FB-A442-EB918037E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22535" name="Title 1">
            <a:extLst>
              <a:ext uri="{FF2B5EF4-FFF2-40B4-BE49-F238E27FC236}">
                <a16:creationId xmlns:a16="http://schemas.microsoft.com/office/drawing/2014/main" id="{4B7AF5BD-A0ED-4D8B-BCCB-5B3DE731A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176213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 Activity</a:t>
            </a:r>
          </a:p>
        </p:txBody>
      </p:sp>
      <p:sp>
        <p:nvSpPr>
          <p:cNvPr id="22536" name="TextBox 9">
            <a:extLst>
              <a:ext uri="{FF2B5EF4-FFF2-40B4-BE49-F238E27FC236}">
                <a16:creationId xmlns:a16="http://schemas.microsoft.com/office/drawing/2014/main" id="{5D9DB64B-CBAB-4F62-9FDC-390A5E966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570027"/>
            <a:ext cx="842645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34963" indent="-3349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1800"/>
              </a:spcAft>
              <a:buNone/>
            </a:pPr>
            <a:r>
              <a:rPr lang="en-US" altLang="en-US" sz="2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down five opportunities and five threats faced by the HR Departments of the local firms of Bangladesh, due to the recent pandemic.</a:t>
            </a:r>
          </a:p>
        </p:txBody>
      </p:sp>
      <p:pic>
        <p:nvPicPr>
          <p:cNvPr id="3" name="Picture 2" descr="BracU Logo | Brac University">
            <a:extLst>
              <a:ext uri="{FF2B5EF4-FFF2-40B4-BE49-F238E27FC236}">
                <a16:creationId xmlns:a16="http://schemas.microsoft.com/office/drawing/2014/main" id="{8689362E-C0E3-4639-B2FD-4381DD793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2AE044-8C36-45F4-B47D-A6A785830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0C1220A0-A26E-491C-986F-E76A8BD0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356" y="6569075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Copyright @2020 Nusrat Hafiz. All Rights Reserved.</a:t>
            </a:r>
          </a:p>
        </p:txBody>
      </p:sp>
      <p:pic>
        <p:nvPicPr>
          <p:cNvPr id="89090" name="Picture 2" descr="corona impact on businesses: Covid 19 impact will be felt beyond 6 ...">
            <a:extLst>
              <a:ext uri="{FF2B5EF4-FFF2-40B4-BE49-F238E27FC236}">
                <a16:creationId xmlns:a16="http://schemas.microsoft.com/office/drawing/2014/main" id="{4612429A-5425-464C-ACF7-3449D461A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63081"/>
            <a:ext cx="5410200" cy="27643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0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66"/>
    </mc:Choice>
    <mc:Fallback xmlns="">
      <p:transition spd="slow" advTm="173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ubtitle 2">
            <a:extLst>
              <a:ext uri="{FF2B5EF4-FFF2-40B4-BE49-F238E27FC236}">
                <a16:creationId xmlns:a16="http://schemas.microsoft.com/office/drawing/2014/main" id="{1C192390-FD4E-454C-8850-26DDA6F1C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101" name="TextBox 7">
            <a:extLst>
              <a:ext uri="{FF2B5EF4-FFF2-40B4-BE49-F238E27FC236}">
                <a16:creationId xmlns:a16="http://schemas.microsoft.com/office/drawing/2014/main" id="{CED6B196-ADB6-47D5-A4A2-5D635F2B2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4102" name="TextBox 8">
            <a:extLst>
              <a:ext uri="{FF2B5EF4-FFF2-40B4-BE49-F238E27FC236}">
                <a16:creationId xmlns:a16="http://schemas.microsoft.com/office/drawing/2014/main" id="{6B1E4A9C-DA21-45BB-84CA-8E41B4DD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4103" name="Title 1">
            <a:extLst>
              <a:ext uri="{FF2B5EF4-FFF2-40B4-BE49-F238E27FC236}">
                <a16:creationId xmlns:a16="http://schemas.microsoft.com/office/drawing/2014/main" id="{A808A74E-0858-4ABD-8118-FAB179077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545" y="-33338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Objectives</a:t>
            </a:r>
          </a:p>
        </p:txBody>
      </p:sp>
      <p:sp>
        <p:nvSpPr>
          <p:cNvPr id="4105" name="TextBox 11">
            <a:extLst>
              <a:ext uri="{FF2B5EF4-FFF2-40B4-BE49-F238E27FC236}">
                <a16:creationId xmlns:a16="http://schemas.microsoft.com/office/drawing/2014/main" id="{4686BC54-48DD-41EA-BBE9-60DE5B301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F6F96A-FFAA-4560-8E32-E8372680E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1295400"/>
            <a:ext cx="8139112" cy="5181600"/>
          </a:xfrm>
          <a:prstGeom prst="rect">
            <a:avLst/>
          </a:prstGeom>
        </p:spPr>
      </p:pic>
      <p:pic>
        <p:nvPicPr>
          <p:cNvPr id="5" name="Picture 4" descr="BracU Logo | Brac University">
            <a:extLst>
              <a:ext uri="{FF2B5EF4-FFF2-40B4-BE49-F238E27FC236}">
                <a16:creationId xmlns:a16="http://schemas.microsoft.com/office/drawing/2014/main" id="{70CB5E8F-0298-48C8-B706-84F5B9530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842DD2-C0BD-4224-B8B4-06A032801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8A3393EB-3650-4287-AB29-E4CFF2DD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356" y="6436825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Copyright @2020 Nusrat Hafiz.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26"/>
    </mc:Choice>
    <mc:Fallback xmlns="">
      <p:transition spd="slow" advTm="197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94" name="Picture 10" descr="What is Human Resource Management (HRM)? - Management Study HQ">
            <a:extLst>
              <a:ext uri="{FF2B5EF4-FFF2-40B4-BE49-F238E27FC236}">
                <a16:creationId xmlns:a16="http://schemas.microsoft.com/office/drawing/2014/main" id="{1F09C666-0190-40CE-8985-DAFF0E3A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67329"/>
            <a:ext cx="5334000" cy="28382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4579441-145E-4AB7-8E9C-FDFF966FA488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1" name="TextBox 7">
            <a:extLst>
              <a:ext uri="{FF2B5EF4-FFF2-40B4-BE49-F238E27FC236}">
                <a16:creationId xmlns:a16="http://schemas.microsoft.com/office/drawing/2014/main" id="{CED6B196-ADB6-47D5-A4A2-5D635F2B2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4102" name="TextBox 8">
            <a:extLst>
              <a:ext uri="{FF2B5EF4-FFF2-40B4-BE49-F238E27FC236}">
                <a16:creationId xmlns:a16="http://schemas.microsoft.com/office/drawing/2014/main" id="{6B1E4A9C-DA21-45BB-84CA-8E41B4DD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4103" name="Title 1">
            <a:extLst>
              <a:ext uri="{FF2B5EF4-FFF2-40B4-BE49-F238E27FC236}">
                <a16:creationId xmlns:a16="http://schemas.microsoft.com/office/drawing/2014/main" id="{A808A74E-0858-4ABD-8118-FAB179077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 RESOURCE MANAGEMENT (HRM)</a:t>
            </a:r>
          </a:p>
        </p:txBody>
      </p:sp>
      <p:sp>
        <p:nvSpPr>
          <p:cNvPr id="4104" name="TextBox 9">
            <a:extLst>
              <a:ext uri="{FF2B5EF4-FFF2-40B4-BE49-F238E27FC236}">
                <a16:creationId xmlns:a16="http://schemas.microsoft.com/office/drawing/2014/main" id="{F2B160E5-96BC-4A07-9EE5-969AB4B04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91" y="1578788"/>
            <a:ext cx="80010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4963" indent="-3349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71550" indent="-5143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2400"/>
              </a:spcAft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Definition of HRM:</a:t>
            </a:r>
          </a:p>
          <a:p>
            <a:pPr marL="0" indent="0" eaLnBrk="1" hangingPunct="1">
              <a:spcBef>
                <a:spcPct val="0"/>
              </a:spcBef>
              <a:spcAft>
                <a:spcPts val="2400"/>
              </a:spcAft>
              <a:buNone/>
            </a:pPr>
            <a:r>
              <a:rPr lang="en-US" alt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process of determining human resource needs and then recruiting, selecting, developing, motivating, evaluating, compensating and scheduling employees to achieve organizational goals. </a:t>
            </a:r>
          </a:p>
        </p:txBody>
      </p:sp>
      <p:sp>
        <p:nvSpPr>
          <p:cNvPr id="4105" name="TextBox 11">
            <a:extLst>
              <a:ext uri="{FF2B5EF4-FFF2-40B4-BE49-F238E27FC236}">
                <a16:creationId xmlns:a16="http://schemas.microsoft.com/office/drawing/2014/main" id="{4686BC54-48DD-41EA-BBE9-60DE5B301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LG1</a:t>
            </a:r>
          </a:p>
        </p:txBody>
      </p:sp>
      <p:sp>
        <p:nvSpPr>
          <p:cNvPr id="4106" name="TextBox 9">
            <a:extLst>
              <a:ext uri="{FF2B5EF4-FFF2-40B4-BE49-F238E27FC236}">
                <a16:creationId xmlns:a16="http://schemas.microsoft.com/office/drawing/2014/main" id="{F4D0F972-1139-4648-885D-21FA6C97B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7200"/>
            <a:ext cx="1676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i="1">
                <a:solidFill>
                  <a:srgbClr val="FFFFFF"/>
                </a:solidFill>
                <a:latin typeface="Helvetica" panose="020B0604020202020204" pitchFamily="34" charset="0"/>
              </a:rPr>
              <a:t>Working with People is Just the Beginning </a:t>
            </a:r>
          </a:p>
        </p:txBody>
      </p:sp>
      <p:pic>
        <p:nvPicPr>
          <p:cNvPr id="93190" name="Picture 6" descr="Hrm photos, royalty-free images, graphics, vectors &amp; videos ...">
            <a:extLst>
              <a:ext uri="{FF2B5EF4-FFF2-40B4-BE49-F238E27FC236}">
                <a16:creationId xmlns:a16="http://schemas.microsoft.com/office/drawing/2014/main" id="{85062CEA-FD37-4B1F-BD26-5F62EFA8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8229"/>
            <a:ext cx="4267200" cy="24731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BracU Logo | Brac University">
            <a:extLst>
              <a:ext uri="{FF2B5EF4-FFF2-40B4-BE49-F238E27FC236}">
                <a16:creationId xmlns:a16="http://schemas.microsoft.com/office/drawing/2014/main" id="{EFB57249-ADFE-483D-9A48-8BE922A34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00F0AD-3978-43D4-B9BB-BC9B2443D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0354CA91-F144-4BB0-80CF-8C065213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356" y="6492875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Copyright @2020 Nusrat Hafiz.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145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21"/>
    </mc:Choice>
    <mc:Fallback xmlns="">
      <p:transition spd="slow" advTm="4292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4579441-145E-4AB7-8E9C-FDFF966FA488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1" name="TextBox 7">
            <a:extLst>
              <a:ext uri="{FF2B5EF4-FFF2-40B4-BE49-F238E27FC236}">
                <a16:creationId xmlns:a16="http://schemas.microsoft.com/office/drawing/2014/main" id="{CED6B196-ADB6-47D5-A4A2-5D635F2B2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4102" name="TextBox 8">
            <a:extLst>
              <a:ext uri="{FF2B5EF4-FFF2-40B4-BE49-F238E27FC236}">
                <a16:creationId xmlns:a16="http://schemas.microsoft.com/office/drawing/2014/main" id="{6B1E4A9C-DA21-45BB-84CA-8E41B4DD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4103" name="Title 1">
            <a:extLst>
              <a:ext uri="{FF2B5EF4-FFF2-40B4-BE49-F238E27FC236}">
                <a16:creationId xmlns:a16="http://schemas.microsoft.com/office/drawing/2014/main" id="{A808A74E-0858-4ABD-8118-FAB179077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282576"/>
            <a:ext cx="7772400" cy="746076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Evolution of HRM</a:t>
            </a:r>
          </a:p>
        </p:txBody>
      </p:sp>
      <p:sp>
        <p:nvSpPr>
          <p:cNvPr id="4104" name="TextBox 9">
            <a:extLst>
              <a:ext uri="{FF2B5EF4-FFF2-40B4-BE49-F238E27FC236}">
                <a16:creationId xmlns:a16="http://schemas.microsoft.com/office/drawing/2014/main" id="{F2B160E5-96BC-4A07-9EE5-969AB4B04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10" y="1537493"/>
            <a:ext cx="800100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4963" indent="-3349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971550" indent="-5143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HRM’s role has grown because: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AutoNum type="arabicPeriod"/>
            </a:pPr>
            <a:r>
              <a:rPr lang="en-US" alt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Increased recognition of employees as a resource.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AutoNum type="arabicPeriod"/>
            </a:pPr>
            <a:r>
              <a:rPr lang="en-US" alt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Changes in law that rewrote old workplace practices.</a:t>
            </a:r>
          </a:p>
        </p:txBody>
      </p:sp>
      <p:sp>
        <p:nvSpPr>
          <p:cNvPr id="4105" name="TextBox 11">
            <a:extLst>
              <a:ext uri="{FF2B5EF4-FFF2-40B4-BE49-F238E27FC236}">
                <a16:creationId xmlns:a16="http://schemas.microsoft.com/office/drawing/2014/main" id="{4686BC54-48DD-41EA-BBE9-60DE5B301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LG1</a:t>
            </a:r>
          </a:p>
        </p:txBody>
      </p:sp>
      <p:sp>
        <p:nvSpPr>
          <p:cNvPr id="4106" name="TextBox 9">
            <a:extLst>
              <a:ext uri="{FF2B5EF4-FFF2-40B4-BE49-F238E27FC236}">
                <a16:creationId xmlns:a16="http://schemas.microsoft.com/office/drawing/2014/main" id="{F4D0F972-1139-4648-885D-21FA6C97B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7200"/>
            <a:ext cx="1676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i="1">
                <a:solidFill>
                  <a:srgbClr val="FFFFFF"/>
                </a:solidFill>
                <a:latin typeface="Helvetica" panose="020B0604020202020204" pitchFamily="34" charset="0"/>
              </a:rPr>
              <a:t>Working with People is Just the Beginning </a:t>
            </a:r>
          </a:p>
        </p:txBody>
      </p:sp>
      <p:sp>
        <p:nvSpPr>
          <p:cNvPr id="4107" name="Text Box 10">
            <a:extLst>
              <a:ext uri="{FF2B5EF4-FFF2-40B4-BE49-F238E27FC236}">
                <a16:creationId xmlns:a16="http://schemas.microsoft.com/office/drawing/2014/main" id="{2441B189-3D6F-4353-B993-45ACC279B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11-</a:t>
            </a:r>
            <a:fld id="{64F2D2FB-7337-4F28-AF6A-EAF27D869C22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94216" name="Picture 8" descr="Personnel Management v/s Human Resource Management - Businesstopia">
            <a:extLst>
              <a:ext uri="{FF2B5EF4-FFF2-40B4-BE49-F238E27FC236}">
                <a16:creationId xmlns:a16="http://schemas.microsoft.com/office/drawing/2014/main" id="{0861ACCE-72E7-40DB-8431-B35D5901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971800"/>
            <a:ext cx="6172199" cy="32607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BracU Logo | Brac University">
            <a:extLst>
              <a:ext uri="{FF2B5EF4-FFF2-40B4-BE49-F238E27FC236}">
                <a16:creationId xmlns:a16="http://schemas.microsoft.com/office/drawing/2014/main" id="{A9D5BC79-BF97-4F54-A50E-BD2C15126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AF21F5-A766-4416-9271-9FF9C734C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1A30A2F5-3B66-4E96-800C-74E8F6AF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356" y="6436825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Copyright @2020 Nusrat Hafiz.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0019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603"/>
    </mc:Choice>
    <mc:Fallback xmlns="">
      <p:transition spd="slow" advTm="8460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Box 7">
            <a:extLst>
              <a:ext uri="{FF2B5EF4-FFF2-40B4-BE49-F238E27FC236}">
                <a16:creationId xmlns:a16="http://schemas.microsoft.com/office/drawing/2014/main" id="{CED6B196-ADB6-47D5-A4A2-5D635F2B2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4102" name="TextBox 8">
            <a:extLst>
              <a:ext uri="{FF2B5EF4-FFF2-40B4-BE49-F238E27FC236}">
                <a16:creationId xmlns:a16="http://schemas.microsoft.com/office/drawing/2014/main" id="{6B1E4A9C-DA21-45BB-84CA-8E41B4DD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4103" name="Title 1">
            <a:extLst>
              <a:ext uri="{FF2B5EF4-FFF2-40B4-BE49-F238E27FC236}">
                <a16:creationId xmlns:a16="http://schemas.microsoft.com/office/drawing/2014/main" id="{A808A74E-0858-4ABD-8118-FAB179077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-33338"/>
            <a:ext cx="7772400" cy="837407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HRM Activities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99E6CD-ACF1-4586-834B-4BB97E4FA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225" y="804069"/>
            <a:ext cx="8108950" cy="57642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BracU Logo | Brac University">
            <a:extLst>
              <a:ext uri="{FF2B5EF4-FFF2-40B4-BE49-F238E27FC236}">
                <a16:creationId xmlns:a16="http://schemas.microsoft.com/office/drawing/2014/main" id="{96F91FAA-1242-43F9-BC93-6F4E0C8F6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FA74B5-E67D-4AC0-B3C0-7B604E1E52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C280B007-82A6-436B-B405-D241F6C6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356" y="6436825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Copyright @2020 Nusrat Hafiz.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152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15"/>
    </mc:Choice>
    <mc:Fallback xmlns="">
      <p:transition spd="slow" advTm="7151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4579441-145E-4AB7-8E9C-FDFF966FA488}"/>
              </a:ext>
            </a:extLst>
          </p:cNvPr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1" name="TextBox 7">
            <a:extLst>
              <a:ext uri="{FF2B5EF4-FFF2-40B4-BE49-F238E27FC236}">
                <a16:creationId xmlns:a16="http://schemas.microsoft.com/office/drawing/2014/main" id="{CED6B196-ADB6-47D5-A4A2-5D635F2B2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4102" name="TextBox 8">
            <a:extLst>
              <a:ext uri="{FF2B5EF4-FFF2-40B4-BE49-F238E27FC236}">
                <a16:creationId xmlns:a16="http://schemas.microsoft.com/office/drawing/2014/main" id="{6B1E4A9C-DA21-45BB-84CA-8E41B4DD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4103" name="Title 1">
            <a:extLst>
              <a:ext uri="{FF2B5EF4-FFF2-40B4-BE49-F238E27FC236}">
                <a16:creationId xmlns:a16="http://schemas.microsoft.com/office/drawing/2014/main" id="{A808A74E-0858-4ABD-8118-FAB179077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0436" y="794"/>
            <a:ext cx="8934517" cy="1470025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Helvetica" panose="020B0604020202020204" pitchFamily="34" charset="0"/>
              </a:rPr>
              <a:t>HRM: Contemporary Issues</a:t>
            </a:r>
          </a:p>
        </p:txBody>
      </p:sp>
      <p:sp>
        <p:nvSpPr>
          <p:cNvPr id="4105" name="TextBox 11">
            <a:extLst>
              <a:ext uri="{FF2B5EF4-FFF2-40B4-BE49-F238E27FC236}">
                <a16:creationId xmlns:a16="http://schemas.microsoft.com/office/drawing/2014/main" id="{4686BC54-48DD-41EA-BBE9-60DE5B301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LG1</a:t>
            </a:r>
          </a:p>
        </p:txBody>
      </p:sp>
      <p:sp>
        <p:nvSpPr>
          <p:cNvPr id="4106" name="TextBox 9">
            <a:extLst>
              <a:ext uri="{FF2B5EF4-FFF2-40B4-BE49-F238E27FC236}">
                <a16:creationId xmlns:a16="http://schemas.microsoft.com/office/drawing/2014/main" id="{F4D0F972-1139-4648-885D-21FA6C97B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7200"/>
            <a:ext cx="1676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i="1">
                <a:solidFill>
                  <a:srgbClr val="FFFFFF"/>
                </a:solidFill>
                <a:latin typeface="Helvetica" panose="020B0604020202020204" pitchFamily="34" charset="0"/>
              </a:rPr>
              <a:t>Working with People is Just the Beginning </a:t>
            </a:r>
          </a:p>
        </p:txBody>
      </p:sp>
      <p:sp>
        <p:nvSpPr>
          <p:cNvPr id="4107" name="Text Box 10">
            <a:extLst>
              <a:ext uri="{FF2B5EF4-FFF2-40B4-BE49-F238E27FC236}">
                <a16:creationId xmlns:a16="http://schemas.microsoft.com/office/drawing/2014/main" id="{2441B189-3D6F-4353-B993-45ACC279B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11-</a:t>
            </a:r>
            <a:fld id="{64F2D2FB-7337-4F28-AF6A-EAF27D869C22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5221EA-4E25-48C0-A1E7-2A1A6C53E518}"/>
              </a:ext>
            </a:extLst>
          </p:cNvPr>
          <p:cNvSpPr/>
          <p:nvPr/>
        </p:nvSpPr>
        <p:spPr>
          <a:xfrm>
            <a:off x="1000220" y="1608036"/>
            <a:ext cx="1563859" cy="1600200"/>
          </a:xfrm>
          <a:prstGeom prst="ellips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Shortage of trained workers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C7D472-3AA8-4392-BC89-2DB02F6ED86E}"/>
              </a:ext>
            </a:extLst>
          </p:cNvPr>
          <p:cNvSpPr/>
          <p:nvPr/>
        </p:nvSpPr>
        <p:spPr>
          <a:xfrm>
            <a:off x="2732968" y="1669428"/>
            <a:ext cx="1563859" cy="14989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Under-employed workers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A088DF-B704-42A7-B8EC-3C1F2F901A16}"/>
              </a:ext>
            </a:extLst>
          </p:cNvPr>
          <p:cNvSpPr/>
          <p:nvPr/>
        </p:nvSpPr>
        <p:spPr>
          <a:xfrm>
            <a:off x="4652135" y="1773432"/>
            <a:ext cx="1645332" cy="14612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Under-educated and unprepared workers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EE380B-1BA5-4805-911A-D77AAAA261F6}"/>
              </a:ext>
            </a:extLst>
          </p:cNvPr>
          <p:cNvSpPr/>
          <p:nvPr/>
        </p:nvSpPr>
        <p:spPr>
          <a:xfrm>
            <a:off x="822485" y="3168402"/>
            <a:ext cx="1777518" cy="15262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Rise of single-parent &amp; two-income families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85C9CC-11E4-4FF2-9EDC-F57447C15C31}"/>
              </a:ext>
            </a:extLst>
          </p:cNvPr>
          <p:cNvSpPr/>
          <p:nvPr/>
        </p:nvSpPr>
        <p:spPr>
          <a:xfrm>
            <a:off x="6947659" y="3208236"/>
            <a:ext cx="1524000" cy="15732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Shift in employee attitude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54D670-E871-4F90-A30A-5641589581C6}"/>
              </a:ext>
            </a:extLst>
          </p:cNvPr>
          <p:cNvSpPr/>
          <p:nvPr/>
        </p:nvSpPr>
        <p:spPr>
          <a:xfrm>
            <a:off x="2909452" y="3208236"/>
            <a:ext cx="1686948" cy="1573213"/>
          </a:xfrm>
          <a:prstGeom prst="ellipse">
            <a:avLst/>
          </a:prstGeom>
          <a:solidFill>
            <a:srgbClr val="FCD96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Shift in employee attitude &amp; morale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01C623-E4C9-430B-827A-E832F82C3EDF}"/>
              </a:ext>
            </a:extLst>
          </p:cNvPr>
          <p:cNvSpPr/>
          <p:nvPr/>
        </p:nvSpPr>
        <p:spPr>
          <a:xfrm>
            <a:off x="6499160" y="1781825"/>
            <a:ext cx="1645333" cy="146129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 loss due to recession, retirement or reduced job loyalty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A0584919-D7E4-40EA-AE95-60694AF56220}"/>
              </a:ext>
            </a:extLst>
          </p:cNvPr>
          <p:cNvSpPr/>
          <p:nvPr/>
        </p:nvSpPr>
        <p:spPr>
          <a:xfrm>
            <a:off x="1023988" y="5014638"/>
            <a:ext cx="6685671" cy="1573213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Human Resource Management Sustainability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81BE18-4309-4AA7-8808-2873D1E9B806}"/>
              </a:ext>
            </a:extLst>
          </p:cNvPr>
          <p:cNvSpPr/>
          <p:nvPr/>
        </p:nvSpPr>
        <p:spPr>
          <a:xfrm>
            <a:off x="4794043" y="3275933"/>
            <a:ext cx="1686949" cy="1573213"/>
          </a:xfrm>
          <a:prstGeom prst="ellipse">
            <a:avLst/>
          </a:prstGeom>
          <a:solidFill>
            <a:srgbClr val="A7D3F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Growth of Diverse opportunities</a:t>
            </a:r>
          </a:p>
        </p:txBody>
      </p:sp>
      <p:pic>
        <p:nvPicPr>
          <p:cNvPr id="13" name="Picture 12" descr="BracU Logo | Brac University">
            <a:extLst>
              <a:ext uri="{FF2B5EF4-FFF2-40B4-BE49-F238E27FC236}">
                <a16:creationId xmlns:a16="http://schemas.microsoft.com/office/drawing/2014/main" id="{3C2AFAE5-43EA-4797-97F1-6E835FE8D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F4AD1D-F20B-4885-AE8B-EE54D3E96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  <p:sp>
        <p:nvSpPr>
          <p:cNvPr id="25" name="Footer Placeholder 6">
            <a:extLst>
              <a:ext uri="{FF2B5EF4-FFF2-40B4-BE49-F238E27FC236}">
                <a16:creationId xmlns:a16="http://schemas.microsoft.com/office/drawing/2014/main" id="{C0C0CF21-A331-49F8-B777-8A2E1DA1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356" y="655320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Copyright @2020 Nusrat Hafiz.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373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664"/>
    </mc:Choice>
    <mc:Fallback xmlns="">
      <p:transition spd="slow" advTm="19566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ubtitle 2">
            <a:extLst>
              <a:ext uri="{FF2B5EF4-FFF2-40B4-BE49-F238E27FC236}">
                <a16:creationId xmlns:a16="http://schemas.microsoft.com/office/drawing/2014/main" id="{1C192390-FD4E-454C-8850-26DDA6F1C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00531B-6B9A-4A7D-AAA6-7F65B8535A7A}"/>
              </a:ext>
            </a:extLst>
          </p:cNvPr>
          <p:cNvSpPr/>
          <p:nvPr/>
        </p:nvSpPr>
        <p:spPr>
          <a:xfrm>
            <a:off x="320675" y="337082"/>
            <a:ext cx="8153400" cy="6248400"/>
          </a:xfrm>
          <a:prstGeom prst="roundRect">
            <a:avLst/>
          </a:prstGeom>
          <a:solidFill>
            <a:srgbClr val="A7D3F3"/>
          </a:solidFill>
          <a:ln>
            <a:solidFill>
              <a:srgbClr val="7CBBF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>
              <a:solidFill>
                <a:srgbClr val="FFFFFF"/>
              </a:solidFill>
              <a:ea typeface="ＭＳ Ｐゴシック" pitchFamily="-106" charset="-128"/>
            </a:endParaRPr>
          </a:p>
        </p:txBody>
      </p:sp>
      <p:sp>
        <p:nvSpPr>
          <p:cNvPr id="4101" name="TextBox 7">
            <a:extLst>
              <a:ext uri="{FF2B5EF4-FFF2-40B4-BE49-F238E27FC236}">
                <a16:creationId xmlns:a16="http://schemas.microsoft.com/office/drawing/2014/main" id="{CED6B196-ADB6-47D5-A4A2-5D635F2B2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4102" name="TextBox 8">
            <a:extLst>
              <a:ext uri="{FF2B5EF4-FFF2-40B4-BE49-F238E27FC236}">
                <a16:creationId xmlns:a16="http://schemas.microsoft.com/office/drawing/2014/main" id="{6B1E4A9C-DA21-45BB-84CA-8E41B4DD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4103" name="Title 1">
            <a:extLst>
              <a:ext uri="{FF2B5EF4-FFF2-40B4-BE49-F238E27FC236}">
                <a16:creationId xmlns:a16="http://schemas.microsoft.com/office/drawing/2014/main" id="{A808A74E-0858-4ABD-8118-FAB179077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404" y="213814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HRM: Legal Issues</a:t>
            </a:r>
          </a:p>
        </p:txBody>
      </p:sp>
      <p:sp>
        <p:nvSpPr>
          <p:cNvPr id="4105" name="TextBox 11">
            <a:extLst>
              <a:ext uri="{FF2B5EF4-FFF2-40B4-BE49-F238E27FC236}">
                <a16:creationId xmlns:a16="http://schemas.microsoft.com/office/drawing/2014/main" id="{4686BC54-48DD-41EA-BBE9-60DE5B301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bg1"/>
                </a:solidFill>
                <a:latin typeface="Helvetica" panose="020B0604020202020204" pitchFamily="34" charset="0"/>
              </a:rPr>
              <a:t>LG1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D5070B-DE62-4F99-A84E-895054F00582}"/>
              </a:ext>
            </a:extLst>
          </p:cNvPr>
          <p:cNvSpPr/>
          <p:nvPr/>
        </p:nvSpPr>
        <p:spPr>
          <a:xfrm>
            <a:off x="255268" y="1898359"/>
            <a:ext cx="4242289" cy="527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HR violations regarding discrimination</a:t>
            </a:r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FB4D1-A187-4444-A2FD-C757375FB78A}"/>
              </a:ext>
            </a:extLst>
          </p:cNvPr>
          <p:cNvSpPr/>
          <p:nvPr/>
        </p:nvSpPr>
        <p:spPr>
          <a:xfrm>
            <a:off x="4732192" y="1905000"/>
            <a:ext cx="3726008" cy="5375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Harassment-based employee lawsuits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E99DDD-4149-48B1-ABD5-19B8E9DC73A1}"/>
              </a:ext>
            </a:extLst>
          </p:cNvPr>
          <p:cNvSpPr/>
          <p:nvPr/>
        </p:nvSpPr>
        <p:spPr>
          <a:xfrm>
            <a:off x="4419600" y="4007911"/>
            <a:ext cx="3773292" cy="5640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Adhering to Equal Pay Laws</a:t>
            </a:r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BD78CC-AEAF-41BF-9167-E2E28265A3A4}"/>
              </a:ext>
            </a:extLst>
          </p:cNvPr>
          <p:cNvSpPr/>
          <p:nvPr/>
        </p:nvSpPr>
        <p:spPr>
          <a:xfrm>
            <a:off x="432961" y="4061091"/>
            <a:ext cx="3654437" cy="5871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HR issues </a:t>
            </a:r>
            <a:r>
              <a:rPr lang="en-US" sz="180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 confidentiality</a:t>
            </a:r>
            <a:endParaRPr lang="en-US"/>
          </a:p>
        </p:txBody>
      </p:sp>
      <p:pic>
        <p:nvPicPr>
          <p:cNvPr id="89092" name="Picture 4">
            <a:extLst>
              <a:ext uri="{FF2B5EF4-FFF2-40B4-BE49-F238E27FC236}">
                <a16:creationId xmlns:a16="http://schemas.microsoft.com/office/drawing/2014/main" id="{2BE546DE-F5CD-4E7E-AE37-449E1EC95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735" y="1683839"/>
            <a:ext cx="3176956" cy="274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4" name="Picture 6" descr="Social conflicts of gender equality in Bangladesh | 2018-12-30">
            <a:extLst>
              <a:ext uri="{FF2B5EF4-FFF2-40B4-BE49-F238E27FC236}">
                <a16:creationId xmlns:a16="http://schemas.microsoft.com/office/drawing/2014/main" id="{067AFB38-89A5-4A05-91BA-DBE4259C6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82619" y1="30864" x2="82619" y2="30864"/>
                        <a14:foregroundMark x1="66905" y1="55144" x2="66905" y2="55144"/>
                        <a14:foregroundMark x1="67619" y1="59671" x2="67619" y2="59671"/>
                        <a14:foregroundMark x1="52857" y1="43621" x2="52857" y2="43621"/>
                        <a14:foregroundMark x1="53571" y1="32922" x2="53571" y2="329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457" y="1844675"/>
            <a:ext cx="40005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6" name="Picture 8" descr="How to structure employee compensation | Workable">
            <a:extLst>
              <a:ext uri="{FF2B5EF4-FFF2-40B4-BE49-F238E27FC236}">
                <a16:creationId xmlns:a16="http://schemas.microsoft.com/office/drawing/2014/main" id="{F107518D-9306-4C03-ABAD-906C0E632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95800"/>
            <a:ext cx="3812444" cy="21984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8" name="Picture 10" descr="Non-Disclosure Agreement (NDA): Definition &amp; Free Template">
            <a:extLst>
              <a:ext uri="{FF2B5EF4-FFF2-40B4-BE49-F238E27FC236}">
                <a16:creationId xmlns:a16="http://schemas.microsoft.com/office/drawing/2014/main" id="{8BDAAC0B-FCD1-4001-9955-80E946DFD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52072"/>
            <a:ext cx="2868198" cy="17430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100" name="Picture 12" descr="Top 7 Legal Issues Faced in Human Resources Professionals - WiseStep">
            <a:extLst>
              <a:ext uri="{FF2B5EF4-FFF2-40B4-BE49-F238E27FC236}">
                <a16:creationId xmlns:a16="http://schemas.microsoft.com/office/drawing/2014/main" id="{C689E90B-A521-4C4D-AB30-4A7077D2B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367" y="-81988"/>
            <a:ext cx="2962275" cy="18380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racU Logo | Brac University">
            <a:extLst>
              <a:ext uri="{FF2B5EF4-FFF2-40B4-BE49-F238E27FC236}">
                <a16:creationId xmlns:a16="http://schemas.microsoft.com/office/drawing/2014/main" id="{795172F6-553A-42CA-8994-80268488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9AD7C5-2128-4728-8EBE-842A21B3C1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80B5CAB2-9F5B-4A90-B627-44ECC46C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356" y="6492875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Copyright @2020 Nusrat Hafiz.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45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396"/>
    </mc:Choice>
    <mc:Fallback xmlns="">
      <p:transition spd="slow" advTm="18939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Why HR Professionals Need to Know Employment Law | MaxPeople">
            <a:extLst>
              <a:ext uri="{FF2B5EF4-FFF2-40B4-BE49-F238E27FC236}">
                <a16:creationId xmlns:a16="http://schemas.microsoft.com/office/drawing/2014/main" id="{3559BCFF-23D7-4D7A-8527-B31E36D5B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67" y="1630363"/>
            <a:ext cx="4669063" cy="46942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TextBox 7">
            <a:extLst>
              <a:ext uri="{FF2B5EF4-FFF2-40B4-BE49-F238E27FC236}">
                <a16:creationId xmlns:a16="http://schemas.microsoft.com/office/drawing/2014/main" id="{CED6B196-ADB6-47D5-A4A2-5D635F2B2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4102" name="TextBox 8">
            <a:extLst>
              <a:ext uri="{FF2B5EF4-FFF2-40B4-BE49-F238E27FC236}">
                <a16:creationId xmlns:a16="http://schemas.microsoft.com/office/drawing/2014/main" id="{6B1E4A9C-DA21-45BB-84CA-8E41B4DD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4103" name="Title 1">
            <a:extLst>
              <a:ext uri="{FF2B5EF4-FFF2-40B4-BE49-F238E27FC236}">
                <a16:creationId xmlns:a16="http://schemas.microsoft.com/office/drawing/2014/main" id="{A808A74E-0858-4ABD-8118-FAB179077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11" y="106097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Laws affecting HRM Practices: USA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8763A8-0092-452F-926D-77CC1BD2D865}"/>
              </a:ext>
            </a:extLst>
          </p:cNvPr>
          <p:cNvSpPr txBox="1"/>
          <p:nvPr/>
        </p:nvSpPr>
        <p:spPr>
          <a:xfrm>
            <a:off x="990600" y="1981200"/>
            <a:ext cx="1022684" cy="1470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8352A26-CCBA-46FD-8403-38B4D8BB309D}"/>
              </a:ext>
            </a:extLst>
          </p:cNvPr>
          <p:cNvSpPr/>
          <p:nvPr/>
        </p:nvSpPr>
        <p:spPr>
          <a:xfrm>
            <a:off x="1638300" y="1539070"/>
            <a:ext cx="1905000" cy="810648"/>
          </a:xfrm>
          <a:prstGeom prst="round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 RIGHTS ACT of 1964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E0A51B4-5434-41E4-B0CD-CBDBD1C6431A}"/>
              </a:ext>
            </a:extLst>
          </p:cNvPr>
          <p:cNvSpPr/>
          <p:nvPr/>
        </p:nvSpPr>
        <p:spPr>
          <a:xfrm>
            <a:off x="898725" y="2371412"/>
            <a:ext cx="3384149" cy="931831"/>
          </a:xfrm>
          <a:prstGeom prst="round2SameRect">
            <a:avLst/>
          </a:prstGeom>
          <a:solidFill>
            <a:srgbClr val="B8E4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1972 EQUAL EMPLOYMENT OPPORTUNITY ACT (EEOA)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97E2270-2163-4985-80A1-35EFAD658C0D}"/>
              </a:ext>
            </a:extLst>
          </p:cNvPr>
          <p:cNvSpPr/>
          <p:nvPr/>
        </p:nvSpPr>
        <p:spPr>
          <a:xfrm>
            <a:off x="193315" y="3309700"/>
            <a:ext cx="4835885" cy="968375"/>
          </a:xfrm>
          <a:prstGeom prst="round2Same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 RIGHTS ACT of 1991 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Office of Federal Contract Compliance Programs (OFCCP)</a:t>
            </a:r>
          </a:p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E15F3482-5400-4D22-B540-EA8E8F8FF5AA}"/>
              </a:ext>
            </a:extLst>
          </p:cNvPr>
          <p:cNvSpPr/>
          <p:nvPr/>
        </p:nvSpPr>
        <p:spPr>
          <a:xfrm>
            <a:off x="845419" y="4262915"/>
            <a:ext cx="3581400" cy="824518"/>
          </a:xfrm>
          <a:prstGeom prst="round2Same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Americans with Disabilities Act of 1990 (ADA)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197BFF40-0B98-4E91-9B59-368A2A443A98}"/>
              </a:ext>
            </a:extLst>
          </p:cNvPr>
          <p:cNvSpPr/>
          <p:nvPr/>
        </p:nvSpPr>
        <p:spPr>
          <a:xfrm>
            <a:off x="1118576" y="5122961"/>
            <a:ext cx="3184359" cy="824518"/>
          </a:xfrm>
          <a:prstGeom prst="round2Same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Discrimination in Employment Act (ADEA)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BracU Logo | Brac University">
            <a:extLst>
              <a:ext uri="{FF2B5EF4-FFF2-40B4-BE49-F238E27FC236}">
                <a16:creationId xmlns:a16="http://schemas.microsoft.com/office/drawing/2014/main" id="{A8AB563E-E3CC-475D-BF87-D58912B94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494AC7-979F-4BAE-AC18-B04052819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C1664680-F37E-4A47-A47D-A1D22015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356" y="6436825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Copyright @2020 Nusrat Hafiz.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1908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842"/>
    </mc:Choice>
    <mc:Fallback xmlns="">
      <p:transition spd="slow" advTm="11984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Box 7">
            <a:extLst>
              <a:ext uri="{FF2B5EF4-FFF2-40B4-BE49-F238E27FC236}">
                <a16:creationId xmlns:a16="http://schemas.microsoft.com/office/drawing/2014/main" id="{CED6B196-ADB6-47D5-A4A2-5D635F2B2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7CBBF4"/>
                </a:solidFill>
              </a:rPr>
              <a:t>*</a:t>
            </a:r>
          </a:p>
        </p:txBody>
      </p:sp>
      <p:sp>
        <p:nvSpPr>
          <p:cNvPr id="4102" name="TextBox 8">
            <a:extLst>
              <a:ext uri="{FF2B5EF4-FFF2-40B4-BE49-F238E27FC236}">
                <a16:creationId xmlns:a16="http://schemas.microsoft.com/office/drawing/2014/main" id="{6B1E4A9C-DA21-45BB-84CA-8E41B4DD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660066"/>
                </a:solidFill>
              </a:rPr>
              <a:t>*</a:t>
            </a:r>
          </a:p>
        </p:txBody>
      </p:sp>
      <p:sp>
        <p:nvSpPr>
          <p:cNvPr id="4103" name="Title 1">
            <a:extLst>
              <a:ext uri="{FF2B5EF4-FFF2-40B4-BE49-F238E27FC236}">
                <a16:creationId xmlns:a16="http://schemas.microsoft.com/office/drawing/2014/main" id="{A808A74E-0858-4ABD-8118-FAB179077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50" y="0"/>
            <a:ext cx="8635933" cy="1470025"/>
          </a:xfrm>
        </p:spPr>
        <p:txBody>
          <a:bodyPr/>
          <a:lstStyle/>
          <a:p>
            <a:pPr eaLnBrk="1" hangingPunct="1"/>
            <a:r>
              <a:rPr lang="en-US" altLang="en-US" sz="3000" b="1" dirty="0">
                <a:solidFill>
                  <a:schemeClr val="bg1"/>
                </a:solidFill>
                <a:latin typeface="Helvetica" panose="020B0604020202020204" pitchFamily="34" charset="0"/>
              </a:rPr>
              <a:t>Laws affecting HRM Practice: Bangladesh</a:t>
            </a:r>
          </a:p>
        </p:txBody>
      </p:sp>
      <p:sp>
        <p:nvSpPr>
          <p:cNvPr id="4107" name="Text Box 10">
            <a:extLst>
              <a:ext uri="{FF2B5EF4-FFF2-40B4-BE49-F238E27FC236}">
                <a16:creationId xmlns:a16="http://schemas.microsoft.com/office/drawing/2014/main" id="{2441B189-3D6F-4353-B993-45ACC279B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30963"/>
            <a:ext cx="91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11-</a:t>
            </a:r>
            <a:fld id="{64F2D2FB-7337-4F28-AF6A-EAF27D869C22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8763A8-0092-452F-926D-77CC1BD2D865}"/>
              </a:ext>
            </a:extLst>
          </p:cNvPr>
          <p:cNvSpPr txBox="1"/>
          <p:nvPr/>
        </p:nvSpPr>
        <p:spPr>
          <a:xfrm>
            <a:off x="990600" y="1981200"/>
            <a:ext cx="1022684" cy="1470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5716" name="Picture 4" descr="Compliance Solution Desk: Bangladesh Labour Law BLL 2006 in Bangla">
            <a:extLst>
              <a:ext uri="{FF2B5EF4-FFF2-40B4-BE49-F238E27FC236}">
                <a16:creationId xmlns:a16="http://schemas.microsoft.com/office/drawing/2014/main" id="{C6343A3A-D4AD-4172-84FB-C09CDC27A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63" y="1912216"/>
            <a:ext cx="3364637" cy="2057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2" descr="Bangladesh Labor (Act 2006 &amp; Rule 2015) at Small &amp; Cottage ...">
            <a:extLst>
              <a:ext uri="{FF2B5EF4-FFF2-40B4-BE49-F238E27FC236}">
                <a16:creationId xmlns:a16="http://schemas.microsoft.com/office/drawing/2014/main" id="{9373F1D0-6C10-4576-B4E9-13E57CB36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2" r="10001" b="59188"/>
          <a:stretch/>
        </p:blipFill>
        <p:spPr bwMode="auto">
          <a:xfrm>
            <a:off x="25333" y="4008879"/>
            <a:ext cx="5613467" cy="13711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1138" name="Picture 2" descr="HRM - Industrial Relations - Tutorialspoint">
            <a:extLst>
              <a:ext uri="{FF2B5EF4-FFF2-40B4-BE49-F238E27FC236}">
                <a16:creationId xmlns:a16="http://schemas.microsoft.com/office/drawing/2014/main" id="{5774C595-D664-42F2-9FF5-D5B3E7F7C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88" y="2486218"/>
            <a:ext cx="2694712" cy="17809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42" name="Picture 6" descr="Importance of HRM – Assignment Point">
            <a:extLst>
              <a:ext uri="{FF2B5EF4-FFF2-40B4-BE49-F238E27FC236}">
                <a16:creationId xmlns:a16="http://schemas.microsoft.com/office/drawing/2014/main" id="{6AAAED72-A114-4635-B2F9-CAAFC138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26" y="3873008"/>
            <a:ext cx="2483241" cy="18419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BracU Logo | Brac University">
            <a:extLst>
              <a:ext uri="{FF2B5EF4-FFF2-40B4-BE49-F238E27FC236}">
                <a16:creationId xmlns:a16="http://schemas.microsoft.com/office/drawing/2014/main" id="{A98A8D93-2769-42DD-8C6A-5A84E7911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2" y="5277837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0396AA-4BBF-4840-825B-8400545468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1675" y="5308953"/>
            <a:ext cx="2066723" cy="1326797"/>
          </a:xfrm>
          <a:prstGeom prst="rect">
            <a:avLst/>
          </a:prstGeom>
        </p:spPr>
      </p:pic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5F61F5A2-3CAF-4FAA-AE04-B6EC85AF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0356" y="6436825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Copyright @2020 Nusrat Hafiz.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0490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38"/>
    </mc:Choice>
    <mc:Fallback xmlns="">
      <p:transition spd="slow" advTm="5513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25548</TotalTime>
  <Words>643</Words>
  <Application>Microsoft Office PowerPoint</Application>
  <PresentationFormat>On-screen Show (4:3)</PresentationFormat>
  <Paragraphs>99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Tahoma</vt:lpstr>
      <vt:lpstr>Times New Roman</vt:lpstr>
      <vt:lpstr>Office Theme</vt:lpstr>
      <vt:lpstr>PowerPoint Presentation</vt:lpstr>
      <vt:lpstr>Learning Objectives</vt:lpstr>
      <vt:lpstr>HUMAN RESOURCE MANAGEMENT (HRM)</vt:lpstr>
      <vt:lpstr>Evolution of HRM</vt:lpstr>
      <vt:lpstr>HRM Activities</vt:lpstr>
      <vt:lpstr>HRM: Contemporary Issues</vt:lpstr>
      <vt:lpstr>HRM: Legal Issues</vt:lpstr>
      <vt:lpstr>  Laws affecting HRM Practices: USA</vt:lpstr>
      <vt:lpstr>Laws affecting HRM Practice: Bangladesh</vt:lpstr>
      <vt:lpstr>MINDING THE LAW IN HRM</vt:lpstr>
      <vt:lpstr>Mini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Molly McHugh</dc:creator>
  <cp:lastModifiedBy>ali hafiz</cp:lastModifiedBy>
  <cp:revision>153</cp:revision>
  <dcterms:created xsi:type="dcterms:W3CDTF">2009-06-22T16:52:27Z</dcterms:created>
  <dcterms:modified xsi:type="dcterms:W3CDTF">2020-08-07T15:34:32Z</dcterms:modified>
</cp:coreProperties>
</file>