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306" r:id="rId4"/>
    <p:sldId id="360" r:id="rId5"/>
    <p:sldId id="307" r:id="rId6"/>
    <p:sldId id="357" r:id="rId7"/>
    <p:sldId id="362" r:id="rId8"/>
    <p:sldId id="361" r:id="rId9"/>
    <p:sldId id="363" r:id="rId10"/>
    <p:sldId id="311" r:id="rId11"/>
    <p:sldId id="359" r:id="rId1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00FF00"/>
    <a:srgbClr val="B8E48C"/>
    <a:srgbClr val="A7D3F3"/>
    <a:srgbClr val="FCD960"/>
    <a:srgbClr val="7CBBF4"/>
    <a:srgbClr val="FFF26C"/>
    <a:srgbClr val="AAD3F2"/>
    <a:srgbClr val="A2CA7A"/>
    <a:srgbClr val="4F8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8" autoAdjust="0"/>
    <p:restoredTop sz="94660"/>
  </p:normalViewPr>
  <p:slideViewPr>
    <p:cSldViewPr snapToObjects="1">
      <p:cViewPr varScale="1">
        <p:scale>
          <a:sx n="68" d="100"/>
          <a:sy n="68" d="100"/>
        </p:scale>
        <p:origin x="163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545F0EF-B48A-465A-A5D1-1CA283022C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3D392-275E-47D2-97BE-FBA2218A651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ＭＳ Ｐゴシック" pitchFamily="-106" charset="-128"/>
              </a:defRPr>
            </a:lvl1pPr>
          </a:lstStyle>
          <a:p>
            <a:pPr>
              <a:defRPr/>
            </a:pPr>
            <a:fld id="{29528835-39E0-44E2-B8C0-9837CDA341CE}" type="datetime1">
              <a:rPr lang="en-US"/>
              <a:pPr>
                <a:defRPr/>
              </a:pPr>
              <a:t>8/8/2020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B0FBE62-3D33-4F26-A0F3-76A3BE38B8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0605F6A-0656-46CB-A508-7B76B290D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0D823-025A-4F82-9205-02DEA8C53D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C0F36-506F-4616-B82E-9E24CD614C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B8046D2C-4E52-4F97-ADEA-68D4ECDD8E5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pitchFamily="-107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358F60A-EE61-4A77-94F3-77D9319D6C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3372099-F561-448D-82DE-AE458D888F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See Learning Goal 1: Explain the importance of human resource management, and describe current issues in managing human resources.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7575D7CE-220E-4115-8072-A28EBEB30E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AED3448-DF01-4CDF-A464-832084E58B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See Learning Goal 4: Describe methods that companies use to recruit new employees, and explain some of the issues that make recruitment challenging.    </a:t>
            </a:r>
          </a:p>
          <a:p>
            <a:endParaRPr lang="en-US" altLang="en-US"/>
          </a:p>
          <a:p>
            <a:r>
              <a:rPr lang="en-US" altLang="en-US"/>
              <a:t>Job candidates can come from internal and external sources.  In order to attract qualified employees from external sources many employers offer referral bonuses to employees who refer a new employee to the company.  </a:t>
            </a:r>
          </a:p>
        </p:txBody>
      </p:sp>
    </p:spTree>
    <p:extLst>
      <p:ext uri="{BB962C8B-B14F-4D97-AF65-F5344CB8AC3E}">
        <p14:creationId xmlns:p14="http://schemas.microsoft.com/office/powerpoint/2010/main" val="889770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70F304F-3AF9-4A7E-A184-457F3CC850F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5E060D6-B345-4C8C-AAB2-356A49B3EC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See Learning Goal 3:  Summarize the five steps in human resource planning. 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70F304F-3AF9-4A7E-A184-457F3CC850F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5E060D6-B345-4C8C-AAB2-356A49B3EC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See Learning Goal 3:  Summarize the five steps in human resource planning. 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7375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C5062DE-FD12-4ACB-A8B9-0EF316A404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0ADE2B9-4C16-4C1F-BCD5-95A83B4722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See Learning Goal 3:  Summarize the five steps in human resource planning. 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C5062DE-FD12-4ACB-A8B9-0EF316A404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0ADE2B9-4C16-4C1F-BCD5-95A83B4722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See Learning Goal 3:  Summarize the five steps in human resource planning. 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131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8750269-25A4-4FD0-BDA8-62AA5D1B8C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C1145BC-9A3B-43AF-861C-3CA0414FFF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See Learning Goal 4: Describe methods that companies use to recruit new employees, and explain some of the issues that make recruitment challenging.    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6824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8750269-25A4-4FD0-BDA8-62AA5D1B8C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C1145BC-9A3B-43AF-861C-3CA0414FFF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See Learning Goal 4: Describe methods that companies use to recruit new employees, and explain some of the issues that make recruitment challenging.    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5411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8750269-25A4-4FD0-BDA8-62AA5D1B8C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C1145BC-9A3B-43AF-861C-3CA0414FFF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See Learning Goal 4: Describe methods that companies use to recruit new employees, and explain some of the issues that make recruitment challenging.    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117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7575D7CE-220E-4115-8072-A28EBEB30E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AED3448-DF01-4CDF-A464-832084E58B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See Learning Goal 4: Describe methods that companies use to recruit new employees, and explain some of the issues that make recruitment challenging.    </a:t>
            </a:r>
          </a:p>
          <a:p>
            <a:endParaRPr lang="en-US" altLang="en-US"/>
          </a:p>
          <a:p>
            <a:r>
              <a:rPr lang="en-US" altLang="en-US"/>
              <a:t>Job candidates can come from internal and external sources.  In order to attract qualified employees from external sources many employers offer referral bonuses to employees who refer a new employee to the company.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D32F8-D20B-4AF2-B4FD-58734FC5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B4A49-901D-4A0D-AAB6-65FF9C3A57D2}" type="datetime1">
              <a:rPr lang="en-US"/>
              <a:pPr>
                <a:defRPr/>
              </a:pPr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4553E-EA51-462D-8D88-96D6E8771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768C1-74B8-4A6F-890B-32697AB4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E49696-88FE-49FF-B101-CA50D5F935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74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04CBA-E0EA-4AF7-9878-E7A303A7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8FF53-F2EB-4AE3-89F4-CA61179733FF}" type="datetime1">
              <a:rPr lang="en-US"/>
              <a:pPr>
                <a:defRPr/>
              </a:pPr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D75EA-B9E8-45B3-9D46-7DA5260E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7E4BB-2A47-4B3C-9E8E-18E78B7A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5D7DC7-3430-417C-8D71-3BE8A008AC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065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18F24-62F0-406C-A5D1-77FE8AA4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13632-8985-4529-83DA-3C042120E83D}" type="datetime1">
              <a:rPr lang="en-US"/>
              <a:pPr>
                <a:defRPr/>
              </a:pPr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DF310-9FB6-4CBE-B4B5-845AC9C4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42981-7886-4017-A594-05233A611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3E60C-BCC7-40A7-BF9F-67D7D7AF7A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54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3E11-318B-4CB7-82A0-15EA5C97D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DB973-E231-40C3-A537-6667D37AF193}" type="datetime1">
              <a:rPr lang="en-US"/>
              <a:pPr>
                <a:defRPr/>
              </a:pPr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31BE7-47C1-41C2-9040-37C7D1C5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47B9A-B665-454C-AC09-D26A4B85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81854E-9D8B-46F9-A7DF-BF5D2F0778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072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40C5E-B4EF-481A-8913-65546814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CD83D-61AA-4DAE-96B3-8AD839D6113A}" type="datetime1">
              <a:rPr lang="en-US"/>
              <a:pPr>
                <a:defRPr/>
              </a:pPr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8D732-16BD-45EB-8E6F-D44C1A15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E3B8C-9CFA-4915-865C-45378C1B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A29A8-08FC-4C48-8BDE-F8E6896563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18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07DFC7B-8799-450D-86CD-4D43A3E2A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7D2C3-467F-40B0-8512-7E4445CC8B3E}" type="datetime1">
              <a:rPr lang="en-US"/>
              <a:pPr>
                <a:defRPr/>
              </a:pPr>
              <a:t>8/8/2020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7A6942-FDFE-4EE1-8703-DF1AD12D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BA06FB-F959-4C7C-A041-45478B6C4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0D962-D4FE-4089-9F5A-9C2428736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73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4200B0E-1151-4EF1-AA91-C2E601E0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75577-9079-447B-9C61-1E74D43D810B}" type="datetime1">
              <a:rPr lang="en-US"/>
              <a:pPr>
                <a:defRPr/>
              </a:pPr>
              <a:t>8/8/2020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91A893A-77B2-4E7E-A1A0-4CB9FBE8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072A857-BCC7-4C66-B829-F1B71B8E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DA0206-53E2-46F2-B1EA-6AD0F2D490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33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78C886A-0127-4A82-8922-9271AEBC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7B7C7-735E-4002-8684-2D56E461C3E9}" type="datetime1">
              <a:rPr lang="en-US"/>
              <a:pPr>
                <a:defRPr/>
              </a:pPr>
              <a:t>8/8/2020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E960C86-8B4B-4CBE-9B98-C538CD4F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53BD2-7938-4ADC-93D8-E3A8430D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5A26F8-7C97-46EA-8EE4-45ABD68E87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360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BBD0948-A3B3-48C8-9592-F703EE8B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1116D-41A8-47E5-A54E-16BBB01C8F35}" type="datetime1">
              <a:rPr lang="en-US"/>
              <a:pPr>
                <a:defRPr/>
              </a:pPr>
              <a:t>8/8/2020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EBBD5CB-9E5C-455D-A68A-A1BBEBCB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CEBA439-2E94-45E4-8E3E-A05C1D66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C9BDAB-051A-495E-AF59-8C9DCE72B7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778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CDC649-84B1-4C64-A4AE-B184C405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2B0A0-C7D3-4377-AFF8-9ECFB822803E}" type="datetime1">
              <a:rPr lang="en-US"/>
              <a:pPr>
                <a:defRPr/>
              </a:pPr>
              <a:t>8/8/2020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6BBED05-5EF4-4C95-81BC-C9CA39F4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2260B2B-AE09-4B71-8F04-8D0E0A88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66333-84AD-4E09-AE48-F618A46E97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416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05639A-D84F-4C30-998C-46AF40CE2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B4A3D-52B8-4C15-900A-39C874AE1439}" type="datetime1">
              <a:rPr lang="en-US"/>
              <a:pPr>
                <a:defRPr/>
              </a:pPr>
              <a:t>8/8/2020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4B9B695-CFD2-45BA-B966-76015084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15DD61-CA10-4EFF-A199-1797448A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336D90-BC0D-4201-8557-89E73F7E4B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10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EEBBA15-3B9E-4532-B00A-6919A45C3E8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F98F311-BE6E-4443-BC7B-6922DC0FB7D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3B3BE-684F-428E-AAA4-CF006119B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  <a:ea typeface="ＭＳ Ｐゴシック" pitchFamily="-106" charset="-128"/>
              </a:defRPr>
            </a:lvl1pPr>
          </a:lstStyle>
          <a:p>
            <a:pPr>
              <a:defRPr/>
            </a:pPr>
            <a:fld id="{F1D6837D-B7DB-43B8-AE04-F8EC4E820530}" type="datetime1">
              <a:rPr lang="en-US"/>
              <a:pPr>
                <a:defRPr/>
              </a:pPr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E5635-BED5-4105-B93C-B22F1BD7A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  <a:ea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823B4-ED29-40C9-8C6D-E904496D0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E1A7D88-5B0A-4D0A-BD36-9C28907B6EA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MS PGothic" pitchFamily="34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MS PGothic" pitchFamily="34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MS PGothic" pitchFamily="34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MS PGothic" pitchFamily="34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8">
            <a:extLst>
              <a:ext uri="{FF2B5EF4-FFF2-40B4-BE49-F238E27FC236}">
                <a16:creationId xmlns:a16="http://schemas.microsoft.com/office/drawing/2014/main" id="{65C71160-3E2E-41C0-BEF9-A0EF35C137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2CFA0151-A63D-4EA2-9D89-466571320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19B7A06-E46F-44B4-B93F-25D43E9105F0}"/>
              </a:ext>
            </a:extLst>
          </p:cNvPr>
          <p:cNvSpPr/>
          <p:nvPr/>
        </p:nvSpPr>
        <p:spPr>
          <a:xfrm>
            <a:off x="457200" y="381000"/>
            <a:ext cx="8153400" cy="6248400"/>
          </a:xfrm>
          <a:prstGeom prst="roundRect">
            <a:avLst/>
          </a:prstGeom>
          <a:solidFill>
            <a:srgbClr val="A7D3F3"/>
          </a:solidFill>
          <a:ln>
            <a:solidFill>
              <a:srgbClr val="7CBBF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srgbClr val="FFFFFF"/>
              </a:solidFill>
              <a:ea typeface="ＭＳ Ｐゴシック" pitchFamily="-106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8D0573-9DDB-4C10-B6B6-28D828E27CEE}"/>
              </a:ext>
            </a:extLst>
          </p:cNvPr>
          <p:cNvSpPr/>
          <p:nvPr/>
        </p:nvSpPr>
        <p:spPr>
          <a:xfrm>
            <a:off x="7162800" y="152400"/>
            <a:ext cx="1801813" cy="1700213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8" name="TextBox 7">
            <a:extLst>
              <a:ext uri="{FF2B5EF4-FFF2-40B4-BE49-F238E27FC236}">
                <a16:creationId xmlns:a16="http://schemas.microsoft.com/office/drawing/2014/main" id="{92F96C86-E61B-4BE2-9A71-38DE80884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143000"/>
            <a:ext cx="501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7CBBF4"/>
                </a:solidFill>
              </a:rPr>
              <a:t>*</a:t>
            </a:r>
          </a:p>
        </p:txBody>
      </p:sp>
      <p:sp>
        <p:nvSpPr>
          <p:cNvPr id="3079" name="TextBox 8">
            <a:extLst>
              <a:ext uri="{FF2B5EF4-FFF2-40B4-BE49-F238E27FC236}">
                <a16:creationId xmlns:a16="http://schemas.microsoft.com/office/drawing/2014/main" id="{D7E5C85E-F74E-4727-9392-3BA124747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660066"/>
                </a:solidFill>
              </a:rPr>
              <a:t>*</a:t>
            </a:r>
          </a:p>
        </p:txBody>
      </p:sp>
      <p:sp>
        <p:nvSpPr>
          <p:cNvPr id="3080" name="TextBox 9">
            <a:extLst>
              <a:ext uri="{FF2B5EF4-FFF2-40B4-BE49-F238E27FC236}">
                <a16:creationId xmlns:a16="http://schemas.microsoft.com/office/drawing/2014/main" id="{B3786B18-45A2-46A2-9C4A-B2A2BCC9D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7088" y="571500"/>
            <a:ext cx="179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Helvetica" panose="020B0604020202020204" pitchFamily="34" charset="0"/>
              </a:rPr>
              <a:t>Chapter Eleven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77DB02B-3A99-489C-BB0E-5BC9C8CBD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08025"/>
            <a:ext cx="4267200" cy="5464175"/>
          </a:xfrm>
          <a:prstGeom prst="roundRect">
            <a:avLst>
              <a:gd name="adj" fmla="val 16667"/>
            </a:avLst>
          </a:prstGeom>
          <a:solidFill>
            <a:srgbClr val="660066"/>
          </a:solidFill>
          <a:ln w="9525">
            <a:solidFill>
              <a:srgbClr val="660066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ＭＳ Ｐゴシック" pitchFamily="-106" charset="-128"/>
            </a:endParaRPr>
          </a:p>
        </p:txBody>
      </p:sp>
      <p:pic>
        <p:nvPicPr>
          <p:cNvPr id="3082" name="Picture 10" descr="Cover.psd">
            <a:extLst>
              <a:ext uri="{FF2B5EF4-FFF2-40B4-BE49-F238E27FC236}">
                <a16:creationId xmlns:a16="http://schemas.microsoft.com/office/drawing/2014/main" id="{E270E86D-20FF-415C-85CE-36A620CE4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41400"/>
            <a:ext cx="3657600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TextBox 11">
            <a:extLst>
              <a:ext uri="{FF2B5EF4-FFF2-40B4-BE49-F238E27FC236}">
                <a16:creationId xmlns:a16="http://schemas.microsoft.com/office/drawing/2014/main" id="{0CB18D93-FB68-4FF6-AC64-5B6E0EDD6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752600"/>
            <a:ext cx="2971800" cy="38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3500">
                <a:solidFill>
                  <a:srgbClr val="000000"/>
                </a:solidFill>
                <a:latin typeface="Helvetica" panose="020B0604020202020204" pitchFamily="34" charset="0"/>
              </a:rPr>
              <a:t>Human Resource Management: Finding and Keeping the Best Employees</a:t>
            </a:r>
          </a:p>
        </p:txBody>
      </p:sp>
      <p:sp>
        <p:nvSpPr>
          <p:cNvPr id="3084" name="Text Box 9">
            <a:extLst>
              <a:ext uri="{FF2B5EF4-FFF2-40B4-BE49-F238E27FC236}">
                <a16:creationId xmlns:a16="http://schemas.microsoft.com/office/drawing/2014/main" id="{DA5BC684-6B69-4316-903D-84F4C0625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0050" y="6430963"/>
            <a:ext cx="5257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i="1">
                <a:latin typeface="Times New Roman" panose="02020603050405020304" pitchFamily="18" charset="0"/>
              </a:rPr>
              <a:t>Copyright © 2010 by the McGraw-Hill Companies, Inc. All rights reserved.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085" name="Rectangle 10">
            <a:extLst>
              <a:ext uri="{FF2B5EF4-FFF2-40B4-BE49-F238E27FC236}">
                <a16:creationId xmlns:a16="http://schemas.microsoft.com/office/drawing/2014/main" id="{89148BF6-148C-48DD-B6F0-DA4B518A0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4008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i="1">
                <a:latin typeface="Times New Roman" panose="02020603050405020304" pitchFamily="18" charset="0"/>
              </a:rPr>
              <a:t>McGraw-Hill/Irwin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13" name="Picture 12" descr="BracU Logo | Brac University">
            <a:extLst>
              <a:ext uri="{FF2B5EF4-FFF2-40B4-BE49-F238E27FC236}">
                <a16:creationId xmlns:a16="http://schemas.microsoft.com/office/drawing/2014/main" id="{C6EA94C2-58A0-4B09-A69B-182713056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2" y="5277837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5B2C4E-8A05-4215-9C03-C68C869EC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675" y="5308953"/>
            <a:ext cx="2066723" cy="1326797"/>
          </a:xfrm>
          <a:prstGeom prst="rect">
            <a:avLst/>
          </a:prstGeom>
        </p:spPr>
      </p:pic>
      <p:sp>
        <p:nvSpPr>
          <p:cNvPr id="26" name="Footer Placeholder 6">
            <a:extLst>
              <a:ext uri="{FF2B5EF4-FFF2-40B4-BE49-F238E27FC236}">
                <a16:creationId xmlns:a16="http://schemas.microsoft.com/office/drawing/2014/main" id="{F2384BAB-F38B-4731-BEA7-9D7AA4BC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0356" y="6583363"/>
            <a:ext cx="3352800" cy="331787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Copyright @2020 Nusrat Hafiz.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78"/>
    </mc:Choice>
    <mc:Fallback xmlns="">
      <p:transition spd="slow" advTm="1067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ubtitle 2">
            <a:extLst>
              <a:ext uri="{FF2B5EF4-FFF2-40B4-BE49-F238E27FC236}">
                <a16:creationId xmlns:a16="http://schemas.microsoft.com/office/drawing/2014/main" id="{05162D00-9DBF-4A79-AECC-C3BBE9536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577D897-B793-447D-BF58-1818728FF2FE}"/>
              </a:ext>
            </a:extLst>
          </p:cNvPr>
          <p:cNvSpPr/>
          <p:nvPr/>
        </p:nvSpPr>
        <p:spPr>
          <a:xfrm>
            <a:off x="228600" y="381000"/>
            <a:ext cx="8382000" cy="6248400"/>
          </a:xfrm>
          <a:prstGeom prst="roundRect">
            <a:avLst/>
          </a:prstGeom>
          <a:solidFill>
            <a:srgbClr val="AAD3F2"/>
          </a:solidFill>
          <a:ln>
            <a:solidFill>
              <a:srgbClr val="7CBBF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srgbClr val="ADD4F6"/>
              </a:solidFill>
              <a:ea typeface="ＭＳ Ｐゴシック" pitchFamily="-106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A1A0E2-4596-4B4D-A70C-F983D8A15088}"/>
              </a:ext>
            </a:extLst>
          </p:cNvPr>
          <p:cNvSpPr/>
          <p:nvPr/>
        </p:nvSpPr>
        <p:spPr>
          <a:xfrm>
            <a:off x="7315200" y="152400"/>
            <a:ext cx="1644650" cy="160020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821" name="TextBox 7">
            <a:extLst>
              <a:ext uri="{FF2B5EF4-FFF2-40B4-BE49-F238E27FC236}">
                <a16:creationId xmlns:a16="http://schemas.microsoft.com/office/drawing/2014/main" id="{11406293-0D3E-48A1-92B7-321888DFA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143000"/>
            <a:ext cx="501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7CBBF4"/>
                </a:solidFill>
              </a:rPr>
              <a:t>*</a:t>
            </a:r>
          </a:p>
        </p:txBody>
      </p:sp>
      <p:sp>
        <p:nvSpPr>
          <p:cNvPr id="34822" name="TextBox 8">
            <a:extLst>
              <a:ext uri="{FF2B5EF4-FFF2-40B4-BE49-F238E27FC236}">
                <a16:creationId xmlns:a16="http://schemas.microsoft.com/office/drawing/2014/main" id="{FC9A4756-E890-4C30-9059-1551B87EC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660066"/>
                </a:solidFill>
              </a:rPr>
              <a:t>*</a:t>
            </a:r>
          </a:p>
        </p:txBody>
      </p:sp>
      <p:sp>
        <p:nvSpPr>
          <p:cNvPr id="34823" name="Title 1">
            <a:extLst>
              <a:ext uri="{FF2B5EF4-FFF2-40B4-BE49-F238E27FC236}">
                <a16:creationId xmlns:a16="http://schemas.microsoft.com/office/drawing/2014/main" id="{75CF8CEE-77C4-443E-9764-B6F223DA2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76201"/>
            <a:ext cx="7772400" cy="851510"/>
          </a:xfrm>
        </p:spPr>
        <p:txBody>
          <a:bodyPr/>
          <a:lstStyle/>
          <a:p>
            <a:pPr eaLnBrk="1" hangingPunct="1"/>
            <a:r>
              <a:rPr lang="en-US" altLang="en-US" sz="30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Recruitment sources</a:t>
            </a:r>
          </a:p>
        </p:txBody>
      </p:sp>
      <p:sp>
        <p:nvSpPr>
          <p:cNvPr id="34824" name="TextBox 11">
            <a:extLst>
              <a:ext uri="{FF2B5EF4-FFF2-40B4-BE49-F238E27FC236}">
                <a16:creationId xmlns:a16="http://schemas.microsoft.com/office/drawing/2014/main" id="{BCD43156-F5DE-4CF0-8D71-58AA602D9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0"/>
            <a:ext cx="6858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bg1"/>
                </a:solidFill>
                <a:latin typeface="Helvetica" panose="020B0604020202020204" pitchFamily="34" charset="0"/>
              </a:rPr>
              <a:t>LG4</a:t>
            </a:r>
          </a:p>
        </p:txBody>
      </p:sp>
      <p:sp>
        <p:nvSpPr>
          <p:cNvPr id="34825" name="TextBox 12">
            <a:extLst>
              <a:ext uri="{FF2B5EF4-FFF2-40B4-BE49-F238E27FC236}">
                <a16:creationId xmlns:a16="http://schemas.microsoft.com/office/drawing/2014/main" id="{BF6887E8-420A-4D6E-911F-CB91E1604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55600"/>
            <a:ext cx="1676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 i="1">
                <a:solidFill>
                  <a:srgbClr val="FFFFFF"/>
                </a:solidFill>
                <a:latin typeface="Helvetica" panose="020B0604020202020204" pitchFamily="34" charset="0"/>
              </a:rPr>
              <a:t>Recruiting Employees from a Diverse Population</a:t>
            </a:r>
          </a:p>
        </p:txBody>
      </p:sp>
      <p:pic>
        <p:nvPicPr>
          <p:cNvPr id="34826" name="Picture 10" descr="F1103.psd">
            <a:extLst>
              <a:ext uri="{FF2B5EF4-FFF2-40B4-BE49-F238E27FC236}">
                <a16:creationId xmlns:a16="http://schemas.microsoft.com/office/drawing/2014/main" id="{2A9F60A3-02DD-4FAD-8C01-FFFB5C90E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22" y="1019785"/>
            <a:ext cx="8153400" cy="549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7" name="Text Box 10">
            <a:extLst>
              <a:ext uri="{FF2B5EF4-FFF2-40B4-BE49-F238E27FC236}">
                <a16:creationId xmlns:a16="http://schemas.microsoft.com/office/drawing/2014/main" id="{4B81C4FB-D1B9-4296-AB6F-17B90579C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30963"/>
            <a:ext cx="914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11-</a:t>
            </a:r>
            <a:fld id="{CAA03003-0986-42BD-AABD-A2A653A1B800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6" name="Picture 5" descr="BracU Logo | Brac University">
            <a:extLst>
              <a:ext uri="{FF2B5EF4-FFF2-40B4-BE49-F238E27FC236}">
                <a16:creationId xmlns:a16="http://schemas.microsoft.com/office/drawing/2014/main" id="{DFF0DF4F-0F83-42E9-836A-FB60CF0AD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2" y="5277837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6091B9-FEC1-4425-9D0F-E126A86E9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1675" y="5308953"/>
            <a:ext cx="2066723" cy="1326797"/>
          </a:xfrm>
          <a:prstGeom prst="rect">
            <a:avLst/>
          </a:prstGeom>
        </p:spPr>
      </p:pic>
      <p:sp>
        <p:nvSpPr>
          <p:cNvPr id="21" name="Footer Placeholder 6">
            <a:extLst>
              <a:ext uri="{FF2B5EF4-FFF2-40B4-BE49-F238E27FC236}">
                <a16:creationId xmlns:a16="http://schemas.microsoft.com/office/drawing/2014/main" id="{A8D0BF45-8C57-42BF-8D53-C2360E4E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0356" y="6583363"/>
            <a:ext cx="3352800" cy="331787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Copyright @2020 Nusrat Hafiz.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671"/>
    </mc:Choice>
    <mc:Fallback xmlns="">
      <p:transition spd="slow" advTm="5567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ubtitle 2">
            <a:extLst>
              <a:ext uri="{FF2B5EF4-FFF2-40B4-BE49-F238E27FC236}">
                <a16:creationId xmlns:a16="http://schemas.microsoft.com/office/drawing/2014/main" id="{05162D00-9DBF-4A79-AECC-C3BBE9536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2001519"/>
            <a:ext cx="7924800" cy="3103881"/>
          </a:xfrm>
        </p:spPr>
        <p:txBody>
          <a:bodyPr/>
          <a:lstStyle/>
          <a:p>
            <a:pPr marL="342900" indent="-342900" algn="l" eaLnBrk="1" hangingPunct="1">
              <a:buAutoNum type="arabicPeriod"/>
              <a:defRPr/>
            </a:pP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Look at the classified ads on internet and find a position that you would like to have when you graduate. List the qualifications specified in the ad. </a:t>
            </a:r>
          </a:p>
          <a:p>
            <a:pPr marL="342900" indent="-342900" algn="l" eaLnBrk="1" hangingPunct="1">
              <a:buAutoNum type="arabicPeriod"/>
              <a:defRPr/>
            </a:pPr>
            <a:endParaRPr lang="en-US" sz="1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endParaRPr lang="en-US" altLang="en-US" dirty="0">
              <a:solidFill>
                <a:srgbClr val="898989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A1A0E2-4596-4B4D-A70C-F983D8A15088}"/>
              </a:ext>
            </a:extLst>
          </p:cNvPr>
          <p:cNvSpPr/>
          <p:nvPr/>
        </p:nvSpPr>
        <p:spPr>
          <a:xfrm>
            <a:off x="7315200" y="152400"/>
            <a:ext cx="1644650" cy="160020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821" name="TextBox 7">
            <a:extLst>
              <a:ext uri="{FF2B5EF4-FFF2-40B4-BE49-F238E27FC236}">
                <a16:creationId xmlns:a16="http://schemas.microsoft.com/office/drawing/2014/main" id="{11406293-0D3E-48A1-92B7-321888DFA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143000"/>
            <a:ext cx="501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7CBBF4"/>
                </a:solidFill>
              </a:rPr>
              <a:t>*</a:t>
            </a:r>
          </a:p>
        </p:txBody>
      </p:sp>
      <p:sp>
        <p:nvSpPr>
          <p:cNvPr id="34822" name="TextBox 8">
            <a:extLst>
              <a:ext uri="{FF2B5EF4-FFF2-40B4-BE49-F238E27FC236}">
                <a16:creationId xmlns:a16="http://schemas.microsoft.com/office/drawing/2014/main" id="{FC9A4756-E890-4C30-9059-1551B87EC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660066"/>
                </a:solidFill>
              </a:rPr>
              <a:t>*</a:t>
            </a:r>
          </a:p>
        </p:txBody>
      </p:sp>
      <p:sp>
        <p:nvSpPr>
          <p:cNvPr id="34823" name="Title 1">
            <a:extLst>
              <a:ext uri="{FF2B5EF4-FFF2-40B4-BE49-F238E27FC236}">
                <a16:creationId xmlns:a16="http://schemas.microsoft.com/office/drawing/2014/main" id="{75CF8CEE-77C4-443E-9764-B6F223DA2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762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chemeClr val="bg1"/>
                </a:solidFill>
                <a:latin typeface="Helvetica" panose="020B0604020202020204" pitchFamily="34" charset="0"/>
              </a:rPr>
              <a:t>Mini Activity</a:t>
            </a:r>
          </a:p>
        </p:txBody>
      </p:sp>
      <p:sp>
        <p:nvSpPr>
          <p:cNvPr id="34824" name="TextBox 11">
            <a:extLst>
              <a:ext uri="{FF2B5EF4-FFF2-40B4-BE49-F238E27FC236}">
                <a16:creationId xmlns:a16="http://schemas.microsoft.com/office/drawing/2014/main" id="{BCD43156-F5DE-4CF0-8D71-58AA602D9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0"/>
            <a:ext cx="6858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bg1"/>
                </a:solidFill>
                <a:latin typeface="Helvetica" panose="020B0604020202020204" pitchFamily="34" charset="0"/>
              </a:rPr>
              <a:t>LG4</a:t>
            </a:r>
          </a:p>
        </p:txBody>
      </p:sp>
      <p:sp>
        <p:nvSpPr>
          <p:cNvPr id="34825" name="TextBox 12">
            <a:extLst>
              <a:ext uri="{FF2B5EF4-FFF2-40B4-BE49-F238E27FC236}">
                <a16:creationId xmlns:a16="http://schemas.microsoft.com/office/drawing/2014/main" id="{BF6887E8-420A-4D6E-911F-CB91E1604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55600"/>
            <a:ext cx="1676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 i="1">
                <a:solidFill>
                  <a:srgbClr val="FFFFFF"/>
                </a:solidFill>
                <a:latin typeface="Helvetica" panose="020B0604020202020204" pitchFamily="34" charset="0"/>
              </a:rPr>
              <a:t>Recruiting Employees from a Diverse Population</a:t>
            </a:r>
          </a:p>
        </p:txBody>
      </p:sp>
      <p:sp>
        <p:nvSpPr>
          <p:cNvPr id="34827" name="Text Box 10">
            <a:extLst>
              <a:ext uri="{FF2B5EF4-FFF2-40B4-BE49-F238E27FC236}">
                <a16:creationId xmlns:a16="http://schemas.microsoft.com/office/drawing/2014/main" id="{4B81C4FB-D1B9-4296-AB6F-17B90579C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30963"/>
            <a:ext cx="914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11-</a:t>
            </a:r>
            <a:fld id="{CAA03003-0986-42BD-AABD-A2A653A1B800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7" name="Picture 6" descr="BracU Logo | Brac University">
            <a:extLst>
              <a:ext uri="{FF2B5EF4-FFF2-40B4-BE49-F238E27FC236}">
                <a16:creationId xmlns:a16="http://schemas.microsoft.com/office/drawing/2014/main" id="{212F1555-C015-4A71-A086-ED3A2B871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2" y="5277837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F5DF5D-9E56-482F-A66C-AD86CE110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675" y="5308953"/>
            <a:ext cx="2066723" cy="1326797"/>
          </a:xfrm>
          <a:prstGeom prst="rect">
            <a:avLst/>
          </a:prstGeom>
        </p:spPr>
      </p:pic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5B0CD221-737A-4E98-B99B-C321F03C4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0356" y="6583363"/>
            <a:ext cx="3352800" cy="331787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Copyright @2020 Nusrat Hafiz.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3793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68"/>
    </mc:Choice>
    <mc:Fallback xmlns="">
      <p:transition spd="slow" advTm="2256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ubtitle 2">
            <a:extLst>
              <a:ext uri="{FF2B5EF4-FFF2-40B4-BE49-F238E27FC236}">
                <a16:creationId xmlns:a16="http://schemas.microsoft.com/office/drawing/2014/main" id="{1C192390-FD4E-454C-8850-26DDA6F1C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101" name="TextBox 7">
            <a:extLst>
              <a:ext uri="{FF2B5EF4-FFF2-40B4-BE49-F238E27FC236}">
                <a16:creationId xmlns:a16="http://schemas.microsoft.com/office/drawing/2014/main" id="{CED6B196-ADB6-47D5-A4A2-5D635F2B2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143000"/>
            <a:ext cx="501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7CBBF4"/>
                </a:solidFill>
              </a:rPr>
              <a:t>*</a:t>
            </a:r>
          </a:p>
        </p:txBody>
      </p:sp>
      <p:sp>
        <p:nvSpPr>
          <p:cNvPr id="4102" name="TextBox 8">
            <a:extLst>
              <a:ext uri="{FF2B5EF4-FFF2-40B4-BE49-F238E27FC236}">
                <a16:creationId xmlns:a16="http://schemas.microsoft.com/office/drawing/2014/main" id="{6B1E4A9C-DA21-45BB-84CA-8E41B4DDA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660066"/>
                </a:solidFill>
              </a:rPr>
              <a:t>*</a:t>
            </a:r>
          </a:p>
        </p:txBody>
      </p:sp>
      <p:sp>
        <p:nvSpPr>
          <p:cNvPr id="4103" name="Title 1">
            <a:extLst>
              <a:ext uri="{FF2B5EF4-FFF2-40B4-BE49-F238E27FC236}">
                <a16:creationId xmlns:a16="http://schemas.microsoft.com/office/drawing/2014/main" id="{A808A74E-0858-4ABD-8118-FAB179077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545" y="-33338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Objectives</a:t>
            </a:r>
          </a:p>
        </p:txBody>
      </p:sp>
      <p:sp>
        <p:nvSpPr>
          <p:cNvPr id="4105" name="TextBox 11">
            <a:extLst>
              <a:ext uri="{FF2B5EF4-FFF2-40B4-BE49-F238E27FC236}">
                <a16:creationId xmlns:a16="http://schemas.microsoft.com/office/drawing/2014/main" id="{4686BC54-48DD-41EA-BBE9-60DE5B301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0"/>
            <a:ext cx="6858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bg1"/>
                </a:solidFill>
                <a:latin typeface="Helvetica" panose="020B0604020202020204" pitchFamily="34" charset="0"/>
              </a:rPr>
              <a:t>LG1</a:t>
            </a:r>
          </a:p>
        </p:txBody>
      </p:sp>
      <p:sp>
        <p:nvSpPr>
          <p:cNvPr id="4107" name="Text Box 10">
            <a:extLst>
              <a:ext uri="{FF2B5EF4-FFF2-40B4-BE49-F238E27FC236}">
                <a16:creationId xmlns:a16="http://schemas.microsoft.com/office/drawing/2014/main" id="{2441B189-3D6F-4353-B993-45ACC279B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30963"/>
            <a:ext cx="914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11-</a:t>
            </a:r>
            <a:fld id="{64F2D2FB-7337-4F28-AF6A-EAF27D869C22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F6F96A-FFAA-4560-8E32-E8372680E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" y="1295400"/>
            <a:ext cx="8139112" cy="5181600"/>
          </a:xfrm>
          <a:prstGeom prst="rect">
            <a:avLst/>
          </a:prstGeom>
        </p:spPr>
      </p:pic>
      <p:pic>
        <p:nvPicPr>
          <p:cNvPr id="14" name="Picture 13" descr="BracU Logo | Brac University">
            <a:extLst>
              <a:ext uri="{FF2B5EF4-FFF2-40B4-BE49-F238E27FC236}">
                <a16:creationId xmlns:a16="http://schemas.microsoft.com/office/drawing/2014/main" id="{EE6549C4-70F9-4B3F-9419-33D319166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2" y="5277837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328FE9-ECD3-403C-BE27-64219EEC81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1675" y="5308953"/>
            <a:ext cx="2066723" cy="1326797"/>
          </a:xfrm>
          <a:prstGeom prst="rect">
            <a:avLst/>
          </a:prstGeom>
        </p:spPr>
      </p:pic>
      <p:sp>
        <p:nvSpPr>
          <p:cNvPr id="26" name="Footer Placeholder 6">
            <a:extLst>
              <a:ext uri="{FF2B5EF4-FFF2-40B4-BE49-F238E27FC236}">
                <a16:creationId xmlns:a16="http://schemas.microsoft.com/office/drawing/2014/main" id="{97E7EFCD-F7DF-448A-97CF-8F66F0F2B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0356" y="6583363"/>
            <a:ext cx="3352800" cy="331787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Copyright @2020 Nusrat Hafiz.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14"/>
    </mc:Choice>
    <mc:Fallback xmlns="">
      <p:transition spd="slow" advTm="971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BD5021B-873D-40DD-B289-94B6819588DE}"/>
              </a:ext>
            </a:extLst>
          </p:cNvPr>
          <p:cNvSpPr/>
          <p:nvPr/>
        </p:nvSpPr>
        <p:spPr>
          <a:xfrm>
            <a:off x="7315200" y="152400"/>
            <a:ext cx="1644650" cy="160020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629" name="TextBox 7">
            <a:extLst>
              <a:ext uri="{FF2B5EF4-FFF2-40B4-BE49-F238E27FC236}">
                <a16:creationId xmlns:a16="http://schemas.microsoft.com/office/drawing/2014/main" id="{60CDDC79-FED9-4AC4-ABF5-43707A5AA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143000"/>
            <a:ext cx="501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7CBBF4"/>
                </a:solidFill>
              </a:rPr>
              <a:t>*</a:t>
            </a:r>
          </a:p>
        </p:txBody>
      </p:sp>
      <p:sp>
        <p:nvSpPr>
          <p:cNvPr id="26630" name="TextBox 8">
            <a:extLst>
              <a:ext uri="{FF2B5EF4-FFF2-40B4-BE49-F238E27FC236}">
                <a16:creationId xmlns:a16="http://schemas.microsoft.com/office/drawing/2014/main" id="{21AE425C-5547-4E54-B3EA-E782B9F1A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660066"/>
                </a:solidFill>
              </a:rPr>
              <a:t>*</a:t>
            </a:r>
          </a:p>
        </p:txBody>
      </p:sp>
      <p:sp>
        <p:nvSpPr>
          <p:cNvPr id="26631" name="Title 1">
            <a:extLst>
              <a:ext uri="{FF2B5EF4-FFF2-40B4-BE49-F238E27FC236}">
                <a16:creationId xmlns:a16="http://schemas.microsoft.com/office/drawing/2014/main" id="{B27CA052-ABF4-4CC6-81DB-06AA1DF25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66" y="9378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3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DETERMINING</a:t>
            </a:r>
            <a:r>
              <a:rPr lang="en-US" altLang="en-US" sz="3000" b="1" dirty="0">
                <a:solidFill>
                  <a:schemeClr val="bg1"/>
                </a:solidFill>
                <a:latin typeface="Helvetica" panose="020B0604020202020204" pitchFamily="34" charset="0"/>
              </a:rPr>
              <a:t> FIRM’S HR NEEDS</a:t>
            </a:r>
          </a:p>
        </p:txBody>
      </p:sp>
      <p:sp>
        <p:nvSpPr>
          <p:cNvPr id="26632" name="TextBox 9">
            <a:extLst>
              <a:ext uri="{FF2B5EF4-FFF2-40B4-BE49-F238E27FC236}">
                <a16:creationId xmlns:a16="http://schemas.microsoft.com/office/drawing/2014/main" id="{2D64D4DD-9732-4D43-9FBE-AA02D17A2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81000"/>
            <a:ext cx="16764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 i="1">
                <a:solidFill>
                  <a:srgbClr val="FFFFFF"/>
                </a:solidFill>
                <a:latin typeface="Helvetica" panose="020B0604020202020204" pitchFamily="34" charset="0"/>
              </a:rPr>
              <a:t>Determining a Firm’s Human Resource Needs</a:t>
            </a:r>
          </a:p>
        </p:txBody>
      </p:sp>
      <p:sp>
        <p:nvSpPr>
          <p:cNvPr id="26633" name="TextBox 11">
            <a:extLst>
              <a:ext uri="{FF2B5EF4-FFF2-40B4-BE49-F238E27FC236}">
                <a16:creationId xmlns:a16="http://schemas.microsoft.com/office/drawing/2014/main" id="{E6D0ED7D-100D-46A7-B28D-08446A09C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0"/>
            <a:ext cx="6858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bg1"/>
                </a:solidFill>
                <a:latin typeface="Helvetica" panose="020B0604020202020204" pitchFamily="34" charset="0"/>
              </a:rPr>
              <a:t>LG3</a:t>
            </a:r>
          </a:p>
        </p:txBody>
      </p:sp>
      <p:sp>
        <p:nvSpPr>
          <p:cNvPr id="26634" name="TextBox 11">
            <a:extLst>
              <a:ext uri="{FF2B5EF4-FFF2-40B4-BE49-F238E27FC236}">
                <a16:creationId xmlns:a16="http://schemas.microsoft.com/office/drawing/2014/main" id="{FC7E4AE2-7620-4188-A17D-E7104B6EC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83010"/>
            <a:ext cx="8229600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39725" indent="-33972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180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Human resource planning</a:t>
            </a:r>
          </a:p>
          <a:p>
            <a:pPr marL="0" indent="0" eaLnBrk="1" hangingPunct="1">
              <a:spcBef>
                <a:spcPct val="0"/>
              </a:spcBef>
              <a:spcAft>
                <a:spcPts val="18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a process that identifies current and future human resources needs for an organization to achieve its goals.</a:t>
            </a:r>
          </a:p>
          <a:p>
            <a:pPr marL="0" indent="0" eaLnBrk="1" hangingPunct="1">
              <a:spcBef>
                <a:spcPct val="0"/>
              </a:spcBef>
              <a:spcAft>
                <a:spcPts val="1800"/>
              </a:spcAft>
              <a:buNone/>
            </a:pPr>
            <a:endParaRPr lang="en-US" altLang="en-US" sz="1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636" name="Text Box 10">
            <a:extLst>
              <a:ext uri="{FF2B5EF4-FFF2-40B4-BE49-F238E27FC236}">
                <a16:creationId xmlns:a16="http://schemas.microsoft.com/office/drawing/2014/main" id="{350007D1-36BE-4575-97BD-CFB81C8F8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30963"/>
            <a:ext cx="914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11-</a:t>
            </a:r>
            <a:fld id="{19970FCD-73D8-443D-AAFF-8D53D86CDB93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2138FB6-C472-4681-9D4A-32920BC74DA7}"/>
              </a:ext>
            </a:extLst>
          </p:cNvPr>
          <p:cNvSpPr/>
          <p:nvPr/>
        </p:nvSpPr>
        <p:spPr>
          <a:xfrm>
            <a:off x="4764258" y="2374175"/>
            <a:ext cx="3008142" cy="380583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solidFill>
                  <a:srgbClr val="2222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Future Oriented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2566D-777A-449A-8B91-6DD092FE8B3B}"/>
              </a:ext>
            </a:extLst>
          </p:cNvPr>
          <p:cNvSpPr/>
          <p:nvPr/>
        </p:nvSpPr>
        <p:spPr>
          <a:xfrm>
            <a:off x="3315774" y="2414795"/>
            <a:ext cx="1448484" cy="4060118"/>
          </a:xfrm>
          <a:custGeom>
            <a:avLst/>
            <a:gdLst>
              <a:gd name="connsiteX0" fmla="*/ 1448484 w 1448484"/>
              <a:gd name="connsiteY0" fmla="*/ 0 h 3406757"/>
              <a:gd name="connsiteX1" fmla="*/ 1448484 w 1448484"/>
              <a:gd name="connsiteY1" fmla="*/ 3406757 h 3406757"/>
              <a:gd name="connsiteX2" fmla="*/ 1333976 w 1448484"/>
              <a:gd name="connsiteY2" fmla="*/ 3400120 h 3406757"/>
              <a:gd name="connsiteX3" fmla="*/ 0 w 1448484"/>
              <a:gd name="connsiteY3" fmla="*/ 1703378 h 3406757"/>
              <a:gd name="connsiteX4" fmla="*/ 1333976 w 1448484"/>
              <a:gd name="connsiteY4" fmla="*/ 6637 h 3406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8484" h="3406757">
                <a:moveTo>
                  <a:pt x="1448484" y="0"/>
                </a:moveTo>
                <a:lnTo>
                  <a:pt x="1448484" y="3406757"/>
                </a:lnTo>
                <a:lnTo>
                  <a:pt x="1333976" y="3400120"/>
                </a:lnTo>
                <a:cubicBezTo>
                  <a:pt x="584701" y="3312779"/>
                  <a:pt x="0" y="2586454"/>
                  <a:pt x="0" y="1703378"/>
                </a:cubicBezTo>
                <a:cubicBezTo>
                  <a:pt x="0" y="820302"/>
                  <a:pt x="584701" y="93978"/>
                  <a:pt x="1333976" y="6637"/>
                </a:cubicBezTo>
                <a:close/>
              </a:path>
            </a:pathLst>
          </a:cu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CC1388-4261-4C98-B023-59ECE5208FF2}"/>
              </a:ext>
            </a:extLst>
          </p:cNvPr>
          <p:cNvSpPr/>
          <p:nvPr/>
        </p:nvSpPr>
        <p:spPr>
          <a:xfrm>
            <a:off x="4772464" y="2962121"/>
            <a:ext cx="3008142" cy="380583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solidFill>
                  <a:srgbClr val="2222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Continuous Process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2BFE79-309E-4708-BC94-937AE981772F}"/>
              </a:ext>
            </a:extLst>
          </p:cNvPr>
          <p:cNvSpPr/>
          <p:nvPr/>
        </p:nvSpPr>
        <p:spPr>
          <a:xfrm>
            <a:off x="4764258" y="3619709"/>
            <a:ext cx="3008142" cy="380583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solidFill>
                  <a:srgbClr val="2222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Optimum utilization of HR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148292F-26BF-4CDB-9F56-1D787B828B9E}"/>
              </a:ext>
            </a:extLst>
          </p:cNvPr>
          <p:cNvSpPr/>
          <p:nvPr/>
        </p:nvSpPr>
        <p:spPr>
          <a:xfrm>
            <a:off x="4764258" y="4191834"/>
            <a:ext cx="3008142" cy="380583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solidFill>
                  <a:srgbClr val="2222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Right kinds and numbers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6268A6-EAD6-4188-B309-63AE182A5140}"/>
              </a:ext>
            </a:extLst>
          </p:cNvPr>
          <p:cNvSpPr/>
          <p:nvPr/>
        </p:nvSpPr>
        <p:spPr>
          <a:xfrm>
            <a:off x="4764258" y="4819093"/>
            <a:ext cx="3008142" cy="380583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Balance of demand &amp; supply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B8594E5-925E-496D-9E0E-6C661D60308B}"/>
              </a:ext>
            </a:extLst>
          </p:cNvPr>
          <p:cNvSpPr/>
          <p:nvPr/>
        </p:nvSpPr>
        <p:spPr>
          <a:xfrm>
            <a:off x="4764258" y="5446352"/>
            <a:ext cx="3008142" cy="380583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solidFill>
                  <a:srgbClr val="2222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Environmental influence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3707535-3D45-4CC7-91C7-B0F7FA0C4D29}"/>
              </a:ext>
            </a:extLst>
          </p:cNvPr>
          <p:cNvSpPr/>
          <p:nvPr/>
        </p:nvSpPr>
        <p:spPr>
          <a:xfrm>
            <a:off x="4764258" y="6094330"/>
            <a:ext cx="3008142" cy="380583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solidFill>
                  <a:srgbClr val="2222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of corporate plan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6258" name="Picture 2" descr="What Are the Benefits of Human Resource Planning? - WiseStep">
            <a:extLst>
              <a:ext uri="{FF2B5EF4-FFF2-40B4-BE49-F238E27FC236}">
                <a16:creationId xmlns:a16="http://schemas.microsoft.com/office/drawing/2014/main" id="{03EE055B-2184-4A7B-BCD2-219B49644E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5016"/>
          <a:stretch/>
        </p:blipFill>
        <p:spPr bwMode="auto">
          <a:xfrm>
            <a:off x="457200" y="3194832"/>
            <a:ext cx="2354091" cy="250004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1C9B1ED-596B-4FE6-A9E2-DFE6196FEBC0}"/>
              </a:ext>
            </a:extLst>
          </p:cNvPr>
          <p:cNvCxnSpPr>
            <a:cxnSpLocks/>
            <a:stCxn id="96258" idx="6"/>
            <a:endCxn id="18" idx="3"/>
          </p:cNvCxnSpPr>
          <p:nvPr/>
        </p:nvCxnSpPr>
        <p:spPr>
          <a:xfrm>
            <a:off x="2811291" y="4444853"/>
            <a:ext cx="5044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2" name="Picture 31" descr="BracU Logo | Brac University">
            <a:extLst>
              <a:ext uri="{FF2B5EF4-FFF2-40B4-BE49-F238E27FC236}">
                <a16:creationId xmlns:a16="http://schemas.microsoft.com/office/drawing/2014/main" id="{50AA0018-21EF-454F-AF38-5B686C18F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2" y="5277837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593067C-9737-43D1-B06A-B06D39DFDC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1675" y="5308953"/>
            <a:ext cx="2066723" cy="1326797"/>
          </a:xfrm>
          <a:prstGeom prst="rect">
            <a:avLst/>
          </a:prstGeom>
        </p:spPr>
      </p:pic>
      <p:sp>
        <p:nvSpPr>
          <p:cNvPr id="45" name="Footer Placeholder 6">
            <a:extLst>
              <a:ext uri="{FF2B5EF4-FFF2-40B4-BE49-F238E27FC236}">
                <a16:creationId xmlns:a16="http://schemas.microsoft.com/office/drawing/2014/main" id="{3B84464F-D841-4964-863D-F5517A0C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0356" y="6583363"/>
            <a:ext cx="3352800" cy="331787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Copyright @2020 Nusrat Hafiz.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439"/>
    </mc:Choice>
    <mc:Fallback xmlns="">
      <p:transition spd="slow" advTm="15143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ubtitle 2">
            <a:extLst>
              <a:ext uri="{FF2B5EF4-FFF2-40B4-BE49-F238E27FC236}">
                <a16:creationId xmlns:a16="http://schemas.microsoft.com/office/drawing/2014/main" id="{DA268771-FE2F-4DA0-B25D-190C8D777A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D5021B-873D-40DD-B289-94B6819588DE}"/>
              </a:ext>
            </a:extLst>
          </p:cNvPr>
          <p:cNvSpPr/>
          <p:nvPr/>
        </p:nvSpPr>
        <p:spPr>
          <a:xfrm>
            <a:off x="7315200" y="152400"/>
            <a:ext cx="1644650" cy="160020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629" name="TextBox 7">
            <a:extLst>
              <a:ext uri="{FF2B5EF4-FFF2-40B4-BE49-F238E27FC236}">
                <a16:creationId xmlns:a16="http://schemas.microsoft.com/office/drawing/2014/main" id="{60CDDC79-FED9-4AC4-ABF5-43707A5AA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143000"/>
            <a:ext cx="501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7CBBF4"/>
                </a:solidFill>
              </a:rPr>
              <a:t>*</a:t>
            </a:r>
          </a:p>
        </p:txBody>
      </p:sp>
      <p:sp>
        <p:nvSpPr>
          <p:cNvPr id="26630" name="TextBox 8">
            <a:extLst>
              <a:ext uri="{FF2B5EF4-FFF2-40B4-BE49-F238E27FC236}">
                <a16:creationId xmlns:a16="http://schemas.microsoft.com/office/drawing/2014/main" id="{21AE425C-5547-4E54-B3EA-E782B9F1A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660066"/>
                </a:solidFill>
              </a:rPr>
              <a:t>*</a:t>
            </a:r>
          </a:p>
        </p:txBody>
      </p:sp>
      <p:sp>
        <p:nvSpPr>
          <p:cNvPr id="26631" name="Title 1">
            <a:extLst>
              <a:ext uri="{FF2B5EF4-FFF2-40B4-BE49-F238E27FC236}">
                <a16:creationId xmlns:a16="http://schemas.microsoft.com/office/drawing/2014/main" id="{B27CA052-ABF4-4CC6-81DB-06AA1DF25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3048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chemeClr val="bg1"/>
                </a:solidFill>
                <a:latin typeface="Helvetica" panose="020B0604020202020204" pitchFamily="34" charset="0"/>
              </a:rPr>
              <a:t>HUMAN RESOURCE PLANNING PROCESS</a:t>
            </a:r>
          </a:p>
        </p:txBody>
      </p:sp>
      <p:sp>
        <p:nvSpPr>
          <p:cNvPr id="26632" name="TextBox 9">
            <a:extLst>
              <a:ext uri="{FF2B5EF4-FFF2-40B4-BE49-F238E27FC236}">
                <a16:creationId xmlns:a16="http://schemas.microsoft.com/office/drawing/2014/main" id="{2D64D4DD-9732-4D43-9FBE-AA02D17A2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81000"/>
            <a:ext cx="16764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 i="1">
                <a:solidFill>
                  <a:srgbClr val="FFFFFF"/>
                </a:solidFill>
                <a:latin typeface="Helvetica" panose="020B0604020202020204" pitchFamily="34" charset="0"/>
              </a:rPr>
              <a:t>Determining a Firm’s Human Resource Needs</a:t>
            </a:r>
          </a:p>
        </p:txBody>
      </p:sp>
      <p:sp>
        <p:nvSpPr>
          <p:cNvPr id="26633" name="TextBox 11">
            <a:extLst>
              <a:ext uri="{FF2B5EF4-FFF2-40B4-BE49-F238E27FC236}">
                <a16:creationId xmlns:a16="http://schemas.microsoft.com/office/drawing/2014/main" id="{E6D0ED7D-100D-46A7-B28D-08446A09C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0"/>
            <a:ext cx="6858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bg1"/>
                </a:solidFill>
                <a:latin typeface="Helvetica" panose="020B0604020202020204" pitchFamily="34" charset="0"/>
              </a:rPr>
              <a:t>LG3</a:t>
            </a:r>
          </a:p>
        </p:txBody>
      </p:sp>
      <p:sp>
        <p:nvSpPr>
          <p:cNvPr id="26636" name="Text Box 10">
            <a:extLst>
              <a:ext uri="{FF2B5EF4-FFF2-40B4-BE49-F238E27FC236}">
                <a16:creationId xmlns:a16="http://schemas.microsoft.com/office/drawing/2014/main" id="{350007D1-36BE-4575-97BD-CFB81C8F8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30963"/>
            <a:ext cx="914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11-</a:t>
            </a:r>
            <a:fld id="{19970FCD-73D8-443D-AAFF-8D53D86CDB93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95234" name="Picture 2" descr="Strategic Human Resource Planning - YouTube">
            <a:extLst>
              <a:ext uri="{FF2B5EF4-FFF2-40B4-BE49-F238E27FC236}">
                <a16:creationId xmlns:a16="http://schemas.microsoft.com/office/drawing/2014/main" id="{BEAD226E-1DA8-4DE9-8ABF-484BEEB28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88" y="1562100"/>
            <a:ext cx="8474612" cy="5143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7F7BFA1F-8C24-46F5-B08B-ECC0CD394D34}"/>
              </a:ext>
            </a:extLst>
          </p:cNvPr>
          <p:cNvSpPr/>
          <p:nvPr/>
        </p:nvSpPr>
        <p:spPr>
          <a:xfrm>
            <a:off x="685800" y="3352800"/>
            <a:ext cx="1106424" cy="685800"/>
          </a:xfrm>
          <a:prstGeom prst="round2Same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Preparing HR Inventory</a:t>
            </a: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ADB60D5F-89CD-4C2D-B10C-4B1E98EAA497}"/>
              </a:ext>
            </a:extLst>
          </p:cNvPr>
          <p:cNvSpPr/>
          <p:nvPr/>
        </p:nvSpPr>
        <p:spPr>
          <a:xfrm>
            <a:off x="2209800" y="3242310"/>
            <a:ext cx="1124712" cy="754380"/>
          </a:xfrm>
          <a:prstGeom prst="round2Same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Preparing Job Analysis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205C325B-96C6-419A-981A-D502FB8B29DC}"/>
              </a:ext>
            </a:extLst>
          </p:cNvPr>
          <p:cNvSpPr/>
          <p:nvPr/>
        </p:nvSpPr>
        <p:spPr>
          <a:xfrm>
            <a:off x="3686556" y="3260188"/>
            <a:ext cx="1124712" cy="685800"/>
          </a:xfrm>
          <a:prstGeom prst="round2Same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Assessing future HR demand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04DD0C8-3AE8-4620-AA12-C75B4F706142}"/>
              </a:ext>
            </a:extLst>
          </p:cNvPr>
          <p:cNvSpPr/>
          <p:nvPr/>
        </p:nvSpPr>
        <p:spPr>
          <a:xfrm>
            <a:off x="5181600" y="3322185"/>
            <a:ext cx="1203706" cy="685800"/>
          </a:xfrm>
          <a:prstGeom prst="round2Same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Assessing future labor supply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96BEF435-DD57-4832-9B1A-06EB6ACD5030}"/>
              </a:ext>
            </a:extLst>
          </p:cNvPr>
          <p:cNvSpPr/>
          <p:nvPr/>
        </p:nvSpPr>
        <p:spPr>
          <a:xfrm>
            <a:off x="6629400" y="3173412"/>
            <a:ext cx="1203706" cy="685800"/>
          </a:xfrm>
          <a:prstGeom prst="round2Same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Establishing a strategic plan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524829-B35B-4EE4-B07D-1236D38BBA60}"/>
              </a:ext>
            </a:extLst>
          </p:cNvPr>
          <p:cNvSpPr/>
          <p:nvPr/>
        </p:nvSpPr>
        <p:spPr>
          <a:xfrm>
            <a:off x="685800" y="5219700"/>
            <a:ext cx="970436" cy="1905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D2683F-F32D-4CAB-B1FC-51376E75ED3D}"/>
              </a:ext>
            </a:extLst>
          </p:cNvPr>
          <p:cNvSpPr/>
          <p:nvPr/>
        </p:nvSpPr>
        <p:spPr>
          <a:xfrm>
            <a:off x="2286000" y="4343401"/>
            <a:ext cx="1048512" cy="91058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 Description</a:t>
            </a:r>
          </a:p>
          <a:p>
            <a:pPr algn="ctr"/>
            <a:endParaRPr lang="en-US" sz="1000" b="1" dirty="0">
              <a:solidFill>
                <a:schemeClr val="accent5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 Specification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127A74-29BE-4901-8220-4AFEA55F36D8}"/>
              </a:ext>
            </a:extLst>
          </p:cNvPr>
          <p:cNvSpPr/>
          <p:nvPr/>
        </p:nvSpPr>
        <p:spPr>
          <a:xfrm>
            <a:off x="3733800" y="4267200"/>
            <a:ext cx="1001268" cy="98679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cope up with technology changes</a:t>
            </a:r>
          </a:p>
        </p:txBody>
      </p:sp>
      <p:pic>
        <p:nvPicPr>
          <p:cNvPr id="16" name="Picture 15" descr="BracU Logo | Brac University">
            <a:extLst>
              <a:ext uri="{FF2B5EF4-FFF2-40B4-BE49-F238E27FC236}">
                <a16:creationId xmlns:a16="http://schemas.microsoft.com/office/drawing/2014/main" id="{A5AAB6E9-45A8-44C5-B97C-BAD978363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2" y="5277837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B65247B-F551-4144-85A1-9B483A633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1675" y="5308953"/>
            <a:ext cx="2066723" cy="1326797"/>
          </a:xfrm>
          <a:prstGeom prst="rect">
            <a:avLst/>
          </a:prstGeom>
        </p:spPr>
      </p:pic>
      <p:sp>
        <p:nvSpPr>
          <p:cNvPr id="32" name="Footer Placeholder 6">
            <a:extLst>
              <a:ext uri="{FF2B5EF4-FFF2-40B4-BE49-F238E27FC236}">
                <a16:creationId xmlns:a16="http://schemas.microsoft.com/office/drawing/2014/main" id="{54C28093-BD8D-44E4-B129-E6134D5F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0356" y="6583363"/>
            <a:ext cx="3352800" cy="331787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Copyright @2020 Nusrat Hafiz.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1398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734"/>
    </mc:Choice>
    <mc:Fallback xmlns="">
      <p:transition spd="slow" advTm="23473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2C5A225-F151-4BD3-8D8A-B6B6C5EC2CB0}"/>
              </a:ext>
            </a:extLst>
          </p:cNvPr>
          <p:cNvSpPr/>
          <p:nvPr/>
        </p:nvSpPr>
        <p:spPr>
          <a:xfrm>
            <a:off x="7315200" y="152400"/>
            <a:ext cx="1644650" cy="160020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677" name="TextBox 7">
            <a:extLst>
              <a:ext uri="{FF2B5EF4-FFF2-40B4-BE49-F238E27FC236}">
                <a16:creationId xmlns:a16="http://schemas.microsoft.com/office/drawing/2014/main" id="{ADDD8460-2032-4ABE-898E-AA549356C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143000"/>
            <a:ext cx="501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7CBBF4"/>
                </a:solidFill>
              </a:rPr>
              <a:t>*</a:t>
            </a:r>
          </a:p>
        </p:txBody>
      </p:sp>
      <p:sp>
        <p:nvSpPr>
          <p:cNvPr id="28678" name="TextBox 8">
            <a:extLst>
              <a:ext uri="{FF2B5EF4-FFF2-40B4-BE49-F238E27FC236}">
                <a16:creationId xmlns:a16="http://schemas.microsoft.com/office/drawing/2014/main" id="{540FB00A-FB8C-4150-BFB1-32D309BC8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660066"/>
                </a:solidFill>
              </a:rPr>
              <a:t>*</a:t>
            </a:r>
          </a:p>
        </p:txBody>
      </p:sp>
      <p:sp>
        <p:nvSpPr>
          <p:cNvPr id="28679" name="Title 1">
            <a:extLst>
              <a:ext uri="{FF2B5EF4-FFF2-40B4-BE49-F238E27FC236}">
                <a16:creationId xmlns:a16="http://schemas.microsoft.com/office/drawing/2014/main" id="{3109AA21-DB37-4ABB-9D4A-960751977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762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 Analysis</a:t>
            </a:r>
          </a:p>
        </p:txBody>
      </p:sp>
      <p:sp>
        <p:nvSpPr>
          <p:cNvPr id="28680" name="TextBox 9">
            <a:extLst>
              <a:ext uri="{FF2B5EF4-FFF2-40B4-BE49-F238E27FC236}">
                <a16:creationId xmlns:a16="http://schemas.microsoft.com/office/drawing/2014/main" id="{F03E6715-0E16-48AD-907E-E79BF1775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81000"/>
            <a:ext cx="16764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 i="1">
                <a:solidFill>
                  <a:srgbClr val="FFFFFF"/>
                </a:solidFill>
                <a:latin typeface="Helvetica" panose="020B0604020202020204" pitchFamily="34" charset="0"/>
              </a:rPr>
              <a:t>Determining a Firm’s Human Resource Needs</a:t>
            </a:r>
          </a:p>
        </p:txBody>
      </p:sp>
      <p:sp>
        <p:nvSpPr>
          <p:cNvPr id="28681" name="TextBox 11">
            <a:extLst>
              <a:ext uri="{FF2B5EF4-FFF2-40B4-BE49-F238E27FC236}">
                <a16:creationId xmlns:a16="http://schemas.microsoft.com/office/drawing/2014/main" id="{EC295F55-4D33-4972-8E87-4A35B3CD6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0"/>
            <a:ext cx="6858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bg1"/>
                </a:solidFill>
                <a:latin typeface="Helvetica" panose="020B0604020202020204" pitchFamily="34" charset="0"/>
              </a:rPr>
              <a:t>LG3</a:t>
            </a:r>
          </a:p>
        </p:txBody>
      </p:sp>
      <p:sp>
        <p:nvSpPr>
          <p:cNvPr id="43018" name="TextBox 11">
            <a:extLst>
              <a:ext uri="{FF2B5EF4-FFF2-40B4-BE49-F238E27FC236}">
                <a16:creationId xmlns:a16="http://schemas.microsoft.com/office/drawing/2014/main" id="{610B47AD-AC99-4161-A5C5-710673A0D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95400"/>
            <a:ext cx="8077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9725" indent="-3397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 Analysis -- </a:t>
            </a: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study of what employees who holds various job titles do. </a:t>
            </a:r>
          </a:p>
          <a:p>
            <a:pPr marL="0" indent="0" eaLnBrk="1" hangingPunct="1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has two functions:</a:t>
            </a:r>
          </a:p>
          <a:p>
            <a:pPr marL="0" indent="0" eaLnBrk="1" hangingPunct="1">
              <a:spcAft>
                <a:spcPts val="0"/>
              </a:spcAft>
              <a:defRPr/>
            </a:pPr>
            <a:endParaRPr lang="en-US" sz="16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eaLnBrk="1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1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 Description --</a:t>
            </a: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Specifies the objectives of the job, the type of work, the responsibilities and duties, working conditions and relationship to other jobs. </a:t>
            </a:r>
          </a:p>
          <a:p>
            <a:pPr marL="457200" indent="-457200" eaLnBrk="1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16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eaLnBrk="1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1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 Specifications --</a:t>
            </a: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summary of the minimal education and skills needed to do a particular job. </a:t>
            </a:r>
          </a:p>
        </p:txBody>
      </p:sp>
      <p:pic>
        <p:nvPicPr>
          <p:cNvPr id="97282" name="Picture 2" descr="Job Analysis Definition, Importance, Advantages, Process, Methods ...">
            <a:extLst>
              <a:ext uri="{FF2B5EF4-FFF2-40B4-BE49-F238E27FC236}">
                <a16:creationId xmlns:a16="http://schemas.microsoft.com/office/drawing/2014/main" id="{631C8956-6D8D-49DF-AB02-2EE83D11C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8667" y1="59424" x2="18667" y2="59424"/>
                        <a14:foregroundMark x1="18667" y1="59424" x2="18667" y2="59424"/>
                        <a14:foregroundMark x1="18500" y1="85809" x2="18500" y2="85809"/>
                        <a14:foregroundMark x1="10333" y1="66962" x2="10333" y2="66962"/>
                        <a14:foregroundMark x1="26667" y1="68514" x2="26667" y2="68514"/>
                        <a14:foregroundMark x1="26667" y1="68514" x2="26667" y2="68514"/>
                        <a14:foregroundMark x1="28333" y1="75610" x2="28333" y2="75610"/>
                        <a14:foregroundMark x1="28333" y1="76053" x2="28333" y2="76053"/>
                        <a14:foregroundMark x1="37000" y1="78049" x2="37000" y2="78049"/>
                        <a14:foregroundMark x1="10833" y1="55211" x2="10833" y2="55211"/>
                        <a14:foregroundMark x1="5667" y1="62528" x2="5667" y2="62528"/>
                        <a14:foregroundMark x1="5000" y1="76275" x2="5000" y2="76275"/>
                        <a14:foregroundMark x1="29000" y1="92905" x2="29000" y2="92905"/>
                        <a14:foregroundMark x1="39333" y1="75166" x2="39333" y2="75166"/>
                        <a14:foregroundMark x1="40667" y1="68514" x2="40667" y2="68514"/>
                        <a14:foregroundMark x1="35167" y1="61863" x2="35167" y2="61863"/>
                        <a14:foregroundMark x1="28833" y1="52328" x2="28833" y2="52328"/>
                        <a14:foregroundMark x1="25167" y1="50111" x2="25167" y2="50111"/>
                        <a14:foregroundMark x1="21000" y1="49224" x2="21000" y2="49224"/>
                        <a14:foregroundMark x1="21000" y1="49224" x2="21000" y2="49224"/>
                        <a14:foregroundMark x1="19500" y1="49224" x2="19500" y2="49224"/>
                        <a14:foregroundMark x1="17500" y1="50111" x2="17500" y2="50111"/>
                        <a14:foregroundMark x1="17333" y1="50111" x2="17333" y2="50111"/>
                        <a14:foregroundMark x1="24667" y1="42129" x2="24667" y2="42129"/>
                        <a14:foregroundMark x1="21000" y1="43016" x2="21000" y2="43016"/>
                        <a14:foregroundMark x1="19667" y1="43459" x2="19667" y2="43459"/>
                        <a14:foregroundMark x1="14500" y1="48780" x2="14500" y2="48780"/>
                        <a14:foregroundMark x1="7167" y1="52106" x2="7167" y2="52106"/>
                        <a14:foregroundMark x1="15333" y1="45011" x2="15333" y2="45011"/>
                        <a14:foregroundMark x1="10667" y1="46785" x2="10667" y2="46785"/>
                        <a14:foregroundMark x1="6667" y1="61419" x2="6667" y2="61419"/>
                        <a14:foregroundMark x1="7833" y1="51220" x2="7833" y2="51220"/>
                        <a14:foregroundMark x1="11667" y1="55876" x2="11667" y2="55876"/>
                        <a14:foregroundMark x1="14500" y1="64523" x2="14500" y2="64523"/>
                        <a14:foregroundMark x1="17500" y1="68958" x2="17500" y2="68958"/>
                        <a14:foregroundMark x1="21000" y1="68958" x2="21000" y2="68958"/>
                        <a14:foregroundMark x1="23333" y1="68958" x2="23333" y2="68958"/>
                        <a14:foregroundMark x1="25667" y1="68958" x2="25667" y2="68958"/>
                        <a14:foregroundMark x1="25667" y1="68958" x2="25667" y2="68958"/>
                        <a14:foregroundMark x1="26667" y1="69401" x2="26667" y2="69401"/>
                        <a14:foregroundMark x1="35500" y1="76275" x2="35500" y2="76275"/>
                        <a14:foregroundMark x1="35500" y1="76275" x2="35500" y2="76275"/>
                        <a14:foregroundMark x1="49500" y1="72506" x2="49500" y2="72506"/>
                        <a14:foregroundMark x1="44167" y1="74501" x2="44167" y2="74501"/>
                        <a14:foregroundMark x1="38167" y1="84701" x2="38167" y2="84701"/>
                        <a14:foregroundMark x1="33000" y1="86696" x2="33000" y2="86696"/>
                        <a14:foregroundMark x1="29833" y1="86696" x2="29833" y2="86696"/>
                        <a14:foregroundMark x1="26333" y1="86253" x2="26333" y2="86253"/>
                        <a14:foregroundMark x1="23333" y1="85809" x2="23333" y2="85809"/>
                        <a14:foregroundMark x1="35167" y1="71619" x2="35167" y2="71619"/>
                        <a14:foregroundMark x1="34000" y1="72062" x2="34000" y2="72062"/>
                        <a14:foregroundMark x1="34000" y1="72062" x2="34000" y2="72062"/>
                        <a14:foregroundMark x1="33500" y1="72062" x2="33500" y2="72062"/>
                        <a14:foregroundMark x1="32333" y1="72062" x2="32333" y2="72062"/>
                        <a14:foregroundMark x1="30000" y1="71619" x2="30000" y2="71619"/>
                        <a14:foregroundMark x1="12167" y1="68958" x2="12167" y2="68958"/>
                        <a14:foregroundMark x1="12333" y1="72506" x2="29500" y2="65854"/>
                        <a14:foregroundMark x1="4500" y1="59424" x2="43167" y2="85809"/>
                        <a14:foregroundMark x1="2500" y1="57871" x2="24333" y2="968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203616"/>
            <a:ext cx="5715000" cy="357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BracU Logo | Brac University">
            <a:extLst>
              <a:ext uri="{FF2B5EF4-FFF2-40B4-BE49-F238E27FC236}">
                <a16:creationId xmlns:a16="http://schemas.microsoft.com/office/drawing/2014/main" id="{52D1F2B8-4DCA-4045-AEF3-45BAFED5D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2" y="5277837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9BE4E2-4D3E-4389-BCB8-49AE89F719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1675" y="5308953"/>
            <a:ext cx="2066723" cy="1326797"/>
          </a:xfrm>
          <a:prstGeom prst="rect">
            <a:avLst/>
          </a:prstGeom>
        </p:spPr>
      </p:pic>
      <p:sp>
        <p:nvSpPr>
          <p:cNvPr id="19" name="Footer Placeholder 6">
            <a:extLst>
              <a:ext uri="{FF2B5EF4-FFF2-40B4-BE49-F238E27FC236}">
                <a16:creationId xmlns:a16="http://schemas.microsoft.com/office/drawing/2014/main" id="{4D643FEE-CC61-4BAB-95CA-794820B8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0356" y="6583363"/>
            <a:ext cx="3352800" cy="331787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Copyright @2020 Nusrat Hafiz.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841"/>
    </mc:Choice>
    <mc:Fallback xmlns="">
      <p:transition spd="slow" advTm="9184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ubtitle 2">
            <a:extLst>
              <a:ext uri="{FF2B5EF4-FFF2-40B4-BE49-F238E27FC236}">
                <a16:creationId xmlns:a16="http://schemas.microsoft.com/office/drawing/2014/main" id="{662BEED4-1F6C-43BA-9C2C-DAC0DE3FA8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C5A225-F151-4BD3-8D8A-B6B6C5EC2CB0}"/>
              </a:ext>
            </a:extLst>
          </p:cNvPr>
          <p:cNvSpPr/>
          <p:nvPr/>
        </p:nvSpPr>
        <p:spPr>
          <a:xfrm>
            <a:off x="7315200" y="152400"/>
            <a:ext cx="1644650" cy="160020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677" name="TextBox 7">
            <a:extLst>
              <a:ext uri="{FF2B5EF4-FFF2-40B4-BE49-F238E27FC236}">
                <a16:creationId xmlns:a16="http://schemas.microsoft.com/office/drawing/2014/main" id="{ADDD8460-2032-4ABE-898E-AA549356C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143000"/>
            <a:ext cx="501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7CBBF4"/>
                </a:solidFill>
              </a:rPr>
              <a:t>*</a:t>
            </a:r>
          </a:p>
        </p:txBody>
      </p:sp>
      <p:sp>
        <p:nvSpPr>
          <p:cNvPr id="28678" name="TextBox 8">
            <a:extLst>
              <a:ext uri="{FF2B5EF4-FFF2-40B4-BE49-F238E27FC236}">
                <a16:creationId xmlns:a16="http://schemas.microsoft.com/office/drawing/2014/main" id="{540FB00A-FB8C-4150-BFB1-32D309BC8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660066"/>
                </a:solidFill>
              </a:rPr>
              <a:t>*</a:t>
            </a:r>
          </a:p>
        </p:txBody>
      </p:sp>
      <p:sp>
        <p:nvSpPr>
          <p:cNvPr id="28679" name="Title 1">
            <a:extLst>
              <a:ext uri="{FF2B5EF4-FFF2-40B4-BE49-F238E27FC236}">
                <a16:creationId xmlns:a16="http://schemas.microsoft.com/office/drawing/2014/main" id="{3109AA21-DB37-4ABB-9D4A-960751977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762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chemeClr val="bg1"/>
                </a:solidFill>
                <a:latin typeface="Helvetica" panose="020B0604020202020204" pitchFamily="34" charset="0"/>
              </a:rPr>
              <a:t>Sample Job Analysis </a:t>
            </a:r>
          </a:p>
        </p:txBody>
      </p:sp>
      <p:sp>
        <p:nvSpPr>
          <p:cNvPr id="28680" name="TextBox 9">
            <a:extLst>
              <a:ext uri="{FF2B5EF4-FFF2-40B4-BE49-F238E27FC236}">
                <a16:creationId xmlns:a16="http://schemas.microsoft.com/office/drawing/2014/main" id="{F03E6715-0E16-48AD-907E-E79BF1775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81000"/>
            <a:ext cx="16764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 i="1">
                <a:solidFill>
                  <a:srgbClr val="FFFFFF"/>
                </a:solidFill>
                <a:latin typeface="Helvetica" panose="020B0604020202020204" pitchFamily="34" charset="0"/>
              </a:rPr>
              <a:t>Determining a Firm’s Human Resource Needs</a:t>
            </a:r>
          </a:p>
        </p:txBody>
      </p:sp>
      <p:sp>
        <p:nvSpPr>
          <p:cNvPr id="28681" name="TextBox 11">
            <a:extLst>
              <a:ext uri="{FF2B5EF4-FFF2-40B4-BE49-F238E27FC236}">
                <a16:creationId xmlns:a16="http://schemas.microsoft.com/office/drawing/2014/main" id="{EC295F55-4D33-4972-8E87-4A35B3CD6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0"/>
            <a:ext cx="6858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bg1"/>
                </a:solidFill>
                <a:latin typeface="Helvetica" panose="020B0604020202020204" pitchFamily="34" charset="0"/>
              </a:rPr>
              <a:t>LG3</a:t>
            </a:r>
          </a:p>
        </p:txBody>
      </p:sp>
      <p:sp>
        <p:nvSpPr>
          <p:cNvPr id="28683" name="Text Box 10">
            <a:extLst>
              <a:ext uri="{FF2B5EF4-FFF2-40B4-BE49-F238E27FC236}">
                <a16:creationId xmlns:a16="http://schemas.microsoft.com/office/drawing/2014/main" id="{5BBE8712-9379-4562-AD61-CEF3AE11F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30963"/>
            <a:ext cx="914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11-</a:t>
            </a:r>
            <a:fld id="{94698D74-84B0-4C15-A59B-71CBA201D345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67D198-C4F8-4C97-9A68-3A78F3A06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61269"/>
            <a:ext cx="8153400" cy="5248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BracU Logo | Brac University">
            <a:extLst>
              <a:ext uri="{FF2B5EF4-FFF2-40B4-BE49-F238E27FC236}">
                <a16:creationId xmlns:a16="http://schemas.microsoft.com/office/drawing/2014/main" id="{645872AF-7ADB-4084-AC3E-35F6AB2EA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2" y="5277837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61010C-DF90-4D84-8343-EF33ACF07D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1675" y="5308953"/>
            <a:ext cx="2066723" cy="1326797"/>
          </a:xfrm>
          <a:prstGeom prst="rect">
            <a:avLst/>
          </a:prstGeom>
        </p:spPr>
      </p:pic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C347960C-149C-4F4E-8E7E-2D465895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0356" y="6583363"/>
            <a:ext cx="3352800" cy="331787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Copyright @2020 Nusrat Hafiz.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7342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95"/>
    </mc:Choice>
    <mc:Fallback xmlns="">
      <p:transition spd="slow" advTm="759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ubtitle 2">
            <a:extLst>
              <a:ext uri="{FF2B5EF4-FFF2-40B4-BE49-F238E27FC236}">
                <a16:creationId xmlns:a16="http://schemas.microsoft.com/office/drawing/2014/main" id="{93B09BA8-122C-4B47-A7EB-B1E10F3891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BD2987-C2F5-43E8-85A2-AE6CA7667AF0}"/>
              </a:ext>
            </a:extLst>
          </p:cNvPr>
          <p:cNvSpPr/>
          <p:nvPr/>
        </p:nvSpPr>
        <p:spPr>
          <a:xfrm>
            <a:off x="457200" y="381000"/>
            <a:ext cx="8153400" cy="6248400"/>
          </a:xfrm>
          <a:prstGeom prst="roundRect">
            <a:avLst/>
          </a:prstGeom>
          <a:solidFill>
            <a:srgbClr val="AAD3F2"/>
          </a:solidFill>
          <a:ln>
            <a:solidFill>
              <a:srgbClr val="7CBBF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 dirty="0">
              <a:solidFill>
                <a:schemeClr val="tx1"/>
              </a:solidFill>
              <a:ea typeface="ＭＳ Ｐゴシック" pitchFamily="-106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EDA6E4-4F00-445C-A951-7632DB47A76C}"/>
              </a:ext>
            </a:extLst>
          </p:cNvPr>
          <p:cNvSpPr/>
          <p:nvPr/>
        </p:nvSpPr>
        <p:spPr>
          <a:xfrm>
            <a:off x="7315200" y="152400"/>
            <a:ext cx="1644650" cy="160020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25" name="TextBox 7">
            <a:extLst>
              <a:ext uri="{FF2B5EF4-FFF2-40B4-BE49-F238E27FC236}">
                <a16:creationId xmlns:a16="http://schemas.microsoft.com/office/drawing/2014/main" id="{2FD1059E-8B21-46DC-86BE-4727AE754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143000"/>
            <a:ext cx="501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7CBBF4"/>
                </a:solidFill>
              </a:rPr>
              <a:t>*</a:t>
            </a:r>
          </a:p>
        </p:txBody>
      </p:sp>
      <p:sp>
        <p:nvSpPr>
          <p:cNvPr id="30726" name="TextBox 8">
            <a:extLst>
              <a:ext uri="{FF2B5EF4-FFF2-40B4-BE49-F238E27FC236}">
                <a16:creationId xmlns:a16="http://schemas.microsoft.com/office/drawing/2014/main" id="{D54B437D-9BD0-46C3-81BF-C29972646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660066"/>
                </a:solidFill>
              </a:rPr>
              <a:t>*</a:t>
            </a:r>
          </a:p>
        </p:txBody>
      </p:sp>
      <p:sp>
        <p:nvSpPr>
          <p:cNvPr id="30727" name="Title 1">
            <a:extLst>
              <a:ext uri="{FF2B5EF4-FFF2-40B4-BE49-F238E27FC236}">
                <a16:creationId xmlns:a16="http://schemas.microsoft.com/office/drawing/2014/main" id="{FA4D5D58-CDF0-45B2-ADBC-E087E0DD9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742" y="119062"/>
            <a:ext cx="7086600" cy="1470025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Recruiting employees from diverse population</a:t>
            </a:r>
          </a:p>
        </p:txBody>
      </p:sp>
      <p:sp>
        <p:nvSpPr>
          <p:cNvPr id="30728" name="TextBox 9">
            <a:extLst>
              <a:ext uri="{FF2B5EF4-FFF2-40B4-BE49-F238E27FC236}">
                <a16:creationId xmlns:a16="http://schemas.microsoft.com/office/drawing/2014/main" id="{0FCDED2C-2EA9-4359-AA27-45727B5F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55600"/>
            <a:ext cx="1676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 i="1">
                <a:solidFill>
                  <a:srgbClr val="FFFFFF"/>
                </a:solidFill>
                <a:latin typeface="Helvetica" panose="020B0604020202020204" pitchFamily="34" charset="0"/>
              </a:rPr>
              <a:t>Recruiting Employees from a Diverse Population</a:t>
            </a:r>
          </a:p>
        </p:txBody>
      </p:sp>
      <p:sp>
        <p:nvSpPr>
          <p:cNvPr id="30729" name="TextBox 11">
            <a:extLst>
              <a:ext uri="{FF2B5EF4-FFF2-40B4-BE49-F238E27FC236}">
                <a16:creationId xmlns:a16="http://schemas.microsoft.com/office/drawing/2014/main" id="{8F3857C8-519E-4EA2-AEF5-B6E6984C4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0"/>
            <a:ext cx="6858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bg1"/>
                </a:solidFill>
                <a:latin typeface="Helvetica" panose="020B0604020202020204" pitchFamily="34" charset="0"/>
              </a:rPr>
              <a:t>LG4</a:t>
            </a:r>
          </a:p>
        </p:txBody>
      </p:sp>
      <p:sp>
        <p:nvSpPr>
          <p:cNvPr id="30730" name="TextBox 11">
            <a:extLst>
              <a:ext uri="{FF2B5EF4-FFF2-40B4-BE49-F238E27FC236}">
                <a16:creationId xmlns:a16="http://schemas.microsoft.com/office/drawing/2014/main" id="{97572BE0-096F-4F50-B392-EAAF540E9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52600"/>
            <a:ext cx="807720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9725" indent="-33972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Recruitment -- </a:t>
            </a: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set of activities for obtaining the right number of qualified people at the right time. It involves 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identifying, attracting, screening, shortlisting, and interviewing suitable candidates for jobs. </a:t>
            </a:r>
            <a:endParaRPr lang="en-US" alt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Recruiting from diverse population offer wider perspectives, knowledge and approaches to decision making. </a:t>
            </a:r>
          </a:p>
        </p:txBody>
      </p:sp>
      <p:sp>
        <p:nvSpPr>
          <p:cNvPr id="30733" name="Text Box 10">
            <a:extLst>
              <a:ext uri="{FF2B5EF4-FFF2-40B4-BE49-F238E27FC236}">
                <a16:creationId xmlns:a16="http://schemas.microsoft.com/office/drawing/2014/main" id="{6C3250FB-EF74-42B6-84CF-06F72A69C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30963"/>
            <a:ext cx="914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11-</a:t>
            </a:r>
            <a:fld id="{D71B3477-41BE-4C79-B686-3C2353F577BB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98308" name="Picture 4" descr="7 Biggest Diversity Issues in The Workplace | ThisWayGlobal - AI ...">
            <a:extLst>
              <a:ext uri="{FF2B5EF4-FFF2-40B4-BE49-F238E27FC236}">
                <a16:creationId xmlns:a16="http://schemas.microsoft.com/office/drawing/2014/main" id="{F0E3D90F-42FF-45D3-B8B0-1F9775FBF1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35"/>
          <a:stretch/>
        </p:blipFill>
        <p:spPr bwMode="auto">
          <a:xfrm>
            <a:off x="1752600" y="3886200"/>
            <a:ext cx="5257800" cy="21939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BracU Logo | Brac University">
            <a:extLst>
              <a:ext uri="{FF2B5EF4-FFF2-40B4-BE49-F238E27FC236}">
                <a16:creationId xmlns:a16="http://schemas.microsoft.com/office/drawing/2014/main" id="{6F47A95F-789B-47FC-BEFC-4E19DA638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2" y="5277837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9CBB43-03E2-4C26-9EE7-847E0CC16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1675" y="5308953"/>
            <a:ext cx="2066723" cy="1326797"/>
          </a:xfrm>
          <a:prstGeom prst="rect">
            <a:avLst/>
          </a:prstGeom>
        </p:spPr>
      </p:pic>
      <p:sp>
        <p:nvSpPr>
          <p:cNvPr id="21" name="Footer Placeholder 6">
            <a:extLst>
              <a:ext uri="{FF2B5EF4-FFF2-40B4-BE49-F238E27FC236}">
                <a16:creationId xmlns:a16="http://schemas.microsoft.com/office/drawing/2014/main" id="{5B114896-44EF-432C-BE7B-4057D89AC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0356" y="6583363"/>
            <a:ext cx="3352800" cy="331787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Copyright @2020 Nusrat Hafiz.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3596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632"/>
    </mc:Choice>
    <mc:Fallback xmlns="">
      <p:transition spd="slow" advTm="8363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AEDA6E4-4F00-445C-A951-7632DB47A76C}"/>
              </a:ext>
            </a:extLst>
          </p:cNvPr>
          <p:cNvSpPr/>
          <p:nvPr/>
        </p:nvSpPr>
        <p:spPr>
          <a:xfrm>
            <a:off x="7315200" y="152400"/>
            <a:ext cx="1644650" cy="160020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25" name="TextBox 7">
            <a:extLst>
              <a:ext uri="{FF2B5EF4-FFF2-40B4-BE49-F238E27FC236}">
                <a16:creationId xmlns:a16="http://schemas.microsoft.com/office/drawing/2014/main" id="{2FD1059E-8B21-46DC-86BE-4727AE754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143000"/>
            <a:ext cx="501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7CBBF4"/>
                </a:solidFill>
              </a:rPr>
              <a:t>*</a:t>
            </a:r>
          </a:p>
        </p:txBody>
      </p:sp>
      <p:sp>
        <p:nvSpPr>
          <p:cNvPr id="30726" name="TextBox 8">
            <a:extLst>
              <a:ext uri="{FF2B5EF4-FFF2-40B4-BE49-F238E27FC236}">
                <a16:creationId xmlns:a16="http://schemas.microsoft.com/office/drawing/2014/main" id="{D54B437D-9BD0-46C3-81BF-C29972646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660066"/>
                </a:solidFill>
              </a:rPr>
              <a:t>*</a:t>
            </a:r>
          </a:p>
        </p:txBody>
      </p:sp>
      <p:sp>
        <p:nvSpPr>
          <p:cNvPr id="30727" name="Title 1">
            <a:extLst>
              <a:ext uri="{FF2B5EF4-FFF2-40B4-BE49-F238E27FC236}">
                <a16:creationId xmlns:a16="http://schemas.microsoft.com/office/drawing/2014/main" id="{FA4D5D58-CDF0-45B2-ADBC-E087E0DD9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42863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3000" b="1" dirty="0">
                <a:solidFill>
                  <a:schemeClr val="bg1"/>
                </a:solidFill>
                <a:latin typeface="Helvetica" panose="020B0604020202020204" pitchFamily="34" charset="0"/>
              </a:rPr>
              <a:t>Challenges of recruiting employees</a:t>
            </a:r>
          </a:p>
        </p:txBody>
      </p:sp>
      <p:sp>
        <p:nvSpPr>
          <p:cNvPr id="30728" name="TextBox 9">
            <a:extLst>
              <a:ext uri="{FF2B5EF4-FFF2-40B4-BE49-F238E27FC236}">
                <a16:creationId xmlns:a16="http://schemas.microsoft.com/office/drawing/2014/main" id="{0FCDED2C-2EA9-4359-AA27-45727B5F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36135"/>
            <a:ext cx="1676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 i="1">
                <a:solidFill>
                  <a:srgbClr val="FFFFFF"/>
                </a:solidFill>
                <a:latin typeface="Helvetica" panose="020B0604020202020204" pitchFamily="34" charset="0"/>
              </a:rPr>
              <a:t>Recruiting Employees from a Diverse Population</a:t>
            </a:r>
          </a:p>
        </p:txBody>
      </p:sp>
      <p:sp>
        <p:nvSpPr>
          <p:cNvPr id="30729" name="TextBox 11">
            <a:extLst>
              <a:ext uri="{FF2B5EF4-FFF2-40B4-BE49-F238E27FC236}">
                <a16:creationId xmlns:a16="http://schemas.microsoft.com/office/drawing/2014/main" id="{8F3857C8-519E-4EA2-AEF5-B6E6984C4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0"/>
            <a:ext cx="6858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bg1"/>
                </a:solidFill>
                <a:latin typeface="Helvetica" panose="020B0604020202020204" pitchFamily="34" charset="0"/>
              </a:rPr>
              <a:t>LG4</a:t>
            </a:r>
          </a:p>
        </p:txBody>
      </p:sp>
      <p:sp>
        <p:nvSpPr>
          <p:cNvPr id="30730" name="TextBox 11">
            <a:extLst>
              <a:ext uri="{FF2B5EF4-FFF2-40B4-BE49-F238E27FC236}">
                <a16:creationId xmlns:a16="http://schemas.microsoft.com/office/drawing/2014/main" id="{97572BE0-096F-4F50-B392-EAAF540E9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718" y="1402715"/>
            <a:ext cx="464820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39725" indent="-33972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Organizational policies may demand internal promotions;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Recruiting may be subject to external influence;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Nonexistence of employees perfectly fitting the organizational culture and leadership style;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Unavailability of employees with necessary skills from external sources;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Unapproachability of skilled employees due to lack of competitive packages by small firms.</a:t>
            </a:r>
          </a:p>
        </p:txBody>
      </p:sp>
      <p:sp>
        <p:nvSpPr>
          <p:cNvPr id="30733" name="Text Box 10">
            <a:extLst>
              <a:ext uri="{FF2B5EF4-FFF2-40B4-BE49-F238E27FC236}">
                <a16:creationId xmlns:a16="http://schemas.microsoft.com/office/drawing/2014/main" id="{6C3250FB-EF74-42B6-84CF-06F72A69C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30963"/>
            <a:ext cx="914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11-</a:t>
            </a:r>
            <a:fld id="{D71B3477-41BE-4C79-B686-3C2353F577BB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99330" name="Picture 2" descr="How to Solve the Top 3 Recruiting Challenges | Talcura Blog">
            <a:extLst>
              <a:ext uri="{FF2B5EF4-FFF2-40B4-BE49-F238E27FC236}">
                <a16:creationId xmlns:a16="http://schemas.microsoft.com/office/drawing/2014/main" id="{FBE086A7-CA78-4851-9D02-81614756C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618" y="1387475"/>
            <a:ext cx="3469982" cy="41751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BracU Logo | Brac University">
            <a:extLst>
              <a:ext uri="{FF2B5EF4-FFF2-40B4-BE49-F238E27FC236}">
                <a16:creationId xmlns:a16="http://schemas.microsoft.com/office/drawing/2014/main" id="{3D8FF8A3-9B5C-4C96-824B-6B0AF3689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2" y="5277837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40054A-720A-4C9F-82A6-470309783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1675" y="5308953"/>
            <a:ext cx="2066723" cy="1326797"/>
          </a:xfrm>
          <a:prstGeom prst="rect">
            <a:avLst/>
          </a:prstGeom>
        </p:spPr>
      </p:pic>
      <p:sp>
        <p:nvSpPr>
          <p:cNvPr id="22" name="Footer Placeholder 6">
            <a:extLst>
              <a:ext uri="{FF2B5EF4-FFF2-40B4-BE49-F238E27FC236}">
                <a16:creationId xmlns:a16="http://schemas.microsoft.com/office/drawing/2014/main" id="{5CF8E41F-2CCA-494C-BF4E-95D2559D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0356" y="6583363"/>
            <a:ext cx="3352800" cy="331787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Copyright @2020 Nusrat Hafiz.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3218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678"/>
    </mc:Choice>
    <mc:Fallback xmlns="">
      <p:transition spd="slow" advTm="11267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AEDA6E4-4F00-445C-A951-7632DB47A76C}"/>
              </a:ext>
            </a:extLst>
          </p:cNvPr>
          <p:cNvSpPr/>
          <p:nvPr/>
        </p:nvSpPr>
        <p:spPr>
          <a:xfrm>
            <a:off x="7315200" y="152400"/>
            <a:ext cx="1644650" cy="160020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25" name="TextBox 7">
            <a:extLst>
              <a:ext uri="{FF2B5EF4-FFF2-40B4-BE49-F238E27FC236}">
                <a16:creationId xmlns:a16="http://schemas.microsoft.com/office/drawing/2014/main" id="{2FD1059E-8B21-46DC-86BE-4727AE754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143000"/>
            <a:ext cx="501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7CBBF4"/>
                </a:solidFill>
              </a:rPr>
              <a:t>*</a:t>
            </a:r>
          </a:p>
        </p:txBody>
      </p:sp>
      <p:sp>
        <p:nvSpPr>
          <p:cNvPr id="30726" name="TextBox 8">
            <a:extLst>
              <a:ext uri="{FF2B5EF4-FFF2-40B4-BE49-F238E27FC236}">
                <a16:creationId xmlns:a16="http://schemas.microsoft.com/office/drawing/2014/main" id="{D54B437D-9BD0-46C3-81BF-C29972646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660066"/>
                </a:solidFill>
              </a:rPr>
              <a:t>*</a:t>
            </a:r>
          </a:p>
        </p:txBody>
      </p:sp>
      <p:sp>
        <p:nvSpPr>
          <p:cNvPr id="30727" name="Title 1">
            <a:extLst>
              <a:ext uri="{FF2B5EF4-FFF2-40B4-BE49-F238E27FC236}">
                <a16:creationId xmlns:a16="http://schemas.microsoft.com/office/drawing/2014/main" id="{FA4D5D58-CDF0-45B2-ADBC-E087E0DD9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762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chemeClr val="bg1"/>
                </a:solidFill>
                <a:latin typeface="Helvetica" panose="020B0604020202020204" pitchFamily="34" charset="0"/>
              </a:rPr>
              <a:t>Internal VS External Recruitment</a:t>
            </a:r>
          </a:p>
        </p:txBody>
      </p:sp>
      <p:sp>
        <p:nvSpPr>
          <p:cNvPr id="30728" name="TextBox 9">
            <a:extLst>
              <a:ext uri="{FF2B5EF4-FFF2-40B4-BE49-F238E27FC236}">
                <a16:creationId xmlns:a16="http://schemas.microsoft.com/office/drawing/2014/main" id="{0FCDED2C-2EA9-4359-AA27-45727B5F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55600"/>
            <a:ext cx="1676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 i="1">
                <a:solidFill>
                  <a:srgbClr val="FFFFFF"/>
                </a:solidFill>
                <a:latin typeface="Helvetica" panose="020B0604020202020204" pitchFamily="34" charset="0"/>
              </a:rPr>
              <a:t>Recruiting Employees from a Diverse Population</a:t>
            </a:r>
          </a:p>
        </p:txBody>
      </p:sp>
      <p:sp>
        <p:nvSpPr>
          <p:cNvPr id="30729" name="TextBox 11">
            <a:extLst>
              <a:ext uri="{FF2B5EF4-FFF2-40B4-BE49-F238E27FC236}">
                <a16:creationId xmlns:a16="http://schemas.microsoft.com/office/drawing/2014/main" id="{8F3857C8-519E-4EA2-AEF5-B6E6984C4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0"/>
            <a:ext cx="6858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bg1"/>
                </a:solidFill>
                <a:latin typeface="Helvetica" panose="020B0604020202020204" pitchFamily="34" charset="0"/>
              </a:rPr>
              <a:t>LG4</a:t>
            </a:r>
          </a:p>
        </p:txBody>
      </p:sp>
      <p:sp>
        <p:nvSpPr>
          <p:cNvPr id="30730" name="TextBox 11">
            <a:extLst>
              <a:ext uri="{FF2B5EF4-FFF2-40B4-BE49-F238E27FC236}">
                <a16:creationId xmlns:a16="http://schemas.microsoft.com/office/drawing/2014/main" id="{97572BE0-096F-4F50-B392-EAAF540E9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52600"/>
            <a:ext cx="80772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9725" indent="-33972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endParaRPr lang="en-US" altLang="en-US" sz="2500" i="1" dirty="0">
              <a:latin typeface="Helvetica" panose="020B0604020202020204" pitchFamily="34" charset="0"/>
            </a:endParaRPr>
          </a:p>
        </p:txBody>
      </p:sp>
      <p:sp>
        <p:nvSpPr>
          <p:cNvPr id="30733" name="Text Box 10">
            <a:extLst>
              <a:ext uri="{FF2B5EF4-FFF2-40B4-BE49-F238E27FC236}">
                <a16:creationId xmlns:a16="http://schemas.microsoft.com/office/drawing/2014/main" id="{6C3250FB-EF74-42B6-84CF-06F72A69C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30963"/>
            <a:ext cx="914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11-</a:t>
            </a:r>
            <a:fld id="{D71B3477-41BE-4C79-B686-3C2353F577BB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2400">
              <a:latin typeface="Arial" panose="020B060402020202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624E0C5-D734-4B58-9216-CF6D12D8C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649092"/>
              </p:ext>
            </p:extLst>
          </p:nvPr>
        </p:nvGraphicFramePr>
        <p:xfrm>
          <a:off x="645307" y="1944027"/>
          <a:ext cx="7651750" cy="40043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673475">
                  <a:extLst>
                    <a:ext uri="{9D8B030D-6E8A-4147-A177-3AD203B41FA5}">
                      <a16:colId xmlns:a16="http://schemas.microsoft.com/office/drawing/2014/main" val="61186125"/>
                    </a:ext>
                  </a:extLst>
                </a:gridCol>
                <a:gridCol w="3978275">
                  <a:extLst>
                    <a:ext uri="{9D8B030D-6E8A-4147-A177-3AD203B41FA5}">
                      <a16:colId xmlns:a16="http://schemas.microsoft.com/office/drawing/2014/main" val="546624778"/>
                    </a:ext>
                  </a:extLst>
                </a:gridCol>
              </a:tblGrid>
              <a:tr h="751401">
                <a:tc>
                  <a:txBody>
                    <a:bodyPr/>
                    <a:lstStyle/>
                    <a:p>
                      <a:r>
                        <a:rPr lang="en-US" dirty="0"/>
                        <a:t>Internal 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External 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374529"/>
                  </a:ext>
                </a:extLst>
              </a:tr>
              <a:tr h="1400167">
                <a:tc>
                  <a:txBody>
                    <a:bodyPr/>
                    <a:lstStyle/>
                    <a:p>
                      <a:r>
                        <a:rPr lang="en-US" b="1" dirty="0"/>
                        <a:t>Pros: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Cost &amp; time-effective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Improves loyalty &amp; morale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Increase employee retention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Pros: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/>
                        <a:t>Brings new ideas, experience and qualifications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074297"/>
                  </a:ext>
                </a:extLst>
              </a:tr>
              <a:tr h="1852768">
                <a:tc>
                  <a:txBody>
                    <a:bodyPr/>
                    <a:lstStyle/>
                    <a:p>
                      <a:r>
                        <a:rPr lang="en-US" b="1" dirty="0"/>
                        <a:t>Cons: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/>
                        <a:t>Stagnant innovation &amp; culture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/>
                        <a:t>Create vacancy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Cons:</a:t>
                      </a:r>
                    </a:p>
                    <a:p>
                      <a:r>
                        <a:rPr lang="en-US" b="0" dirty="0"/>
                        <a:t>-  Limits understanding and adaptability </a:t>
                      </a:r>
                    </a:p>
                    <a:p>
                      <a:r>
                        <a:rPr lang="en-US" b="0" dirty="0"/>
                        <a:t>-  Creates disputes among more deserving existing staff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956040"/>
                  </a:ext>
                </a:extLst>
              </a:tr>
            </a:tbl>
          </a:graphicData>
        </a:graphic>
      </p:graphicFrame>
      <p:pic>
        <p:nvPicPr>
          <p:cNvPr id="10" name="Picture 9" descr="BracU Logo | Brac University">
            <a:extLst>
              <a:ext uri="{FF2B5EF4-FFF2-40B4-BE49-F238E27FC236}">
                <a16:creationId xmlns:a16="http://schemas.microsoft.com/office/drawing/2014/main" id="{602DF93E-D07C-42C4-AE70-D1F2BE084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2" y="5277837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077296-F4F5-49BB-A916-6C1B42BD4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675" y="5308953"/>
            <a:ext cx="2066723" cy="1326797"/>
          </a:xfrm>
          <a:prstGeom prst="rect">
            <a:avLst/>
          </a:prstGeom>
        </p:spPr>
      </p:pic>
      <p:sp>
        <p:nvSpPr>
          <p:cNvPr id="22" name="Footer Placeholder 6">
            <a:extLst>
              <a:ext uri="{FF2B5EF4-FFF2-40B4-BE49-F238E27FC236}">
                <a16:creationId xmlns:a16="http://schemas.microsoft.com/office/drawing/2014/main" id="{08BC29FE-AAF3-40D1-8640-42A5B077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0356" y="6583363"/>
            <a:ext cx="3352800" cy="331787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Copyright @2020 Nusrat Hafiz.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3532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192"/>
    </mc:Choice>
    <mc:Fallback xmlns="">
      <p:transition spd="slow" advTm="113192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26943</TotalTime>
  <Words>864</Words>
  <Application>Microsoft Office PowerPoint</Application>
  <PresentationFormat>On-screen Show (4:3)</PresentationFormat>
  <Paragraphs>136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Helvetica</vt:lpstr>
      <vt:lpstr>Tahoma</vt:lpstr>
      <vt:lpstr>Times New Roman</vt:lpstr>
      <vt:lpstr>Wingdings</vt:lpstr>
      <vt:lpstr>Office Theme</vt:lpstr>
      <vt:lpstr>PowerPoint Presentation</vt:lpstr>
      <vt:lpstr>Learning Objectives</vt:lpstr>
      <vt:lpstr>DETERMINING FIRM’S HR NEEDS</vt:lpstr>
      <vt:lpstr>HUMAN RESOURCE PLANNING PROCESS</vt:lpstr>
      <vt:lpstr>Job Analysis</vt:lpstr>
      <vt:lpstr>Sample Job Analysis </vt:lpstr>
      <vt:lpstr>Recruiting employees from diverse population</vt:lpstr>
      <vt:lpstr>Challenges of recruiting employees</vt:lpstr>
      <vt:lpstr>Internal VS External Recruitment</vt:lpstr>
      <vt:lpstr>Recruitment sources</vt:lpstr>
      <vt:lpstr>Mini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Molly McHugh</dc:creator>
  <cp:lastModifiedBy>ali hafiz</cp:lastModifiedBy>
  <cp:revision>206</cp:revision>
  <dcterms:created xsi:type="dcterms:W3CDTF">2009-06-22T16:52:27Z</dcterms:created>
  <dcterms:modified xsi:type="dcterms:W3CDTF">2020-08-08T10:28:11Z</dcterms:modified>
</cp:coreProperties>
</file>