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49" r:id="rId2"/>
    <p:sldId id="280" r:id="rId3"/>
    <p:sldId id="323" r:id="rId4"/>
    <p:sldId id="324" r:id="rId5"/>
    <p:sldId id="325" r:id="rId6"/>
    <p:sldId id="326" r:id="rId7"/>
    <p:sldId id="345" r:id="rId8"/>
    <p:sldId id="327" r:id="rId9"/>
    <p:sldId id="328" r:id="rId10"/>
    <p:sldId id="329" r:id="rId11"/>
    <p:sldId id="330" r:id="rId12"/>
    <p:sldId id="331" r:id="rId13"/>
    <p:sldId id="332" r:id="rId14"/>
    <p:sldId id="333" r:id="rId15"/>
    <p:sldId id="335" r:id="rId16"/>
    <p:sldId id="348" r:id="rId17"/>
    <p:sldId id="336" r:id="rId18"/>
    <p:sldId id="337" r:id="rId19"/>
    <p:sldId id="338" r:id="rId20"/>
    <p:sldId id="339" r:id="rId21"/>
    <p:sldId id="340" r:id="rId22"/>
    <p:sldId id="341" r:id="rId23"/>
    <p:sldId id="3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8BA5E-1D32-44BA-A5D9-FBDA8F2BED3A}"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82ABE-A494-44F8-AC2D-0517CF0CF6D8}" type="slidenum">
              <a:rPr lang="en-US" smtClean="0"/>
              <a:t>‹#›</a:t>
            </a:fld>
            <a:endParaRPr lang="en-US"/>
          </a:p>
        </p:txBody>
      </p:sp>
    </p:spTree>
    <p:extLst>
      <p:ext uri="{BB962C8B-B14F-4D97-AF65-F5344CB8AC3E}">
        <p14:creationId xmlns:p14="http://schemas.microsoft.com/office/powerpoint/2010/main" val="1159203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0E000F0-FF23-4E4F-807B-D4A3704A93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1C38A70C-90E7-4044-AF93-6C24995028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See Learning Goal 6: Illustrate employee training and development methods.</a:t>
            </a:r>
          </a:p>
          <a:p>
            <a:pPr marL="228600" indent="-228600"/>
            <a:endParaRPr lang="en-US" altLang="en-US"/>
          </a:p>
          <a:p>
            <a:pPr marL="228600" indent="-228600"/>
            <a:r>
              <a:rPr lang="en-US" altLang="en-US" u="sng"/>
              <a:t>Why Good Employees Quit</a:t>
            </a:r>
            <a:endParaRPr lang="en-US" altLang="en-US"/>
          </a:p>
          <a:p>
            <a:pPr marL="228600" indent="-228600">
              <a:buFontTx/>
              <a:buAutoNum type="arabicPeriod"/>
            </a:pPr>
            <a:r>
              <a:rPr lang="en-US" altLang="en-US"/>
              <a:t> This slide presents some of the reasons why good employees quit.</a:t>
            </a:r>
          </a:p>
          <a:p>
            <a:pPr marL="228600" indent="-228600">
              <a:buFontTx/>
              <a:buAutoNum type="arabicPeriod"/>
            </a:pPr>
            <a:r>
              <a:rPr lang="en-US" altLang="en-US"/>
              <a:t> Ask the students:  Why is it important for managers to understand why employees leave a company?  </a:t>
            </a:r>
            <a:r>
              <a:rPr lang="en-US" altLang="en-US" i="1"/>
              <a:t>(It translates directly into the bottom line of the organization.  The higher the turnover, the higher the costs for recruiting, selecting, training and development, etc.)</a:t>
            </a:r>
            <a:endParaRPr lang="en-US" altLang="en-US"/>
          </a:p>
          <a:p>
            <a:pPr marL="228600" indent="-228600">
              <a:buFontTx/>
              <a:buAutoNum type="arabicPeriod"/>
            </a:pPr>
            <a:r>
              <a:rPr lang="en-US" altLang="en-US"/>
              <a:t> Ask the students:  What are other reasons why employee retention is important? </a:t>
            </a:r>
            <a:r>
              <a:rPr lang="en-US" altLang="en-US" i="1"/>
              <a:t>(Some other reasons may be morale of the workers, ability to recruit, reputation and image of the company, etc.)</a:t>
            </a:r>
          </a:p>
          <a:p>
            <a:pPr marL="228600" indent="-228600">
              <a:buFontTx/>
              <a:buAutoNum type="arabicPeriod"/>
            </a:pPr>
            <a:r>
              <a:rPr lang="en-US" altLang="en-US"/>
              <a:t> Ask the students:  Would you like to work at a place that feels like it has a revolving door?</a:t>
            </a:r>
          </a:p>
          <a:p>
            <a:pPr marL="228600" indent="-228600"/>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E94518D-F836-4E68-94A8-C09F78BF3E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847BA51F-A237-46C5-AD24-37FFB3F482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pPr eaLnBrk="1" hangingPunct="1"/>
            <a:endParaRPr lang="en-US" altLang="en-US"/>
          </a:p>
          <a:p>
            <a:pPr eaLnBrk="1" hangingPunct="1"/>
            <a:r>
              <a:rPr lang="en-US" altLang="en-US"/>
              <a:t>Skill-based pay is increased when teams learn and apply new skills. Gain sharing bases team bonuses on improvements over previous performance.</a:t>
            </a:r>
          </a:p>
        </p:txBody>
      </p:sp>
      <p:sp>
        <p:nvSpPr>
          <p:cNvPr id="78852" name="Slide Number Placeholder 3">
            <a:extLst>
              <a:ext uri="{FF2B5EF4-FFF2-40B4-BE49-F238E27FC236}">
                <a16:creationId xmlns:a16="http://schemas.microsoft.com/office/drawing/2014/main" id="{4F0545E9-F2C1-4DB8-BAB2-4B4CDFFEE7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69569A40-3140-4B85-AFDB-AEA9E150EC8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31DB2833-07F8-4990-A1F0-235DA98F3A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D013B0B2-1307-4237-8192-A614298AB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pPr eaLnBrk="1" hangingPunct="1"/>
            <a:endParaRPr lang="en-US" altLang="en-US"/>
          </a:p>
          <a:p>
            <a:pPr eaLnBrk="1" hangingPunct="1"/>
            <a:r>
              <a:rPr lang="en-US" altLang="en-US"/>
              <a:t>The rising cost of healthcare and the cost of employer provided health insurance is unsustainable in the long term.  This requires both management and employees to create systems that keep cost down, but still provide meaningful coverage.  This could include employee wellness programs and/or higher deductibles.  </a:t>
            </a:r>
          </a:p>
        </p:txBody>
      </p:sp>
      <p:sp>
        <p:nvSpPr>
          <p:cNvPr id="80900" name="Slide Number Placeholder 3">
            <a:extLst>
              <a:ext uri="{FF2B5EF4-FFF2-40B4-BE49-F238E27FC236}">
                <a16:creationId xmlns:a16="http://schemas.microsoft.com/office/drawing/2014/main" id="{8EF795D5-4A13-408E-B0AA-FB2657023B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461B785E-47A9-43D2-8071-371D7E83CE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F63ABFB4-8790-4D80-A733-399DDA0C0E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7346789C-B139-4B2F-83F4-62474603C7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pPr eaLnBrk="1" hangingPunct="1"/>
            <a:endParaRPr lang="en-US" altLang="en-US"/>
          </a:p>
        </p:txBody>
      </p:sp>
      <p:sp>
        <p:nvSpPr>
          <p:cNvPr id="82948" name="Slide Number Placeholder 3">
            <a:extLst>
              <a:ext uri="{FF2B5EF4-FFF2-40B4-BE49-F238E27FC236}">
                <a16:creationId xmlns:a16="http://schemas.microsoft.com/office/drawing/2014/main" id="{80EC5E0D-0467-41A7-8E3C-59B354C4B4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E01661C5-1FF0-4E75-A135-7AA02D9CC750}"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B7955DC0-FEF4-4206-B507-A4066AB8AA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3162B758-A01B-4943-9D98-47E50F990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pPr eaLnBrk="1" hangingPunct="1"/>
            <a:endParaRPr lang="en-US" altLang="en-US"/>
          </a:p>
          <a:p>
            <a:pPr eaLnBrk="1" hangingPunct="1"/>
            <a:r>
              <a:rPr lang="en-US" altLang="en-US"/>
              <a:t>The name of the game today regarding employee benefits is creativity!  </a:t>
            </a:r>
          </a:p>
        </p:txBody>
      </p:sp>
      <p:sp>
        <p:nvSpPr>
          <p:cNvPr id="84996" name="Slide Number Placeholder 3">
            <a:extLst>
              <a:ext uri="{FF2B5EF4-FFF2-40B4-BE49-F238E27FC236}">
                <a16:creationId xmlns:a16="http://schemas.microsoft.com/office/drawing/2014/main" id="{B35E1532-8C8B-4007-8478-96076A0B7E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3820F15-D6B8-4755-9551-A13214277779}"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2A12AA2-5523-4AC9-B04E-FF63C45FE0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BE752CC3-E1B3-41DE-8202-FFA0AD1CC8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See Learning Goal 8: Summarize the objectives of employee compensation programs, and evaluate pay systems and fringe benefits.</a:t>
            </a:r>
          </a:p>
          <a:p>
            <a:pPr marL="228600" indent="-228600"/>
            <a:endParaRPr lang="en-US" altLang="en-US"/>
          </a:p>
          <a:p>
            <a:pPr marL="228600" indent="-228600"/>
            <a:r>
              <a:rPr lang="en-US" altLang="en-US"/>
              <a:t>Changing Times</a:t>
            </a:r>
          </a:p>
          <a:p>
            <a:pPr marL="228600" indent="-228600">
              <a:buFontTx/>
              <a:buAutoNum type="arabicPeriod"/>
            </a:pPr>
            <a:r>
              <a:rPr lang="en-US" altLang="en-US"/>
              <a:t> This slide shows how employees have moved away from monetary based employee benefits to non-monetary based employee benefits.</a:t>
            </a:r>
          </a:p>
          <a:p>
            <a:pPr marL="228600" indent="-228600">
              <a:buFontTx/>
              <a:buAutoNum type="arabicPeriod"/>
            </a:pPr>
            <a:r>
              <a:rPr lang="en-US" altLang="en-US"/>
              <a:t> Discuss with students the implication of this trend.</a:t>
            </a:r>
          </a:p>
          <a:p>
            <a:pPr marL="228600" indent="-228600">
              <a:buFontTx/>
              <a:buAutoNum type="arabicPeriod"/>
            </a:pPr>
            <a:r>
              <a:rPr lang="en-US" altLang="en-US"/>
              <a:t> Ask the students:  Why has this shift occurred?   (</a:t>
            </a:r>
            <a:r>
              <a:rPr lang="en-US" altLang="en-US" i="1"/>
              <a:t>Answers will vary but will should include competition and globalization</a:t>
            </a:r>
            <a:r>
              <a:rPr lang="en-US" altLang="en-U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2180D1E-82B6-49AD-9CA7-3A0FCE66C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612D6F75-E9D9-4884-8E0C-C7D1963102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See Learning Goal 8: Summarize the objectives of employee compensation programs, and evaluate pay systems and fringe benefits.</a:t>
            </a:r>
          </a:p>
          <a:p>
            <a:pPr marL="228600" indent="-228600"/>
            <a:endParaRPr lang="en-US" altLang="en-US"/>
          </a:p>
          <a:p>
            <a:pPr marL="228600" indent="-228600"/>
            <a:r>
              <a:rPr lang="en-US" altLang="en-US" u="sng"/>
              <a:t>Vacation Days Per Year</a:t>
            </a:r>
          </a:p>
          <a:p>
            <a:pPr marL="228600" indent="-228600">
              <a:buFontTx/>
              <a:buAutoNum type="arabicPeriod"/>
            </a:pPr>
            <a:r>
              <a:rPr lang="en-US" altLang="en-US"/>
              <a:t> This slide presents a comparison of number of vacation days per year in different countries.</a:t>
            </a:r>
          </a:p>
          <a:p>
            <a:pPr marL="228600" indent="-228600">
              <a:buFontTx/>
              <a:buAutoNum type="arabicPeriod"/>
            </a:pPr>
            <a:r>
              <a:rPr lang="en-US" altLang="en-US"/>
              <a:t> Italy leads with an average of 42 vacation days per year where as the U.S. comes in last with just 13 days.</a:t>
            </a:r>
          </a:p>
          <a:p>
            <a:pPr marL="228600" indent="-228600">
              <a:buFontTx/>
              <a:buAutoNum type="arabicPeriod"/>
            </a:pPr>
            <a:r>
              <a:rPr lang="en-US" altLang="en-US"/>
              <a:t> Even though the U.S. comes in last with only 13 days, an interesting fact to share with the students is that most American don’t even use these 13 days.</a:t>
            </a:r>
          </a:p>
          <a:p>
            <a:pPr marL="228600" indent="-228600">
              <a:buFontTx/>
              <a:buAutoNum type="arabicPeriod"/>
            </a:pPr>
            <a:r>
              <a:rPr lang="en-US" altLang="en-US"/>
              <a:t> Ask the students:  What impact does this benefit of number of days of vacation have on recruiting at an international level? </a:t>
            </a:r>
            <a:r>
              <a:rPr lang="en-US" altLang="en-US" i="1"/>
              <a:t>(Most should be able to identify that domestically, it may not have much of an impact.  However internationally, potential candidates would be comparing between different countries.  Especially if they are from one of the ones that offer a much higher number of vacation days, such as Italy, France, or Germany. This may have an impact on the ability of an organization to recruit.)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6F3E0500-8F2F-4B45-A90F-D2DE7D8E1F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FA6BB349-C663-418D-ADF9-CC34707966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pPr eaLnBrk="1" hangingPunct="1"/>
            <a:endParaRPr lang="en-US" altLang="en-US"/>
          </a:p>
        </p:txBody>
      </p:sp>
      <p:sp>
        <p:nvSpPr>
          <p:cNvPr id="91140" name="Slide Number Placeholder 3">
            <a:extLst>
              <a:ext uri="{FF2B5EF4-FFF2-40B4-BE49-F238E27FC236}">
                <a16:creationId xmlns:a16="http://schemas.microsoft.com/office/drawing/2014/main" id="{22C0C749-CE33-4966-A904-3905E5A9AD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5FD8665-BF19-45FA-A06B-4E0DCD24F13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3AEA4D8C-103D-4C71-ABB0-2AD3428232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D32B0C48-CE53-43CF-98EB-3622844548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9:  Show how managers use scheduling plans to adapt to workers’ needs.  </a:t>
            </a:r>
          </a:p>
          <a:p>
            <a:pPr eaLnBrk="1" hangingPunct="1"/>
            <a:endParaRPr lang="en-US" altLang="en-US"/>
          </a:p>
        </p:txBody>
      </p:sp>
      <p:sp>
        <p:nvSpPr>
          <p:cNvPr id="93188" name="Slide Number Placeholder 3">
            <a:extLst>
              <a:ext uri="{FF2B5EF4-FFF2-40B4-BE49-F238E27FC236}">
                <a16:creationId xmlns:a16="http://schemas.microsoft.com/office/drawing/2014/main" id="{D18D9BE4-FE12-4B97-936C-E793B4D8CA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A853D42-04B5-4ED5-9CA5-4C1B8D6821A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AC68A7FC-48CA-402E-83E0-34AF2F4BF8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6C995ECB-D6F9-4554-9117-72EA9FA54F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9:  Show how managers use scheduling plans to adapt to workers’ needs.  </a:t>
            </a:r>
          </a:p>
          <a:p>
            <a:pPr eaLnBrk="1" hangingPunct="1"/>
            <a:endParaRPr lang="en-US" altLang="en-US"/>
          </a:p>
        </p:txBody>
      </p:sp>
      <p:sp>
        <p:nvSpPr>
          <p:cNvPr id="95236" name="Slide Number Placeholder 3">
            <a:extLst>
              <a:ext uri="{FF2B5EF4-FFF2-40B4-BE49-F238E27FC236}">
                <a16:creationId xmlns:a16="http://schemas.microsoft.com/office/drawing/2014/main" id="{64A6970F-4B8E-469C-864B-C64FA56666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8CAF7775-E529-4202-845D-7A5100A92D09}"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435905E-A0F9-4F2C-A2BB-4F5508D8C0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BC84CD9A-6618-4C12-961E-A19C4CF48F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9:  Show how managers use scheduling plans to adapt to workers’ needs.  </a:t>
            </a:r>
          </a:p>
          <a:p>
            <a:pPr eaLnBrk="1" hangingPunct="1"/>
            <a:endParaRPr lang="en-US" altLang="en-US"/>
          </a:p>
          <a:p>
            <a:pPr eaLnBrk="1" hangingPunct="1"/>
            <a:r>
              <a:rPr lang="en-US" altLang="en-US"/>
              <a:t>Flextime gives employees some freedom and empowers them to work when it best meets their schedule.  The benefits are obvious and often lead to a more motivated workforce.  </a:t>
            </a:r>
          </a:p>
        </p:txBody>
      </p:sp>
      <p:sp>
        <p:nvSpPr>
          <p:cNvPr id="97284" name="Slide Number Placeholder 3">
            <a:extLst>
              <a:ext uri="{FF2B5EF4-FFF2-40B4-BE49-F238E27FC236}">
                <a16:creationId xmlns:a16="http://schemas.microsoft.com/office/drawing/2014/main" id="{58755098-4932-4278-96AB-F7B57ADB27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8F0C8780-D6AF-4AEE-84EA-14C0DFA47E3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0E98E4F-0D3B-40D9-8046-80DEAC78EF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CD2BA63E-2D2E-403E-B014-70D4B1874B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6: Illustrate employee training and development methods.</a:t>
            </a:r>
          </a:p>
          <a:p>
            <a:endParaRPr lang="en-US" altLang="en-US"/>
          </a:p>
          <a:p>
            <a:r>
              <a:rPr lang="en-US" altLang="en-US"/>
              <a:t>Many students are familiar with social networking but are unfamiliar with career networking.  Ask the students:  How can you use sites like Facebook, YouTube, and Twitter to establish and maintain contacts with key managers in and out of the organization?   </a:t>
            </a:r>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92D20FEF-0937-4E7E-BD5D-2A6C1E55D4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CC8ECE4B-BEA3-4CF1-BC75-2ABADB5F3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9:  Show how managers use scheduling plans to adapt to workers’ needs.  </a:t>
            </a:r>
          </a:p>
          <a:p>
            <a:pPr eaLnBrk="1" hangingPunct="1"/>
            <a:endParaRPr lang="en-US" altLang="en-US"/>
          </a:p>
        </p:txBody>
      </p:sp>
      <p:sp>
        <p:nvSpPr>
          <p:cNvPr id="99332" name="Slide Number Placeholder 3">
            <a:extLst>
              <a:ext uri="{FF2B5EF4-FFF2-40B4-BE49-F238E27FC236}">
                <a16:creationId xmlns:a16="http://schemas.microsoft.com/office/drawing/2014/main" id="{DAD0C266-62A5-4217-A509-D64C25BD8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011E90D-E28C-4D52-884C-2559D7336F7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90042F51-6F11-4C4D-8BDF-BC92426105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6FCD6019-5478-4710-AA95-728862D7E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9:  Show how managers use scheduling plans to adapt to workers’ needs.  </a:t>
            </a:r>
          </a:p>
          <a:p>
            <a:pPr eaLnBrk="1" hangingPunct="1"/>
            <a:endParaRPr lang="en-US" altLang="en-US"/>
          </a:p>
        </p:txBody>
      </p:sp>
      <p:sp>
        <p:nvSpPr>
          <p:cNvPr id="101380" name="Slide Number Placeholder 3">
            <a:extLst>
              <a:ext uri="{FF2B5EF4-FFF2-40B4-BE49-F238E27FC236}">
                <a16:creationId xmlns:a16="http://schemas.microsoft.com/office/drawing/2014/main" id="{37097EDF-0CB1-4FDD-A6C4-A50DCB47F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D57E842-D820-4114-B7C1-C004C71EFE2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2555CD17-C2DE-493D-B5BD-1C3697B345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0292EC8E-4AF1-4D9E-A73B-A6373FA4B8E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228600" indent="-228600" eaLnBrk="1" hangingPunct="1">
              <a:spcBef>
                <a:spcPct val="0"/>
              </a:spcBef>
              <a:buFontTx/>
              <a:buAutoNum type="arabicPeriod"/>
              <a:defRPr/>
            </a:pPr>
            <a:r>
              <a:rPr lang="en-US" altLang="en-US"/>
              <a:t>Name and describe five alternative compensation techniques. </a:t>
            </a:r>
            <a:r>
              <a:rPr lang="en-US" altLang="en-US" i="1"/>
              <a:t>Commission Plans - rewarding employees with a percentage of sales. Bonus Plans - rewarding employees with payment based on achievement of a predetermined goal. Profit Sharing Plans - giving employees the ability to share in a percentage of the company’s profit. Gain-Sharing Plans - bonus is based on improvements over previous performance. Stock Options - granting employees shares of stocks based on performance.</a:t>
            </a:r>
            <a:r>
              <a:rPr lang="en-US" altLang="en-US"/>
              <a:t>  </a:t>
            </a:r>
          </a:p>
          <a:p>
            <a:pPr marL="228600" indent="-228600" eaLnBrk="1" hangingPunct="1">
              <a:spcBef>
                <a:spcPct val="0"/>
              </a:spcBef>
              <a:spcAft>
                <a:spcPts val="1200"/>
              </a:spcAft>
              <a:buFontTx/>
              <a:buAutoNum type="arabicPeriod"/>
              <a:defRPr/>
            </a:pPr>
            <a:endParaRPr lang="en-US" altLang="en-US"/>
          </a:p>
          <a:p>
            <a:pPr marL="228600" indent="-228600" eaLnBrk="1" hangingPunct="1">
              <a:spcBef>
                <a:spcPct val="0"/>
              </a:spcBef>
              <a:spcAft>
                <a:spcPts val="1200"/>
              </a:spcAft>
              <a:buFontTx/>
              <a:buAutoNum type="arabicPeriod"/>
              <a:defRPr/>
            </a:pPr>
            <a:r>
              <a:rPr lang="en-US" altLang="en-US"/>
              <a:t>What advantages do compensation plans such as profit sharing offer an organization?  </a:t>
            </a:r>
            <a:r>
              <a:rPr lang="en-US" altLang="en-US" i="1"/>
              <a:t>The hope is that profit sharing plans will motivate employees to think like owners.  </a:t>
            </a:r>
          </a:p>
          <a:p>
            <a:pPr marL="228600" indent="-228600" eaLnBrk="1" hangingPunct="1">
              <a:spcBef>
                <a:spcPct val="0"/>
              </a:spcBef>
              <a:spcAft>
                <a:spcPts val="1200"/>
              </a:spcAft>
              <a:buFontTx/>
              <a:buAutoNum type="arabicPeriod"/>
              <a:defRPr/>
            </a:pPr>
            <a:endParaRPr lang="en-US" altLang="en-US" i="1"/>
          </a:p>
          <a:p>
            <a:pPr marL="228600" indent="-228600" eaLnBrk="1" hangingPunct="1">
              <a:spcBef>
                <a:spcPct val="0"/>
              </a:spcBef>
              <a:spcAft>
                <a:spcPts val="1200"/>
              </a:spcAft>
              <a:buFontTx/>
              <a:buAutoNum type="arabicPeriod"/>
              <a:defRPr/>
            </a:pPr>
            <a:r>
              <a:rPr lang="en-US" altLang="en-US"/>
              <a:t>What are the benefits and challenges of flextime?  Telecommuting?  Job sharing?  </a:t>
            </a:r>
            <a:r>
              <a:rPr lang="en-US" altLang="en-US" i="1"/>
              <a:t>Flextime benefits include allowing employees to adjust to work/life demands. Challenges of flextime include not being applicable for all businesses, making communication more difficult, and creating the possibility of resentment if employees abuse the system. Telecommuting benefits include cost saving for employers and allows employees to manage work/life demands. Challenges of telecommuting includes that it requires disciplined employees to stay focused and communication with employees may suffer. Job sharing benefits include employment opportunities for those who cannot (or prefer not to) work full-time, reduced absenteeism and tardiness, retention of experienced workers and ability to schedule workers during peak times.  Challenges of job sharing include the need to hire, train, motivate, and supervise at least twice as many employees. </a:t>
            </a:r>
            <a:endParaRPr lang="en-US" altLang="en-US" sz="2700">
              <a:latin typeface="Helvetica" panose="020B0604020202020204" pitchFamily="34" charset="0"/>
            </a:endParaRPr>
          </a:p>
        </p:txBody>
      </p:sp>
      <p:sp>
        <p:nvSpPr>
          <p:cNvPr id="103428" name="Slide Number Placeholder 3">
            <a:extLst>
              <a:ext uri="{FF2B5EF4-FFF2-40B4-BE49-F238E27FC236}">
                <a16:creationId xmlns:a16="http://schemas.microsoft.com/office/drawing/2014/main" id="{3CF52B0B-AF0F-4BB0-9671-157689A3A5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CB9A4CE-50E0-4DBB-B48E-8586378B75BE}"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863A96A-B79E-4F7A-8005-3847181A7D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EF0C4BF7-24EF-47F1-A02D-E485BB50BA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7: Trace the six steps in appraising employee compensation programs.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AC7A8359-BB54-454E-8FD5-275FC5E844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1027">
            <a:extLst>
              <a:ext uri="{FF2B5EF4-FFF2-40B4-BE49-F238E27FC236}">
                <a16:creationId xmlns:a16="http://schemas.microsoft.com/office/drawing/2014/main" id="{519727C6-CB91-47F0-8E20-42125E0615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7: Trace the six steps in appraising employee compensation programs.</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CE4B48A-5DDE-448F-A460-50D7D7F1D4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C097EDB-AA12-478C-A1BA-27C38D2784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See Learning Goal 7: Trace the six steps in appraising employee compensation programs.</a:t>
            </a:r>
          </a:p>
          <a:p>
            <a:pPr marL="228600" indent="-228600"/>
            <a:endParaRPr lang="en-US" altLang="en-US"/>
          </a:p>
          <a:p>
            <a:pPr marL="228600" indent="-228600"/>
            <a:r>
              <a:rPr lang="en-US" altLang="en-US" u="sng"/>
              <a:t>Major Uses of Performance Appraisals</a:t>
            </a:r>
            <a:endParaRPr lang="en-US" altLang="en-US"/>
          </a:p>
          <a:p>
            <a:pPr marL="228600" indent="-228600">
              <a:buFontTx/>
              <a:buAutoNum type="arabicPeriod"/>
            </a:pPr>
            <a:r>
              <a:rPr lang="en-US" altLang="en-US"/>
              <a:t> This slide gives students insight as to the importance of regular performance appraisals.  </a:t>
            </a:r>
          </a:p>
          <a:p>
            <a:pPr marL="228600" indent="-228600">
              <a:buFontTx/>
              <a:buAutoNum type="arabicPeriod"/>
            </a:pPr>
            <a:r>
              <a:rPr lang="en-US" altLang="en-US"/>
              <a:t> To start a discussion on performance appraisals ask students to discuss the 360-degree review.</a:t>
            </a:r>
          </a:p>
          <a:p>
            <a:pPr marL="228600" indent="-228600">
              <a:buFontTx/>
              <a:buAutoNum type="arabicPeriod"/>
            </a:pPr>
            <a:r>
              <a:rPr lang="en-US" altLang="en-US"/>
              <a:t> After the discussion use the next slide to walk students through some of the problems associated with performance appraisals.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904E6AE-2956-4783-9975-B28A1DCD92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0D0627EF-4CC5-4982-BAA3-75B4E123BC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t>See Learning Goal 7: Trace the six steps in appraising employee compensation programs.</a:t>
            </a:r>
          </a:p>
          <a:p>
            <a:pPr marL="228600" indent="-228600"/>
            <a:endParaRPr lang="en-US" altLang="en-US" u="sng"/>
          </a:p>
          <a:p>
            <a:pPr marL="228600" indent="-228600"/>
            <a:r>
              <a:rPr lang="en-US" altLang="en-US" u="sng"/>
              <a:t>Performance Appraisal Mistakes</a:t>
            </a:r>
            <a:endParaRPr lang="en-US" altLang="en-US"/>
          </a:p>
          <a:p>
            <a:pPr marL="228600" indent="-228600">
              <a:buFontTx/>
              <a:buAutoNum type="arabicPeriod"/>
            </a:pPr>
            <a:r>
              <a:rPr lang="en-US" altLang="en-US"/>
              <a:t> This slide highlights some of the problems made while reviewing employees.</a:t>
            </a:r>
          </a:p>
          <a:p>
            <a:pPr marL="228600" indent="-228600">
              <a:buFontTx/>
              <a:buAutoNum type="arabicPeriod"/>
            </a:pPr>
            <a:r>
              <a:rPr lang="en-US" altLang="en-US"/>
              <a:t> Ask the students: How can managers avoid some of the issues discussed in this slide?  </a:t>
            </a:r>
          </a:p>
          <a:p>
            <a:pPr marL="228600" indent="-228600">
              <a:buFontTx/>
              <a:buAutoNum type="arabicPeriod"/>
            </a:pPr>
            <a:r>
              <a:rPr lang="en-US" altLang="en-US"/>
              <a:t> To start a discussion about performance appraisals and teams ask students:  Do you think it is fair to have your own performance appraised based on the work of others on your team?</a:t>
            </a:r>
          </a:p>
          <a:p>
            <a:pPr marL="228600" indent="-228600">
              <a:buFontTx/>
              <a:buAutoNum type="arabicPeriod"/>
            </a:pPr>
            <a:endParaRPr lang="en-US" altLang="en-US"/>
          </a:p>
          <a:p>
            <a:pPr marL="228600" indent="-228600">
              <a:buFontTx/>
              <a:buAutoNum type="arabicPeriod"/>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645B5D4-D2AE-4BE6-811C-A99FDE7285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D666C7AD-FBE9-411D-8079-06CCC12C8E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buFontTx/>
              <a:buAutoNum type="arabicPeriod"/>
            </a:pPr>
            <a:r>
              <a:rPr lang="en-US" altLang="en-US"/>
              <a:t>Name and describe four training techniques.  </a:t>
            </a:r>
            <a:r>
              <a:rPr lang="en-US" altLang="en-US" i="1"/>
              <a:t>Off-the-job training occurs away from the workplace and consists of internal or external programs to develop any of a variety of skills or to foster personal development. An apprenticeship program involves a student or apprentice working alongside an experienced employee to master the skills and procedures of a craft.  Vestibule training or near-the-job training is done in a classroom with equipment similar to that used on the job so employees learn proper methods and safety procedures before assuming a specific job assignment. Job simulation is the use of equipment that duplicates job conditions and tasks so trainees can learn skills before attempting them on the job.  </a:t>
            </a:r>
          </a:p>
          <a:p>
            <a:pPr marL="228600" indent="-228600" eaLnBrk="1" hangingPunct="1">
              <a:spcBef>
                <a:spcPct val="0"/>
              </a:spcBef>
              <a:buFontTx/>
              <a:buAutoNum type="arabicPeriod"/>
            </a:pPr>
            <a:endParaRPr lang="en-US" altLang="en-US" i="1"/>
          </a:p>
          <a:p>
            <a:pPr marL="228600" indent="-228600" eaLnBrk="1" hangingPunct="1">
              <a:spcBef>
                <a:spcPct val="0"/>
              </a:spcBef>
              <a:buFontTx/>
              <a:buAutoNum type="arabicPeriod"/>
            </a:pPr>
            <a:r>
              <a:rPr lang="en-US" altLang="en-US"/>
              <a:t>What’s the primary purpose of a performance appraisal?  </a:t>
            </a:r>
            <a:r>
              <a:rPr lang="en-US" altLang="en-US" i="1"/>
              <a:t>The primary purpose of a performance appraisal is to determine whether workers are doing an effective and efficient job, with a minimum of errors and disruptions.  </a:t>
            </a:r>
            <a:endParaRPr lang="en-US" altLang="en-US"/>
          </a:p>
          <a:p>
            <a:pPr marL="228600" indent="-228600" eaLnBrk="1" hangingPunct="1">
              <a:spcBef>
                <a:spcPct val="0"/>
              </a:spcBef>
              <a:buFontTx/>
              <a:buAutoNum type="arabicPeriod"/>
            </a:pPr>
            <a:endParaRPr lang="en-US" altLang="en-US"/>
          </a:p>
          <a:p>
            <a:pPr marL="228600" indent="-228600" eaLnBrk="1" hangingPunct="1">
              <a:spcBef>
                <a:spcPct val="0"/>
              </a:spcBef>
              <a:buFontTx/>
              <a:buAutoNum type="arabicPeriod"/>
            </a:pPr>
            <a:r>
              <a:rPr lang="en-US" altLang="en-US"/>
              <a:t>What are the six steps in a performance appraisal?  </a:t>
            </a:r>
            <a:r>
              <a:rPr lang="en-US" altLang="en-US" i="1"/>
              <a:t>(1) Establishing performance standards, (2) communicating those standards, (3) evaluating performance, (4) discussing results with employees, (5) taking corrective action, and (6) using the results to make decisions.     </a:t>
            </a:r>
            <a:endParaRPr lang="en-US" altLang="en-US"/>
          </a:p>
          <a:p>
            <a:pPr marL="228600" indent="-228600"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7C5049FD-F8DF-4EB1-8DFF-231F8A90E8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5F3A1F15-140D-4F7C-B100-42DDB367964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BDC195A1-E902-4F66-BEDC-100FF10DCB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1027">
            <a:extLst>
              <a:ext uri="{FF2B5EF4-FFF2-40B4-BE49-F238E27FC236}">
                <a16:creationId xmlns:a16="http://schemas.microsoft.com/office/drawing/2014/main" id="{CA32EB68-2C01-4AFE-8911-860F40B7EB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endParaRPr lang="en-US" altLang="en-US"/>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BD32E48-6953-4411-A367-4878F3DB8A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2A99792A-027D-4E7E-B6E4-09159A99CB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Learning Goal 8: Summarize the objectives of employee compensation programs, and evaluate pay systems and fringe benefits.</a:t>
            </a:r>
          </a:p>
          <a:p>
            <a:endParaRPr lang="en-US" altLang="en-US"/>
          </a:p>
          <a:p>
            <a:r>
              <a:rPr lang="en-US" altLang="en-US"/>
              <a:t>Students should be aware when accepting a job offer to consider not just the salary but the entire compensation package.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A06CA1C-BD3F-4AE4-95A3-ADDE236E6F61}"/>
              </a:ext>
            </a:extLst>
          </p:cNvPr>
          <p:cNvSpPr>
            <a:spLocks noGrp="1"/>
          </p:cNvSpPr>
          <p:nvPr>
            <p:ph type="dt" sz="half" idx="10"/>
          </p:nvPr>
        </p:nvSpPr>
        <p:spPr/>
        <p:txBody>
          <a:bodyPr/>
          <a:lstStyle>
            <a:lvl1pPr>
              <a:defRPr/>
            </a:lvl1pPr>
          </a:lstStyle>
          <a:p>
            <a:pPr>
              <a:defRPr/>
            </a:pPr>
            <a:fld id="{3E37681A-C447-4066-BDF5-89A5C09B2734}" type="datetime1">
              <a:rPr lang="en-US"/>
              <a:pPr>
                <a:defRPr/>
              </a:pPr>
              <a:t>8/11/2020</a:t>
            </a:fld>
            <a:endParaRPr lang="en-US"/>
          </a:p>
        </p:txBody>
      </p:sp>
      <p:sp>
        <p:nvSpPr>
          <p:cNvPr id="5" name="Footer Placeholder 4">
            <a:extLst>
              <a:ext uri="{FF2B5EF4-FFF2-40B4-BE49-F238E27FC236}">
                <a16:creationId xmlns:a16="http://schemas.microsoft.com/office/drawing/2014/main" id="{0595B792-C4F4-4FD4-A411-3ED73783E2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EA456C-B25B-425B-9C7C-4E7150DB32D0}"/>
              </a:ext>
            </a:extLst>
          </p:cNvPr>
          <p:cNvSpPr>
            <a:spLocks noGrp="1"/>
          </p:cNvSpPr>
          <p:nvPr>
            <p:ph type="sldNum" sz="quarter" idx="12"/>
          </p:nvPr>
        </p:nvSpPr>
        <p:spPr/>
        <p:txBody>
          <a:bodyPr/>
          <a:lstStyle>
            <a:lvl1pPr>
              <a:defRPr/>
            </a:lvl1pPr>
          </a:lstStyle>
          <a:p>
            <a:fld id="{1890EAA4-451D-47B5-A9B5-7ECD441055D7}" type="slidenum">
              <a:rPr lang="en-US" altLang="en-US"/>
              <a:pPr/>
              <a:t>‹#›</a:t>
            </a:fld>
            <a:endParaRPr lang="en-US" altLang="en-US"/>
          </a:p>
        </p:txBody>
      </p:sp>
    </p:spTree>
    <p:extLst>
      <p:ext uri="{BB962C8B-B14F-4D97-AF65-F5344CB8AC3E}">
        <p14:creationId xmlns:p14="http://schemas.microsoft.com/office/powerpoint/2010/main" val="42200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537A7-C5A9-4701-A21D-1EFF07AAF6F2}"/>
              </a:ext>
            </a:extLst>
          </p:cNvPr>
          <p:cNvSpPr>
            <a:spLocks noGrp="1"/>
          </p:cNvSpPr>
          <p:nvPr>
            <p:ph type="dt" sz="half" idx="10"/>
          </p:nvPr>
        </p:nvSpPr>
        <p:spPr/>
        <p:txBody>
          <a:bodyPr/>
          <a:lstStyle>
            <a:lvl1pPr>
              <a:defRPr/>
            </a:lvl1pPr>
          </a:lstStyle>
          <a:p>
            <a:pPr>
              <a:defRPr/>
            </a:pPr>
            <a:fld id="{7AC8DFD7-6215-46BA-BA24-243F1706DAC9}" type="datetime1">
              <a:rPr lang="en-US"/>
              <a:pPr>
                <a:defRPr/>
              </a:pPr>
              <a:t>8/11/2020</a:t>
            </a:fld>
            <a:endParaRPr lang="en-US"/>
          </a:p>
        </p:txBody>
      </p:sp>
      <p:sp>
        <p:nvSpPr>
          <p:cNvPr id="5" name="Footer Placeholder 4">
            <a:extLst>
              <a:ext uri="{FF2B5EF4-FFF2-40B4-BE49-F238E27FC236}">
                <a16:creationId xmlns:a16="http://schemas.microsoft.com/office/drawing/2014/main" id="{C6A18B3D-4254-4895-8EBC-04505D64B65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52F6440-59AC-4624-B1F3-0FE22AF0F79D}"/>
              </a:ext>
            </a:extLst>
          </p:cNvPr>
          <p:cNvSpPr>
            <a:spLocks noGrp="1"/>
          </p:cNvSpPr>
          <p:nvPr>
            <p:ph type="sldNum" sz="quarter" idx="12"/>
          </p:nvPr>
        </p:nvSpPr>
        <p:spPr/>
        <p:txBody>
          <a:bodyPr/>
          <a:lstStyle>
            <a:lvl1pPr>
              <a:defRPr/>
            </a:lvl1pPr>
          </a:lstStyle>
          <a:p>
            <a:fld id="{E8A02AD8-9644-440E-898C-229193B2259D}" type="slidenum">
              <a:rPr lang="en-US" altLang="en-US"/>
              <a:pPr/>
              <a:t>‹#›</a:t>
            </a:fld>
            <a:endParaRPr lang="en-US" altLang="en-US"/>
          </a:p>
        </p:txBody>
      </p:sp>
    </p:spTree>
    <p:extLst>
      <p:ext uri="{BB962C8B-B14F-4D97-AF65-F5344CB8AC3E}">
        <p14:creationId xmlns:p14="http://schemas.microsoft.com/office/powerpoint/2010/main" val="414650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50979-DCC9-4901-99E9-8BA5F0F700E5}"/>
              </a:ext>
            </a:extLst>
          </p:cNvPr>
          <p:cNvSpPr>
            <a:spLocks noGrp="1"/>
          </p:cNvSpPr>
          <p:nvPr>
            <p:ph type="dt" sz="half" idx="10"/>
          </p:nvPr>
        </p:nvSpPr>
        <p:spPr/>
        <p:txBody>
          <a:bodyPr/>
          <a:lstStyle>
            <a:lvl1pPr>
              <a:defRPr/>
            </a:lvl1pPr>
          </a:lstStyle>
          <a:p>
            <a:pPr>
              <a:defRPr/>
            </a:pPr>
            <a:fld id="{6BDB1DC6-AFE0-4CBB-A9ED-452AE027C054}" type="datetime1">
              <a:rPr lang="en-US"/>
              <a:pPr>
                <a:defRPr/>
              </a:pPr>
              <a:t>8/11/2020</a:t>
            </a:fld>
            <a:endParaRPr lang="en-US"/>
          </a:p>
        </p:txBody>
      </p:sp>
      <p:sp>
        <p:nvSpPr>
          <p:cNvPr id="5" name="Footer Placeholder 4">
            <a:extLst>
              <a:ext uri="{FF2B5EF4-FFF2-40B4-BE49-F238E27FC236}">
                <a16:creationId xmlns:a16="http://schemas.microsoft.com/office/drawing/2014/main" id="{A01C839F-66D7-4607-AAE0-ACBD0456EF8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DDF8DA-FB6E-49B4-919C-8144E9B18E8E}"/>
              </a:ext>
            </a:extLst>
          </p:cNvPr>
          <p:cNvSpPr>
            <a:spLocks noGrp="1"/>
          </p:cNvSpPr>
          <p:nvPr>
            <p:ph type="sldNum" sz="quarter" idx="12"/>
          </p:nvPr>
        </p:nvSpPr>
        <p:spPr/>
        <p:txBody>
          <a:bodyPr/>
          <a:lstStyle>
            <a:lvl1pPr>
              <a:defRPr/>
            </a:lvl1pPr>
          </a:lstStyle>
          <a:p>
            <a:fld id="{7ADCC781-C2D1-443A-9661-46BEF3844F6D}" type="slidenum">
              <a:rPr lang="en-US" altLang="en-US"/>
              <a:pPr/>
              <a:t>‹#›</a:t>
            </a:fld>
            <a:endParaRPr lang="en-US" altLang="en-US"/>
          </a:p>
        </p:txBody>
      </p:sp>
    </p:spTree>
    <p:extLst>
      <p:ext uri="{BB962C8B-B14F-4D97-AF65-F5344CB8AC3E}">
        <p14:creationId xmlns:p14="http://schemas.microsoft.com/office/powerpoint/2010/main" val="397220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369F7-DF7E-48A2-B03D-A2A7EAE8DDD0}"/>
              </a:ext>
            </a:extLst>
          </p:cNvPr>
          <p:cNvSpPr>
            <a:spLocks noGrp="1"/>
          </p:cNvSpPr>
          <p:nvPr>
            <p:ph type="dt" sz="half" idx="10"/>
          </p:nvPr>
        </p:nvSpPr>
        <p:spPr/>
        <p:txBody>
          <a:bodyPr/>
          <a:lstStyle>
            <a:lvl1pPr>
              <a:defRPr/>
            </a:lvl1pPr>
          </a:lstStyle>
          <a:p>
            <a:pPr>
              <a:defRPr/>
            </a:pPr>
            <a:fld id="{4995EE9F-0CC4-4462-9A54-0A8FBAB54AEF}" type="datetime1">
              <a:rPr lang="en-US"/>
              <a:pPr>
                <a:defRPr/>
              </a:pPr>
              <a:t>8/11/2020</a:t>
            </a:fld>
            <a:endParaRPr lang="en-US"/>
          </a:p>
        </p:txBody>
      </p:sp>
      <p:sp>
        <p:nvSpPr>
          <p:cNvPr id="5" name="Footer Placeholder 4">
            <a:extLst>
              <a:ext uri="{FF2B5EF4-FFF2-40B4-BE49-F238E27FC236}">
                <a16:creationId xmlns:a16="http://schemas.microsoft.com/office/drawing/2014/main" id="{513CF3A5-B88B-4117-AC63-B359E44426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8144C1-D708-47E4-93E8-BDEEBBDA68C1}"/>
              </a:ext>
            </a:extLst>
          </p:cNvPr>
          <p:cNvSpPr>
            <a:spLocks noGrp="1"/>
          </p:cNvSpPr>
          <p:nvPr>
            <p:ph type="sldNum" sz="quarter" idx="12"/>
          </p:nvPr>
        </p:nvSpPr>
        <p:spPr/>
        <p:txBody>
          <a:bodyPr/>
          <a:lstStyle>
            <a:lvl1pPr>
              <a:defRPr/>
            </a:lvl1pPr>
          </a:lstStyle>
          <a:p>
            <a:fld id="{1F77A575-E8C7-4C9C-9C7D-DCFC4A29680F}" type="slidenum">
              <a:rPr lang="en-US" altLang="en-US"/>
              <a:pPr/>
              <a:t>‹#›</a:t>
            </a:fld>
            <a:endParaRPr lang="en-US" altLang="en-US"/>
          </a:p>
        </p:txBody>
      </p:sp>
    </p:spTree>
    <p:extLst>
      <p:ext uri="{BB962C8B-B14F-4D97-AF65-F5344CB8AC3E}">
        <p14:creationId xmlns:p14="http://schemas.microsoft.com/office/powerpoint/2010/main" val="201865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4D1EB-FF82-4FF4-8D4C-A4417CEA9AC0}"/>
              </a:ext>
            </a:extLst>
          </p:cNvPr>
          <p:cNvSpPr>
            <a:spLocks noGrp="1"/>
          </p:cNvSpPr>
          <p:nvPr>
            <p:ph type="dt" sz="half" idx="10"/>
          </p:nvPr>
        </p:nvSpPr>
        <p:spPr/>
        <p:txBody>
          <a:bodyPr/>
          <a:lstStyle>
            <a:lvl1pPr>
              <a:defRPr/>
            </a:lvl1pPr>
          </a:lstStyle>
          <a:p>
            <a:pPr>
              <a:defRPr/>
            </a:pPr>
            <a:fld id="{441575E9-5A0C-4BC0-9322-F4949FDAF19A}" type="datetime1">
              <a:rPr lang="en-US"/>
              <a:pPr>
                <a:defRPr/>
              </a:pPr>
              <a:t>8/11/2020</a:t>
            </a:fld>
            <a:endParaRPr lang="en-US"/>
          </a:p>
        </p:txBody>
      </p:sp>
      <p:sp>
        <p:nvSpPr>
          <p:cNvPr id="5" name="Footer Placeholder 4">
            <a:extLst>
              <a:ext uri="{FF2B5EF4-FFF2-40B4-BE49-F238E27FC236}">
                <a16:creationId xmlns:a16="http://schemas.microsoft.com/office/drawing/2014/main" id="{05A5610B-0D6A-4F60-B648-2A5FB3B21A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5496D6-468D-4230-A7DB-A3937E2B2E41}"/>
              </a:ext>
            </a:extLst>
          </p:cNvPr>
          <p:cNvSpPr>
            <a:spLocks noGrp="1"/>
          </p:cNvSpPr>
          <p:nvPr>
            <p:ph type="sldNum" sz="quarter" idx="12"/>
          </p:nvPr>
        </p:nvSpPr>
        <p:spPr/>
        <p:txBody>
          <a:bodyPr/>
          <a:lstStyle>
            <a:lvl1pPr>
              <a:defRPr/>
            </a:lvl1pPr>
          </a:lstStyle>
          <a:p>
            <a:fld id="{08097BE5-7567-4C6A-BDBC-8888F3F49FEA}" type="slidenum">
              <a:rPr lang="en-US" altLang="en-US"/>
              <a:pPr/>
              <a:t>‹#›</a:t>
            </a:fld>
            <a:endParaRPr lang="en-US" altLang="en-US"/>
          </a:p>
        </p:txBody>
      </p:sp>
    </p:spTree>
    <p:extLst>
      <p:ext uri="{BB962C8B-B14F-4D97-AF65-F5344CB8AC3E}">
        <p14:creationId xmlns:p14="http://schemas.microsoft.com/office/powerpoint/2010/main" val="254260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B52EA99-069F-4245-B0EB-0654111AF749}"/>
              </a:ext>
            </a:extLst>
          </p:cNvPr>
          <p:cNvSpPr>
            <a:spLocks noGrp="1"/>
          </p:cNvSpPr>
          <p:nvPr>
            <p:ph type="dt" sz="half" idx="10"/>
          </p:nvPr>
        </p:nvSpPr>
        <p:spPr/>
        <p:txBody>
          <a:bodyPr/>
          <a:lstStyle>
            <a:lvl1pPr>
              <a:defRPr/>
            </a:lvl1pPr>
          </a:lstStyle>
          <a:p>
            <a:pPr>
              <a:defRPr/>
            </a:pPr>
            <a:fld id="{876C0A98-53E7-469D-A04F-F594B59937A6}" type="datetime1">
              <a:rPr lang="en-US"/>
              <a:pPr>
                <a:defRPr/>
              </a:pPr>
              <a:t>8/11/2020</a:t>
            </a:fld>
            <a:endParaRPr lang="en-US"/>
          </a:p>
        </p:txBody>
      </p:sp>
      <p:sp>
        <p:nvSpPr>
          <p:cNvPr id="6" name="Footer Placeholder 4">
            <a:extLst>
              <a:ext uri="{FF2B5EF4-FFF2-40B4-BE49-F238E27FC236}">
                <a16:creationId xmlns:a16="http://schemas.microsoft.com/office/drawing/2014/main" id="{525F6CF6-89C7-4491-A044-69C2D456C2C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BC6378-25C1-4839-A000-B32BE5EED636}"/>
              </a:ext>
            </a:extLst>
          </p:cNvPr>
          <p:cNvSpPr>
            <a:spLocks noGrp="1"/>
          </p:cNvSpPr>
          <p:nvPr>
            <p:ph type="sldNum" sz="quarter" idx="12"/>
          </p:nvPr>
        </p:nvSpPr>
        <p:spPr/>
        <p:txBody>
          <a:bodyPr/>
          <a:lstStyle>
            <a:lvl1pPr>
              <a:defRPr/>
            </a:lvl1pPr>
          </a:lstStyle>
          <a:p>
            <a:fld id="{503AA69C-2A7B-4A5E-801D-DC1711080BEB}" type="slidenum">
              <a:rPr lang="en-US" altLang="en-US"/>
              <a:pPr/>
              <a:t>‹#›</a:t>
            </a:fld>
            <a:endParaRPr lang="en-US" altLang="en-US"/>
          </a:p>
        </p:txBody>
      </p:sp>
    </p:spTree>
    <p:extLst>
      <p:ext uri="{BB962C8B-B14F-4D97-AF65-F5344CB8AC3E}">
        <p14:creationId xmlns:p14="http://schemas.microsoft.com/office/powerpoint/2010/main" val="195873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1606CB7-883B-4DC9-85D7-ED84418CA386}"/>
              </a:ext>
            </a:extLst>
          </p:cNvPr>
          <p:cNvSpPr>
            <a:spLocks noGrp="1"/>
          </p:cNvSpPr>
          <p:nvPr>
            <p:ph type="dt" sz="half" idx="10"/>
          </p:nvPr>
        </p:nvSpPr>
        <p:spPr/>
        <p:txBody>
          <a:bodyPr/>
          <a:lstStyle>
            <a:lvl1pPr>
              <a:defRPr/>
            </a:lvl1pPr>
          </a:lstStyle>
          <a:p>
            <a:pPr>
              <a:defRPr/>
            </a:pPr>
            <a:fld id="{354BF579-F812-4D53-B09C-4019C90A90C7}" type="datetime1">
              <a:rPr lang="en-US"/>
              <a:pPr>
                <a:defRPr/>
              </a:pPr>
              <a:t>8/11/2020</a:t>
            </a:fld>
            <a:endParaRPr lang="en-US"/>
          </a:p>
        </p:txBody>
      </p:sp>
      <p:sp>
        <p:nvSpPr>
          <p:cNvPr id="8" name="Footer Placeholder 4">
            <a:extLst>
              <a:ext uri="{FF2B5EF4-FFF2-40B4-BE49-F238E27FC236}">
                <a16:creationId xmlns:a16="http://schemas.microsoft.com/office/drawing/2014/main" id="{A12DA98F-1651-473C-8CAD-FC1AC797D0A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1F5AA76-6E6F-4FAE-A1FC-EA3052CD1506}"/>
              </a:ext>
            </a:extLst>
          </p:cNvPr>
          <p:cNvSpPr>
            <a:spLocks noGrp="1"/>
          </p:cNvSpPr>
          <p:nvPr>
            <p:ph type="sldNum" sz="quarter" idx="12"/>
          </p:nvPr>
        </p:nvSpPr>
        <p:spPr/>
        <p:txBody>
          <a:bodyPr/>
          <a:lstStyle>
            <a:lvl1pPr>
              <a:defRPr/>
            </a:lvl1pPr>
          </a:lstStyle>
          <a:p>
            <a:fld id="{1E4CF2D7-E41D-48A6-AE69-3318C4236B97}" type="slidenum">
              <a:rPr lang="en-US" altLang="en-US"/>
              <a:pPr/>
              <a:t>‹#›</a:t>
            </a:fld>
            <a:endParaRPr lang="en-US" altLang="en-US"/>
          </a:p>
        </p:txBody>
      </p:sp>
    </p:spTree>
    <p:extLst>
      <p:ext uri="{BB962C8B-B14F-4D97-AF65-F5344CB8AC3E}">
        <p14:creationId xmlns:p14="http://schemas.microsoft.com/office/powerpoint/2010/main" val="163372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4766FBF-F457-47FC-A5B0-91D1CA710176}"/>
              </a:ext>
            </a:extLst>
          </p:cNvPr>
          <p:cNvSpPr>
            <a:spLocks noGrp="1"/>
          </p:cNvSpPr>
          <p:nvPr>
            <p:ph type="dt" sz="half" idx="10"/>
          </p:nvPr>
        </p:nvSpPr>
        <p:spPr/>
        <p:txBody>
          <a:bodyPr/>
          <a:lstStyle>
            <a:lvl1pPr>
              <a:defRPr/>
            </a:lvl1pPr>
          </a:lstStyle>
          <a:p>
            <a:pPr>
              <a:defRPr/>
            </a:pPr>
            <a:fld id="{22BE71B0-30DD-47E3-AB1E-F38DE724C2BA}" type="datetime1">
              <a:rPr lang="en-US"/>
              <a:pPr>
                <a:defRPr/>
              </a:pPr>
              <a:t>8/11/2020</a:t>
            </a:fld>
            <a:endParaRPr lang="en-US"/>
          </a:p>
        </p:txBody>
      </p:sp>
      <p:sp>
        <p:nvSpPr>
          <p:cNvPr id="4" name="Footer Placeholder 4">
            <a:extLst>
              <a:ext uri="{FF2B5EF4-FFF2-40B4-BE49-F238E27FC236}">
                <a16:creationId xmlns:a16="http://schemas.microsoft.com/office/drawing/2014/main" id="{F2928952-BCF0-4548-AE9C-8188ADEA80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C3F0C1-D3A3-416C-862C-AB5966D9A735}"/>
              </a:ext>
            </a:extLst>
          </p:cNvPr>
          <p:cNvSpPr>
            <a:spLocks noGrp="1"/>
          </p:cNvSpPr>
          <p:nvPr>
            <p:ph type="sldNum" sz="quarter" idx="12"/>
          </p:nvPr>
        </p:nvSpPr>
        <p:spPr/>
        <p:txBody>
          <a:bodyPr/>
          <a:lstStyle>
            <a:lvl1pPr>
              <a:defRPr/>
            </a:lvl1pPr>
          </a:lstStyle>
          <a:p>
            <a:fld id="{18B1D71A-7DBB-4BAB-869F-814A445A1DC1}" type="slidenum">
              <a:rPr lang="en-US" altLang="en-US"/>
              <a:pPr/>
              <a:t>‹#›</a:t>
            </a:fld>
            <a:endParaRPr lang="en-US" altLang="en-US"/>
          </a:p>
        </p:txBody>
      </p:sp>
    </p:spTree>
    <p:extLst>
      <p:ext uri="{BB962C8B-B14F-4D97-AF65-F5344CB8AC3E}">
        <p14:creationId xmlns:p14="http://schemas.microsoft.com/office/powerpoint/2010/main" val="355501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D0D3B7-5AE9-474A-90B4-25D0C5809366}"/>
              </a:ext>
            </a:extLst>
          </p:cNvPr>
          <p:cNvSpPr>
            <a:spLocks noGrp="1"/>
          </p:cNvSpPr>
          <p:nvPr>
            <p:ph type="dt" sz="half" idx="10"/>
          </p:nvPr>
        </p:nvSpPr>
        <p:spPr/>
        <p:txBody>
          <a:bodyPr/>
          <a:lstStyle>
            <a:lvl1pPr>
              <a:defRPr/>
            </a:lvl1pPr>
          </a:lstStyle>
          <a:p>
            <a:pPr>
              <a:defRPr/>
            </a:pPr>
            <a:fld id="{13C38EA7-18FE-436D-9BE9-DA333FD5EE3F}" type="datetime1">
              <a:rPr lang="en-US"/>
              <a:pPr>
                <a:defRPr/>
              </a:pPr>
              <a:t>8/11/2020</a:t>
            </a:fld>
            <a:endParaRPr lang="en-US"/>
          </a:p>
        </p:txBody>
      </p:sp>
      <p:sp>
        <p:nvSpPr>
          <p:cNvPr id="3" name="Footer Placeholder 4">
            <a:extLst>
              <a:ext uri="{FF2B5EF4-FFF2-40B4-BE49-F238E27FC236}">
                <a16:creationId xmlns:a16="http://schemas.microsoft.com/office/drawing/2014/main" id="{AE3F39EE-1BB6-496B-AD29-2F09DCD2E6B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9529B5E-A2E0-48D3-8120-9C756E736CD9}"/>
              </a:ext>
            </a:extLst>
          </p:cNvPr>
          <p:cNvSpPr>
            <a:spLocks noGrp="1"/>
          </p:cNvSpPr>
          <p:nvPr>
            <p:ph type="sldNum" sz="quarter" idx="12"/>
          </p:nvPr>
        </p:nvSpPr>
        <p:spPr/>
        <p:txBody>
          <a:bodyPr/>
          <a:lstStyle>
            <a:lvl1pPr>
              <a:defRPr/>
            </a:lvl1pPr>
          </a:lstStyle>
          <a:p>
            <a:fld id="{713A1F5E-F71B-417F-8D7D-8D61B7FECF4E}" type="slidenum">
              <a:rPr lang="en-US" altLang="en-US"/>
              <a:pPr/>
              <a:t>‹#›</a:t>
            </a:fld>
            <a:endParaRPr lang="en-US" altLang="en-US"/>
          </a:p>
        </p:txBody>
      </p:sp>
    </p:spTree>
    <p:extLst>
      <p:ext uri="{BB962C8B-B14F-4D97-AF65-F5344CB8AC3E}">
        <p14:creationId xmlns:p14="http://schemas.microsoft.com/office/powerpoint/2010/main" val="99429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F6479D7-B460-41DF-96D3-943B43A9F7CD}"/>
              </a:ext>
            </a:extLst>
          </p:cNvPr>
          <p:cNvSpPr>
            <a:spLocks noGrp="1"/>
          </p:cNvSpPr>
          <p:nvPr>
            <p:ph type="dt" sz="half" idx="10"/>
          </p:nvPr>
        </p:nvSpPr>
        <p:spPr/>
        <p:txBody>
          <a:bodyPr/>
          <a:lstStyle>
            <a:lvl1pPr>
              <a:defRPr/>
            </a:lvl1pPr>
          </a:lstStyle>
          <a:p>
            <a:pPr>
              <a:defRPr/>
            </a:pPr>
            <a:fld id="{12CC76D9-506C-4294-B641-E35BEA11A20F}" type="datetime1">
              <a:rPr lang="en-US"/>
              <a:pPr>
                <a:defRPr/>
              </a:pPr>
              <a:t>8/11/2020</a:t>
            </a:fld>
            <a:endParaRPr lang="en-US"/>
          </a:p>
        </p:txBody>
      </p:sp>
      <p:sp>
        <p:nvSpPr>
          <p:cNvPr id="6" name="Footer Placeholder 4">
            <a:extLst>
              <a:ext uri="{FF2B5EF4-FFF2-40B4-BE49-F238E27FC236}">
                <a16:creationId xmlns:a16="http://schemas.microsoft.com/office/drawing/2014/main" id="{66C442EF-89F6-4AE8-B4D6-D40C0AFADAD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51FC4A-2E6E-4E93-B5EE-4334A975E89B}"/>
              </a:ext>
            </a:extLst>
          </p:cNvPr>
          <p:cNvSpPr>
            <a:spLocks noGrp="1"/>
          </p:cNvSpPr>
          <p:nvPr>
            <p:ph type="sldNum" sz="quarter" idx="12"/>
          </p:nvPr>
        </p:nvSpPr>
        <p:spPr/>
        <p:txBody>
          <a:bodyPr/>
          <a:lstStyle>
            <a:lvl1pPr>
              <a:defRPr/>
            </a:lvl1pPr>
          </a:lstStyle>
          <a:p>
            <a:fld id="{476421A1-9BBE-4848-91F0-2B0DA9A7604A}" type="slidenum">
              <a:rPr lang="en-US" altLang="en-US"/>
              <a:pPr/>
              <a:t>‹#›</a:t>
            </a:fld>
            <a:endParaRPr lang="en-US" altLang="en-US"/>
          </a:p>
        </p:txBody>
      </p:sp>
    </p:spTree>
    <p:extLst>
      <p:ext uri="{BB962C8B-B14F-4D97-AF65-F5344CB8AC3E}">
        <p14:creationId xmlns:p14="http://schemas.microsoft.com/office/powerpoint/2010/main" val="24386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AEDF08B-CF0D-404C-B3FB-2D649218167A}"/>
              </a:ext>
            </a:extLst>
          </p:cNvPr>
          <p:cNvSpPr>
            <a:spLocks noGrp="1"/>
          </p:cNvSpPr>
          <p:nvPr>
            <p:ph type="dt" sz="half" idx="10"/>
          </p:nvPr>
        </p:nvSpPr>
        <p:spPr/>
        <p:txBody>
          <a:bodyPr/>
          <a:lstStyle>
            <a:lvl1pPr>
              <a:defRPr/>
            </a:lvl1pPr>
          </a:lstStyle>
          <a:p>
            <a:pPr>
              <a:defRPr/>
            </a:pPr>
            <a:fld id="{13C66378-7468-4324-9182-75161AD4BBBA}" type="datetime1">
              <a:rPr lang="en-US"/>
              <a:pPr>
                <a:defRPr/>
              </a:pPr>
              <a:t>8/11/2020</a:t>
            </a:fld>
            <a:endParaRPr lang="en-US"/>
          </a:p>
        </p:txBody>
      </p:sp>
      <p:sp>
        <p:nvSpPr>
          <p:cNvPr id="6" name="Footer Placeholder 4">
            <a:extLst>
              <a:ext uri="{FF2B5EF4-FFF2-40B4-BE49-F238E27FC236}">
                <a16:creationId xmlns:a16="http://schemas.microsoft.com/office/drawing/2014/main" id="{7C24B9DF-6828-4F17-B29D-9A806E8786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225BB72-09F4-4DFA-BE24-A28FE488A72D}"/>
              </a:ext>
            </a:extLst>
          </p:cNvPr>
          <p:cNvSpPr>
            <a:spLocks noGrp="1"/>
          </p:cNvSpPr>
          <p:nvPr>
            <p:ph type="sldNum" sz="quarter" idx="12"/>
          </p:nvPr>
        </p:nvSpPr>
        <p:spPr/>
        <p:txBody>
          <a:bodyPr/>
          <a:lstStyle>
            <a:lvl1pPr>
              <a:defRPr/>
            </a:lvl1pPr>
          </a:lstStyle>
          <a:p>
            <a:fld id="{3199D155-BA9B-4CD8-8252-A319E8C0E1C0}" type="slidenum">
              <a:rPr lang="en-US" altLang="en-US"/>
              <a:pPr/>
              <a:t>‹#›</a:t>
            </a:fld>
            <a:endParaRPr lang="en-US" altLang="en-US"/>
          </a:p>
        </p:txBody>
      </p:sp>
    </p:spTree>
    <p:extLst>
      <p:ext uri="{BB962C8B-B14F-4D97-AF65-F5344CB8AC3E}">
        <p14:creationId xmlns:p14="http://schemas.microsoft.com/office/powerpoint/2010/main" val="274914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448F610-ACB7-4DB8-B18D-47FD6AE3EC3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ADBC5A-5691-49B1-9DB4-236A23413B63}"/>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E527187-6655-434F-B66D-6D2AA61625D9}"/>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ＭＳ Ｐゴシック" pitchFamily="-106" charset="-128"/>
              </a:defRPr>
            </a:lvl1pPr>
          </a:lstStyle>
          <a:p>
            <a:pPr>
              <a:defRPr/>
            </a:pPr>
            <a:fld id="{C4946C4C-F6FE-4558-8891-C48F1B776035}" type="datetime1">
              <a:rPr lang="en-US"/>
              <a:pPr>
                <a:defRPr/>
              </a:pPr>
              <a:t>8/11/2020</a:t>
            </a:fld>
            <a:endParaRPr lang="en-US"/>
          </a:p>
        </p:txBody>
      </p:sp>
      <p:sp>
        <p:nvSpPr>
          <p:cNvPr id="5" name="Footer Placeholder 4">
            <a:extLst>
              <a:ext uri="{FF2B5EF4-FFF2-40B4-BE49-F238E27FC236}">
                <a16:creationId xmlns:a16="http://schemas.microsoft.com/office/drawing/2014/main" id="{B8D8609D-11E4-4D73-AF12-98A123F8B814}"/>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ＭＳ Ｐゴシック" pitchFamily="-106" charset="-128"/>
              </a:defRPr>
            </a:lvl1pPr>
          </a:lstStyle>
          <a:p>
            <a:pPr>
              <a:defRPr/>
            </a:pPr>
            <a:endParaRPr lang="en-US"/>
          </a:p>
        </p:txBody>
      </p:sp>
      <p:sp>
        <p:nvSpPr>
          <p:cNvPr id="6" name="Slide Number Placeholder 5">
            <a:extLst>
              <a:ext uri="{FF2B5EF4-FFF2-40B4-BE49-F238E27FC236}">
                <a16:creationId xmlns:a16="http://schemas.microsoft.com/office/drawing/2014/main" id="{776987C1-50FB-492F-9FBC-93DF3133D269}"/>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B14BE6BF-3469-4A90-BB66-DC2584AF569D}" type="slidenum">
              <a:rPr lang="en-US" altLang="en-US"/>
              <a:pPr/>
              <a:t>‹#›</a:t>
            </a:fld>
            <a:endParaRPr lang="en-US" altLang="en-US"/>
          </a:p>
        </p:txBody>
      </p:sp>
    </p:spTree>
    <p:extLst>
      <p:ext uri="{BB962C8B-B14F-4D97-AF65-F5344CB8AC3E}">
        <p14:creationId xmlns:p14="http://schemas.microsoft.com/office/powerpoint/2010/main" val="3631099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7" charset="-128"/>
        </a:defRPr>
      </a:lvl1pPr>
      <a:lvl2pPr algn="ctr" defTabSz="457200" rtl="0" eaLnBrk="0" fontAlgn="base" hangingPunct="0">
        <a:spcBef>
          <a:spcPct val="0"/>
        </a:spcBef>
        <a:spcAft>
          <a:spcPct val="0"/>
        </a:spcAft>
        <a:defRPr sz="4400">
          <a:solidFill>
            <a:schemeClr val="tx1"/>
          </a:solidFill>
          <a:latin typeface="Calibri" pitchFamily="-107" charset="0"/>
          <a:ea typeface="MS PGothic" pitchFamily="34" charset="-128"/>
          <a:cs typeface="ＭＳ Ｐゴシック" pitchFamily="-107" charset="-128"/>
        </a:defRPr>
      </a:lvl2pPr>
      <a:lvl3pPr algn="ctr" defTabSz="457200" rtl="0" eaLnBrk="0" fontAlgn="base" hangingPunct="0">
        <a:spcBef>
          <a:spcPct val="0"/>
        </a:spcBef>
        <a:spcAft>
          <a:spcPct val="0"/>
        </a:spcAft>
        <a:defRPr sz="4400">
          <a:solidFill>
            <a:schemeClr val="tx1"/>
          </a:solidFill>
          <a:latin typeface="Calibri" pitchFamily="-107" charset="0"/>
          <a:ea typeface="MS PGothic" pitchFamily="34" charset="-128"/>
          <a:cs typeface="ＭＳ Ｐゴシック" pitchFamily="-107" charset="-128"/>
        </a:defRPr>
      </a:lvl3pPr>
      <a:lvl4pPr algn="ctr" defTabSz="457200" rtl="0" eaLnBrk="0" fontAlgn="base" hangingPunct="0">
        <a:spcBef>
          <a:spcPct val="0"/>
        </a:spcBef>
        <a:spcAft>
          <a:spcPct val="0"/>
        </a:spcAft>
        <a:defRPr sz="4400">
          <a:solidFill>
            <a:schemeClr val="tx1"/>
          </a:solidFill>
          <a:latin typeface="Calibri" pitchFamily="-107" charset="0"/>
          <a:ea typeface="MS PGothic" pitchFamily="34" charset="-128"/>
          <a:cs typeface="ＭＳ Ｐゴシック" pitchFamily="-107" charset="-128"/>
        </a:defRPr>
      </a:lvl4pPr>
      <a:lvl5pPr algn="ctr" defTabSz="457200" rtl="0" eaLnBrk="0" fontAlgn="base" hangingPunct="0">
        <a:spcBef>
          <a:spcPct val="0"/>
        </a:spcBef>
        <a:spcAft>
          <a:spcPct val="0"/>
        </a:spcAft>
        <a:defRPr sz="4400">
          <a:solidFill>
            <a:schemeClr val="tx1"/>
          </a:solidFill>
          <a:latin typeface="Calibri" pitchFamily="-107" charset="0"/>
          <a:ea typeface="MS PGothic" pitchFamily="34" charset="-128"/>
          <a:cs typeface="ＭＳ Ｐゴシック" pitchFamily="-107" charset="-128"/>
        </a:defRPr>
      </a:lvl5pPr>
      <a:lvl6pPr marL="4572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6pPr>
      <a:lvl7pPr marL="9144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7pPr>
      <a:lvl8pPr marL="13716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8pPr>
      <a:lvl9pPr marL="1828800" algn="ctr" defTabSz="457200" rtl="0" fontAlgn="base">
        <a:spcBef>
          <a:spcPct val="0"/>
        </a:spcBef>
        <a:spcAft>
          <a:spcPct val="0"/>
        </a:spcAft>
        <a:defRPr sz="4400">
          <a:solidFill>
            <a:schemeClr val="tx1"/>
          </a:solidFill>
          <a:latin typeface="Calibri" pitchFamily="-107" charset="0"/>
          <a:ea typeface="ＭＳ Ｐゴシック" pitchFamily="-107" charset="-128"/>
          <a:cs typeface="ＭＳ Ｐゴシック" pitchFamily="-107"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ＭＳ Ｐゴシック" pitchFamily="-107"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www.nucor.com/careers/benefits/" TargetMode="External"/><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www.eastman.com/Company/Careers/Why_Work_at_Eastman/Benefits.htm"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3074" name="Title 8">
            <a:extLst>
              <a:ext uri="{FF2B5EF4-FFF2-40B4-BE49-F238E27FC236}">
                <a16:creationId xmlns:a16="http://schemas.microsoft.com/office/drawing/2014/main" id="{B6ED3544-F1FF-43A4-83DA-8DE43245317A}"/>
              </a:ext>
            </a:extLst>
          </p:cNvPr>
          <p:cNvSpPr>
            <a:spLocks noGrp="1"/>
          </p:cNvSpPr>
          <p:nvPr>
            <p:ph type="ctrTitle"/>
          </p:nvPr>
        </p:nvSpPr>
        <p:spPr/>
        <p:txBody>
          <a:bodyPr/>
          <a:lstStyle/>
          <a:p>
            <a:endParaRPr lang="en-US" altLang="en-US"/>
          </a:p>
        </p:txBody>
      </p:sp>
      <p:sp>
        <p:nvSpPr>
          <p:cNvPr id="3075" name="Subtitle 2">
            <a:extLst>
              <a:ext uri="{FF2B5EF4-FFF2-40B4-BE49-F238E27FC236}">
                <a16:creationId xmlns:a16="http://schemas.microsoft.com/office/drawing/2014/main" id="{892A60AE-9729-4299-8162-6DB12C11F9B4}"/>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0FF83FB4-3647-4ADF-9900-1BA3433264F0}"/>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4BA930DC-1663-407B-A472-1ED75F744A62}"/>
              </a:ext>
            </a:extLst>
          </p:cNvPr>
          <p:cNvSpPr/>
          <p:nvPr/>
        </p:nvSpPr>
        <p:spPr>
          <a:xfrm>
            <a:off x="8686801" y="152401"/>
            <a:ext cx="1801813" cy="1700213"/>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3078" name="TextBox 7">
            <a:extLst>
              <a:ext uri="{FF2B5EF4-FFF2-40B4-BE49-F238E27FC236}">
                <a16:creationId xmlns:a16="http://schemas.microsoft.com/office/drawing/2014/main" id="{0A92A52E-5893-485C-BF66-B53EA3ACBEFE}"/>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3079" name="TextBox 8">
            <a:extLst>
              <a:ext uri="{FF2B5EF4-FFF2-40B4-BE49-F238E27FC236}">
                <a16:creationId xmlns:a16="http://schemas.microsoft.com/office/drawing/2014/main" id="{085DD284-3C18-442E-A049-D5C81557CD52}"/>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3080" name="TextBox 9">
            <a:extLst>
              <a:ext uri="{FF2B5EF4-FFF2-40B4-BE49-F238E27FC236}">
                <a16:creationId xmlns:a16="http://schemas.microsoft.com/office/drawing/2014/main" id="{531426DD-A609-4BCA-9CC0-CC5057C91EE0}"/>
              </a:ext>
            </a:extLst>
          </p:cNvPr>
          <p:cNvSpPr txBox="1">
            <a:spLocks noChangeArrowheads="1"/>
          </p:cNvSpPr>
          <p:nvPr/>
        </p:nvSpPr>
        <p:spPr bwMode="auto">
          <a:xfrm>
            <a:off x="8701088" y="571501"/>
            <a:ext cx="179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800">
                <a:solidFill>
                  <a:prstClr val="white"/>
                </a:solidFill>
                <a:latin typeface="Helvetica" panose="020B0604020202020204" pitchFamily="34" charset="0"/>
              </a:rPr>
              <a:t>Chapter Eleven</a:t>
            </a:r>
          </a:p>
        </p:txBody>
      </p:sp>
      <p:sp>
        <p:nvSpPr>
          <p:cNvPr id="10" name="Rounded Rectangle 9">
            <a:extLst>
              <a:ext uri="{FF2B5EF4-FFF2-40B4-BE49-F238E27FC236}">
                <a16:creationId xmlns:a16="http://schemas.microsoft.com/office/drawing/2014/main" id="{3CDF9F0A-8E2C-4AAF-8D8A-31D41B4A7E7D}"/>
              </a:ext>
            </a:extLst>
          </p:cNvPr>
          <p:cNvSpPr>
            <a:spLocks noChangeArrowheads="1"/>
          </p:cNvSpPr>
          <p:nvPr/>
        </p:nvSpPr>
        <p:spPr bwMode="auto">
          <a:xfrm>
            <a:off x="2209800" y="708026"/>
            <a:ext cx="4267200" cy="5464175"/>
          </a:xfrm>
          <a:prstGeom prst="roundRect">
            <a:avLst>
              <a:gd name="adj" fmla="val 16667"/>
            </a:avLst>
          </a:prstGeom>
          <a:solidFill>
            <a:srgbClr val="660066"/>
          </a:solidFill>
          <a:ln w="9525">
            <a:solidFill>
              <a:srgbClr val="660066"/>
            </a:solidFill>
            <a:round/>
            <a:headEnd/>
            <a:tailEnd/>
          </a:ln>
          <a:effectLst>
            <a:outerShdw blurRad="40000" dist="23000" dir="5400000" rotWithShape="0">
              <a:srgbClr val="808080">
                <a:alpha val="34999"/>
              </a:srgbClr>
            </a:outerShdw>
          </a:effectLst>
        </p:spPr>
        <p:txBody>
          <a:bodyPr anchor="ctr"/>
          <a:lstStyle/>
          <a:p>
            <a:pPr algn="ctr" defTabSz="457200" fontAlgn="base">
              <a:spcBef>
                <a:spcPct val="0"/>
              </a:spcBef>
              <a:spcAft>
                <a:spcPct val="0"/>
              </a:spcAft>
              <a:defRPr/>
            </a:pPr>
            <a:endParaRPr lang="en-US" sz="2400">
              <a:solidFill>
                <a:srgbClr val="FFFFFF"/>
              </a:solidFill>
              <a:latin typeface="Calibri" pitchFamily="34" charset="0"/>
              <a:ea typeface="ＭＳ Ｐゴシック" pitchFamily="-106" charset="-128"/>
            </a:endParaRPr>
          </a:p>
        </p:txBody>
      </p:sp>
      <p:pic>
        <p:nvPicPr>
          <p:cNvPr id="3082" name="Picture 10" descr="Cover.psd">
            <a:extLst>
              <a:ext uri="{FF2B5EF4-FFF2-40B4-BE49-F238E27FC236}">
                <a16:creationId xmlns:a16="http://schemas.microsoft.com/office/drawing/2014/main" id="{86E6CA9A-9E3A-4265-A174-BF65DF968B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41400"/>
            <a:ext cx="3657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TextBox 11">
            <a:extLst>
              <a:ext uri="{FF2B5EF4-FFF2-40B4-BE49-F238E27FC236}">
                <a16:creationId xmlns:a16="http://schemas.microsoft.com/office/drawing/2014/main" id="{B829D88B-4B94-4EA6-AF5F-392BA0EC9132}"/>
              </a:ext>
            </a:extLst>
          </p:cNvPr>
          <p:cNvSpPr txBox="1">
            <a:spLocks noChangeArrowheads="1"/>
          </p:cNvSpPr>
          <p:nvPr/>
        </p:nvSpPr>
        <p:spPr bwMode="auto">
          <a:xfrm>
            <a:off x="6858000" y="1752600"/>
            <a:ext cx="29718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defTabSz="457200" fontAlgn="base">
              <a:spcBef>
                <a:spcPct val="0"/>
              </a:spcBef>
              <a:spcAft>
                <a:spcPts val="600"/>
              </a:spcAft>
              <a:buNone/>
            </a:pPr>
            <a:r>
              <a:rPr lang="en-US" altLang="en-US" sz="3500">
                <a:solidFill>
                  <a:srgbClr val="000000"/>
                </a:solidFill>
                <a:latin typeface="Helvetica" panose="020B0604020202020204" pitchFamily="34" charset="0"/>
              </a:rPr>
              <a:t>Human Resource Management: Finding and Keeping the Best Employees</a:t>
            </a:r>
          </a:p>
        </p:txBody>
      </p:sp>
      <p:sp>
        <p:nvSpPr>
          <p:cNvPr id="3084" name="Text Box 9">
            <a:extLst>
              <a:ext uri="{FF2B5EF4-FFF2-40B4-BE49-F238E27FC236}">
                <a16:creationId xmlns:a16="http://schemas.microsoft.com/office/drawing/2014/main" id="{081CA6E3-5143-4390-B80D-C9C114604573}"/>
              </a:ext>
            </a:extLst>
          </p:cNvPr>
          <p:cNvSpPr txBox="1">
            <a:spLocks noChangeArrowheads="1"/>
          </p:cNvSpPr>
          <p:nvPr/>
        </p:nvSpPr>
        <p:spPr bwMode="auto">
          <a:xfrm>
            <a:off x="5734050" y="6430964"/>
            <a:ext cx="5257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b="1" i="1">
                <a:solidFill>
                  <a:prstClr val="black"/>
                </a:solidFill>
                <a:latin typeface="Times New Roman" panose="02020603050405020304" pitchFamily="18" charset="0"/>
              </a:rPr>
              <a:t>Copyright © 2010 by the McGraw-Hill Companies, Inc. All rights reserved.</a:t>
            </a:r>
            <a:endParaRPr lang="en-US" altLang="en-US" sz="2400">
              <a:solidFill>
                <a:prstClr val="black"/>
              </a:solidFill>
              <a:latin typeface="Arial" panose="020B0604020202020204" pitchFamily="34" charset="0"/>
            </a:endParaRPr>
          </a:p>
        </p:txBody>
      </p:sp>
      <p:sp>
        <p:nvSpPr>
          <p:cNvPr id="3085" name="Rectangle 10">
            <a:extLst>
              <a:ext uri="{FF2B5EF4-FFF2-40B4-BE49-F238E27FC236}">
                <a16:creationId xmlns:a16="http://schemas.microsoft.com/office/drawing/2014/main" id="{C06D849D-BA7A-4839-8848-17C6D09C1AB5}"/>
              </a:ext>
            </a:extLst>
          </p:cNvPr>
          <p:cNvSpPr>
            <a:spLocks noChangeArrowheads="1"/>
          </p:cNvSpPr>
          <p:nvPr/>
        </p:nvSpPr>
        <p:spPr bwMode="auto">
          <a:xfrm>
            <a:off x="1600200" y="6400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b="1" i="1">
                <a:solidFill>
                  <a:prstClr val="black"/>
                </a:solidFill>
                <a:latin typeface="Times New Roman" panose="02020603050405020304" pitchFamily="18" charset="0"/>
              </a:rPr>
              <a:t>McGraw-Hill/Irwin</a:t>
            </a:r>
            <a:endParaRPr lang="en-US" altLang="en-US" sz="2400">
              <a:solidFill>
                <a:prstClr val="black"/>
              </a:solidFill>
              <a:latin typeface="Arial" panose="020B0604020202020204" pitchFamily="34" charset="0"/>
            </a:endParaRPr>
          </a:p>
        </p:txBody>
      </p:sp>
      <p:pic>
        <p:nvPicPr>
          <p:cNvPr id="3" name="Picture 2" descr="A picture containing drawing&#10;&#10;Description automatically generated">
            <a:extLst>
              <a:ext uri="{FF2B5EF4-FFF2-40B4-BE49-F238E27FC236}">
                <a16:creationId xmlns:a16="http://schemas.microsoft.com/office/drawing/2014/main" id="{0FF6BC98-450F-49CC-A028-2E5848E53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75778" name="Subtitle 2">
            <a:extLst>
              <a:ext uri="{FF2B5EF4-FFF2-40B4-BE49-F238E27FC236}">
                <a16:creationId xmlns:a16="http://schemas.microsoft.com/office/drawing/2014/main" id="{0F258AD7-39D2-4318-AFDC-6E08FBD3C2C3}"/>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DB6E4EEE-C04C-4161-AC9F-E9CF70E88343}"/>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7A95EF1E-CBE4-4C5E-8062-FC54CB7A9999}"/>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75781" name="TextBox 7">
            <a:extLst>
              <a:ext uri="{FF2B5EF4-FFF2-40B4-BE49-F238E27FC236}">
                <a16:creationId xmlns:a16="http://schemas.microsoft.com/office/drawing/2014/main" id="{E240E2CA-38A8-45CC-BFB8-EC5C3EA431A8}"/>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75782" name="TextBox 8">
            <a:extLst>
              <a:ext uri="{FF2B5EF4-FFF2-40B4-BE49-F238E27FC236}">
                <a16:creationId xmlns:a16="http://schemas.microsoft.com/office/drawing/2014/main" id="{0774B354-6F92-4BA0-8233-B5AAE715446C}"/>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75783" name="Title 1">
            <a:extLst>
              <a:ext uri="{FF2B5EF4-FFF2-40B4-BE49-F238E27FC236}">
                <a16:creationId xmlns:a16="http://schemas.microsoft.com/office/drawing/2014/main" id="{F0C8EFBC-EEA3-4D76-A02D-4501EDD7EF46}"/>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TYPES of PAY SYSTEMS</a:t>
            </a:r>
          </a:p>
        </p:txBody>
      </p:sp>
      <p:sp>
        <p:nvSpPr>
          <p:cNvPr id="75784" name="TextBox 9">
            <a:extLst>
              <a:ext uri="{FF2B5EF4-FFF2-40B4-BE49-F238E27FC236}">
                <a16:creationId xmlns:a16="http://schemas.microsoft.com/office/drawing/2014/main" id="{99776691-3A5E-4298-A9F1-43B0397E36D9}"/>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Pay Systems</a:t>
            </a:r>
          </a:p>
        </p:txBody>
      </p:sp>
      <p:sp>
        <p:nvSpPr>
          <p:cNvPr id="75785" name="TextBox 11">
            <a:extLst>
              <a:ext uri="{FF2B5EF4-FFF2-40B4-BE49-F238E27FC236}">
                <a16:creationId xmlns:a16="http://schemas.microsoft.com/office/drawing/2014/main" id="{1E41EFC1-0101-4848-A232-392AECF361AD}"/>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75786" name="TextBox 11">
            <a:extLst>
              <a:ext uri="{FF2B5EF4-FFF2-40B4-BE49-F238E27FC236}">
                <a16:creationId xmlns:a16="http://schemas.microsoft.com/office/drawing/2014/main" id="{17D8525B-AC5E-4032-90DA-69C69B13F0A0}"/>
              </a:ext>
            </a:extLst>
          </p:cNvPr>
          <p:cNvSpPr txBox="1">
            <a:spLocks noChangeArrowheads="1"/>
          </p:cNvSpPr>
          <p:nvPr/>
        </p:nvSpPr>
        <p:spPr bwMode="auto">
          <a:xfrm>
            <a:off x="2057400" y="1676401"/>
            <a:ext cx="80772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200"/>
              </a:spcAft>
            </a:pPr>
            <a:r>
              <a:rPr lang="en-US" altLang="en-US" sz="2700">
                <a:solidFill>
                  <a:prstClr val="black"/>
                </a:solidFill>
                <a:latin typeface="Helvetica" panose="020B0604020202020204" pitchFamily="34" charset="0"/>
              </a:rPr>
              <a:t>Salary</a:t>
            </a:r>
          </a:p>
          <a:p>
            <a:pPr defTabSz="457200" fontAlgn="base">
              <a:spcBef>
                <a:spcPct val="0"/>
              </a:spcBef>
              <a:spcAft>
                <a:spcPts val="1200"/>
              </a:spcAft>
            </a:pPr>
            <a:r>
              <a:rPr lang="en-US" altLang="en-US" sz="2700">
                <a:solidFill>
                  <a:prstClr val="black"/>
                </a:solidFill>
                <a:latin typeface="Helvetica" panose="020B0604020202020204" pitchFamily="34" charset="0"/>
              </a:rPr>
              <a:t>Hourly Wage/Day Work</a:t>
            </a:r>
          </a:p>
          <a:p>
            <a:pPr defTabSz="457200" fontAlgn="base">
              <a:spcBef>
                <a:spcPct val="0"/>
              </a:spcBef>
              <a:spcAft>
                <a:spcPts val="1200"/>
              </a:spcAft>
            </a:pPr>
            <a:r>
              <a:rPr lang="en-US" altLang="en-US" sz="2700">
                <a:solidFill>
                  <a:prstClr val="black"/>
                </a:solidFill>
                <a:latin typeface="Helvetica" panose="020B0604020202020204" pitchFamily="34" charset="0"/>
              </a:rPr>
              <a:t>Piecework System</a:t>
            </a:r>
          </a:p>
          <a:p>
            <a:pPr defTabSz="457200" fontAlgn="base">
              <a:spcBef>
                <a:spcPct val="0"/>
              </a:spcBef>
              <a:spcAft>
                <a:spcPts val="1200"/>
              </a:spcAft>
            </a:pPr>
            <a:r>
              <a:rPr lang="en-US" altLang="en-US" sz="2700">
                <a:solidFill>
                  <a:prstClr val="black"/>
                </a:solidFill>
                <a:latin typeface="Helvetica" panose="020B0604020202020204" pitchFamily="34" charset="0"/>
              </a:rPr>
              <a:t>Commission Plans</a:t>
            </a:r>
          </a:p>
          <a:p>
            <a:pPr defTabSz="457200" fontAlgn="base">
              <a:spcBef>
                <a:spcPct val="0"/>
              </a:spcBef>
              <a:spcAft>
                <a:spcPts val="1200"/>
              </a:spcAft>
            </a:pPr>
            <a:r>
              <a:rPr lang="en-US" altLang="en-US" sz="2700">
                <a:solidFill>
                  <a:prstClr val="black"/>
                </a:solidFill>
                <a:latin typeface="Helvetica" panose="020B0604020202020204" pitchFamily="34" charset="0"/>
              </a:rPr>
              <a:t>Bonus Plans</a:t>
            </a:r>
          </a:p>
          <a:p>
            <a:pPr defTabSz="457200" fontAlgn="base">
              <a:spcBef>
                <a:spcPct val="0"/>
              </a:spcBef>
              <a:spcAft>
                <a:spcPts val="1200"/>
              </a:spcAft>
            </a:pPr>
            <a:r>
              <a:rPr lang="en-US" altLang="en-US" sz="2700">
                <a:solidFill>
                  <a:prstClr val="black"/>
                </a:solidFill>
                <a:latin typeface="Helvetica" panose="020B0604020202020204" pitchFamily="34" charset="0"/>
              </a:rPr>
              <a:t>Profit Sharing Plans</a:t>
            </a:r>
          </a:p>
          <a:p>
            <a:pPr defTabSz="457200" fontAlgn="base">
              <a:spcBef>
                <a:spcPct val="0"/>
              </a:spcBef>
              <a:spcAft>
                <a:spcPts val="1200"/>
              </a:spcAft>
            </a:pPr>
            <a:r>
              <a:rPr lang="en-US" altLang="en-US" sz="2700">
                <a:solidFill>
                  <a:prstClr val="black"/>
                </a:solidFill>
                <a:latin typeface="Helvetica" panose="020B0604020202020204" pitchFamily="34" charset="0"/>
              </a:rPr>
              <a:t>Gain-Sharing Plans</a:t>
            </a:r>
          </a:p>
          <a:p>
            <a:pPr defTabSz="457200" fontAlgn="base">
              <a:spcBef>
                <a:spcPct val="0"/>
              </a:spcBef>
              <a:spcAft>
                <a:spcPts val="1200"/>
              </a:spcAft>
            </a:pPr>
            <a:r>
              <a:rPr lang="en-US" altLang="en-US" sz="2700">
                <a:solidFill>
                  <a:prstClr val="black"/>
                </a:solidFill>
                <a:latin typeface="Helvetica" panose="020B0604020202020204" pitchFamily="34" charset="0"/>
              </a:rPr>
              <a:t>Stock Options</a:t>
            </a:r>
          </a:p>
        </p:txBody>
      </p:sp>
      <p:pic>
        <p:nvPicPr>
          <p:cNvPr id="12" name="Picture 11" descr="Timeclock.psd">
            <a:extLst>
              <a:ext uri="{FF2B5EF4-FFF2-40B4-BE49-F238E27FC236}">
                <a16:creationId xmlns:a16="http://schemas.microsoft.com/office/drawing/2014/main" id="{6EA4FA3F-9B08-45DB-9E63-8FC9336DAF2E}"/>
              </a:ext>
            </a:extLst>
          </p:cNvPr>
          <p:cNvPicPr>
            <a:picLocks noChangeAspect="1"/>
          </p:cNvPicPr>
          <p:nvPr/>
        </p:nvPicPr>
        <p:blipFill>
          <a:blip r:embed="rId3"/>
          <a:stretch>
            <a:fillRect/>
          </a:stretch>
        </p:blipFill>
        <p:spPr>
          <a:xfrm>
            <a:off x="6400800" y="2057400"/>
            <a:ext cx="3657600" cy="3657600"/>
          </a:xfrm>
          <a:prstGeom prst="rect">
            <a:avLst/>
          </a:prstGeom>
          <a:effectLst>
            <a:softEdge rad="88900"/>
          </a:effectLst>
        </p:spPr>
      </p:pic>
      <p:sp>
        <p:nvSpPr>
          <p:cNvPr id="75788" name="Text Box 10">
            <a:extLst>
              <a:ext uri="{FF2B5EF4-FFF2-40B4-BE49-F238E27FC236}">
                <a16:creationId xmlns:a16="http://schemas.microsoft.com/office/drawing/2014/main" id="{DCD81221-E61E-49A9-9CED-004A89BFAB45}"/>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DF1DDBE3-C9CA-464C-9888-8CEDD572EAD6}" type="slidenum">
              <a:rPr lang="en-US" altLang="en-US" sz="1200">
                <a:solidFill>
                  <a:srgbClr val="000000"/>
                </a:solidFill>
                <a:latin typeface="Arial" panose="020B0604020202020204" pitchFamily="34" charset="0"/>
              </a:rPr>
              <a:pPr defTabSz="457200" fontAlgn="base">
                <a:spcBef>
                  <a:spcPct val="0"/>
                </a:spcBef>
                <a:spcAft>
                  <a:spcPct val="0"/>
                </a:spcAft>
                <a:buNone/>
              </a:pPr>
              <a:t>10</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076E465D-2D4F-4CA9-A983-5E02AD8F4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77826" name="Subtitle 2">
            <a:extLst>
              <a:ext uri="{FF2B5EF4-FFF2-40B4-BE49-F238E27FC236}">
                <a16:creationId xmlns:a16="http://schemas.microsoft.com/office/drawing/2014/main" id="{E43954AC-B842-4D11-B32B-97CE632AC737}"/>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8824F7C6-C23A-4909-9FB4-AADDB6855614}"/>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9EFD2697-76E2-4996-A9F8-88804F2ECD63}"/>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77829" name="TextBox 7">
            <a:extLst>
              <a:ext uri="{FF2B5EF4-FFF2-40B4-BE49-F238E27FC236}">
                <a16:creationId xmlns:a16="http://schemas.microsoft.com/office/drawing/2014/main" id="{EF7A12DC-B8E3-4AAB-9980-4BCAF4F16AA4}"/>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77830" name="TextBox 8">
            <a:extLst>
              <a:ext uri="{FF2B5EF4-FFF2-40B4-BE49-F238E27FC236}">
                <a16:creationId xmlns:a16="http://schemas.microsoft.com/office/drawing/2014/main" id="{310CB296-A386-4170-9728-C43BA6FB269F}"/>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77831" name="Title 1">
            <a:extLst>
              <a:ext uri="{FF2B5EF4-FFF2-40B4-BE49-F238E27FC236}">
                <a16:creationId xmlns:a16="http://schemas.microsoft.com/office/drawing/2014/main" id="{9889DAD0-B73E-4494-B7BB-EE2A213A9C27}"/>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COMPENSATING TEAMS</a:t>
            </a:r>
          </a:p>
        </p:txBody>
      </p:sp>
      <p:sp>
        <p:nvSpPr>
          <p:cNvPr id="77832" name="TextBox 9">
            <a:extLst>
              <a:ext uri="{FF2B5EF4-FFF2-40B4-BE49-F238E27FC236}">
                <a16:creationId xmlns:a16="http://schemas.microsoft.com/office/drawing/2014/main" id="{2C8542E1-CF75-48BA-A5FF-77A1CF763E43}"/>
              </a:ext>
            </a:extLst>
          </p:cNvPr>
          <p:cNvSpPr txBox="1">
            <a:spLocks noChangeArrowheads="1"/>
          </p:cNvSpPr>
          <p:nvPr/>
        </p:nvSpPr>
        <p:spPr bwMode="auto">
          <a:xfrm>
            <a:off x="8839200" y="560388"/>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Compensating Teams</a:t>
            </a:r>
          </a:p>
        </p:txBody>
      </p:sp>
      <p:sp>
        <p:nvSpPr>
          <p:cNvPr id="77833" name="TextBox 11">
            <a:extLst>
              <a:ext uri="{FF2B5EF4-FFF2-40B4-BE49-F238E27FC236}">
                <a16:creationId xmlns:a16="http://schemas.microsoft.com/office/drawing/2014/main" id="{AE096562-19DA-457A-A5C6-D454F61BF430}"/>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77834" name="TextBox 11">
            <a:extLst>
              <a:ext uri="{FF2B5EF4-FFF2-40B4-BE49-F238E27FC236}">
                <a16:creationId xmlns:a16="http://schemas.microsoft.com/office/drawing/2014/main" id="{2F7A295D-8247-471B-BEB1-7877B08E4751}"/>
              </a:ext>
            </a:extLst>
          </p:cNvPr>
          <p:cNvSpPr txBox="1">
            <a:spLocks noChangeArrowheads="1"/>
          </p:cNvSpPr>
          <p:nvPr/>
        </p:nvSpPr>
        <p:spPr bwMode="auto">
          <a:xfrm>
            <a:off x="2057400" y="1836739"/>
            <a:ext cx="80772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98513" indent="-3413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200"/>
              </a:spcAft>
            </a:pPr>
            <a:r>
              <a:rPr lang="en-US" altLang="en-US" sz="2700">
                <a:solidFill>
                  <a:prstClr val="black"/>
                </a:solidFill>
                <a:latin typeface="Helvetica" panose="020B0604020202020204" pitchFamily="34" charset="0"/>
              </a:rPr>
              <a:t>Team-based pay programs are more challenging than individual pay systems.</a:t>
            </a:r>
          </a:p>
          <a:p>
            <a:pPr defTabSz="457200" fontAlgn="base">
              <a:spcBef>
                <a:spcPct val="0"/>
              </a:spcBef>
              <a:spcAft>
                <a:spcPts val="1200"/>
              </a:spcAft>
            </a:pPr>
            <a:r>
              <a:rPr lang="en-US" altLang="en-US" sz="2700">
                <a:solidFill>
                  <a:prstClr val="black"/>
                </a:solidFill>
                <a:latin typeface="Helvetica" panose="020B0604020202020204" pitchFamily="34" charset="0"/>
              </a:rPr>
              <a:t>The two most common methods for teams involve:</a:t>
            </a:r>
          </a:p>
          <a:p>
            <a:pPr lvl="1" defTabSz="457200" fontAlgn="base">
              <a:spcBef>
                <a:spcPct val="0"/>
              </a:spcBef>
              <a:spcAft>
                <a:spcPts val="1200"/>
              </a:spcAft>
              <a:buFont typeface="Lucida Grande" pitchFamily="-106" charset="0"/>
              <a:buChar char="-"/>
            </a:pPr>
            <a:r>
              <a:rPr lang="en-US" altLang="en-US" sz="2500">
                <a:solidFill>
                  <a:prstClr val="black"/>
                </a:solidFill>
                <a:latin typeface="Helvetica" panose="020B0604020202020204" pitchFamily="34" charset="0"/>
              </a:rPr>
              <a:t>Skill-Based: Pay is increased as team members learn and apply new skills.</a:t>
            </a:r>
            <a:endParaRPr lang="en-US" altLang="en-US" sz="2000">
              <a:solidFill>
                <a:prstClr val="black"/>
              </a:solidFill>
              <a:latin typeface="Helvetica" panose="020B0604020202020204" pitchFamily="34" charset="0"/>
            </a:endParaRPr>
          </a:p>
          <a:p>
            <a:pPr lvl="1" defTabSz="457200" fontAlgn="base">
              <a:spcBef>
                <a:spcPct val="0"/>
              </a:spcBef>
              <a:spcAft>
                <a:spcPts val="1200"/>
              </a:spcAft>
              <a:buFont typeface="Lucida Grande" pitchFamily="-106" charset="0"/>
              <a:buChar char="-"/>
            </a:pPr>
            <a:r>
              <a:rPr lang="en-US" altLang="en-US" sz="2500">
                <a:solidFill>
                  <a:prstClr val="black"/>
                </a:solidFill>
                <a:latin typeface="Helvetica" panose="020B0604020202020204" pitchFamily="34" charset="0"/>
              </a:rPr>
              <a:t>Gain-Sharing: Pay is increased as improvement over previous performance. </a:t>
            </a:r>
            <a:endParaRPr lang="en-US" altLang="en-US" sz="2000">
              <a:solidFill>
                <a:prstClr val="black"/>
              </a:solidFill>
              <a:latin typeface="Helvetica" panose="020B0604020202020204" pitchFamily="34" charset="0"/>
            </a:endParaRPr>
          </a:p>
        </p:txBody>
      </p:sp>
      <p:pic>
        <p:nvPicPr>
          <p:cNvPr id="77835" name="Picture 11" descr="Nucor.psd">
            <a:hlinkClick r:id="rId3"/>
            <a:extLst>
              <a:ext uri="{FF2B5EF4-FFF2-40B4-BE49-F238E27FC236}">
                <a16:creationId xmlns:a16="http://schemas.microsoft.com/office/drawing/2014/main" id="{D6C1C7EB-3F52-422C-A24E-8B066D01F58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53201" y="5457826"/>
            <a:ext cx="29432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Picture 12" descr="Eastman.psd">
            <a:hlinkClick r:id="rId5"/>
            <a:extLst>
              <a:ext uri="{FF2B5EF4-FFF2-40B4-BE49-F238E27FC236}">
                <a16:creationId xmlns:a16="http://schemas.microsoft.com/office/drawing/2014/main" id="{744A4F69-302C-47B1-A26C-1A5C540B9CA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638800"/>
            <a:ext cx="29845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7" name="Text Box 10">
            <a:extLst>
              <a:ext uri="{FF2B5EF4-FFF2-40B4-BE49-F238E27FC236}">
                <a16:creationId xmlns:a16="http://schemas.microsoft.com/office/drawing/2014/main" id="{7AC3EA93-5569-4360-A163-73681272ACE9}"/>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A1851286-6163-47B1-8470-CC2130F47BC8}" type="slidenum">
              <a:rPr lang="en-US" altLang="en-US" sz="1200">
                <a:solidFill>
                  <a:srgbClr val="000000"/>
                </a:solidFill>
                <a:latin typeface="Arial" panose="020B0604020202020204" pitchFamily="34" charset="0"/>
              </a:rPr>
              <a:pPr defTabSz="457200" fontAlgn="base">
                <a:spcBef>
                  <a:spcPct val="0"/>
                </a:spcBef>
                <a:spcAft>
                  <a:spcPct val="0"/>
                </a:spcAft>
                <a:buNone/>
              </a:pPr>
              <a:t>11</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60AF43CF-56D3-4309-B346-0BC3B840D5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79874" name="Subtitle 2">
            <a:extLst>
              <a:ext uri="{FF2B5EF4-FFF2-40B4-BE49-F238E27FC236}">
                <a16:creationId xmlns:a16="http://schemas.microsoft.com/office/drawing/2014/main" id="{EE70549D-CF18-44C0-9F4F-EB28239A18A7}"/>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35DD8250-0848-4DB9-AB6A-B5FD3A4854A9}"/>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D71DB761-9C0F-4441-B067-B7388073AA65}"/>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79877" name="TextBox 7">
            <a:extLst>
              <a:ext uri="{FF2B5EF4-FFF2-40B4-BE49-F238E27FC236}">
                <a16:creationId xmlns:a16="http://schemas.microsoft.com/office/drawing/2014/main" id="{5196EE58-BCB3-426E-B04C-85B806692265}"/>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79878" name="TextBox 8">
            <a:extLst>
              <a:ext uri="{FF2B5EF4-FFF2-40B4-BE49-F238E27FC236}">
                <a16:creationId xmlns:a16="http://schemas.microsoft.com/office/drawing/2014/main" id="{3EE5EABD-DC65-4697-8333-742CB6C2FFA1}"/>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79879" name="Title 1">
            <a:extLst>
              <a:ext uri="{FF2B5EF4-FFF2-40B4-BE49-F238E27FC236}">
                <a16:creationId xmlns:a16="http://schemas.microsoft.com/office/drawing/2014/main" id="{E1EECFE6-10B6-4ED8-A0A1-773BDA79DFB0}"/>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FRINGE BENEFITS on the JOB</a:t>
            </a:r>
          </a:p>
        </p:txBody>
      </p:sp>
      <p:sp>
        <p:nvSpPr>
          <p:cNvPr id="79880" name="TextBox 9">
            <a:extLst>
              <a:ext uri="{FF2B5EF4-FFF2-40B4-BE49-F238E27FC236}">
                <a16:creationId xmlns:a16="http://schemas.microsoft.com/office/drawing/2014/main" id="{4A2DC5E5-328D-4D5C-ADAD-5E0BBCB6914D}"/>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Fringe Benefits</a:t>
            </a:r>
          </a:p>
        </p:txBody>
      </p:sp>
      <p:sp>
        <p:nvSpPr>
          <p:cNvPr id="79881" name="TextBox 11">
            <a:extLst>
              <a:ext uri="{FF2B5EF4-FFF2-40B4-BE49-F238E27FC236}">
                <a16:creationId xmlns:a16="http://schemas.microsoft.com/office/drawing/2014/main" id="{24DF358C-2020-4B73-96F7-499D370A5A53}"/>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79882" name="TextBox 11">
            <a:extLst>
              <a:ext uri="{FF2B5EF4-FFF2-40B4-BE49-F238E27FC236}">
                <a16:creationId xmlns:a16="http://schemas.microsoft.com/office/drawing/2014/main" id="{A395338B-2CAA-4F80-870D-E070B48CE583}"/>
              </a:ext>
            </a:extLst>
          </p:cNvPr>
          <p:cNvSpPr txBox="1">
            <a:spLocks noChangeArrowheads="1"/>
          </p:cNvSpPr>
          <p:nvPr/>
        </p:nvSpPr>
        <p:spPr bwMode="auto">
          <a:xfrm>
            <a:off x="2057400" y="1836738"/>
            <a:ext cx="80772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b="1">
                <a:solidFill>
                  <a:prstClr val="black"/>
                </a:solidFill>
                <a:latin typeface="Helvetica" panose="020B0604020202020204" pitchFamily="34" charset="0"/>
              </a:rPr>
              <a:t>Fringe Benefits -- </a:t>
            </a:r>
            <a:r>
              <a:rPr lang="en-US" altLang="en-US" sz="2500" i="1">
                <a:solidFill>
                  <a:prstClr val="black"/>
                </a:solidFill>
                <a:latin typeface="Helvetica" panose="020B0604020202020204" pitchFamily="34" charset="0"/>
              </a:rPr>
              <a:t>Sick leave, vacation pay, pension and health plans that provide additional compensation to employees beyond base wages.</a:t>
            </a:r>
          </a:p>
          <a:p>
            <a:pPr defTabSz="457200" fontAlgn="base">
              <a:spcBef>
                <a:spcPct val="0"/>
              </a:spcBef>
              <a:spcAft>
                <a:spcPts val="3000"/>
              </a:spcAft>
            </a:pPr>
            <a:r>
              <a:rPr lang="en-US" altLang="en-US" sz="2700">
                <a:solidFill>
                  <a:prstClr val="black"/>
                </a:solidFill>
                <a:latin typeface="Helvetica" panose="020B0604020202020204" pitchFamily="34" charset="0"/>
              </a:rPr>
              <a:t>In 1929, Fringe benefits accounted for less than 2% of payroll cost. Today it’s about 30%.</a:t>
            </a:r>
          </a:p>
        </p:txBody>
      </p:sp>
      <p:pic>
        <p:nvPicPr>
          <p:cNvPr id="12" name="Picture 11" descr="Energy Pod.psd">
            <a:extLst>
              <a:ext uri="{FF2B5EF4-FFF2-40B4-BE49-F238E27FC236}">
                <a16:creationId xmlns:a16="http://schemas.microsoft.com/office/drawing/2014/main" id="{D68F32A2-AA87-45C7-BEFE-A0D3C5A3AC88}"/>
              </a:ext>
            </a:extLst>
          </p:cNvPr>
          <p:cNvPicPr>
            <a:picLocks noChangeAspect="1"/>
          </p:cNvPicPr>
          <p:nvPr/>
        </p:nvPicPr>
        <p:blipFill>
          <a:blip r:embed="rId3"/>
          <a:stretch>
            <a:fillRect/>
          </a:stretch>
        </p:blipFill>
        <p:spPr>
          <a:xfrm>
            <a:off x="6629400" y="4330700"/>
            <a:ext cx="3136900" cy="2222500"/>
          </a:xfrm>
          <a:prstGeom prst="rect">
            <a:avLst/>
          </a:prstGeom>
          <a:effectLst>
            <a:softEdge rad="88900"/>
          </a:effectLst>
        </p:spPr>
      </p:pic>
      <p:sp>
        <p:nvSpPr>
          <p:cNvPr id="79884" name="TextBox 12">
            <a:extLst>
              <a:ext uri="{FF2B5EF4-FFF2-40B4-BE49-F238E27FC236}">
                <a16:creationId xmlns:a16="http://schemas.microsoft.com/office/drawing/2014/main" id="{3B9DF681-62AC-4171-BDC9-F81217508544}"/>
              </a:ext>
            </a:extLst>
          </p:cNvPr>
          <p:cNvSpPr txBox="1">
            <a:spLocks noChangeArrowheads="1"/>
          </p:cNvSpPr>
          <p:nvPr/>
        </p:nvSpPr>
        <p:spPr bwMode="auto">
          <a:xfrm>
            <a:off x="2057400" y="4537076"/>
            <a:ext cx="45720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srgbClr val="000000"/>
                </a:solidFill>
                <a:latin typeface="Helvetica" panose="020B0604020202020204" pitchFamily="34" charset="0"/>
              </a:rPr>
              <a:t>Healthcare has been the most significant increase in fringe benefit cost.</a:t>
            </a:r>
          </a:p>
          <a:p>
            <a:pPr defTabSz="457200" fontAlgn="base">
              <a:spcBef>
                <a:spcPct val="0"/>
              </a:spcBef>
              <a:spcAft>
                <a:spcPct val="0"/>
              </a:spcAft>
              <a:buNone/>
            </a:pPr>
            <a:endParaRPr lang="en-US" altLang="en-US" sz="2400">
              <a:solidFill>
                <a:prstClr val="black"/>
              </a:solidFill>
              <a:latin typeface="Arial" panose="020B0604020202020204" pitchFamily="34" charset="0"/>
            </a:endParaRPr>
          </a:p>
        </p:txBody>
      </p:sp>
      <p:sp>
        <p:nvSpPr>
          <p:cNvPr id="79885" name="Text Box 10">
            <a:extLst>
              <a:ext uri="{FF2B5EF4-FFF2-40B4-BE49-F238E27FC236}">
                <a16:creationId xmlns:a16="http://schemas.microsoft.com/office/drawing/2014/main" id="{6EA98BFF-3F01-478B-BEB0-184B341B28E8}"/>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04B75E71-322B-4712-BC7B-D68122A7464E}" type="slidenum">
              <a:rPr lang="en-US" altLang="en-US" sz="1200">
                <a:solidFill>
                  <a:srgbClr val="000000"/>
                </a:solidFill>
                <a:latin typeface="Arial" panose="020B0604020202020204" pitchFamily="34" charset="0"/>
              </a:rPr>
              <a:pPr defTabSz="457200" fontAlgn="base">
                <a:spcBef>
                  <a:spcPct val="0"/>
                </a:spcBef>
                <a:spcAft>
                  <a:spcPct val="0"/>
                </a:spcAft>
                <a:buNone/>
              </a:pPr>
              <a:t>12</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F7C7A76F-619D-4B0F-B30B-02D76DC55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81922" name="Subtitle 2">
            <a:extLst>
              <a:ext uri="{FF2B5EF4-FFF2-40B4-BE49-F238E27FC236}">
                <a16:creationId xmlns:a16="http://schemas.microsoft.com/office/drawing/2014/main" id="{AFEE87C3-66CD-45BD-BA80-59237A3A9137}"/>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54BB0E8F-85E2-49E8-8689-4FE49C4EB47C}"/>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4006890A-F22E-417D-82C3-E0D34D55FE02}"/>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81925" name="TextBox 7">
            <a:extLst>
              <a:ext uri="{FF2B5EF4-FFF2-40B4-BE49-F238E27FC236}">
                <a16:creationId xmlns:a16="http://schemas.microsoft.com/office/drawing/2014/main" id="{CB69FFC3-17EE-4152-9824-60E08255072F}"/>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81926" name="TextBox 8">
            <a:extLst>
              <a:ext uri="{FF2B5EF4-FFF2-40B4-BE49-F238E27FC236}">
                <a16:creationId xmlns:a16="http://schemas.microsoft.com/office/drawing/2014/main" id="{EDB10621-9A85-47A9-993B-4E16E7232FD1}"/>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81927" name="Title 1">
            <a:extLst>
              <a:ext uri="{FF2B5EF4-FFF2-40B4-BE49-F238E27FC236}">
                <a16:creationId xmlns:a16="http://schemas.microsoft.com/office/drawing/2014/main" id="{90EB12DE-3719-4555-8CEC-0E4C0A272AF0}"/>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The RANGE of </a:t>
            </a:r>
            <a:br>
              <a:rPr lang="en-US" altLang="en-US" sz="3200" b="1">
                <a:latin typeface="Helvetica" panose="020B0604020202020204" pitchFamily="34" charset="0"/>
              </a:rPr>
            </a:br>
            <a:r>
              <a:rPr lang="en-US" altLang="en-US" sz="3200" b="1">
                <a:latin typeface="Helvetica" panose="020B0604020202020204" pitchFamily="34" charset="0"/>
              </a:rPr>
              <a:t>FRINGE BENEFITS</a:t>
            </a:r>
          </a:p>
        </p:txBody>
      </p:sp>
      <p:sp>
        <p:nvSpPr>
          <p:cNvPr id="81928" name="TextBox 9">
            <a:extLst>
              <a:ext uri="{FF2B5EF4-FFF2-40B4-BE49-F238E27FC236}">
                <a16:creationId xmlns:a16="http://schemas.microsoft.com/office/drawing/2014/main" id="{BA6CCAC5-7273-47E6-AFB5-9F48A097A3E6}"/>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Fringe Benefits</a:t>
            </a:r>
          </a:p>
        </p:txBody>
      </p:sp>
      <p:sp>
        <p:nvSpPr>
          <p:cNvPr id="81929" name="TextBox 11">
            <a:extLst>
              <a:ext uri="{FF2B5EF4-FFF2-40B4-BE49-F238E27FC236}">
                <a16:creationId xmlns:a16="http://schemas.microsoft.com/office/drawing/2014/main" id="{49940C87-B701-4803-9A81-2C4348894CA3}"/>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81930" name="TextBox 11">
            <a:extLst>
              <a:ext uri="{FF2B5EF4-FFF2-40B4-BE49-F238E27FC236}">
                <a16:creationId xmlns:a16="http://schemas.microsoft.com/office/drawing/2014/main" id="{5BC5A4C9-CA24-4B25-B540-9FF82A5BFC32}"/>
              </a:ext>
            </a:extLst>
          </p:cNvPr>
          <p:cNvSpPr txBox="1">
            <a:spLocks noChangeArrowheads="1"/>
          </p:cNvSpPr>
          <p:nvPr/>
        </p:nvSpPr>
        <p:spPr bwMode="auto">
          <a:xfrm>
            <a:off x="2057400" y="1836738"/>
            <a:ext cx="80772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98513" indent="-3413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000"/>
              </a:spcAft>
            </a:pPr>
            <a:r>
              <a:rPr lang="en-US" altLang="en-US" sz="2700">
                <a:solidFill>
                  <a:prstClr val="black"/>
                </a:solidFill>
                <a:latin typeface="Helvetica" panose="020B0604020202020204" pitchFamily="34" charset="0"/>
              </a:rPr>
              <a:t>Fringe benefits include incentives like:</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Company cars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Country club memberships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Recreation facilities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Special home mortgage rates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Paid and unpaid sabbaticals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Day-care and elder care services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Dental and eye care</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Legal counseling</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Short or compressed work weeks</a:t>
            </a:r>
          </a:p>
        </p:txBody>
      </p:sp>
      <p:pic>
        <p:nvPicPr>
          <p:cNvPr id="12" name="Picture 11" descr="Fringe.psd">
            <a:extLst>
              <a:ext uri="{FF2B5EF4-FFF2-40B4-BE49-F238E27FC236}">
                <a16:creationId xmlns:a16="http://schemas.microsoft.com/office/drawing/2014/main" id="{280D2772-3702-4282-B011-8B71AE2BAC9C}"/>
              </a:ext>
            </a:extLst>
          </p:cNvPr>
          <p:cNvPicPr>
            <a:picLocks noChangeAspect="1"/>
          </p:cNvPicPr>
          <p:nvPr/>
        </p:nvPicPr>
        <p:blipFill>
          <a:blip r:embed="rId3"/>
          <a:stretch>
            <a:fillRect/>
          </a:stretch>
        </p:blipFill>
        <p:spPr>
          <a:xfrm>
            <a:off x="7166509" y="2384426"/>
            <a:ext cx="2815691" cy="3787775"/>
          </a:xfrm>
          <a:prstGeom prst="rect">
            <a:avLst/>
          </a:prstGeom>
          <a:effectLst>
            <a:softEdge rad="88900"/>
          </a:effectLst>
        </p:spPr>
      </p:pic>
      <p:sp>
        <p:nvSpPr>
          <p:cNvPr id="81932" name="Text Box 10">
            <a:extLst>
              <a:ext uri="{FF2B5EF4-FFF2-40B4-BE49-F238E27FC236}">
                <a16:creationId xmlns:a16="http://schemas.microsoft.com/office/drawing/2014/main" id="{E32B115F-D0FF-4BC7-A13E-C3C39DB9687F}"/>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3EE95CB7-BAE0-44D9-8784-5E1F82729F7F}" type="slidenum">
              <a:rPr lang="en-US" altLang="en-US" sz="1200">
                <a:solidFill>
                  <a:srgbClr val="000000"/>
                </a:solidFill>
                <a:latin typeface="Arial" panose="020B0604020202020204" pitchFamily="34" charset="0"/>
              </a:rPr>
              <a:pPr defTabSz="457200" fontAlgn="base">
                <a:spcBef>
                  <a:spcPct val="0"/>
                </a:spcBef>
                <a:spcAft>
                  <a:spcPct val="0"/>
                </a:spcAft>
                <a:buNone/>
              </a:pPr>
              <a:t>13</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7FA882F6-C81A-42D8-80CB-2B43B95071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83970" name="Subtitle 2">
            <a:extLst>
              <a:ext uri="{FF2B5EF4-FFF2-40B4-BE49-F238E27FC236}">
                <a16:creationId xmlns:a16="http://schemas.microsoft.com/office/drawing/2014/main" id="{A40C9934-24BF-4C80-A777-363DD74DC847}"/>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539C0A36-3DBF-4B3F-BEEE-324A63C421A0}"/>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073FEC2C-DD26-4FAB-BA11-32A53DC704B8}"/>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83973" name="TextBox 7">
            <a:extLst>
              <a:ext uri="{FF2B5EF4-FFF2-40B4-BE49-F238E27FC236}">
                <a16:creationId xmlns:a16="http://schemas.microsoft.com/office/drawing/2014/main" id="{4D781952-73C1-4532-8138-CB5CEE654336}"/>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83974" name="TextBox 8">
            <a:extLst>
              <a:ext uri="{FF2B5EF4-FFF2-40B4-BE49-F238E27FC236}">
                <a16:creationId xmlns:a16="http://schemas.microsoft.com/office/drawing/2014/main" id="{347A9810-53FB-4585-84B8-6294E7A8BEB4}"/>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83975" name="Title 1">
            <a:extLst>
              <a:ext uri="{FF2B5EF4-FFF2-40B4-BE49-F238E27FC236}">
                <a16:creationId xmlns:a16="http://schemas.microsoft.com/office/drawing/2014/main" id="{E32CCDE8-2E28-40D3-8982-EFF36B6DBBBD}"/>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CAFETERIA-STYLE and </a:t>
            </a:r>
            <a:br>
              <a:rPr lang="en-US" altLang="en-US" sz="3200" b="1">
                <a:latin typeface="Helvetica" panose="020B0604020202020204" pitchFamily="34" charset="0"/>
              </a:rPr>
            </a:br>
            <a:r>
              <a:rPr lang="en-US" altLang="en-US" sz="3200" b="1">
                <a:latin typeface="Helvetica" panose="020B0604020202020204" pitchFamily="34" charset="0"/>
              </a:rPr>
              <a:t>SOFT BENEFITS</a:t>
            </a:r>
          </a:p>
        </p:txBody>
      </p:sp>
      <p:sp>
        <p:nvSpPr>
          <p:cNvPr id="83976" name="TextBox 9">
            <a:extLst>
              <a:ext uri="{FF2B5EF4-FFF2-40B4-BE49-F238E27FC236}">
                <a16:creationId xmlns:a16="http://schemas.microsoft.com/office/drawing/2014/main" id="{0FC1C8FD-03F4-472A-A4C6-5233BE3906B0}"/>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Fringe Benefits</a:t>
            </a:r>
          </a:p>
        </p:txBody>
      </p:sp>
      <p:sp>
        <p:nvSpPr>
          <p:cNvPr id="83977" name="TextBox 11">
            <a:extLst>
              <a:ext uri="{FF2B5EF4-FFF2-40B4-BE49-F238E27FC236}">
                <a16:creationId xmlns:a16="http://schemas.microsoft.com/office/drawing/2014/main" id="{7E4D56F5-D975-453D-90E0-1EABD266C3F0}"/>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83978" name="TextBox 11">
            <a:extLst>
              <a:ext uri="{FF2B5EF4-FFF2-40B4-BE49-F238E27FC236}">
                <a16:creationId xmlns:a16="http://schemas.microsoft.com/office/drawing/2014/main" id="{48323689-1E1C-4AE8-95A5-EB5E5154364D}"/>
              </a:ext>
            </a:extLst>
          </p:cNvPr>
          <p:cNvSpPr txBox="1">
            <a:spLocks noChangeArrowheads="1"/>
          </p:cNvSpPr>
          <p:nvPr/>
        </p:nvSpPr>
        <p:spPr bwMode="auto">
          <a:xfrm>
            <a:off x="2057400" y="1836738"/>
            <a:ext cx="8077200"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98513" indent="-3413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b="1">
                <a:solidFill>
                  <a:prstClr val="black"/>
                </a:solidFill>
                <a:latin typeface="Helvetica" panose="020B0604020202020204" pitchFamily="34" charset="0"/>
              </a:rPr>
              <a:t>Cafeteria-Style Fringe Benefits -- </a:t>
            </a:r>
            <a:r>
              <a:rPr lang="en-US" altLang="en-US" sz="2500" i="1">
                <a:solidFill>
                  <a:prstClr val="black"/>
                </a:solidFill>
                <a:latin typeface="Helvetica" panose="020B0604020202020204" pitchFamily="34" charset="0"/>
              </a:rPr>
              <a:t>Allow employees to choose the benefits they want (up to a certain dollar amount).</a:t>
            </a:r>
          </a:p>
          <a:p>
            <a:pPr defTabSz="457200" fontAlgn="base">
              <a:spcBef>
                <a:spcPct val="0"/>
              </a:spcBef>
              <a:spcAft>
                <a:spcPts val="1000"/>
              </a:spcAft>
            </a:pPr>
            <a:r>
              <a:rPr lang="en-US" altLang="en-US" sz="2700">
                <a:solidFill>
                  <a:prstClr val="black"/>
                </a:solidFill>
                <a:latin typeface="Helvetica" panose="020B0604020202020204" pitchFamily="34" charset="0"/>
              </a:rPr>
              <a:t>Soft Benefits include:</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Onsite haircuts and shoe repair</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Concierge services</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Free meals at work</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Doggie daycare</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Onsite farmer’s markets</a:t>
            </a:r>
          </a:p>
        </p:txBody>
      </p:sp>
      <p:pic>
        <p:nvPicPr>
          <p:cNvPr id="83979" name="Picture 11" descr="Doggie Daycare.psd">
            <a:extLst>
              <a:ext uri="{FF2B5EF4-FFF2-40B4-BE49-F238E27FC236}">
                <a16:creationId xmlns:a16="http://schemas.microsoft.com/office/drawing/2014/main" id="{F07F698C-0215-4845-859D-BA83D9044E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501900"/>
            <a:ext cx="27432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0" name="Text Box 10">
            <a:extLst>
              <a:ext uri="{FF2B5EF4-FFF2-40B4-BE49-F238E27FC236}">
                <a16:creationId xmlns:a16="http://schemas.microsoft.com/office/drawing/2014/main" id="{552B035F-29F5-4548-B25C-1AF8CDAFC4A1}"/>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E4150678-0A15-457C-9F91-C81E85115D4D}" type="slidenum">
              <a:rPr lang="en-US" altLang="en-US" sz="1200">
                <a:solidFill>
                  <a:srgbClr val="000000"/>
                </a:solidFill>
                <a:latin typeface="Arial" panose="020B0604020202020204" pitchFamily="34" charset="0"/>
              </a:rPr>
              <a:pPr defTabSz="457200" fontAlgn="base">
                <a:spcBef>
                  <a:spcPct val="0"/>
                </a:spcBef>
                <a:spcAft>
                  <a:spcPct val="0"/>
                </a:spcAft>
                <a:buNone/>
              </a:pPr>
              <a:t>14</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6286BE77-8750-431F-A9F0-15782727A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86018" name="Subtitle 2">
            <a:extLst>
              <a:ext uri="{FF2B5EF4-FFF2-40B4-BE49-F238E27FC236}">
                <a16:creationId xmlns:a16="http://schemas.microsoft.com/office/drawing/2014/main" id="{7177097D-CC23-474D-B19C-F6A197B90562}"/>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7BB6F5DE-3BCF-4940-88F7-BAB5FB0DEE97}"/>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842ACC9D-6D3C-49F3-BA82-3EFDFF2E088D}"/>
              </a:ext>
            </a:extLst>
          </p:cNvPr>
          <p:cNvSpPr/>
          <p:nvPr/>
        </p:nvSpPr>
        <p:spPr>
          <a:xfrm>
            <a:off x="8839200" y="152400"/>
            <a:ext cx="1644650" cy="1600200"/>
          </a:xfrm>
          <a:prstGeom prst="ellipse">
            <a:avLst/>
          </a:prstGeom>
          <a:solidFill>
            <a:srgbClr val="A2CA7A"/>
          </a:solidFill>
          <a:ln>
            <a:solidFill>
              <a:srgbClr val="A2CA7A"/>
            </a:solidFill>
          </a:ln>
          <a:effectLst/>
        </p:spPr>
        <p:style>
          <a:lnRef idx="1">
            <a:schemeClr val="accent1"/>
          </a:lnRef>
          <a:fillRef idx="3">
            <a:schemeClr val="accent1"/>
          </a:fillRef>
          <a:effectRef idx="2">
            <a:schemeClr val="accent1"/>
          </a:effectRef>
          <a:fontRef idx="minor">
            <a:schemeClr val="lt1"/>
          </a:fontRef>
        </p:style>
      </p:sp>
      <p:sp>
        <p:nvSpPr>
          <p:cNvPr id="86021" name="TextBox 7">
            <a:extLst>
              <a:ext uri="{FF2B5EF4-FFF2-40B4-BE49-F238E27FC236}">
                <a16:creationId xmlns:a16="http://schemas.microsoft.com/office/drawing/2014/main" id="{3A548D0D-312F-4310-91F5-2CEF755C385B}"/>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86022" name="TextBox 8">
            <a:extLst>
              <a:ext uri="{FF2B5EF4-FFF2-40B4-BE49-F238E27FC236}">
                <a16:creationId xmlns:a16="http://schemas.microsoft.com/office/drawing/2014/main" id="{842689D1-3197-4895-BC68-694A3FC14118}"/>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A2CA7A"/>
                </a:solidFill>
              </a:rPr>
              <a:t>*</a:t>
            </a:r>
          </a:p>
        </p:txBody>
      </p:sp>
      <p:sp>
        <p:nvSpPr>
          <p:cNvPr id="86023" name="TextBox 11">
            <a:extLst>
              <a:ext uri="{FF2B5EF4-FFF2-40B4-BE49-F238E27FC236}">
                <a16:creationId xmlns:a16="http://schemas.microsoft.com/office/drawing/2014/main" id="{DD495653-76EB-4382-925A-69BD9A13A46D}"/>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srgbClr val="000000"/>
                </a:solidFill>
                <a:latin typeface="Helvetica" panose="020B0604020202020204" pitchFamily="34" charset="0"/>
              </a:rPr>
              <a:t>LG8</a:t>
            </a:r>
          </a:p>
        </p:txBody>
      </p:sp>
      <p:sp>
        <p:nvSpPr>
          <p:cNvPr id="86024" name="Title 10">
            <a:extLst>
              <a:ext uri="{FF2B5EF4-FFF2-40B4-BE49-F238E27FC236}">
                <a16:creationId xmlns:a16="http://schemas.microsoft.com/office/drawing/2014/main" id="{FD2F0FDC-2BBE-48D5-BE27-2345E495E4A7}"/>
              </a:ext>
            </a:extLst>
          </p:cNvPr>
          <p:cNvSpPr>
            <a:spLocks noGrp="1"/>
          </p:cNvSpPr>
          <p:nvPr>
            <p:ph type="ctrTitle"/>
          </p:nvPr>
        </p:nvSpPr>
        <p:spPr>
          <a:xfrm>
            <a:off x="1600200" y="304801"/>
            <a:ext cx="7772400" cy="1470025"/>
          </a:xfrm>
        </p:spPr>
        <p:txBody>
          <a:bodyPr/>
          <a:lstStyle/>
          <a:p>
            <a:pPr eaLnBrk="1" hangingPunct="1"/>
            <a:r>
              <a:rPr lang="en-US" altLang="en-US" sz="3200" b="1">
                <a:latin typeface="Helvetica" panose="020B0604020202020204" pitchFamily="34" charset="0"/>
              </a:rPr>
              <a:t>CHANGING TIMES, </a:t>
            </a:r>
            <a:br>
              <a:rPr lang="en-US" altLang="en-US" sz="3200" b="1">
                <a:latin typeface="Helvetica" panose="020B0604020202020204" pitchFamily="34" charset="0"/>
              </a:rPr>
            </a:br>
            <a:r>
              <a:rPr lang="en-US" altLang="en-US" sz="3200" b="1">
                <a:latin typeface="Helvetica" panose="020B0604020202020204" pitchFamily="34" charset="0"/>
              </a:rPr>
              <a:t>CHANGING EMPLOYEE BENEFITS</a:t>
            </a:r>
            <a:endParaRPr lang="en-US" altLang="en-US" sz="3200"/>
          </a:p>
        </p:txBody>
      </p:sp>
      <p:sp>
        <p:nvSpPr>
          <p:cNvPr id="86025" name="TextBox 9">
            <a:extLst>
              <a:ext uri="{FF2B5EF4-FFF2-40B4-BE49-F238E27FC236}">
                <a16:creationId xmlns:a16="http://schemas.microsoft.com/office/drawing/2014/main" id="{8E48B52C-0263-4DBC-B7F5-1925F03ED71B}"/>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prstClr val="black"/>
                </a:solidFill>
                <a:latin typeface="Helvetica" panose="020B0604020202020204" pitchFamily="34" charset="0"/>
              </a:rPr>
              <a:t>Fringe Benefits</a:t>
            </a:r>
          </a:p>
        </p:txBody>
      </p:sp>
      <p:graphicFrame>
        <p:nvGraphicFramePr>
          <p:cNvPr id="67614" name="Group 30">
            <a:extLst>
              <a:ext uri="{FF2B5EF4-FFF2-40B4-BE49-F238E27FC236}">
                <a16:creationId xmlns:a16="http://schemas.microsoft.com/office/drawing/2014/main" id="{7279FEB1-2204-4CC6-B072-D438BBA3AE29}"/>
              </a:ext>
            </a:extLst>
          </p:cNvPr>
          <p:cNvGraphicFramePr>
            <a:graphicFrameLocks noGrp="1"/>
          </p:cNvGraphicFramePr>
          <p:nvPr/>
        </p:nvGraphicFramePr>
        <p:xfrm>
          <a:off x="2133600" y="1905000"/>
          <a:ext cx="7772400" cy="414507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7619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FFFFFF"/>
                          </a:solidFill>
                          <a:effectLst/>
                          <a:latin typeface="Helvetica" pitchFamily="34" charset="0"/>
                          <a:ea typeface="ＭＳ Ｐゴシック" pitchFamily="-106" charset="-128"/>
                        </a:rPr>
                        <a:t>Employer Benefits</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064A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FFFFFF"/>
                          </a:solidFill>
                          <a:effectLst/>
                          <a:latin typeface="Helvetica" pitchFamily="34" charset="0"/>
                          <a:ea typeface="ＭＳ Ｐゴシック" pitchFamily="-106" charset="-128"/>
                        </a:rPr>
                        <a:t>1998</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064A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FFFFFF"/>
                          </a:solidFill>
                          <a:effectLst/>
                          <a:latin typeface="Helvetica" pitchFamily="34" charset="0"/>
                          <a:ea typeface="ＭＳ Ｐゴシック" pitchFamily="-106" charset="-128"/>
                        </a:rPr>
                        <a:t>2008</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064A2"/>
                    </a:solidFill>
                  </a:tcPr>
                </a:tc>
                <a:extLst>
                  <a:ext uri="{0D108BD9-81ED-4DB2-BD59-A6C34878D82A}">
                    <a16:rowId xmlns:a16="http://schemas.microsoft.com/office/drawing/2014/main" val="10000"/>
                  </a:ext>
                </a:extLst>
              </a:tr>
              <a:tr h="7619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Provide Pension Plans</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48%</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29%</a:t>
                      </a:r>
                    </a:p>
                  </a:txBody>
                  <a:tcPr marT="45699" marB="45699" anchor="ctr" anchorCtr="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7619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Offer Wellness Programs</a:t>
                      </a:r>
                    </a:p>
                  </a:txBody>
                  <a:tcPr marT="45699" marB="45699" anchor="ctr" anchorCtr="1"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51%</a:t>
                      </a:r>
                    </a:p>
                  </a:txBody>
                  <a:tcPr marT="45699" marB="45699" anchor="ctr" anchorCtr="1" horzOverflow="overflow">
                    <a:lnL>
                      <a:noFill/>
                    </a:lnL>
                    <a:lnR>
                      <a:noFill/>
                    </a:lnR>
                    <a:lnT>
                      <a:noFill/>
                    </a:lnT>
                    <a:lnB>
                      <a:noFill/>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60%</a:t>
                      </a:r>
                    </a:p>
                  </a:txBody>
                  <a:tcPr marT="45699" marB="45699" anchor="ctr" anchorCtr="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7619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Retirement Plan Contribution</a:t>
                      </a:r>
                    </a:p>
                  </a:txBody>
                  <a:tcPr marT="45699" marB="45699" anchor="ctr" anchorCtr="1"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91%</a:t>
                      </a:r>
                    </a:p>
                  </a:txBody>
                  <a:tcPr marT="45699" marB="45699" anchor="ctr" anchorCtr="1" horzOverflow="overflow">
                    <a:lnL>
                      <a:noFill/>
                    </a:lnL>
                    <a:lnR>
                      <a:noFill/>
                    </a:lnR>
                    <a:lnT>
                      <a:noFill/>
                    </a:lnT>
                    <a:lnB>
                      <a:noFill/>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81%</a:t>
                      </a:r>
                    </a:p>
                  </a:txBody>
                  <a:tcPr marT="45699" marB="45699" anchor="ctr" anchorCtr="1"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0003"/>
                  </a:ext>
                </a:extLst>
              </a:tr>
              <a:tr h="109720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Permit Some Flexible Work Hours</a:t>
                      </a:r>
                    </a:p>
                  </a:txBody>
                  <a:tcPr marT="45699" marB="45699" anchor="ctr" anchorCtr="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68%</a:t>
                      </a:r>
                    </a:p>
                  </a:txBody>
                  <a:tcPr marT="45699" marB="45699" anchor="ctr" anchorCtr="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Helvetica" pitchFamily="34" charset="0"/>
                          <a:ea typeface="ＭＳ Ｐゴシック" pitchFamily="-106" charset="-128"/>
                        </a:rPr>
                        <a:t>80%</a:t>
                      </a:r>
                    </a:p>
                  </a:txBody>
                  <a:tcPr marT="45699" marB="45699" anchor="ctr" anchorCtr="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86045" name="TextBox 14">
            <a:extLst>
              <a:ext uri="{FF2B5EF4-FFF2-40B4-BE49-F238E27FC236}">
                <a16:creationId xmlns:a16="http://schemas.microsoft.com/office/drawing/2014/main" id="{A8D0D9CA-AD56-4005-9906-09D89A6813E8}"/>
              </a:ext>
            </a:extLst>
          </p:cNvPr>
          <p:cNvSpPr txBox="1">
            <a:spLocks noChangeArrowheads="1"/>
          </p:cNvSpPr>
          <p:nvPr/>
        </p:nvSpPr>
        <p:spPr bwMode="auto">
          <a:xfrm>
            <a:off x="2514600" y="6265864"/>
            <a:ext cx="533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000">
                <a:solidFill>
                  <a:prstClr val="black"/>
                </a:solidFill>
                <a:latin typeface="Helvetica" panose="020B0604020202020204" pitchFamily="34" charset="0"/>
              </a:rPr>
              <a:t>Source: National Study of Emplyees (2008), Family &amp; Work Institute.</a:t>
            </a:r>
          </a:p>
        </p:txBody>
      </p:sp>
      <p:sp>
        <p:nvSpPr>
          <p:cNvPr id="86046" name="Text Box 10">
            <a:extLst>
              <a:ext uri="{FF2B5EF4-FFF2-40B4-BE49-F238E27FC236}">
                <a16:creationId xmlns:a16="http://schemas.microsoft.com/office/drawing/2014/main" id="{558FBBC9-6D65-47E2-8A26-4A41D53A9CAC}"/>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E1D453AC-1181-41F3-9760-B7E44AC7525C}" type="slidenum">
              <a:rPr lang="en-US" altLang="en-US" sz="1200">
                <a:solidFill>
                  <a:srgbClr val="000000"/>
                </a:solidFill>
                <a:latin typeface="Arial" panose="020B0604020202020204" pitchFamily="34" charset="0"/>
              </a:rPr>
              <a:pPr defTabSz="457200" fontAlgn="base">
                <a:spcBef>
                  <a:spcPct val="0"/>
                </a:spcBef>
                <a:spcAft>
                  <a:spcPct val="0"/>
                </a:spcAft>
                <a:buNone/>
              </a:pPr>
              <a:t>15</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0A25BE1B-FAC7-43B7-A700-64E9AB936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88066" name="Subtitle 2">
            <a:extLst>
              <a:ext uri="{FF2B5EF4-FFF2-40B4-BE49-F238E27FC236}">
                <a16:creationId xmlns:a16="http://schemas.microsoft.com/office/drawing/2014/main" id="{36456740-9DC0-4CCD-8253-C1640E0C9CC7}"/>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751F3CDA-685E-437F-834A-7C32934D715B}"/>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0B77D405-491E-4756-ABD8-38C722B3A8C4}"/>
              </a:ext>
            </a:extLst>
          </p:cNvPr>
          <p:cNvSpPr/>
          <p:nvPr/>
        </p:nvSpPr>
        <p:spPr>
          <a:xfrm>
            <a:off x="8839200" y="152400"/>
            <a:ext cx="1644650" cy="1600200"/>
          </a:xfrm>
          <a:prstGeom prst="ellipse">
            <a:avLst/>
          </a:prstGeom>
          <a:solidFill>
            <a:srgbClr val="A2CA7A"/>
          </a:solidFill>
          <a:ln>
            <a:solidFill>
              <a:srgbClr val="A2CA7A"/>
            </a:solidFill>
          </a:ln>
          <a:effectLst/>
        </p:spPr>
        <p:style>
          <a:lnRef idx="1">
            <a:schemeClr val="accent1"/>
          </a:lnRef>
          <a:fillRef idx="3">
            <a:schemeClr val="accent1"/>
          </a:fillRef>
          <a:effectRef idx="2">
            <a:schemeClr val="accent1"/>
          </a:effectRef>
          <a:fontRef idx="minor">
            <a:schemeClr val="lt1"/>
          </a:fontRef>
        </p:style>
      </p:sp>
      <p:sp>
        <p:nvSpPr>
          <p:cNvPr id="88069" name="TextBox 7">
            <a:extLst>
              <a:ext uri="{FF2B5EF4-FFF2-40B4-BE49-F238E27FC236}">
                <a16:creationId xmlns:a16="http://schemas.microsoft.com/office/drawing/2014/main" id="{4943FF12-8335-4E3F-9B11-E493B0A243C8}"/>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88070" name="TextBox 8">
            <a:extLst>
              <a:ext uri="{FF2B5EF4-FFF2-40B4-BE49-F238E27FC236}">
                <a16:creationId xmlns:a16="http://schemas.microsoft.com/office/drawing/2014/main" id="{D3BC2922-CEF7-496F-9DBC-82A018E9DBC3}"/>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A2CA7A"/>
                </a:solidFill>
              </a:rPr>
              <a:t>*</a:t>
            </a:r>
          </a:p>
        </p:txBody>
      </p:sp>
      <p:sp>
        <p:nvSpPr>
          <p:cNvPr id="88071" name="Title 10">
            <a:extLst>
              <a:ext uri="{FF2B5EF4-FFF2-40B4-BE49-F238E27FC236}">
                <a16:creationId xmlns:a16="http://schemas.microsoft.com/office/drawing/2014/main" id="{A898938C-C09B-46AE-BBED-B27F3CE305BA}"/>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LET’S GO to the BEACH!</a:t>
            </a:r>
            <a:br>
              <a:rPr lang="en-US" altLang="en-US" sz="3200" b="1">
                <a:latin typeface="Helvetica" panose="020B0604020202020204" pitchFamily="34" charset="0"/>
              </a:rPr>
            </a:br>
            <a:r>
              <a:rPr lang="en-US" altLang="en-US" sz="2000">
                <a:latin typeface="Helvetica" panose="020B0604020202020204" pitchFamily="34" charset="0"/>
              </a:rPr>
              <a:t>Average Vacation Days by Country</a:t>
            </a:r>
            <a:endParaRPr lang="en-US" altLang="en-US" sz="3200"/>
          </a:p>
        </p:txBody>
      </p:sp>
      <p:graphicFrame>
        <p:nvGraphicFramePr>
          <p:cNvPr id="88072" name="Chart 8">
            <a:extLst>
              <a:ext uri="{FF2B5EF4-FFF2-40B4-BE49-F238E27FC236}">
                <a16:creationId xmlns:a16="http://schemas.microsoft.com/office/drawing/2014/main" id="{9EEB8DF1-DFB4-40EB-892E-BE5DB0FDD588}"/>
              </a:ext>
            </a:extLst>
          </p:cNvPr>
          <p:cNvGraphicFramePr>
            <a:graphicFrameLocks/>
          </p:cNvGraphicFramePr>
          <p:nvPr/>
        </p:nvGraphicFramePr>
        <p:xfrm>
          <a:off x="1981200" y="1854200"/>
          <a:ext cx="8153400" cy="4064000"/>
        </p:xfrm>
        <a:graphic>
          <a:graphicData uri="http://schemas.openxmlformats.org/presentationml/2006/ole">
            <mc:AlternateContent xmlns:mc="http://schemas.openxmlformats.org/markup-compatibility/2006">
              <mc:Choice xmlns:v="urn:schemas-microsoft-com:vml" Requires="v">
                <p:oleObj spid="_x0000_s2050" r:id="rId4" imgW="8155774" imgH="4065696" progId="Excel.Chart.8">
                  <p:embed/>
                </p:oleObj>
              </mc:Choice>
              <mc:Fallback>
                <p:oleObj r:id="rId4" imgW="8155774" imgH="4065696" progId="Excel.Chart.8">
                  <p:embed/>
                  <p:pic>
                    <p:nvPicPr>
                      <p:cNvPr id="88072" name="Chart 8">
                        <a:extLst>
                          <a:ext uri="{FF2B5EF4-FFF2-40B4-BE49-F238E27FC236}">
                            <a16:creationId xmlns:a16="http://schemas.microsoft.com/office/drawing/2014/main" id="{9EEB8DF1-DFB4-40EB-892E-BE5DB0FDD58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854200"/>
                        <a:ext cx="8153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3" name="TextBox 9">
            <a:extLst>
              <a:ext uri="{FF2B5EF4-FFF2-40B4-BE49-F238E27FC236}">
                <a16:creationId xmlns:a16="http://schemas.microsoft.com/office/drawing/2014/main" id="{F664285A-B996-4333-AB89-C8A542FACF95}"/>
              </a:ext>
            </a:extLst>
          </p:cNvPr>
          <p:cNvSpPr txBox="1">
            <a:spLocks noChangeArrowheads="1"/>
          </p:cNvSpPr>
          <p:nvPr/>
        </p:nvSpPr>
        <p:spPr bwMode="auto">
          <a:xfrm>
            <a:off x="8839200" y="5603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prstClr val="black"/>
                </a:solidFill>
                <a:latin typeface="Helvetica" panose="020B0604020202020204" pitchFamily="34" charset="0"/>
              </a:rPr>
              <a:t>Fringe Benefits</a:t>
            </a:r>
          </a:p>
        </p:txBody>
      </p:sp>
      <p:sp>
        <p:nvSpPr>
          <p:cNvPr id="88074" name="TextBox 11">
            <a:extLst>
              <a:ext uri="{FF2B5EF4-FFF2-40B4-BE49-F238E27FC236}">
                <a16:creationId xmlns:a16="http://schemas.microsoft.com/office/drawing/2014/main" id="{351AD3B2-9F94-499E-8270-5E1B5F9E49A6}"/>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srgbClr val="000000"/>
                </a:solidFill>
                <a:latin typeface="Helvetica" panose="020B0604020202020204" pitchFamily="34" charset="0"/>
              </a:rPr>
              <a:t>LG8</a:t>
            </a:r>
          </a:p>
        </p:txBody>
      </p:sp>
      <p:sp>
        <p:nvSpPr>
          <p:cNvPr id="88075" name="Text Box 10">
            <a:extLst>
              <a:ext uri="{FF2B5EF4-FFF2-40B4-BE49-F238E27FC236}">
                <a16:creationId xmlns:a16="http://schemas.microsoft.com/office/drawing/2014/main" id="{3950E615-61A9-48BB-A5D9-C5F468802779}"/>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E1C86FF4-820D-469C-8FC7-90B8D5768B25}" type="slidenum">
              <a:rPr lang="en-US" altLang="en-US" sz="1200">
                <a:solidFill>
                  <a:srgbClr val="000000"/>
                </a:solidFill>
                <a:latin typeface="Arial" panose="020B0604020202020204" pitchFamily="34" charset="0"/>
              </a:rPr>
              <a:pPr defTabSz="457200" fontAlgn="base">
                <a:spcBef>
                  <a:spcPct val="0"/>
                </a:spcBef>
                <a:spcAft>
                  <a:spcPct val="0"/>
                </a:spcAft>
                <a:buNone/>
              </a:pPr>
              <a:t>16</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167F7728-007F-4F41-9B70-F561C0B513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90114" name="Subtitle 2">
            <a:extLst>
              <a:ext uri="{FF2B5EF4-FFF2-40B4-BE49-F238E27FC236}">
                <a16:creationId xmlns:a16="http://schemas.microsoft.com/office/drawing/2014/main" id="{B3BE3D4C-1E55-40FB-9356-2335EDEBC11C}"/>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A0373EBC-A737-4202-9A09-0BF07893E204}"/>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F61D3BFB-A37D-4D0F-B670-A30F9D43372C}"/>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90117" name="TextBox 7">
            <a:extLst>
              <a:ext uri="{FF2B5EF4-FFF2-40B4-BE49-F238E27FC236}">
                <a16:creationId xmlns:a16="http://schemas.microsoft.com/office/drawing/2014/main" id="{2AA6D627-F5F3-4062-9C40-6C1D9B9F776E}"/>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90118" name="TextBox 8">
            <a:extLst>
              <a:ext uri="{FF2B5EF4-FFF2-40B4-BE49-F238E27FC236}">
                <a16:creationId xmlns:a16="http://schemas.microsoft.com/office/drawing/2014/main" id="{2FFD840F-4D37-4A35-979D-38D1B1F60D34}"/>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90119" name="Title 1">
            <a:extLst>
              <a:ext uri="{FF2B5EF4-FFF2-40B4-BE49-F238E27FC236}">
                <a16:creationId xmlns:a16="http://schemas.microsoft.com/office/drawing/2014/main" id="{FE57BEA8-D5B8-4EE2-BE71-FFCFD45E0474}"/>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WORKING WORLDWIDE</a:t>
            </a:r>
            <a:br>
              <a:rPr lang="en-US" altLang="en-US" sz="3200" b="1">
                <a:latin typeface="Helvetica" panose="020B0604020202020204" pitchFamily="34" charset="0"/>
              </a:rPr>
            </a:br>
            <a:r>
              <a:rPr lang="en-US" altLang="en-US" sz="1800">
                <a:latin typeface="Helvetica" panose="020B0604020202020204" pitchFamily="34" charset="0"/>
              </a:rPr>
              <a:t>(Reaching Beyond Our Borders)</a:t>
            </a:r>
          </a:p>
        </p:txBody>
      </p:sp>
      <p:sp>
        <p:nvSpPr>
          <p:cNvPr id="90120" name="TextBox 11">
            <a:extLst>
              <a:ext uri="{FF2B5EF4-FFF2-40B4-BE49-F238E27FC236}">
                <a16:creationId xmlns:a16="http://schemas.microsoft.com/office/drawing/2014/main" id="{45436E59-4211-419E-BE65-E76B1AFBA670}"/>
              </a:ext>
            </a:extLst>
          </p:cNvPr>
          <p:cNvSpPr txBox="1">
            <a:spLocks noChangeArrowheads="1"/>
          </p:cNvSpPr>
          <p:nvPr/>
        </p:nvSpPr>
        <p:spPr bwMode="auto">
          <a:xfrm>
            <a:off x="2057400" y="1752601"/>
            <a:ext cx="80772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98513" indent="-3413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000"/>
              </a:spcAft>
            </a:pPr>
            <a:r>
              <a:rPr lang="en-US" altLang="en-US" sz="2700">
                <a:solidFill>
                  <a:prstClr val="black"/>
                </a:solidFill>
                <a:latin typeface="Helvetica" panose="020B0604020202020204" pitchFamily="34" charset="0"/>
              </a:rPr>
              <a:t>Managers need to understand the business needs of each country they operate in.</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Compensation: Conversion to foreign currencies and special allowances often are needed.</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Health and Pension Standards: Benefits are different country-by-country.</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Paid Time Off: Vacation time, sick and personal leave vary.</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Taxation: Tax policies vary.</a:t>
            </a:r>
          </a:p>
          <a:p>
            <a:pPr lvl="1" defTabSz="457200" fontAlgn="base">
              <a:spcBef>
                <a:spcPct val="0"/>
              </a:spcBef>
              <a:spcAft>
                <a:spcPts val="1000"/>
              </a:spcAft>
              <a:buFont typeface="Lucida Grande" pitchFamily="-106" charset="0"/>
              <a:buChar char="-"/>
            </a:pPr>
            <a:r>
              <a:rPr lang="en-US" altLang="en-US" sz="2200">
                <a:solidFill>
                  <a:prstClr val="black"/>
                </a:solidFill>
                <a:latin typeface="Helvetica" panose="020B0604020202020204" pitchFamily="34" charset="0"/>
              </a:rPr>
              <a:t>Communication: Employees can feel disconnected in other countries.</a:t>
            </a:r>
          </a:p>
        </p:txBody>
      </p:sp>
      <p:pic>
        <p:nvPicPr>
          <p:cNvPr id="90121" name="Picture 11" descr="Beyond Borders.gif">
            <a:extLst>
              <a:ext uri="{FF2B5EF4-FFF2-40B4-BE49-F238E27FC236}">
                <a16:creationId xmlns:a16="http://schemas.microsoft.com/office/drawing/2014/main" id="{77D51BC5-EA53-45EA-8386-DE82A0E121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3026" y="228600"/>
            <a:ext cx="13239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2" name="Text Box 10">
            <a:extLst>
              <a:ext uri="{FF2B5EF4-FFF2-40B4-BE49-F238E27FC236}">
                <a16:creationId xmlns:a16="http://schemas.microsoft.com/office/drawing/2014/main" id="{40151B23-1AEC-430C-A992-225DCBABBDDD}"/>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03F006B9-6A39-43F0-84AC-7B423707763C}" type="slidenum">
              <a:rPr lang="en-US" altLang="en-US" sz="1200">
                <a:solidFill>
                  <a:srgbClr val="000000"/>
                </a:solidFill>
                <a:latin typeface="Arial" panose="020B0604020202020204" pitchFamily="34" charset="0"/>
              </a:rPr>
              <a:pPr defTabSz="457200" fontAlgn="base">
                <a:spcBef>
                  <a:spcPct val="0"/>
                </a:spcBef>
                <a:spcAft>
                  <a:spcPct val="0"/>
                </a:spcAft>
                <a:buNone/>
              </a:pPr>
              <a:t>17</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46CD817D-ACBE-4BC5-BFD2-131B71F46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92162" name="Subtitle 2">
            <a:extLst>
              <a:ext uri="{FF2B5EF4-FFF2-40B4-BE49-F238E27FC236}">
                <a16:creationId xmlns:a16="http://schemas.microsoft.com/office/drawing/2014/main" id="{17FEEA26-5C1B-4BF1-ACC6-A194DA6BE5AC}"/>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BBB98891-5624-431B-BBE1-D9CF45C7A4A4}"/>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7499FEFF-184F-4155-BF1D-1B66863BE105}"/>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92165" name="TextBox 7">
            <a:extLst>
              <a:ext uri="{FF2B5EF4-FFF2-40B4-BE49-F238E27FC236}">
                <a16:creationId xmlns:a16="http://schemas.microsoft.com/office/drawing/2014/main" id="{06C334D4-EB4E-463B-83C5-AD1F7C5FE6E3}"/>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92166" name="TextBox 8">
            <a:extLst>
              <a:ext uri="{FF2B5EF4-FFF2-40B4-BE49-F238E27FC236}">
                <a16:creationId xmlns:a16="http://schemas.microsoft.com/office/drawing/2014/main" id="{B2B2C019-F8DF-4671-B756-CCD0BCA6F4A8}"/>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92167" name="Title 1">
            <a:extLst>
              <a:ext uri="{FF2B5EF4-FFF2-40B4-BE49-F238E27FC236}">
                <a16:creationId xmlns:a16="http://schemas.microsoft.com/office/drawing/2014/main" id="{B8E38592-D254-4CF4-95FD-868F504EAAC1}"/>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FLEXIBLE SCHEDULING PLANS</a:t>
            </a:r>
          </a:p>
        </p:txBody>
      </p:sp>
      <p:sp>
        <p:nvSpPr>
          <p:cNvPr id="92168" name="TextBox 9">
            <a:extLst>
              <a:ext uri="{FF2B5EF4-FFF2-40B4-BE49-F238E27FC236}">
                <a16:creationId xmlns:a16="http://schemas.microsoft.com/office/drawing/2014/main" id="{CD40EB91-3977-42E9-8203-25BC25D6FF59}"/>
              </a:ext>
            </a:extLst>
          </p:cNvPr>
          <p:cNvSpPr txBox="1">
            <a:spLocks noChangeArrowheads="1"/>
          </p:cNvSpPr>
          <p:nvPr/>
        </p:nvSpPr>
        <p:spPr bwMode="auto">
          <a:xfrm>
            <a:off x="8915400" y="4032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srgbClr val="FFFFFF"/>
                </a:solidFill>
                <a:latin typeface="Helvetica" panose="020B0604020202020204" pitchFamily="34" charset="0"/>
              </a:rPr>
              <a:t>Scheduling Employees to Meet Organizational and Employee Needs</a:t>
            </a:r>
          </a:p>
        </p:txBody>
      </p:sp>
      <p:sp>
        <p:nvSpPr>
          <p:cNvPr id="92169" name="TextBox 11">
            <a:extLst>
              <a:ext uri="{FF2B5EF4-FFF2-40B4-BE49-F238E27FC236}">
                <a16:creationId xmlns:a16="http://schemas.microsoft.com/office/drawing/2014/main" id="{693FB81F-900B-470B-BDDB-16B6758FAC28}"/>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LG9</a:t>
            </a:r>
          </a:p>
        </p:txBody>
      </p:sp>
      <p:sp>
        <p:nvSpPr>
          <p:cNvPr id="92170" name="TextBox 11">
            <a:extLst>
              <a:ext uri="{FF2B5EF4-FFF2-40B4-BE49-F238E27FC236}">
                <a16:creationId xmlns:a16="http://schemas.microsoft.com/office/drawing/2014/main" id="{4E235D9B-A70D-43CA-93C6-8DFA2F334A81}"/>
              </a:ext>
            </a:extLst>
          </p:cNvPr>
          <p:cNvSpPr txBox="1">
            <a:spLocks noChangeArrowheads="1"/>
          </p:cNvSpPr>
          <p:nvPr/>
        </p:nvSpPr>
        <p:spPr bwMode="auto">
          <a:xfrm>
            <a:off x="2057400" y="1881189"/>
            <a:ext cx="80772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b="1">
                <a:solidFill>
                  <a:prstClr val="black"/>
                </a:solidFill>
                <a:latin typeface="Helvetica" panose="020B0604020202020204" pitchFamily="34" charset="0"/>
              </a:rPr>
              <a:t>Flextime Plan -- </a:t>
            </a:r>
            <a:r>
              <a:rPr lang="en-US" altLang="en-US" sz="2500" i="1">
                <a:solidFill>
                  <a:prstClr val="black"/>
                </a:solidFill>
                <a:latin typeface="Helvetica" panose="020B0604020202020204" pitchFamily="34" charset="0"/>
              </a:rPr>
              <a:t>Gives employees some freedom to choose which hours to work as long as they work the required number.</a:t>
            </a:r>
            <a:r>
              <a:rPr lang="en-US" altLang="en-US" sz="2700" b="1">
                <a:solidFill>
                  <a:prstClr val="black"/>
                </a:solidFill>
                <a:latin typeface="Helvetica" panose="020B0604020202020204" pitchFamily="34" charset="0"/>
              </a:rPr>
              <a:t> </a:t>
            </a:r>
          </a:p>
          <a:p>
            <a:pPr defTabSz="457200" fontAlgn="base">
              <a:spcBef>
                <a:spcPct val="0"/>
              </a:spcBef>
              <a:spcAft>
                <a:spcPts val="3000"/>
              </a:spcAft>
            </a:pPr>
            <a:r>
              <a:rPr lang="en-US" altLang="en-US" sz="2700" b="1">
                <a:solidFill>
                  <a:prstClr val="black"/>
                </a:solidFill>
                <a:latin typeface="Helvetica" panose="020B0604020202020204" pitchFamily="34" charset="0"/>
              </a:rPr>
              <a:t>Compressed Work Week -- </a:t>
            </a:r>
            <a:r>
              <a:rPr lang="en-US" altLang="en-US" sz="2500" i="1">
                <a:solidFill>
                  <a:prstClr val="black"/>
                </a:solidFill>
                <a:latin typeface="Helvetica" panose="020B0604020202020204" pitchFamily="34" charset="0"/>
              </a:rPr>
              <a:t>Employees work the full number of work hours, but in fewer than the standard number of days.</a:t>
            </a:r>
          </a:p>
          <a:p>
            <a:pPr defTabSz="457200" fontAlgn="base">
              <a:spcBef>
                <a:spcPct val="0"/>
              </a:spcBef>
              <a:spcAft>
                <a:spcPts val="3000"/>
              </a:spcAft>
            </a:pPr>
            <a:r>
              <a:rPr lang="en-US" altLang="en-US" sz="2700" b="1">
                <a:solidFill>
                  <a:prstClr val="black"/>
                </a:solidFill>
                <a:latin typeface="Helvetica" panose="020B0604020202020204" pitchFamily="34" charset="0"/>
              </a:rPr>
              <a:t>Job Sharing -- </a:t>
            </a:r>
            <a:r>
              <a:rPr lang="en-US" altLang="en-US" sz="2500" i="1">
                <a:solidFill>
                  <a:prstClr val="black"/>
                </a:solidFill>
                <a:latin typeface="Helvetica" panose="020B0604020202020204" pitchFamily="34" charset="0"/>
              </a:rPr>
              <a:t>Lets two or more part-time employees share on a full-time job.</a:t>
            </a:r>
          </a:p>
        </p:txBody>
      </p:sp>
      <p:sp>
        <p:nvSpPr>
          <p:cNvPr id="92171" name="Text Box 10">
            <a:extLst>
              <a:ext uri="{FF2B5EF4-FFF2-40B4-BE49-F238E27FC236}">
                <a16:creationId xmlns:a16="http://schemas.microsoft.com/office/drawing/2014/main" id="{DE6F2891-487A-4FA0-8DAA-F4878652362D}"/>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3C10DB8B-CB18-4B7E-8DA3-A43D70B75C0A}" type="slidenum">
              <a:rPr lang="en-US" altLang="en-US" sz="1200">
                <a:solidFill>
                  <a:srgbClr val="000000"/>
                </a:solidFill>
                <a:latin typeface="Arial" panose="020B0604020202020204" pitchFamily="34" charset="0"/>
              </a:rPr>
              <a:pPr defTabSz="457200" fontAlgn="base">
                <a:spcBef>
                  <a:spcPct val="0"/>
                </a:spcBef>
                <a:spcAft>
                  <a:spcPct val="0"/>
                </a:spcAft>
                <a:buNone/>
              </a:pPr>
              <a:t>18</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55C8294D-6DAF-459A-9FBE-206B9D282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94210" name="Subtitle 2">
            <a:extLst>
              <a:ext uri="{FF2B5EF4-FFF2-40B4-BE49-F238E27FC236}">
                <a16:creationId xmlns:a16="http://schemas.microsoft.com/office/drawing/2014/main" id="{EAD36719-91E1-449C-B907-2487A6ED0342}"/>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DE537D4A-8121-429D-8944-009032209CD4}"/>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2B049203-10F4-44E8-AE30-44F0B473931F}"/>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94213" name="TextBox 7">
            <a:extLst>
              <a:ext uri="{FF2B5EF4-FFF2-40B4-BE49-F238E27FC236}">
                <a16:creationId xmlns:a16="http://schemas.microsoft.com/office/drawing/2014/main" id="{EBAAA66C-A51B-4D4A-BADB-20591151E64F}"/>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94214" name="TextBox 8">
            <a:extLst>
              <a:ext uri="{FF2B5EF4-FFF2-40B4-BE49-F238E27FC236}">
                <a16:creationId xmlns:a16="http://schemas.microsoft.com/office/drawing/2014/main" id="{0ECD9755-AC05-4AE4-B7DF-8744BE746A05}"/>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94215" name="Title 1">
            <a:extLst>
              <a:ext uri="{FF2B5EF4-FFF2-40B4-BE49-F238E27FC236}">
                <a16:creationId xmlns:a16="http://schemas.microsoft.com/office/drawing/2014/main" id="{1573B826-F4A1-43D8-9231-030B8E857AC7}"/>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USING FLEXTIME PLANS</a:t>
            </a:r>
          </a:p>
        </p:txBody>
      </p:sp>
      <p:sp>
        <p:nvSpPr>
          <p:cNvPr id="94216" name="TextBox 9">
            <a:extLst>
              <a:ext uri="{FF2B5EF4-FFF2-40B4-BE49-F238E27FC236}">
                <a16:creationId xmlns:a16="http://schemas.microsoft.com/office/drawing/2014/main" id="{9DBDB4E7-19F1-4FE5-86AD-0ED4977ACB52}"/>
              </a:ext>
            </a:extLst>
          </p:cNvPr>
          <p:cNvSpPr txBox="1">
            <a:spLocks noChangeArrowheads="1"/>
          </p:cNvSpPr>
          <p:nvPr/>
        </p:nvSpPr>
        <p:spPr bwMode="auto">
          <a:xfrm>
            <a:off x="8839200" y="6365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Flextime Plans</a:t>
            </a:r>
          </a:p>
        </p:txBody>
      </p:sp>
      <p:sp>
        <p:nvSpPr>
          <p:cNvPr id="94217" name="TextBox 11">
            <a:extLst>
              <a:ext uri="{FF2B5EF4-FFF2-40B4-BE49-F238E27FC236}">
                <a16:creationId xmlns:a16="http://schemas.microsoft.com/office/drawing/2014/main" id="{4FE5FD85-53E3-4498-8672-066AF6B003EB}"/>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LG9</a:t>
            </a:r>
          </a:p>
        </p:txBody>
      </p:sp>
      <p:sp>
        <p:nvSpPr>
          <p:cNvPr id="94218" name="TextBox 11">
            <a:extLst>
              <a:ext uri="{FF2B5EF4-FFF2-40B4-BE49-F238E27FC236}">
                <a16:creationId xmlns:a16="http://schemas.microsoft.com/office/drawing/2014/main" id="{F07FA236-335E-4D32-91C1-E62ABD7203FF}"/>
              </a:ext>
            </a:extLst>
          </p:cNvPr>
          <p:cNvSpPr txBox="1">
            <a:spLocks noChangeArrowheads="1"/>
          </p:cNvSpPr>
          <p:nvPr/>
        </p:nvSpPr>
        <p:spPr bwMode="auto">
          <a:xfrm>
            <a:off x="2057400" y="1898651"/>
            <a:ext cx="8077200"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prstClr val="black"/>
                </a:solidFill>
                <a:latin typeface="Helvetica" panose="020B0604020202020204" pitchFamily="34" charset="0"/>
              </a:rPr>
              <a:t>Most flextime plans require </a:t>
            </a:r>
            <a:r>
              <a:rPr lang="en-US" altLang="en-US" sz="2700" b="1">
                <a:solidFill>
                  <a:prstClr val="black"/>
                </a:solidFill>
                <a:latin typeface="Helvetica" panose="020B0604020202020204" pitchFamily="34" charset="0"/>
              </a:rPr>
              <a:t>Core Time -- </a:t>
            </a:r>
            <a:r>
              <a:rPr lang="en-US" altLang="en-US" sz="2500" i="1">
                <a:solidFill>
                  <a:prstClr val="black"/>
                </a:solidFill>
                <a:latin typeface="Helvetica" panose="020B0604020202020204" pitchFamily="34" charset="0"/>
              </a:rPr>
              <a:t>When all employees are expected to be at their job stations.</a:t>
            </a:r>
          </a:p>
          <a:p>
            <a:pPr defTabSz="457200" fontAlgn="base">
              <a:spcBef>
                <a:spcPct val="0"/>
              </a:spcBef>
              <a:spcAft>
                <a:spcPts val="3000"/>
              </a:spcAft>
            </a:pPr>
            <a:r>
              <a:rPr lang="en-US" altLang="en-US" sz="2700">
                <a:solidFill>
                  <a:prstClr val="black"/>
                </a:solidFill>
                <a:latin typeface="Helvetica" panose="020B0604020202020204" pitchFamily="34" charset="0"/>
              </a:rPr>
              <a:t>Flextime is hard to incorporate into shift work and managers have to work longer hours.</a:t>
            </a:r>
          </a:p>
          <a:p>
            <a:pPr defTabSz="457200" fontAlgn="base">
              <a:spcBef>
                <a:spcPct val="0"/>
              </a:spcBef>
              <a:spcAft>
                <a:spcPts val="3000"/>
              </a:spcAft>
            </a:pPr>
            <a:r>
              <a:rPr lang="en-US" altLang="en-US" sz="2700">
                <a:solidFill>
                  <a:prstClr val="black"/>
                </a:solidFill>
                <a:latin typeface="Helvetica" panose="020B0604020202020204" pitchFamily="34" charset="0"/>
              </a:rPr>
              <a:t>Communication among employees can also be difficult under flextime and managers have to be alert to any system abuses.</a:t>
            </a:r>
            <a:endParaRPr lang="en-US" altLang="en-US" sz="2500">
              <a:solidFill>
                <a:prstClr val="black"/>
              </a:solidFill>
              <a:latin typeface="Helvetica" panose="020B0604020202020204" pitchFamily="34" charset="0"/>
            </a:endParaRPr>
          </a:p>
        </p:txBody>
      </p:sp>
      <p:sp>
        <p:nvSpPr>
          <p:cNvPr id="94219" name="Text Box 10">
            <a:extLst>
              <a:ext uri="{FF2B5EF4-FFF2-40B4-BE49-F238E27FC236}">
                <a16:creationId xmlns:a16="http://schemas.microsoft.com/office/drawing/2014/main" id="{D46988CA-1D65-4EDA-A8DA-C8713EC3CC91}"/>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4AF73F40-AC02-48AA-A1C2-13B9898D4B4F}" type="slidenum">
              <a:rPr lang="en-US" altLang="en-US" sz="1200">
                <a:solidFill>
                  <a:srgbClr val="000000"/>
                </a:solidFill>
                <a:latin typeface="Arial" panose="020B0604020202020204" pitchFamily="34" charset="0"/>
              </a:rPr>
              <a:pPr defTabSz="457200" fontAlgn="base">
                <a:spcBef>
                  <a:spcPct val="0"/>
                </a:spcBef>
                <a:spcAft>
                  <a:spcPct val="0"/>
                </a:spcAft>
                <a:buNone/>
              </a:pPr>
              <a:t>19</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384B88AE-8198-407A-817E-D8F5915EB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59394" name="Subtitle 2">
            <a:extLst>
              <a:ext uri="{FF2B5EF4-FFF2-40B4-BE49-F238E27FC236}">
                <a16:creationId xmlns:a16="http://schemas.microsoft.com/office/drawing/2014/main" id="{36D7262E-072F-4E18-8266-59A1ED89A6FA}"/>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66CCB53A-5A67-4F9D-962A-24197717D415}"/>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FEC6486A-3902-475E-99E2-B4A7F5F19DFF}"/>
              </a:ext>
            </a:extLst>
          </p:cNvPr>
          <p:cNvSpPr/>
          <p:nvPr/>
        </p:nvSpPr>
        <p:spPr>
          <a:xfrm>
            <a:off x="8839200" y="152400"/>
            <a:ext cx="1644650" cy="1600200"/>
          </a:xfrm>
          <a:prstGeom prst="ellipse">
            <a:avLst/>
          </a:prstGeom>
          <a:solidFill>
            <a:srgbClr val="A2CA7A"/>
          </a:solidFill>
          <a:ln>
            <a:solidFill>
              <a:srgbClr val="A2CA7A"/>
            </a:solidFill>
          </a:ln>
          <a:effectLst/>
        </p:spPr>
        <p:style>
          <a:lnRef idx="1">
            <a:schemeClr val="accent1"/>
          </a:lnRef>
          <a:fillRef idx="3">
            <a:schemeClr val="accent1"/>
          </a:fillRef>
          <a:effectRef idx="2">
            <a:schemeClr val="accent1"/>
          </a:effectRef>
          <a:fontRef idx="minor">
            <a:schemeClr val="lt1"/>
          </a:fontRef>
        </p:style>
      </p:sp>
      <p:sp>
        <p:nvSpPr>
          <p:cNvPr id="59397" name="TextBox 7">
            <a:extLst>
              <a:ext uri="{FF2B5EF4-FFF2-40B4-BE49-F238E27FC236}">
                <a16:creationId xmlns:a16="http://schemas.microsoft.com/office/drawing/2014/main" id="{849C59DD-91C2-4395-8E9D-43A699CFFA5D}"/>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59398" name="TextBox 8">
            <a:extLst>
              <a:ext uri="{FF2B5EF4-FFF2-40B4-BE49-F238E27FC236}">
                <a16:creationId xmlns:a16="http://schemas.microsoft.com/office/drawing/2014/main" id="{27730EAC-D162-4AE1-9E17-3D31D4C095B5}"/>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A2CA7A"/>
                </a:solidFill>
              </a:rPr>
              <a:t>*</a:t>
            </a:r>
          </a:p>
        </p:txBody>
      </p:sp>
      <p:sp>
        <p:nvSpPr>
          <p:cNvPr id="59399" name="Title 1">
            <a:extLst>
              <a:ext uri="{FF2B5EF4-FFF2-40B4-BE49-F238E27FC236}">
                <a16:creationId xmlns:a16="http://schemas.microsoft.com/office/drawing/2014/main" id="{56D0E68C-23D6-4394-889B-920AE0160E52}"/>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WHY GOOD EMPLOYEES QUIT</a:t>
            </a:r>
          </a:p>
        </p:txBody>
      </p:sp>
      <p:sp>
        <p:nvSpPr>
          <p:cNvPr id="59400" name="TextBox 11">
            <a:extLst>
              <a:ext uri="{FF2B5EF4-FFF2-40B4-BE49-F238E27FC236}">
                <a16:creationId xmlns:a16="http://schemas.microsoft.com/office/drawing/2014/main" id="{2CEF8878-F890-448C-A3F5-9BF95340246F}"/>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srgbClr val="000000"/>
                </a:solidFill>
                <a:latin typeface="Helvetica" panose="020B0604020202020204" pitchFamily="34" charset="0"/>
              </a:rPr>
              <a:t>LG6</a:t>
            </a:r>
          </a:p>
        </p:txBody>
      </p:sp>
      <p:sp>
        <p:nvSpPr>
          <p:cNvPr id="59401" name="TextBox 9">
            <a:extLst>
              <a:ext uri="{FF2B5EF4-FFF2-40B4-BE49-F238E27FC236}">
                <a16:creationId xmlns:a16="http://schemas.microsoft.com/office/drawing/2014/main" id="{848638C7-BE9A-495D-A3DB-8ED65377A3BD}"/>
              </a:ext>
            </a:extLst>
          </p:cNvPr>
          <p:cNvSpPr txBox="1">
            <a:spLocks noChangeArrowheads="1"/>
          </p:cNvSpPr>
          <p:nvPr/>
        </p:nvSpPr>
        <p:spPr bwMode="auto">
          <a:xfrm>
            <a:off x="8839200" y="457200"/>
            <a:ext cx="1568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000000"/>
                </a:solidFill>
                <a:latin typeface="Helvetica" panose="020B0604020202020204" pitchFamily="34" charset="0"/>
              </a:rPr>
              <a:t>Management Development</a:t>
            </a:r>
          </a:p>
        </p:txBody>
      </p:sp>
      <p:graphicFrame>
        <p:nvGraphicFramePr>
          <p:cNvPr id="59402" name="Chart 11">
            <a:extLst>
              <a:ext uri="{FF2B5EF4-FFF2-40B4-BE49-F238E27FC236}">
                <a16:creationId xmlns:a16="http://schemas.microsoft.com/office/drawing/2014/main" id="{97FC3202-7377-4E46-9788-076E84828662}"/>
              </a:ext>
            </a:extLst>
          </p:cNvPr>
          <p:cNvGraphicFramePr>
            <a:graphicFrameLocks/>
          </p:cNvGraphicFramePr>
          <p:nvPr/>
        </p:nvGraphicFramePr>
        <p:xfrm>
          <a:off x="2209800" y="1752600"/>
          <a:ext cx="7772400" cy="4064000"/>
        </p:xfrm>
        <a:graphic>
          <a:graphicData uri="http://schemas.openxmlformats.org/presentationml/2006/ole">
            <mc:AlternateContent xmlns:mc="http://schemas.openxmlformats.org/markup-compatibility/2006">
              <mc:Choice xmlns:v="urn:schemas-microsoft-com:vml" Requires="v">
                <p:oleObj spid="_x0000_s1026" r:id="rId4" imgW="7771758" imgH="4059600" progId="Excel.Chart.8">
                  <p:embed/>
                </p:oleObj>
              </mc:Choice>
              <mc:Fallback>
                <p:oleObj r:id="rId4" imgW="7771758" imgH="4059600" progId="Excel.Chart.8">
                  <p:embed/>
                  <p:pic>
                    <p:nvPicPr>
                      <p:cNvPr id="59402" name="Chart 11">
                        <a:extLst>
                          <a:ext uri="{FF2B5EF4-FFF2-40B4-BE49-F238E27FC236}">
                            <a16:creationId xmlns:a16="http://schemas.microsoft.com/office/drawing/2014/main" id="{97FC3202-7377-4E46-9788-076E8482866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752600"/>
                        <a:ext cx="77724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3" name="TextBox 12">
            <a:extLst>
              <a:ext uri="{FF2B5EF4-FFF2-40B4-BE49-F238E27FC236}">
                <a16:creationId xmlns:a16="http://schemas.microsoft.com/office/drawing/2014/main" id="{DF31C2FC-1AEB-43BA-BEC6-026F6295CE5B}"/>
              </a:ext>
            </a:extLst>
          </p:cNvPr>
          <p:cNvSpPr txBox="1">
            <a:spLocks noChangeArrowheads="1"/>
          </p:cNvSpPr>
          <p:nvPr/>
        </p:nvSpPr>
        <p:spPr bwMode="auto">
          <a:xfrm>
            <a:off x="2514600" y="6019801"/>
            <a:ext cx="533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000">
                <a:solidFill>
                  <a:prstClr val="black"/>
                </a:solidFill>
                <a:latin typeface="Helvetica" panose="020B0604020202020204" pitchFamily="34" charset="0"/>
              </a:rPr>
              <a:t>Source: Robert Half International </a:t>
            </a:r>
          </a:p>
        </p:txBody>
      </p:sp>
      <p:sp>
        <p:nvSpPr>
          <p:cNvPr id="59404" name="Text Box 10">
            <a:extLst>
              <a:ext uri="{FF2B5EF4-FFF2-40B4-BE49-F238E27FC236}">
                <a16:creationId xmlns:a16="http://schemas.microsoft.com/office/drawing/2014/main" id="{C9C15DCA-23EF-412D-8182-DD3C80DD82E1}"/>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B8765864-C611-4637-98F8-1B6093C7E1B1}" type="slidenum">
              <a:rPr lang="en-US" altLang="en-US" sz="1200">
                <a:solidFill>
                  <a:srgbClr val="000000"/>
                </a:solidFill>
                <a:latin typeface="Arial" panose="020B0604020202020204" pitchFamily="34" charset="0"/>
              </a:rPr>
              <a:pPr defTabSz="457200" fontAlgn="base">
                <a:spcBef>
                  <a:spcPct val="0"/>
                </a:spcBef>
                <a:spcAft>
                  <a:spcPct val="0"/>
                </a:spcAft>
                <a:buNone/>
              </a:pPr>
              <a:t>2</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25F29854-2743-4FB6-9A30-D76DFB7BCC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96258" name="Subtitle 2">
            <a:extLst>
              <a:ext uri="{FF2B5EF4-FFF2-40B4-BE49-F238E27FC236}">
                <a16:creationId xmlns:a16="http://schemas.microsoft.com/office/drawing/2014/main" id="{55ADC7E9-4957-4ACB-BD3B-FE4A7A50A4D6}"/>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714F0703-0916-436C-A27A-CBD0CE007004}"/>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A2F7BB35-F8E4-4A51-827A-C27F51109188}"/>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96261" name="TextBox 7">
            <a:extLst>
              <a:ext uri="{FF2B5EF4-FFF2-40B4-BE49-F238E27FC236}">
                <a16:creationId xmlns:a16="http://schemas.microsoft.com/office/drawing/2014/main" id="{6D42B27E-1D15-41EE-B312-371EF366824F}"/>
              </a:ext>
            </a:extLst>
          </p:cNvPr>
          <p:cNvSpPr txBox="1">
            <a:spLocks noChangeArrowheads="1"/>
          </p:cNvSpPr>
          <p:nvPr/>
        </p:nvSpPr>
        <p:spPr bwMode="auto">
          <a:xfrm>
            <a:off x="9982200" y="1143001"/>
            <a:ext cx="501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96262" name="TextBox 8">
            <a:extLst>
              <a:ext uri="{FF2B5EF4-FFF2-40B4-BE49-F238E27FC236}">
                <a16:creationId xmlns:a16="http://schemas.microsoft.com/office/drawing/2014/main" id="{2FC7F75C-1C7E-4A38-9FC2-714BD72B0253}"/>
              </a:ext>
            </a:extLst>
          </p:cNvPr>
          <p:cNvSpPr txBox="1">
            <a:spLocks noChangeArrowheads="1"/>
          </p:cNvSpPr>
          <p:nvPr/>
        </p:nvSpPr>
        <p:spPr bwMode="auto">
          <a:xfrm>
            <a:off x="8686800" y="1"/>
            <a:ext cx="60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96263" name="Title 1">
            <a:extLst>
              <a:ext uri="{FF2B5EF4-FFF2-40B4-BE49-F238E27FC236}">
                <a16:creationId xmlns:a16="http://schemas.microsoft.com/office/drawing/2014/main" id="{A7D4692C-95A0-42F7-A20E-EEE796D9FBBE}"/>
              </a:ext>
            </a:extLst>
          </p:cNvPr>
          <p:cNvSpPr>
            <a:spLocks noGrp="1"/>
          </p:cNvSpPr>
          <p:nvPr>
            <p:ph type="ctrTitle"/>
          </p:nvPr>
        </p:nvSpPr>
        <p:spPr>
          <a:xfrm>
            <a:off x="1676400" y="76201"/>
            <a:ext cx="7772400" cy="1470025"/>
          </a:xfrm>
        </p:spPr>
        <p:txBody>
          <a:bodyPr/>
          <a:lstStyle/>
          <a:p>
            <a:pPr eaLnBrk="1" hangingPunct="1"/>
            <a:r>
              <a:rPr lang="en-US" altLang="en-US" sz="3200" b="1">
                <a:solidFill>
                  <a:srgbClr val="000000"/>
                </a:solidFill>
                <a:latin typeface="Helvetica" panose="020B0604020202020204" pitchFamily="34" charset="0"/>
              </a:rPr>
              <a:t> A FLEXTIME CHART</a:t>
            </a:r>
          </a:p>
        </p:txBody>
      </p:sp>
      <p:sp>
        <p:nvSpPr>
          <p:cNvPr id="96264" name="TextBox 9">
            <a:extLst>
              <a:ext uri="{FF2B5EF4-FFF2-40B4-BE49-F238E27FC236}">
                <a16:creationId xmlns:a16="http://schemas.microsoft.com/office/drawing/2014/main" id="{7F7D6D0A-0A0E-4B55-99FB-D7FB3017BB11}"/>
              </a:ext>
            </a:extLst>
          </p:cNvPr>
          <p:cNvSpPr txBox="1">
            <a:spLocks noChangeArrowheads="1"/>
          </p:cNvSpPr>
          <p:nvPr/>
        </p:nvSpPr>
        <p:spPr bwMode="auto">
          <a:xfrm>
            <a:off x="8839200" y="636588"/>
            <a:ext cx="16764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Flextime Plans</a:t>
            </a:r>
          </a:p>
        </p:txBody>
      </p:sp>
      <p:sp>
        <p:nvSpPr>
          <p:cNvPr id="96265" name="TextBox 11">
            <a:extLst>
              <a:ext uri="{FF2B5EF4-FFF2-40B4-BE49-F238E27FC236}">
                <a16:creationId xmlns:a16="http://schemas.microsoft.com/office/drawing/2014/main" id="{701167D5-F3EA-4C54-BB0D-ACBBCE44A6DD}"/>
              </a:ext>
            </a:extLst>
          </p:cNvPr>
          <p:cNvSpPr txBox="1">
            <a:spLocks noChangeArrowheads="1"/>
          </p:cNvSpPr>
          <p:nvPr/>
        </p:nvSpPr>
        <p:spPr bwMode="auto">
          <a:xfrm>
            <a:off x="9296400" y="1295401"/>
            <a:ext cx="685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LG9</a:t>
            </a:r>
          </a:p>
        </p:txBody>
      </p:sp>
      <p:pic>
        <p:nvPicPr>
          <p:cNvPr id="96266" name="Picture 10" descr="F1106.psd">
            <a:extLst>
              <a:ext uri="{FF2B5EF4-FFF2-40B4-BE49-F238E27FC236}">
                <a16:creationId xmlns:a16="http://schemas.microsoft.com/office/drawing/2014/main" id="{871BA2FE-FF35-42A8-8B62-B279EC50CD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400"/>
            <a:ext cx="8153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7" name="Text Box 10">
            <a:extLst>
              <a:ext uri="{FF2B5EF4-FFF2-40B4-BE49-F238E27FC236}">
                <a16:creationId xmlns:a16="http://schemas.microsoft.com/office/drawing/2014/main" id="{DC3CB8D0-9FFC-46F0-94D3-D8CC0AF103B5}"/>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1EEE676A-4102-4FCD-B765-E7E15152550A}" type="slidenum">
              <a:rPr lang="en-US" altLang="en-US" sz="1200">
                <a:solidFill>
                  <a:srgbClr val="000000"/>
                </a:solidFill>
                <a:latin typeface="Arial" panose="020B0604020202020204" pitchFamily="34" charset="0"/>
              </a:rPr>
              <a:pPr defTabSz="457200" fontAlgn="base">
                <a:spcBef>
                  <a:spcPct val="0"/>
                </a:spcBef>
                <a:spcAft>
                  <a:spcPct val="0"/>
                </a:spcAft>
                <a:buNone/>
              </a:pPr>
              <a:t>20</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D922A9E4-72BB-4FCA-9FB7-BFE0BD48B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98306" name="Subtitle 2">
            <a:extLst>
              <a:ext uri="{FF2B5EF4-FFF2-40B4-BE49-F238E27FC236}">
                <a16:creationId xmlns:a16="http://schemas.microsoft.com/office/drawing/2014/main" id="{7766EFD6-5E1B-4D57-ADA3-AC204C5B5E6A}"/>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88404688-0D0F-4826-AC31-269A57353BCE}"/>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93555AB0-3105-4642-B66E-542F42404C46}"/>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98309" name="TextBox 7">
            <a:extLst>
              <a:ext uri="{FF2B5EF4-FFF2-40B4-BE49-F238E27FC236}">
                <a16:creationId xmlns:a16="http://schemas.microsoft.com/office/drawing/2014/main" id="{6B3B97E7-3E1A-4714-8FB0-9CBFA54550BD}"/>
              </a:ext>
            </a:extLst>
          </p:cNvPr>
          <p:cNvSpPr txBox="1">
            <a:spLocks noChangeArrowheads="1"/>
          </p:cNvSpPr>
          <p:nvPr/>
        </p:nvSpPr>
        <p:spPr bwMode="auto">
          <a:xfrm>
            <a:off x="9982200" y="1143001"/>
            <a:ext cx="501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98310" name="TextBox 8">
            <a:extLst>
              <a:ext uri="{FF2B5EF4-FFF2-40B4-BE49-F238E27FC236}">
                <a16:creationId xmlns:a16="http://schemas.microsoft.com/office/drawing/2014/main" id="{4BC38AAF-3A7D-498A-8BD7-726038CE7B37}"/>
              </a:ext>
            </a:extLst>
          </p:cNvPr>
          <p:cNvSpPr txBox="1">
            <a:spLocks noChangeArrowheads="1"/>
          </p:cNvSpPr>
          <p:nvPr/>
        </p:nvSpPr>
        <p:spPr bwMode="auto">
          <a:xfrm>
            <a:off x="8686800" y="1"/>
            <a:ext cx="60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98311" name="Title 1">
            <a:extLst>
              <a:ext uri="{FF2B5EF4-FFF2-40B4-BE49-F238E27FC236}">
                <a16:creationId xmlns:a16="http://schemas.microsoft.com/office/drawing/2014/main" id="{FED9F5BC-5B2E-44DA-89EC-D134AC787C32}"/>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COMPRESSED WORK WEEKS</a:t>
            </a:r>
          </a:p>
        </p:txBody>
      </p:sp>
      <p:sp>
        <p:nvSpPr>
          <p:cNvPr id="98312" name="TextBox 9">
            <a:extLst>
              <a:ext uri="{FF2B5EF4-FFF2-40B4-BE49-F238E27FC236}">
                <a16:creationId xmlns:a16="http://schemas.microsoft.com/office/drawing/2014/main" id="{E793458B-54C6-41ED-BC98-204910296C1B}"/>
              </a:ext>
            </a:extLst>
          </p:cNvPr>
          <p:cNvSpPr txBox="1">
            <a:spLocks noChangeArrowheads="1"/>
          </p:cNvSpPr>
          <p:nvPr/>
        </p:nvSpPr>
        <p:spPr bwMode="auto">
          <a:xfrm>
            <a:off x="8839200" y="636588"/>
            <a:ext cx="16764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Flextime Plans</a:t>
            </a:r>
          </a:p>
        </p:txBody>
      </p:sp>
      <p:sp>
        <p:nvSpPr>
          <p:cNvPr id="98313" name="TextBox 11">
            <a:extLst>
              <a:ext uri="{FF2B5EF4-FFF2-40B4-BE49-F238E27FC236}">
                <a16:creationId xmlns:a16="http://schemas.microsoft.com/office/drawing/2014/main" id="{92915905-E90C-41F9-939E-85793EA6F723}"/>
              </a:ext>
            </a:extLst>
          </p:cNvPr>
          <p:cNvSpPr txBox="1">
            <a:spLocks noChangeArrowheads="1"/>
          </p:cNvSpPr>
          <p:nvPr/>
        </p:nvSpPr>
        <p:spPr bwMode="auto">
          <a:xfrm>
            <a:off x="9296400" y="1295401"/>
            <a:ext cx="685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LG9</a:t>
            </a:r>
          </a:p>
        </p:txBody>
      </p:sp>
      <p:sp>
        <p:nvSpPr>
          <p:cNvPr id="98314" name="TextBox 11">
            <a:extLst>
              <a:ext uri="{FF2B5EF4-FFF2-40B4-BE49-F238E27FC236}">
                <a16:creationId xmlns:a16="http://schemas.microsoft.com/office/drawing/2014/main" id="{A339BEEF-844D-4D04-B4A1-E94252A18514}"/>
              </a:ext>
            </a:extLst>
          </p:cNvPr>
          <p:cNvSpPr txBox="1">
            <a:spLocks noChangeArrowheads="1"/>
          </p:cNvSpPr>
          <p:nvPr/>
        </p:nvSpPr>
        <p:spPr bwMode="auto">
          <a:xfrm>
            <a:off x="2057400" y="2020888"/>
            <a:ext cx="502920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prstClr val="black"/>
                </a:solidFill>
                <a:latin typeface="Helvetica" panose="020B0604020202020204" pitchFamily="34" charset="0"/>
              </a:rPr>
              <a:t>Employees enjoy long weekends after working long days.</a:t>
            </a:r>
          </a:p>
          <a:p>
            <a:pPr defTabSz="457200" fontAlgn="base">
              <a:spcBef>
                <a:spcPct val="0"/>
              </a:spcBef>
              <a:spcAft>
                <a:spcPts val="3000"/>
              </a:spcAft>
            </a:pPr>
            <a:r>
              <a:rPr lang="en-US" altLang="en-US" sz="2700">
                <a:solidFill>
                  <a:prstClr val="black"/>
                </a:solidFill>
                <a:latin typeface="Helvetica" panose="020B0604020202020204" pitchFamily="34" charset="0"/>
              </a:rPr>
              <a:t>Productivity is a concern.</a:t>
            </a:r>
          </a:p>
          <a:p>
            <a:pPr defTabSz="457200" fontAlgn="base">
              <a:spcBef>
                <a:spcPct val="0"/>
              </a:spcBef>
              <a:spcAft>
                <a:spcPts val="3000"/>
              </a:spcAft>
            </a:pPr>
            <a:r>
              <a:rPr lang="en-US" altLang="en-US" sz="2700">
                <a:solidFill>
                  <a:prstClr val="black"/>
                </a:solidFill>
                <a:latin typeface="Helvetica" panose="020B0604020202020204" pitchFamily="34" charset="0"/>
              </a:rPr>
              <a:t>Nurses and firefighters often work compressed work weeks.</a:t>
            </a:r>
            <a:endParaRPr lang="en-US" altLang="en-US" sz="2500">
              <a:solidFill>
                <a:prstClr val="black"/>
              </a:solidFill>
              <a:latin typeface="Helvetica" panose="020B0604020202020204" pitchFamily="34" charset="0"/>
            </a:endParaRPr>
          </a:p>
        </p:txBody>
      </p:sp>
      <p:pic>
        <p:nvPicPr>
          <p:cNvPr id="12" name="Picture 11" descr="Nurse.psd">
            <a:extLst>
              <a:ext uri="{FF2B5EF4-FFF2-40B4-BE49-F238E27FC236}">
                <a16:creationId xmlns:a16="http://schemas.microsoft.com/office/drawing/2014/main" id="{A124053E-85E7-4678-A309-9CA795532CA8}"/>
              </a:ext>
            </a:extLst>
          </p:cNvPr>
          <p:cNvPicPr>
            <a:picLocks noChangeAspect="1"/>
          </p:cNvPicPr>
          <p:nvPr/>
        </p:nvPicPr>
        <p:blipFill>
          <a:blip r:embed="rId3"/>
          <a:stretch>
            <a:fillRect/>
          </a:stretch>
        </p:blipFill>
        <p:spPr>
          <a:xfrm>
            <a:off x="7043210" y="1878014"/>
            <a:ext cx="2862791" cy="4294187"/>
          </a:xfrm>
          <a:prstGeom prst="rect">
            <a:avLst/>
          </a:prstGeom>
          <a:effectLst>
            <a:softEdge rad="88900"/>
          </a:effectLst>
        </p:spPr>
      </p:pic>
      <p:sp>
        <p:nvSpPr>
          <p:cNvPr id="98316" name="Text Box 10">
            <a:extLst>
              <a:ext uri="{FF2B5EF4-FFF2-40B4-BE49-F238E27FC236}">
                <a16:creationId xmlns:a16="http://schemas.microsoft.com/office/drawing/2014/main" id="{4CA72020-C320-4BAF-A633-8DB0D344C099}"/>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FC55C856-FFD5-4A19-B6DD-6390E4ADACF0}" type="slidenum">
              <a:rPr lang="en-US" altLang="en-US" sz="1200">
                <a:solidFill>
                  <a:srgbClr val="000000"/>
                </a:solidFill>
                <a:latin typeface="Arial" panose="020B0604020202020204" pitchFamily="34" charset="0"/>
              </a:rPr>
              <a:pPr defTabSz="457200" fontAlgn="base">
                <a:spcBef>
                  <a:spcPct val="0"/>
                </a:spcBef>
                <a:spcAft>
                  <a:spcPct val="0"/>
                </a:spcAft>
                <a:buNone/>
              </a:pPr>
              <a:t>21</a:t>
            </a:fld>
            <a:endParaRPr lang="en-US" altLang="en-US" sz="2400">
              <a:solidFill>
                <a:prstClr val="black"/>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100354" name="Subtitle 2">
            <a:extLst>
              <a:ext uri="{FF2B5EF4-FFF2-40B4-BE49-F238E27FC236}">
                <a16:creationId xmlns:a16="http://schemas.microsoft.com/office/drawing/2014/main" id="{042A3DD5-F6EA-42F0-BFBB-AC821C5A33C5}"/>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201948D0-CBCB-48D9-9097-04511912840A}"/>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11DB92C3-1324-4B42-82A5-114EFE69B4B2}"/>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100357" name="TextBox 7">
            <a:extLst>
              <a:ext uri="{FF2B5EF4-FFF2-40B4-BE49-F238E27FC236}">
                <a16:creationId xmlns:a16="http://schemas.microsoft.com/office/drawing/2014/main" id="{6B1A44A6-8EEB-48F2-99BE-5BF371B9B3F2}"/>
              </a:ext>
            </a:extLst>
          </p:cNvPr>
          <p:cNvSpPr txBox="1">
            <a:spLocks noChangeArrowheads="1"/>
          </p:cNvSpPr>
          <p:nvPr/>
        </p:nvSpPr>
        <p:spPr bwMode="auto">
          <a:xfrm>
            <a:off x="9982200" y="1143001"/>
            <a:ext cx="501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100358" name="TextBox 8">
            <a:extLst>
              <a:ext uri="{FF2B5EF4-FFF2-40B4-BE49-F238E27FC236}">
                <a16:creationId xmlns:a16="http://schemas.microsoft.com/office/drawing/2014/main" id="{DAE4A383-14F5-4169-9542-07ADEA74B6E4}"/>
              </a:ext>
            </a:extLst>
          </p:cNvPr>
          <p:cNvSpPr txBox="1">
            <a:spLocks noChangeArrowheads="1"/>
          </p:cNvSpPr>
          <p:nvPr/>
        </p:nvSpPr>
        <p:spPr bwMode="auto">
          <a:xfrm>
            <a:off x="8686800" y="1"/>
            <a:ext cx="60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100359" name="Title 1">
            <a:extLst>
              <a:ext uri="{FF2B5EF4-FFF2-40B4-BE49-F238E27FC236}">
                <a16:creationId xmlns:a16="http://schemas.microsoft.com/office/drawing/2014/main" id="{A904BDF5-9360-460A-932F-61424497D2A0}"/>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JOB SHARING BENEFITS</a:t>
            </a:r>
          </a:p>
        </p:txBody>
      </p:sp>
      <p:sp>
        <p:nvSpPr>
          <p:cNvPr id="100360" name="TextBox 9">
            <a:extLst>
              <a:ext uri="{FF2B5EF4-FFF2-40B4-BE49-F238E27FC236}">
                <a16:creationId xmlns:a16="http://schemas.microsoft.com/office/drawing/2014/main" id="{842CE287-CBCC-47FC-B0DD-AE356296107D}"/>
              </a:ext>
            </a:extLst>
          </p:cNvPr>
          <p:cNvSpPr txBox="1">
            <a:spLocks noChangeArrowheads="1"/>
          </p:cNvSpPr>
          <p:nvPr/>
        </p:nvSpPr>
        <p:spPr bwMode="auto">
          <a:xfrm>
            <a:off x="8839200" y="533400"/>
            <a:ext cx="1676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Job Sharing Plans</a:t>
            </a:r>
          </a:p>
        </p:txBody>
      </p:sp>
      <p:sp>
        <p:nvSpPr>
          <p:cNvPr id="100361" name="TextBox 11">
            <a:extLst>
              <a:ext uri="{FF2B5EF4-FFF2-40B4-BE49-F238E27FC236}">
                <a16:creationId xmlns:a16="http://schemas.microsoft.com/office/drawing/2014/main" id="{D5C34B5F-0C53-4C6B-81C0-F2B17BEBEF6A}"/>
              </a:ext>
            </a:extLst>
          </p:cNvPr>
          <p:cNvSpPr txBox="1">
            <a:spLocks noChangeArrowheads="1"/>
          </p:cNvSpPr>
          <p:nvPr/>
        </p:nvSpPr>
        <p:spPr bwMode="auto">
          <a:xfrm>
            <a:off x="9296400" y="1295401"/>
            <a:ext cx="685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LG9</a:t>
            </a:r>
          </a:p>
        </p:txBody>
      </p:sp>
      <p:sp>
        <p:nvSpPr>
          <p:cNvPr id="100362" name="TextBox 11">
            <a:extLst>
              <a:ext uri="{FF2B5EF4-FFF2-40B4-BE49-F238E27FC236}">
                <a16:creationId xmlns:a16="http://schemas.microsoft.com/office/drawing/2014/main" id="{EAC89CB0-F326-4130-88D9-72D67CC78406}"/>
              </a:ext>
            </a:extLst>
          </p:cNvPr>
          <p:cNvSpPr txBox="1">
            <a:spLocks noChangeArrowheads="1"/>
          </p:cNvSpPr>
          <p:nvPr/>
        </p:nvSpPr>
        <p:spPr bwMode="auto">
          <a:xfrm>
            <a:off x="2057400" y="1898650"/>
            <a:ext cx="8077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prstClr val="black"/>
                </a:solidFill>
                <a:latin typeface="Helvetica" panose="020B0604020202020204" pitchFamily="34" charset="0"/>
              </a:rPr>
              <a:t>Provides employment opportunities for many people who cannot work full time.</a:t>
            </a:r>
          </a:p>
          <a:p>
            <a:pPr defTabSz="457200" fontAlgn="base">
              <a:spcBef>
                <a:spcPct val="0"/>
              </a:spcBef>
              <a:spcAft>
                <a:spcPts val="3000"/>
              </a:spcAft>
            </a:pPr>
            <a:r>
              <a:rPr lang="en-US" altLang="en-US" sz="2700">
                <a:solidFill>
                  <a:prstClr val="black"/>
                </a:solidFill>
                <a:latin typeface="Helvetica" panose="020B0604020202020204" pitchFamily="34" charset="0"/>
              </a:rPr>
              <a:t>Workers tend to be enthusiastic and productive.</a:t>
            </a:r>
          </a:p>
          <a:p>
            <a:pPr defTabSz="457200" fontAlgn="base">
              <a:spcBef>
                <a:spcPct val="0"/>
              </a:spcBef>
              <a:spcAft>
                <a:spcPts val="3000"/>
              </a:spcAft>
            </a:pPr>
            <a:r>
              <a:rPr lang="en-US" altLang="en-US" sz="2700">
                <a:solidFill>
                  <a:prstClr val="black"/>
                </a:solidFill>
                <a:latin typeface="Helvetica" panose="020B0604020202020204" pitchFamily="34" charset="0"/>
              </a:rPr>
              <a:t>Absenteeism and tardiness are reduced.</a:t>
            </a:r>
          </a:p>
          <a:p>
            <a:pPr defTabSz="457200" fontAlgn="base">
              <a:spcBef>
                <a:spcPct val="0"/>
              </a:spcBef>
              <a:spcAft>
                <a:spcPts val="3000"/>
              </a:spcAft>
            </a:pPr>
            <a:r>
              <a:rPr lang="en-US" altLang="en-US" sz="2700">
                <a:solidFill>
                  <a:prstClr val="black"/>
                </a:solidFill>
                <a:latin typeface="Helvetica" panose="020B0604020202020204" pitchFamily="34" charset="0"/>
              </a:rPr>
              <a:t>Employers can schedule part-time workers in peak demand periods.</a:t>
            </a:r>
          </a:p>
          <a:p>
            <a:pPr defTabSz="457200" fontAlgn="base">
              <a:spcBef>
                <a:spcPct val="0"/>
              </a:spcBef>
              <a:spcAft>
                <a:spcPts val="3000"/>
              </a:spcAft>
              <a:buNone/>
            </a:pPr>
            <a:endParaRPr lang="en-US" altLang="en-US" sz="2500">
              <a:solidFill>
                <a:prstClr val="black"/>
              </a:solidFill>
              <a:latin typeface="Helvetica" panose="020B0604020202020204" pitchFamily="34" charset="0"/>
            </a:endParaRPr>
          </a:p>
        </p:txBody>
      </p:sp>
      <p:sp>
        <p:nvSpPr>
          <p:cNvPr id="100363" name="Text Box 10">
            <a:extLst>
              <a:ext uri="{FF2B5EF4-FFF2-40B4-BE49-F238E27FC236}">
                <a16:creationId xmlns:a16="http://schemas.microsoft.com/office/drawing/2014/main" id="{7C8359DB-C10C-4DC0-91F9-07C438941E39}"/>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F22A85F0-7685-4359-9B98-FA6941E001F4}" type="slidenum">
              <a:rPr lang="en-US" altLang="en-US" sz="1200">
                <a:solidFill>
                  <a:srgbClr val="000000"/>
                </a:solidFill>
                <a:latin typeface="Arial" panose="020B0604020202020204" pitchFamily="34" charset="0"/>
              </a:rPr>
              <a:pPr defTabSz="457200" fontAlgn="base">
                <a:spcBef>
                  <a:spcPct val="0"/>
                </a:spcBef>
                <a:spcAft>
                  <a:spcPct val="0"/>
                </a:spcAft>
                <a:buNone/>
              </a:pPr>
              <a:t>22</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46D0D064-5B91-44BB-A5A3-518588055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102402" name="Subtitle 2">
            <a:extLst>
              <a:ext uri="{FF2B5EF4-FFF2-40B4-BE49-F238E27FC236}">
                <a16:creationId xmlns:a16="http://schemas.microsoft.com/office/drawing/2014/main" id="{BF9DE9EE-D1F5-44DC-A103-97F83C2EB374}"/>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3DC27CFE-319C-40AD-9F4F-A415BF5DF4AC}"/>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B5A91FDD-4065-4334-BF1F-545F40D87109}"/>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102405" name="TextBox 7">
            <a:extLst>
              <a:ext uri="{FF2B5EF4-FFF2-40B4-BE49-F238E27FC236}">
                <a16:creationId xmlns:a16="http://schemas.microsoft.com/office/drawing/2014/main" id="{AAD89FAF-0744-4208-9116-8366D11E3D74}"/>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102406" name="TextBox 8">
            <a:extLst>
              <a:ext uri="{FF2B5EF4-FFF2-40B4-BE49-F238E27FC236}">
                <a16:creationId xmlns:a16="http://schemas.microsoft.com/office/drawing/2014/main" id="{E1FD9C8F-3DAA-4DA9-BB25-1E9405F22BA1}"/>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102407" name="Title 1">
            <a:extLst>
              <a:ext uri="{FF2B5EF4-FFF2-40B4-BE49-F238E27FC236}">
                <a16:creationId xmlns:a16="http://schemas.microsoft.com/office/drawing/2014/main" id="{8B11C47E-82A9-4DB2-B716-E32A364F49EC}"/>
              </a:ext>
            </a:extLst>
          </p:cNvPr>
          <p:cNvSpPr>
            <a:spLocks noGrp="1"/>
          </p:cNvSpPr>
          <p:nvPr>
            <p:ph type="ctrTitle"/>
          </p:nvPr>
        </p:nvSpPr>
        <p:spPr>
          <a:xfrm>
            <a:off x="1752600" y="76201"/>
            <a:ext cx="7772400" cy="1470025"/>
          </a:xfrm>
        </p:spPr>
        <p:txBody>
          <a:bodyPr/>
          <a:lstStyle/>
          <a:p>
            <a:pPr eaLnBrk="1" hangingPunct="1"/>
            <a:r>
              <a:rPr lang="en-US" altLang="en-US" sz="3200" b="1">
                <a:latin typeface="Helvetica" panose="020B0604020202020204" pitchFamily="34" charset="0"/>
              </a:rPr>
              <a:t>PROGRESS ASSESSMENT</a:t>
            </a:r>
          </a:p>
        </p:txBody>
      </p:sp>
      <p:sp>
        <p:nvSpPr>
          <p:cNvPr id="102408" name="TextBox 9">
            <a:extLst>
              <a:ext uri="{FF2B5EF4-FFF2-40B4-BE49-F238E27FC236}">
                <a16:creationId xmlns:a16="http://schemas.microsoft.com/office/drawing/2014/main" id="{3EECBFED-7BAF-4470-B276-6C53BE9863CB}"/>
              </a:ext>
            </a:extLst>
          </p:cNvPr>
          <p:cNvSpPr txBox="1">
            <a:spLocks noChangeArrowheads="1"/>
          </p:cNvSpPr>
          <p:nvPr/>
        </p:nvSpPr>
        <p:spPr bwMode="auto">
          <a:xfrm>
            <a:off x="8915400" y="52705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prstClr val="white"/>
                </a:solidFill>
                <a:latin typeface="Helvetica" panose="020B0604020202020204" pitchFamily="34" charset="0"/>
              </a:rPr>
              <a:t>Progress Assessment</a:t>
            </a:r>
          </a:p>
        </p:txBody>
      </p:sp>
      <p:sp>
        <p:nvSpPr>
          <p:cNvPr id="102409" name="TextBox 11">
            <a:extLst>
              <a:ext uri="{FF2B5EF4-FFF2-40B4-BE49-F238E27FC236}">
                <a16:creationId xmlns:a16="http://schemas.microsoft.com/office/drawing/2014/main" id="{E7964EE0-D0B5-4368-8452-475C32B06BB6}"/>
              </a:ext>
            </a:extLst>
          </p:cNvPr>
          <p:cNvSpPr txBox="1">
            <a:spLocks noChangeArrowheads="1"/>
          </p:cNvSpPr>
          <p:nvPr/>
        </p:nvSpPr>
        <p:spPr bwMode="auto">
          <a:xfrm>
            <a:off x="2057400" y="2089151"/>
            <a:ext cx="807720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prstClr val="black"/>
                </a:solidFill>
                <a:latin typeface="Helvetica" panose="020B0604020202020204" pitchFamily="34" charset="0"/>
              </a:rPr>
              <a:t>Name and describe five alternative compensation techniques.</a:t>
            </a:r>
          </a:p>
          <a:p>
            <a:pPr defTabSz="457200" fontAlgn="base">
              <a:spcBef>
                <a:spcPct val="0"/>
              </a:spcBef>
              <a:spcAft>
                <a:spcPts val="3000"/>
              </a:spcAft>
            </a:pPr>
            <a:r>
              <a:rPr lang="en-US" altLang="en-US" sz="2700">
                <a:solidFill>
                  <a:prstClr val="black"/>
                </a:solidFill>
                <a:latin typeface="Helvetica" panose="020B0604020202020204" pitchFamily="34" charset="0"/>
              </a:rPr>
              <a:t>What advantages do compensation plans such as profit sharing offer an organization?</a:t>
            </a:r>
          </a:p>
          <a:p>
            <a:pPr defTabSz="457200" fontAlgn="base">
              <a:spcBef>
                <a:spcPct val="0"/>
              </a:spcBef>
              <a:spcAft>
                <a:spcPts val="3000"/>
              </a:spcAft>
            </a:pPr>
            <a:r>
              <a:rPr lang="en-US" altLang="en-US" sz="2700">
                <a:solidFill>
                  <a:prstClr val="black"/>
                </a:solidFill>
                <a:latin typeface="Helvetica" panose="020B0604020202020204" pitchFamily="34" charset="0"/>
              </a:rPr>
              <a:t>What are the benefits and challenges of flextime? Telecommuting? Job sharing?</a:t>
            </a:r>
          </a:p>
        </p:txBody>
      </p:sp>
      <p:sp>
        <p:nvSpPr>
          <p:cNvPr id="102410" name="Text Box 10">
            <a:extLst>
              <a:ext uri="{FF2B5EF4-FFF2-40B4-BE49-F238E27FC236}">
                <a16:creationId xmlns:a16="http://schemas.microsoft.com/office/drawing/2014/main" id="{D5A1F803-1E62-41EF-B61C-48988E958B0A}"/>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5EE1CB1E-6CF5-4B5A-AEAC-80E7554216D1}" type="slidenum">
              <a:rPr lang="en-US" altLang="en-US" sz="1200">
                <a:solidFill>
                  <a:srgbClr val="000000"/>
                </a:solidFill>
                <a:latin typeface="Arial" panose="020B0604020202020204" pitchFamily="34" charset="0"/>
              </a:rPr>
              <a:pPr defTabSz="457200" fontAlgn="base">
                <a:spcBef>
                  <a:spcPct val="0"/>
                </a:spcBef>
                <a:spcAft>
                  <a:spcPct val="0"/>
                </a:spcAft>
                <a:buNone/>
              </a:pPr>
              <a:t>23</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9B249A84-CBBF-4C34-A43B-3D9B719E6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61442" name="Subtitle 2">
            <a:extLst>
              <a:ext uri="{FF2B5EF4-FFF2-40B4-BE49-F238E27FC236}">
                <a16:creationId xmlns:a16="http://schemas.microsoft.com/office/drawing/2014/main" id="{C0880004-B32F-44D9-AE8B-BE9F22DD409F}"/>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FA439633-C07F-4BEF-924B-E9B1097DED72}"/>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54E656AF-344A-424C-A9C4-CF74E4BA893B}"/>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1445" name="TextBox 7">
            <a:extLst>
              <a:ext uri="{FF2B5EF4-FFF2-40B4-BE49-F238E27FC236}">
                <a16:creationId xmlns:a16="http://schemas.microsoft.com/office/drawing/2014/main" id="{F9D5F855-63B4-4E34-97AB-8FC65622E4A5}"/>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61446" name="TextBox 8">
            <a:extLst>
              <a:ext uri="{FF2B5EF4-FFF2-40B4-BE49-F238E27FC236}">
                <a16:creationId xmlns:a16="http://schemas.microsoft.com/office/drawing/2014/main" id="{7CC6896C-8DD7-41DB-9167-D7D4FFA6A751}"/>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61447" name="Title 1">
            <a:extLst>
              <a:ext uri="{FF2B5EF4-FFF2-40B4-BE49-F238E27FC236}">
                <a16:creationId xmlns:a16="http://schemas.microsoft.com/office/drawing/2014/main" id="{2592B5EA-35BD-4552-865A-723477B62260}"/>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USING NETWORKS and </a:t>
            </a:r>
            <a:br>
              <a:rPr lang="en-US" altLang="en-US" sz="3200" b="1">
                <a:latin typeface="Helvetica" panose="020B0604020202020204" pitchFamily="34" charset="0"/>
              </a:rPr>
            </a:br>
            <a:r>
              <a:rPr lang="en-US" altLang="en-US" sz="3200" b="1">
                <a:latin typeface="Helvetica" panose="020B0604020202020204" pitchFamily="34" charset="0"/>
              </a:rPr>
              <a:t>MENTORING</a:t>
            </a:r>
          </a:p>
        </p:txBody>
      </p:sp>
      <p:sp>
        <p:nvSpPr>
          <p:cNvPr id="61448" name="TextBox 9">
            <a:extLst>
              <a:ext uri="{FF2B5EF4-FFF2-40B4-BE49-F238E27FC236}">
                <a16:creationId xmlns:a16="http://schemas.microsoft.com/office/drawing/2014/main" id="{B4770FFF-E527-4578-B638-DABC57A894B3}"/>
              </a:ext>
            </a:extLst>
          </p:cNvPr>
          <p:cNvSpPr txBox="1">
            <a:spLocks noChangeArrowheads="1"/>
          </p:cNvSpPr>
          <p:nvPr/>
        </p:nvSpPr>
        <p:spPr bwMode="auto">
          <a:xfrm>
            <a:off x="8915400" y="484189"/>
            <a:ext cx="1676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srgbClr val="FFFFFF"/>
                </a:solidFill>
                <a:latin typeface="Helvetica" panose="020B0604020202020204" pitchFamily="34" charset="0"/>
              </a:rPr>
              <a:t>Networking</a:t>
            </a:r>
          </a:p>
        </p:txBody>
      </p:sp>
      <p:sp>
        <p:nvSpPr>
          <p:cNvPr id="61449" name="TextBox 11">
            <a:extLst>
              <a:ext uri="{FF2B5EF4-FFF2-40B4-BE49-F238E27FC236}">
                <a16:creationId xmlns:a16="http://schemas.microsoft.com/office/drawing/2014/main" id="{FC844E2F-AC23-4892-A309-904982F2A07C}"/>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LG6</a:t>
            </a:r>
          </a:p>
        </p:txBody>
      </p:sp>
      <p:sp>
        <p:nvSpPr>
          <p:cNvPr id="61450" name="TextBox 11">
            <a:extLst>
              <a:ext uri="{FF2B5EF4-FFF2-40B4-BE49-F238E27FC236}">
                <a16:creationId xmlns:a16="http://schemas.microsoft.com/office/drawing/2014/main" id="{4F7609D1-66D4-4B0B-ACAB-A34361D59970}"/>
              </a:ext>
            </a:extLst>
          </p:cNvPr>
          <p:cNvSpPr txBox="1">
            <a:spLocks noChangeArrowheads="1"/>
          </p:cNvSpPr>
          <p:nvPr/>
        </p:nvSpPr>
        <p:spPr bwMode="auto">
          <a:xfrm>
            <a:off x="2057400" y="1927226"/>
            <a:ext cx="80772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2400"/>
              </a:spcAft>
            </a:pPr>
            <a:r>
              <a:rPr lang="en-US" altLang="en-US" sz="2700" b="1">
                <a:solidFill>
                  <a:prstClr val="black"/>
                </a:solidFill>
                <a:latin typeface="Helvetica" panose="020B0604020202020204" pitchFamily="34" charset="0"/>
              </a:rPr>
              <a:t>Networking -- </a:t>
            </a:r>
            <a:r>
              <a:rPr lang="en-US" altLang="en-US" sz="2500" i="1">
                <a:solidFill>
                  <a:prstClr val="black"/>
                </a:solidFill>
                <a:latin typeface="Helvetica" panose="020B0604020202020204" pitchFamily="34" charset="0"/>
              </a:rPr>
              <a:t>Establishing and maintaining contacts with key managers in and out of the organization and using those contacts to develop relationships.</a:t>
            </a:r>
          </a:p>
          <a:p>
            <a:pPr defTabSz="457200" fontAlgn="base">
              <a:spcBef>
                <a:spcPct val="0"/>
              </a:spcBef>
              <a:spcAft>
                <a:spcPts val="2400"/>
              </a:spcAft>
            </a:pPr>
            <a:r>
              <a:rPr lang="en-US" altLang="en-US" sz="2700">
                <a:solidFill>
                  <a:prstClr val="black"/>
                </a:solidFill>
                <a:latin typeface="Helvetica" panose="020B0604020202020204" pitchFamily="34" charset="0"/>
              </a:rPr>
              <a:t>Networking goes beyond the work environment.</a:t>
            </a:r>
          </a:p>
        </p:txBody>
      </p:sp>
      <p:sp>
        <p:nvSpPr>
          <p:cNvPr id="61451" name="Text Box 10">
            <a:extLst>
              <a:ext uri="{FF2B5EF4-FFF2-40B4-BE49-F238E27FC236}">
                <a16:creationId xmlns:a16="http://schemas.microsoft.com/office/drawing/2014/main" id="{AD1311E0-5B25-4B3C-8B9B-6F62F51A1BA4}"/>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183C32F5-F932-4273-95FF-9429ED87398D}" type="slidenum">
              <a:rPr lang="en-US" altLang="en-US" sz="1200">
                <a:solidFill>
                  <a:srgbClr val="000000"/>
                </a:solidFill>
                <a:latin typeface="Arial" panose="020B0604020202020204" pitchFamily="34" charset="0"/>
              </a:rPr>
              <a:pPr defTabSz="457200" fontAlgn="base">
                <a:spcBef>
                  <a:spcPct val="0"/>
                </a:spcBef>
                <a:spcAft>
                  <a:spcPct val="0"/>
                </a:spcAft>
                <a:buNone/>
              </a:pPr>
              <a:t>3</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DF09FB01-8471-4ADF-B8F8-3851C684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63490" name="Subtitle 2">
            <a:extLst>
              <a:ext uri="{FF2B5EF4-FFF2-40B4-BE49-F238E27FC236}">
                <a16:creationId xmlns:a16="http://schemas.microsoft.com/office/drawing/2014/main" id="{5CDEC9AF-7D9A-4BF3-A28B-ED399647AB7B}"/>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12B5A746-4F83-4DBF-8D9F-A26756401228}"/>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EA31DC8F-D4DC-4587-9015-BCA76C101425}"/>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3493" name="TextBox 7">
            <a:extLst>
              <a:ext uri="{FF2B5EF4-FFF2-40B4-BE49-F238E27FC236}">
                <a16:creationId xmlns:a16="http://schemas.microsoft.com/office/drawing/2014/main" id="{DC153CC9-0A09-4307-AD28-081C6346C39F}"/>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63494" name="TextBox 8">
            <a:extLst>
              <a:ext uri="{FF2B5EF4-FFF2-40B4-BE49-F238E27FC236}">
                <a16:creationId xmlns:a16="http://schemas.microsoft.com/office/drawing/2014/main" id="{CC3FC357-DDDF-4CB2-ABC9-838772DCA0BC}"/>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63495" name="Title 1">
            <a:extLst>
              <a:ext uri="{FF2B5EF4-FFF2-40B4-BE49-F238E27FC236}">
                <a16:creationId xmlns:a16="http://schemas.microsoft.com/office/drawing/2014/main" id="{36D26025-B956-4233-B763-FCF127547FBB}"/>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APPRAISING PERFORMANCE </a:t>
            </a:r>
            <a:br>
              <a:rPr lang="en-US" altLang="en-US" sz="3200" b="1">
                <a:latin typeface="Helvetica" panose="020B0604020202020204" pitchFamily="34" charset="0"/>
              </a:rPr>
            </a:br>
            <a:r>
              <a:rPr lang="en-US" altLang="en-US" sz="3200" b="1">
                <a:latin typeface="Helvetica" panose="020B0604020202020204" pitchFamily="34" charset="0"/>
              </a:rPr>
              <a:t>on the JOB</a:t>
            </a:r>
          </a:p>
        </p:txBody>
      </p:sp>
      <p:sp>
        <p:nvSpPr>
          <p:cNvPr id="63496" name="TextBox 9">
            <a:extLst>
              <a:ext uri="{FF2B5EF4-FFF2-40B4-BE49-F238E27FC236}">
                <a16:creationId xmlns:a16="http://schemas.microsoft.com/office/drawing/2014/main" id="{5D92AFAA-D5A7-48E5-A195-F112607F1AD8}"/>
              </a:ext>
            </a:extLst>
          </p:cNvPr>
          <p:cNvSpPr txBox="1">
            <a:spLocks noChangeArrowheads="1"/>
          </p:cNvSpPr>
          <p:nvPr/>
        </p:nvSpPr>
        <p:spPr bwMode="auto">
          <a:xfrm>
            <a:off x="8915400" y="3270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srgbClr val="FFFFFF"/>
                </a:solidFill>
                <a:latin typeface="Helvetica" panose="020B0604020202020204" pitchFamily="34" charset="0"/>
              </a:rPr>
              <a:t>Appraising Employee Performance to Get Optimum Results</a:t>
            </a:r>
          </a:p>
        </p:txBody>
      </p:sp>
      <p:sp>
        <p:nvSpPr>
          <p:cNvPr id="63497" name="TextBox 11">
            <a:extLst>
              <a:ext uri="{FF2B5EF4-FFF2-40B4-BE49-F238E27FC236}">
                <a16:creationId xmlns:a16="http://schemas.microsoft.com/office/drawing/2014/main" id="{C1ADC197-62C8-46EF-BDB4-BBA0B26EE3A2}"/>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LG7</a:t>
            </a:r>
          </a:p>
        </p:txBody>
      </p:sp>
      <p:sp>
        <p:nvSpPr>
          <p:cNvPr id="63498" name="TextBox 11">
            <a:extLst>
              <a:ext uri="{FF2B5EF4-FFF2-40B4-BE49-F238E27FC236}">
                <a16:creationId xmlns:a16="http://schemas.microsoft.com/office/drawing/2014/main" id="{1F9F998A-2D20-45F0-A639-D7730D4FC770}"/>
              </a:ext>
            </a:extLst>
          </p:cNvPr>
          <p:cNvSpPr txBox="1">
            <a:spLocks noChangeArrowheads="1"/>
          </p:cNvSpPr>
          <p:nvPr/>
        </p:nvSpPr>
        <p:spPr bwMode="auto">
          <a:xfrm>
            <a:off x="2057400" y="1927226"/>
            <a:ext cx="80772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2400"/>
              </a:spcAft>
            </a:pPr>
            <a:r>
              <a:rPr lang="en-US" altLang="en-US" sz="2700" b="1">
                <a:solidFill>
                  <a:prstClr val="black"/>
                </a:solidFill>
                <a:latin typeface="Helvetica" panose="020B0604020202020204" pitchFamily="34" charset="0"/>
              </a:rPr>
              <a:t>Performance Appraisal -- </a:t>
            </a:r>
            <a:r>
              <a:rPr lang="en-US" altLang="en-US" sz="2500" i="1">
                <a:solidFill>
                  <a:prstClr val="black"/>
                </a:solidFill>
                <a:latin typeface="Helvetica" panose="020B0604020202020204" pitchFamily="34" charset="0"/>
              </a:rPr>
              <a:t>An evaluation that measures employee performance against established standards in order to make decisions about promotions, compensation, training or termination.</a:t>
            </a:r>
          </a:p>
        </p:txBody>
      </p:sp>
      <p:pic>
        <p:nvPicPr>
          <p:cNvPr id="12" name="Picture 11" descr="Performance Review.psd">
            <a:extLst>
              <a:ext uri="{FF2B5EF4-FFF2-40B4-BE49-F238E27FC236}">
                <a16:creationId xmlns:a16="http://schemas.microsoft.com/office/drawing/2014/main" id="{96B21D8C-A61E-4663-8A59-10D1D65CBC78}"/>
              </a:ext>
            </a:extLst>
          </p:cNvPr>
          <p:cNvPicPr>
            <a:picLocks noChangeAspect="1"/>
          </p:cNvPicPr>
          <p:nvPr/>
        </p:nvPicPr>
        <p:blipFill>
          <a:blip r:embed="rId3"/>
          <a:stretch>
            <a:fillRect/>
          </a:stretch>
        </p:blipFill>
        <p:spPr>
          <a:xfrm>
            <a:off x="6286500" y="3810000"/>
            <a:ext cx="3771900" cy="2514600"/>
          </a:xfrm>
          <a:prstGeom prst="rect">
            <a:avLst/>
          </a:prstGeom>
          <a:effectLst>
            <a:softEdge rad="88900"/>
          </a:effectLst>
        </p:spPr>
      </p:pic>
      <p:sp>
        <p:nvSpPr>
          <p:cNvPr id="63500" name="TextBox 12">
            <a:extLst>
              <a:ext uri="{FF2B5EF4-FFF2-40B4-BE49-F238E27FC236}">
                <a16:creationId xmlns:a16="http://schemas.microsoft.com/office/drawing/2014/main" id="{7F50F06E-FA40-4389-9BAC-5A8A150A87C1}"/>
              </a:ext>
            </a:extLst>
          </p:cNvPr>
          <p:cNvSpPr txBox="1">
            <a:spLocks noChangeArrowheads="1"/>
          </p:cNvSpPr>
          <p:nvPr/>
        </p:nvSpPr>
        <p:spPr bwMode="auto">
          <a:xfrm>
            <a:off x="2057400" y="3733800"/>
            <a:ext cx="422910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2400"/>
              </a:spcAft>
            </a:pPr>
            <a:r>
              <a:rPr lang="en-US" altLang="en-US" sz="2700">
                <a:solidFill>
                  <a:srgbClr val="000000"/>
                </a:solidFill>
                <a:latin typeface="Helvetica" panose="020B0604020202020204" pitchFamily="34" charset="0"/>
              </a:rPr>
              <a:t>A 360-degree review gives managers opinions from people at different levels to get a more accurate idea of the worker’s ability.</a:t>
            </a:r>
          </a:p>
          <a:p>
            <a:pPr defTabSz="457200" fontAlgn="base">
              <a:spcBef>
                <a:spcPct val="0"/>
              </a:spcBef>
              <a:spcAft>
                <a:spcPct val="0"/>
              </a:spcAft>
              <a:buNone/>
            </a:pPr>
            <a:endParaRPr lang="en-US" altLang="en-US" sz="2400">
              <a:solidFill>
                <a:prstClr val="black"/>
              </a:solidFill>
              <a:latin typeface="Arial" panose="020B0604020202020204" pitchFamily="34" charset="0"/>
            </a:endParaRPr>
          </a:p>
        </p:txBody>
      </p:sp>
      <p:sp>
        <p:nvSpPr>
          <p:cNvPr id="63501" name="Text Box 10">
            <a:extLst>
              <a:ext uri="{FF2B5EF4-FFF2-40B4-BE49-F238E27FC236}">
                <a16:creationId xmlns:a16="http://schemas.microsoft.com/office/drawing/2014/main" id="{8987462B-6770-4982-86AC-F95D4CE52EBB}"/>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020C64D5-5F0D-48AB-9C2B-E57A84F66C03}" type="slidenum">
              <a:rPr lang="en-US" altLang="en-US" sz="1200">
                <a:solidFill>
                  <a:srgbClr val="000000"/>
                </a:solidFill>
                <a:latin typeface="Arial" panose="020B0604020202020204" pitchFamily="34" charset="0"/>
              </a:rPr>
              <a:pPr defTabSz="457200" fontAlgn="base">
                <a:spcBef>
                  <a:spcPct val="0"/>
                </a:spcBef>
                <a:spcAft>
                  <a:spcPct val="0"/>
                </a:spcAft>
                <a:buNone/>
              </a:pPr>
              <a:t>4</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2B479B29-2B80-4BC5-883F-DAE62A10B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65538" name="Subtitle 2">
            <a:extLst>
              <a:ext uri="{FF2B5EF4-FFF2-40B4-BE49-F238E27FC236}">
                <a16:creationId xmlns:a16="http://schemas.microsoft.com/office/drawing/2014/main" id="{57F3133D-5BA8-4101-A1EC-87838F350079}"/>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3B8DF89C-8645-4ED9-8DB8-2083F70735DD}"/>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D93612F2-E0EA-4978-83BD-F4F1E31892C9}"/>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65541" name="TextBox 7">
            <a:extLst>
              <a:ext uri="{FF2B5EF4-FFF2-40B4-BE49-F238E27FC236}">
                <a16:creationId xmlns:a16="http://schemas.microsoft.com/office/drawing/2014/main" id="{EFA89C8E-0712-42D7-BFB9-67F622F06779}"/>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65542" name="TextBox 8">
            <a:extLst>
              <a:ext uri="{FF2B5EF4-FFF2-40B4-BE49-F238E27FC236}">
                <a16:creationId xmlns:a16="http://schemas.microsoft.com/office/drawing/2014/main" id="{B734E589-F66B-4AE6-8108-077BE5A70935}"/>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65543" name="Title 1">
            <a:extLst>
              <a:ext uri="{FF2B5EF4-FFF2-40B4-BE49-F238E27FC236}">
                <a16:creationId xmlns:a16="http://schemas.microsoft.com/office/drawing/2014/main" id="{340DE9FA-E6AB-403C-8AA4-39A190A7287F}"/>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SIX STEPS of PERFORMANCE APPRAISALS</a:t>
            </a:r>
          </a:p>
        </p:txBody>
      </p:sp>
      <p:sp>
        <p:nvSpPr>
          <p:cNvPr id="65544" name="TextBox 9">
            <a:extLst>
              <a:ext uri="{FF2B5EF4-FFF2-40B4-BE49-F238E27FC236}">
                <a16:creationId xmlns:a16="http://schemas.microsoft.com/office/drawing/2014/main" id="{6FB0B9D4-41ED-4DB0-9B9D-01D19E8CF34D}"/>
              </a:ext>
            </a:extLst>
          </p:cNvPr>
          <p:cNvSpPr txBox="1">
            <a:spLocks noChangeArrowheads="1"/>
          </p:cNvSpPr>
          <p:nvPr/>
        </p:nvSpPr>
        <p:spPr bwMode="auto">
          <a:xfrm>
            <a:off x="8915400" y="3270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srgbClr val="FFFFFF"/>
                </a:solidFill>
                <a:latin typeface="Helvetica" panose="020B0604020202020204" pitchFamily="34" charset="0"/>
              </a:rPr>
              <a:t>Appraising Employee Performance to Get Optimum Results</a:t>
            </a:r>
          </a:p>
        </p:txBody>
      </p:sp>
      <p:sp>
        <p:nvSpPr>
          <p:cNvPr id="65545" name="TextBox 11">
            <a:extLst>
              <a:ext uri="{FF2B5EF4-FFF2-40B4-BE49-F238E27FC236}">
                <a16:creationId xmlns:a16="http://schemas.microsoft.com/office/drawing/2014/main" id="{C2B786FB-15FF-4EDE-BACD-D59402DEFC3D}"/>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LG7</a:t>
            </a:r>
          </a:p>
        </p:txBody>
      </p:sp>
      <p:sp>
        <p:nvSpPr>
          <p:cNvPr id="65546" name="TextBox 11">
            <a:extLst>
              <a:ext uri="{FF2B5EF4-FFF2-40B4-BE49-F238E27FC236}">
                <a16:creationId xmlns:a16="http://schemas.microsoft.com/office/drawing/2014/main" id="{E8B161AD-05A2-41D0-AF9B-87273587BBF2}"/>
              </a:ext>
            </a:extLst>
          </p:cNvPr>
          <p:cNvSpPr txBox="1">
            <a:spLocks noChangeArrowheads="1"/>
          </p:cNvSpPr>
          <p:nvPr/>
        </p:nvSpPr>
        <p:spPr bwMode="auto">
          <a:xfrm>
            <a:off x="2057400" y="1927225"/>
            <a:ext cx="8077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Establishing performance standards that are understandable, measurable and reasonable.</a:t>
            </a:r>
          </a:p>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Clearly communicating those standards.</a:t>
            </a:r>
          </a:p>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Evaluating performance against the standards.</a:t>
            </a:r>
          </a:p>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Discussing the results with employees.</a:t>
            </a:r>
          </a:p>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Taking corrective action.</a:t>
            </a:r>
          </a:p>
          <a:p>
            <a:pPr defTabSz="457200" fontAlgn="base">
              <a:spcBef>
                <a:spcPct val="0"/>
              </a:spcBef>
              <a:spcAft>
                <a:spcPts val="1800"/>
              </a:spcAft>
              <a:buFont typeface="Calibri" panose="020F0502020204030204" pitchFamily="34" charset="0"/>
              <a:buAutoNum type="arabicPeriod"/>
            </a:pPr>
            <a:r>
              <a:rPr lang="en-US" altLang="en-US" sz="2700">
                <a:solidFill>
                  <a:prstClr val="black"/>
                </a:solidFill>
                <a:latin typeface="Helvetica" panose="020B0604020202020204" pitchFamily="34" charset="0"/>
              </a:rPr>
              <a:t>Using the results to make decisions.</a:t>
            </a:r>
          </a:p>
        </p:txBody>
      </p:sp>
      <p:sp>
        <p:nvSpPr>
          <p:cNvPr id="65547" name="Text Box 10">
            <a:extLst>
              <a:ext uri="{FF2B5EF4-FFF2-40B4-BE49-F238E27FC236}">
                <a16:creationId xmlns:a16="http://schemas.microsoft.com/office/drawing/2014/main" id="{256538B3-85CD-4E6E-9E09-CB8903B08F38}"/>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CE4EA489-4E7C-4C59-A06A-9C0EC70806AE}" type="slidenum">
              <a:rPr lang="en-US" altLang="en-US" sz="1200">
                <a:solidFill>
                  <a:srgbClr val="000000"/>
                </a:solidFill>
                <a:latin typeface="Arial" panose="020B0604020202020204" pitchFamily="34" charset="0"/>
              </a:rPr>
              <a:pPr defTabSz="457200" fontAlgn="base">
                <a:spcBef>
                  <a:spcPct val="0"/>
                </a:spcBef>
                <a:spcAft>
                  <a:spcPct val="0"/>
                </a:spcAft>
                <a:buNone/>
              </a:pPr>
              <a:t>5</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39725C64-C91E-4E00-B669-F1880BCDD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67586" name="Subtitle 2">
            <a:extLst>
              <a:ext uri="{FF2B5EF4-FFF2-40B4-BE49-F238E27FC236}">
                <a16:creationId xmlns:a16="http://schemas.microsoft.com/office/drawing/2014/main" id="{F04AAACD-E972-4E9A-A780-34CF5FA99765}"/>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71292F54-BD51-44D7-B84D-08F97EB580F6}"/>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22BBF7DF-EC04-498A-80D3-5131D95D3952}"/>
              </a:ext>
            </a:extLst>
          </p:cNvPr>
          <p:cNvSpPr/>
          <p:nvPr/>
        </p:nvSpPr>
        <p:spPr>
          <a:xfrm>
            <a:off x="8839200" y="152400"/>
            <a:ext cx="1644650" cy="1600200"/>
          </a:xfrm>
          <a:prstGeom prst="ellipse">
            <a:avLst/>
          </a:prstGeom>
          <a:solidFill>
            <a:srgbClr val="A2CA7A"/>
          </a:solidFill>
          <a:ln>
            <a:solidFill>
              <a:srgbClr val="A2CA7A"/>
            </a:solidFill>
          </a:ln>
          <a:effectLst/>
        </p:spPr>
        <p:style>
          <a:lnRef idx="1">
            <a:schemeClr val="accent1"/>
          </a:lnRef>
          <a:fillRef idx="3">
            <a:schemeClr val="accent1"/>
          </a:fillRef>
          <a:effectRef idx="2">
            <a:schemeClr val="accent1"/>
          </a:effectRef>
          <a:fontRef idx="minor">
            <a:schemeClr val="lt1"/>
          </a:fontRef>
        </p:style>
      </p:sp>
      <p:sp>
        <p:nvSpPr>
          <p:cNvPr id="67589" name="TextBox 7">
            <a:extLst>
              <a:ext uri="{FF2B5EF4-FFF2-40B4-BE49-F238E27FC236}">
                <a16:creationId xmlns:a16="http://schemas.microsoft.com/office/drawing/2014/main" id="{5DA3EB03-7835-4AEB-889C-3CE98EA2D493}"/>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67590" name="TextBox 8">
            <a:extLst>
              <a:ext uri="{FF2B5EF4-FFF2-40B4-BE49-F238E27FC236}">
                <a16:creationId xmlns:a16="http://schemas.microsoft.com/office/drawing/2014/main" id="{BAA0C3AE-B273-4747-9F7C-07CD9AAD56EA}"/>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A2CA7A"/>
                </a:solidFill>
              </a:rPr>
              <a:t>*</a:t>
            </a:r>
          </a:p>
        </p:txBody>
      </p:sp>
      <p:sp>
        <p:nvSpPr>
          <p:cNvPr id="67591" name="Title 1">
            <a:extLst>
              <a:ext uri="{FF2B5EF4-FFF2-40B4-BE49-F238E27FC236}">
                <a16:creationId xmlns:a16="http://schemas.microsoft.com/office/drawing/2014/main" id="{5C1031E2-B7A1-4448-8A45-10AB454D1B90}"/>
              </a:ext>
            </a:extLst>
          </p:cNvPr>
          <p:cNvSpPr>
            <a:spLocks noGrp="1"/>
          </p:cNvSpPr>
          <p:nvPr>
            <p:ph type="ctrTitle"/>
          </p:nvPr>
        </p:nvSpPr>
        <p:spPr>
          <a:xfrm>
            <a:off x="1676400" y="304801"/>
            <a:ext cx="7772400" cy="1470025"/>
          </a:xfrm>
        </p:spPr>
        <p:txBody>
          <a:bodyPr/>
          <a:lstStyle/>
          <a:p>
            <a:pPr eaLnBrk="1" hangingPunct="1"/>
            <a:r>
              <a:rPr lang="en-US" altLang="en-US" sz="3200" b="1">
                <a:latin typeface="Helvetica" panose="020B0604020202020204" pitchFamily="34" charset="0"/>
              </a:rPr>
              <a:t>MAJOR USES of </a:t>
            </a:r>
            <a:br>
              <a:rPr lang="en-US" altLang="en-US" sz="3200" b="1">
                <a:latin typeface="Helvetica" panose="020B0604020202020204" pitchFamily="34" charset="0"/>
              </a:rPr>
            </a:br>
            <a:r>
              <a:rPr lang="en-US" altLang="en-US" sz="3200" b="1">
                <a:latin typeface="Helvetica" panose="020B0604020202020204" pitchFamily="34" charset="0"/>
              </a:rPr>
              <a:t>PERFORMANCE APPRAISALS</a:t>
            </a:r>
          </a:p>
        </p:txBody>
      </p:sp>
      <p:sp>
        <p:nvSpPr>
          <p:cNvPr id="67592" name="TextBox 11">
            <a:extLst>
              <a:ext uri="{FF2B5EF4-FFF2-40B4-BE49-F238E27FC236}">
                <a16:creationId xmlns:a16="http://schemas.microsoft.com/office/drawing/2014/main" id="{448E711E-D371-4744-9A92-318B36141CCE}"/>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srgbClr val="000000"/>
                </a:solidFill>
                <a:latin typeface="Helvetica" panose="020B0604020202020204" pitchFamily="34" charset="0"/>
              </a:rPr>
              <a:t>LG7</a:t>
            </a:r>
          </a:p>
        </p:txBody>
      </p:sp>
      <p:sp>
        <p:nvSpPr>
          <p:cNvPr id="67593" name="TextBox 9">
            <a:extLst>
              <a:ext uri="{FF2B5EF4-FFF2-40B4-BE49-F238E27FC236}">
                <a16:creationId xmlns:a16="http://schemas.microsoft.com/office/drawing/2014/main" id="{F8F77B5A-76F4-43C3-8ABA-6D5F7C27B33A}"/>
              </a:ext>
            </a:extLst>
          </p:cNvPr>
          <p:cNvSpPr txBox="1">
            <a:spLocks noChangeArrowheads="1"/>
          </p:cNvSpPr>
          <p:nvPr/>
        </p:nvSpPr>
        <p:spPr bwMode="auto">
          <a:xfrm>
            <a:off x="8915400" y="3270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prstClr val="black"/>
                </a:solidFill>
                <a:latin typeface="Helvetica" panose="020B0604020202020204" pitchFamily="34" charset="0"/>
              </a:rPr>
              <a:t>Appraising Employee Performance to Get Optimum Results</a:t>
            </a:r>
          </a:p>
        </p:txBody>
      </p:sp>
      <p:sp>
        <p:nvSpPr>
          <p:cNvPr id="67594" name="TextBox 14">
            <a:extLst>
              <a:ext uri="{FF2B5EF4-FFF2-40B4-BE49-F238E27FC236}">
                <a16:creationId xmlns:a16="http://schemas.microsoft.com/office/drawing/2014/main" id="{BD8BBB37-38F2-4E92-AD7C-70A27E673049}"/>
              </a:ext>
            </a:extLst>
          </p:cNvPr>
          <p:cNvSpPr txBox="1">
            <a:spLocks noChangeArrowheads="1"/>
          </p:cNvSpPr>
          <p:nvPr/>
        </p:nvSpPr>
        <p:spPr bwMode="auto">
          <a:xfrm>
            <a:off x="2057400" y="1909764"/>
            <a:ext cx="80010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200"/>
              </a:spcAft>
            </a:pPr>
            <a:r>
              <a:rPr lang="en-US" altLang="en-US" sz="2700">
                <a:solidFill>
                  <a:prstClr val="black"/>
                </a:solidFill>
                <a:latin typeface="Helvetica" panose="020B0604020202020204" pitchFamily="34" charset="0"/>
              </a:rPr>
              <a:t>Identify training needs</a:t>
            </a:r>
          </a:p>
          <a:p>
            <a:pPr defTabSz="457200" fontAlgn="base">
              <a:spcBef>
                <a:spcPct val="0"/>
              </a:spcBef>
              <a:spcAft>
                <a:spcPts val="1200"/>
              </a:spcAft>
            </a:pPr>
            <a:r>
              <a:rPr lang="en-US" altLang="en-US" sz="2700">
                <a:solidFill>
                  <a:prstClr val="black"/>
                </a:solidFill>
                <a:latin typeface="Helvetica" panose="020B0604020202020204" pitchFamily="34" charset="0"/>
              </a:rPr>
              <a:t>Use as a promotion tool</a:t>
            </a:r>
          </a:p>
          <a:p>
            <a:pPr defTabSz="457200" fontAlgn="base">
              <a:spcBef>
                <a:spcPct val="0"/>
              </a:spcBef>
              <a:spcAft>
                <a:spcPts val="1200"/>
              </a:spcAft>
            </a:pPr>
            <a:r>
              <a:rPr lang="en-US" altLang="en-US" sz="2700">
                <a:solidFill>
                  <a:prstClr val="black"/>
                </a:solidFill>
                <a:latin typeface="Helvetica" panose="020B0604020202020204" pitchFamily="34" charset="0"/>
              </a:rPr>
              <a:t>Recognize worker’s achievements</a:t>
            </a:r>
          </a:p>
          <a:p>
            <a:pPr defTabSz="457200" fontAlgn="base">
              <a:spcBef>
                <a:spcPct val="0"/>
              </a:spcBef>
              <a:spcAft>
                <a:spcPts val="1200"/>
              </a:spcAft>
            </a:pPr>
            <a:r>
              <a:rPr lang="en-US" altLang="en-US" sz="2700">
                <a:solidFill>
                  <a:prstClr val="black"/>
                </a:solidFill>
                <a:latin typeface="Helvetica" panose="020B0604020202020204" pitchFamily="34" charset="0"/>
              </a:rPr>
              <a:t>Evaluate the firm’s hiring process</a:t>
            </a:r>
          </a:p>
          <a:p>
            <a:pPr defTabSz="457200" fontAlgn="base">
              <a:spcBef>
                <a:spcPct val="0"/>
              </a:spcBef>
              <a:spcAft>
                <a:spcPts val="1200"/>
              </a:spcAft>
            </a:pPr>
            <a:r>
              <a:rPr lang="en-US" altLang="en-US" sz="2700">
                <a:solidFill>
                  <a:prstClr val="black"/>
                </a:solidFill>
                <a:latin typeface="Helvetica" panose="020B0604020202020204" pitchFamily="34" charset="0"/>
              </a:rPr>
              <a:t>Judge the effectiveness of the firm’s orientation process</a:t>
            </a:r>
          </a:p>
          <a:p>
            <a:pPr defTabSz="457200" fontAlgn="base">
              <a:spcBef>
                <a:spcPct val="0"/>
              </a:spcBef>
              <a:spcAft>
                <a:spcPts val="1200"/>
              </a:spcAft>
            </a:pPr>
            <a:r>
              <a:rPr lang="en-US" altLang="en-US" sz="2700">
                <a:solidFill>
                  <a:prstClr val="black"/>
                </a:solidFill>
                <a:latin typeface="Helvetica" panose="020B0604020202020204" pitchFamily="34" charset="0"/>
              </a:rPr>
              <a:t>Use as a basis for possible termination of a worker</a:t>
            </a:r>
          </a:p>
        </p:txBody>
      </p:sp>
      <p:sp>
        <p:nvSpPr>
          <p:cNvPr id="67595" name="Text Box 10">
            <a:extLst>
              <a:ext uri="{FF2B5EF4-FFF2-40B4-BE49-F238E27FC236}">
                <a16:creationId xmlns:a16="http://schemas.microsoft.com/office/drawing/2014/main" id="{A0DDE23A-4AE6-46DF-AB49-8B49D113A19B}"/>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0E04D569-248F-4B55-9C7E-8421EA1F1CE7}" type="slidenum">
              <a:rPr lang="en-US" altLang="en-US" sz="1200">
                <a:solidFill>
                  <a:srgbClr val="000000"/>
                </a:solidFill>
                <a:latin typeface="Arial" panose="020B0604020202020204" pitchFamily="34" charset="0"/>
              </a:rPr>
              <a:pPr defTabSz="457200" fontAlgn="base">
                <a:spcBef>
                  <a:spcPct val="0"/>
                </a:spcBef>
                <a:spcAft>
                  <a:spcPct val="0"/>
                </a:spcAft>
                <a:buNone/>
              </a:pPr>
              <a:t>6</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0495360F-A804-4953-B660-C36C2DC9D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0066"/>
        </a:solidFill>
        <a:effectLst/>
      </p:bgPr>
    </p:bg>
    <p:spTree>
      <p:nvGrpSpPr>
        <p:cNvPr id="1" name=""/>
        <p:cNvGrpSpPr/>
        <p:nvPr/>
      </p:nvGrpSpPr>
      <p:grpSpPr>
        <a:xfrm>
          <a:off x="0" y="0"/>
          <a:ext cx="0" cy="0"/>
          <a:chOff x="0" y="0"/>
          <a:chExt cx="0" cy="0"/>
        </a:xfrm>
      </p:grpSpPr>
      <p:sp>
        <p:nvSpPr>
          <p:cNvPr id="69634" name="Subtitle 2">
            <a:extLst>
              <a:ext uri="{FF2B5EF4-FFF2-40B4-BE49-F238E27FC236}">
                <a16:creationId xmlns:a16="http://schemas.microsoft.com/office/drawing/2014/main" id="{2BEE2E51-DA08-49A4-B33D-22B8F9F1B00C}"/>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7FC38D60-73B7-4AAE-BDE3-D96F5D9B708F}"/>
              </a:ext>
            </a:extLst>
          </p:cNvPr>
          <p:cNvSpPr/>
          <p:nvPr/>
        </p:nvSpPr>
        <p:spPr>
          <a:xfrm>
            <a:off x="1981200" y="381000"/>
            <a:ext cx="8153400" cy="6248400"/>
          </a:xfrm>
          <a:prstGeom prst="roundRect">
            <a:avLst/>
          </a:prstGeom>
          <a:solidFill>
            <a:srgbClr val="A7D3F3"/>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libri"/>
              <a:ea typeface="ＭＳ Ｐゴシック" pitchFamily="-106" charset="-128"/>
            </a:endParaRPr>
          </a:p>
        </p:txBody>
      </p:sp>
      <p:sp>
        <p:nvSpPr>
          <p:cNvPr id="5" name="Oval 4">
            <a:extLst>
              <a:ext uri="{FF2B5EF4-FFF2-40B4-BE49-F238E27FC236}">
                <a16:creationId xmlns:a16="http://schemas.microsoft.com/office/drawing/2014/main" id="{AD86A709-65C2-421D-A68A-03C86A6E08CE}"/>
              </a:ext>
            </a:extLst>
          </p:cNvPr>
          <p:cNvSpPr/>
          <p:nvPr/>
        </p:nvSpPr>
        <p:spPr>
          <a:xfrm>
            <a:off x="8839200" y="152400"/>
            <a:ext cx="1644650" cy="1600200"/>
          </a:xfrm>
          <a:prstGeom prst="ellipse">
            <a:avLst/>
          </a:prstGeom>
          <a:solidFill>
            <a:srgbClr val="A2CA7A"/>
          </a:solidFill>
          <a:ln>
            <a:solidFill>
              <a:srgbClr val="A2CA7A"/>
            </a:solidFill>
          </a:ln>
          <a:effectLst/>
        </p:spPr>
        <p:style>
          <a:lnRef idx="1">
            <a:schemeClr val="accent1"/>
          </a:lnRef>
          <a:fillRef idx="3">
            <a:schemeClr val="accent1"/>
          </a:fillRef>
          <a:effectRef idx="2">
            <a:schemeClr val="accent1"/>
          </a:effectRef>
          <a:fontRef idx="minor">
            <a:schemeClr val="lt1"/>
          </a:fontRef>
        </p:style>
      </p:sp>
      <p:sp>
        <p:nvSpPr>
          <p:cNvPr id="69637" name="TextBox 7">
            <a:extLst>
              <a:ext uri="{FF2B5EF4-FFF2-40B4-BE49-F238E27FC236}">
                <a16:creationId xmlns:a16="http://schemas.microsoft.com/office/drawing/2014/main" id="{2D509CE9-F3DF-4799-9E4F-FFEC2C07E1EF}"/>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69638" name="TextBox 8">
            <a:extLst>
              <a:ext uri="{FF2B5EF4-FFF2-40B4-BE49-F238E27FC236}">
                <a16:creationId xmlns:a16="http://schemas.microsoft.com/office/drawing/2014/main" id="{926F18D2-E867-4DA2-A5E7-1E311451F3B1}"/>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A2CA7A"/>
                </a:solidFill>
              </a:rPr>
              <a:t>*</a:t>
            </a:r>
          </a:p>
        </p:txBody>
      </p:sp>
      <p:sp>
        <p:nvSpPr>
          <p:cNvPr id="69639" name="Title 10">
            <a:extLst>
              <a:ext uri="{FF2B5EF4-FFF2-40B4-BE49-F238E27FC236}">
                <a16:creationId xmlns:a16="http://schemas.microsoft.com/office/drawing/2014/main" id="{E579AEAE-267C-4D4D-A4B5-ACCC53D8AAC8}"/>
              </a:ext>
            </a:extLst>
          </p:cNvPr>
          <p:cNvSpPr>
            <a:spLocks noGrp="1"/>
          </p:cNvSpPr>
          <p:nvPr>
            <p:ph type="ctrTitle"/>
          </p:nvPr>
        </p:nvSpPr>
        <p:spPr>
          <a:xfrm>
            <a:off x="1676400" y="282576"/>
            <a:ext cx="7772400" cy="1470025"/>
          </a:xfrm>
        </p:spPr>
        <p:txBody>
          <a:bodyPr/>
          <a:lstStyle/>
          <a:p>
            <a:pPr eaLnBrk="1" hangingPunct="1"/>
            <a:r>
              <a:rPr lang="en-US" altLang="en-US" sz="3200" b="1">
                <a:latin typeface="Helvetica" panose="020B0604020202020204" pitchFamily="34" charset="0"/>
              </a:rPr>
              <a:t>PERFORMANCE APPRAISAL MISTAKES</a:t>
            </a:r>
            <a:br>
              <a:rPr lang="en-US" altLang="en-US" sz="3200" b="1">
                <a:latin typeface="Helvetica" panose="020B0604020202020204" pitchFamily="34" charset="0"/>
              </a:rPr>
            </a:br>
            <a:r>
              <a:rPr lang="en-US" altLang="en-US" sz="2000">
                <a:latin typeface="Helvetica" panose="020B0604020202020204" pitchFamily="34" charset="0"/>
              </a:rPr>
              <a:t>Common Problems Made While Reviewing Employees</a:t>
            </a:r>
            <a:endParaRPr lang="en-US" altLang="en-US" sz="3200"/>
          </a:p>
        </p:txBody>
      </p:sp>
      <p:sp>
        <p:nvSpPr>
          <p:cNvPr id="69640" name="TextBox 11">
            <a:extLst>
              <a:ext uri="{FF2B5EF4-FFF2-40B4-BE49-F238E27FC236}">
                <a16:creationId xmlns:a16="http://schemas.microsoft.com/office/drawing/2014/main" id="{1BD3A8CD-C21C-426C-8CBE-3BE594BFA94A}"/>
              </a:ext>
            </a:extLst>
          </p:cNvPr>
          <p:cNvSpPr txBox="1">
            <a:spLocks noChangeArrowheads="1"/>
          </p:cNvSpPr>
          <p:nvPr/>
        </p:nvSpPr>
        <p:spPr bwMode="auto">
          <a:xfrm>
            <a:off x="2057400" y="2133600"/>
            <a:ext cx="8077200" cy="359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2800"/>
              </a:spcAft>
            </a:pPr>
            <a:r>
              <a:rPr lang="en-US" altLang="en-US" sz="2700">
                <a:solidFill>
                  <a:prstClr val="black"/>
                </a:solidFill>
                <a:latin typeface="Helvetica" panose="020B0604020202020204" pitchFamily="34" charset="0"/>
              </a:rPr>
              <a:t>Contrast Effect - </a:t>
            </a:r>
            <a:r>
              <a:rPr lang="en-US" altLang="en-US" sz="2500">
                <a:solidFill>
                  <a:prstClr val="black"/>
                </a:solidFill>
                <a:latin typeface="Helvetica" panose="020B0604020202020204" pitchFamily="34" charset="0"/>
              </a:rPr>
              <a:t>Comparing one employee to another.</a:t>
            </a:r>
          </a:p>
          <a:p>
            <a:pPr defTabSz="457200" fontAlgn="base">
              <a:spcBef>
                <a:spcPct val="0"/>
              </a:spcBef>
              <a:spcAft>
                <a:spcPts val="2800"/>
              </a:spcAft>
            </a:pPr>
            <a:r>
              <a:rPr lang="en-US" altLang="en-US" sz="2700">
                <a:solidFill>
                  <a:prstClr val="black"/>
                </a:solidFill>
                <a:latin typeface="Helvetica" panose="020B0604020202020204" pitchFamily="34" charset="0"/>
              </a:rPr>
              <a:t>Halo/Horn Effect - </a:t>
            </a:r>
            <a:r>
              <a:rPr lang="en-US" altLang="en-US" sz="2500">
                <a:solidFill>
                  <a:prstClr val="black"/>
                </a:solidFill>
                <a:latin typeface="Helvetica" panose="020B0604020202020204" pitchFamily="34" charset="0"/>
              </a:rPr>
              <a:t>Allowing performances in specific areas to unfairly influence overall performance evaluation.</a:t>
            </a:r>
          </a:p>
          <a:p>
            <a:pPr defTabSz="457200" fontAlgn="base">
              <a:spcBef>
                <a:spcPct val="0"/>
              </a:spcBef>
              <a:spcAft>
                <a:spcPts val="2800"/>
              </a:spcAft>
            </a:pPr>
            <a:r>
              <a:rPr lang="en-US" altLang="en-US" sz="2700">
                <a:solidFill>
                  <a:prstClr val="black"/>
                </a:solidFill>
                <a:latin typeface="Helvetica" panose="020B0604020202020204" pitchFamily="34" charset="0"/>
              </a:rPr>
              <a:t>Similar-to-Me Effect - </a:t>
            </a:r>
            <a:r>
              <a:rPr lang="en-US" altLang="en-US" sz="2500">
                <a:solidFill>
                  <a:prstClr val="black"/>
                </a:solidFill>
                <a:latin typeface="Helvetica" panose="020B0604020202020204" pitchFamily="34" charset="0"/>
              </a:rPr>
              <a:t>Generosity to those you feel are more like you.</a:t>
            </a:r>
          </a:p>
        </p:txBody>
      </p:sp>
      <p:sp>
        <p:nvSpPr>
          <p:cNvPr id="69641" name="TextBox 9">
            <a:extLst>
              <a:ext uri="{FF2B5EF4-FFF2-40B4-BE49-F238E27FC236}">
                <a16:creationId xmlns:a16="http://schemas.microsoft.com/office/drawing/2014/main" id="{F33E09EC-7EA4-4E24-A71C-71E36C83FBD1}"/>
              </a:ext>
            </a:extLst>
          </p:cNvPr>
          <p:cNvSpPr txBox="1">
            <a:spLocks noChangeArrowheads="1"/>
          </p:cNvSpPr>
          <p:nvPr/>
        </p:nvSpPr>
        <p:spPr bwMode="auto">
          <a:xfrm>
            <a:off x="8915400" y="3270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prstClr val="black"/>
                </a:solidFill>
                <a:latin typeface="Helvetica" panose="020B0604020202020204" pitchFamily="34" charset="0"/>
              </a:rPr>
              <a:t>Appraising Employee Performance to Get Optimum Results</a:t>
            </a:r>
          </a:p>
        </p:txBody>
      </p:sp>
      <p:sp>
        <p:nvSpPr>
          <p:cNvPr id="69642" name="TextBox 11">
            <a:extLst>
              <a:ext uri="{FF2B5EF4-FFF2-40B4-BE49-F238E27FC236}">
                <a16:creationId xmlns:a16="http://schemas.microsoft.com/office/drawing/2014/main" id="{5371F495-2D62-4730-9593-C463DAB27E5C}"/>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srgbClr val="000000"/>
                </a:solidFill>
                <a:latin typeface="Helvetica" panose="020B0604020202020204" pitchFamily="34" charset="0"/>
              </a:rPr>
              <a:t>LG7</a:t>
            </a:r>
          </a:p>
        </p:txBody>
      </p:sp>
      <p:sp>
        <p:nvSpPr>
          <p:cNvPr id="69643" name="Text Box 10">
            <a:extLst>
              <a:ext uri="{FF2B5EF4-FFF2-40B4-BE49-F238E27FC236}">
                <a16:creationId xmlns:a16="http://schemas.microsoft.com/office/drawing/2014/main" id="{D30337C1-0197-4DED-A03B-B0F03DBC2814}"/>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07CCFBD1-185A-4866-857A-6B62A1F00899}" type="slidenum">
              <a:rPr lang="en-US" altLang="en-US" sz="1200">
                <a:solidFill>
                  <a:srgbClr val="000000"/>
                </a:solidFill>
                <a:latin typeface="Arial" panose="020B0604020202020204" pitchFamily="34" charset="0"/>
              </a:rPr>
              <a:pPr defTabSz="457200" fontAlgn="base">
                <a:spcBef>
                  <a:spcPct val="0"/>
                </a:spcBef>
                <a:spcAft>
                  <a:spcPct val="0"/>
                </a:spcAft>
                <a:buNone/>
              </a:pPr>
              <a:t>7</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2C5066B2-DE58-4546-A2C0-9D8E0CD6C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71682" name="Subtitle 2">
            <a:extLst>
              <a:ext uri="{FF2B5EF4-FFF2-40B4-BE49-F238E27FC236}">
                <a16:creationId xmlns:a16="http://schemas.microsoft.com/office/drawing/2014/main" id="{80E36563-81D9-41DA-A582-30DB8814A10D}"/>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3304B663-3C78-496C-B2BF-55C73E56017C}"/>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C61361E8-C01A-4D1C-AAAE-90F410D44664}"/>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71685" name="TextBox 7">
            <a:extLst>
              <a:ext uri="{FF2B5EF4-FFF2-40B4-BE49-F238E27FC236}">
                <a16:creationId xmlns:a16="http://schemas.microsoft.com/office/drawing/2014/main" id="{7DB3E3E2-3567-4192-8C05-0CA9A7093509}"/>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71686" name="TextBox 8">
            <a:extLst>
              <a:ext uri="{FF2B5EF4-FFF2-40B4-BE49-F238E27FC236}">
                <a16:creationId xmlns:a16="http://schemas.microsoft.com/office/drawing/2014/main" id="{5D60D17E-061B-4A1B-BEBD-E262486AC7CA}"/>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71687" name="Title 1">
            <a:extLst>
              <a:ext uri="{FF2B5EF4-FFF2-40B4-BE49-F238E27FC236}">
                <a16:creationId xmlns:a16="http://schemas.microsoft.com/office/drawing/2014/main" id="{068B33F4-913A-4B3A-92E5-4FC638765F23}"/>
              </a:ext>
            </a:extLst>
          </p:cNvPr>
          <p:cNvSpPr>
            <a:spLocks noGrp="1"/>
          </p:cNvSpPr>
          <p:nvPr>
            <p:ph type="ctrTitle"/>
          </p:nvPr>
        </p:nvSpPr>
        <p:spPr>
          <a:xfrm>
            <a:off x="1752600" y="76201"/>
            <a:ext cx="7772400" cy="1470025"/>
          </a:xfrm>
        </p:spPr>
        <p:txBody>
          <a:bodyPr/>
          <a:lstStyle/>
          <a:p>
            <a:pPr eaLnBrk="1" hangingPunct="1"/>
            <a:r>
              <a:rPr lang="en-US" altLang="en-US" sz="3200" b="1">
                <a:latin typeface="Helvetica" panose="020B0604020202020204" pitchFamily="34" charset="0"/>
              </a:rPr>
              <a:t>PROGRESS ASSESSMENT</a:t>
            </a:r>
          </a:p>
        </p:txBody>
      </p:sp>
      <p:sp>
        <p:nvSpPr>
          <p:cNvPr id="71688" name="TextBox 9">
            <a:extLst>
              <a:ext uri="{FF2B5EF4-FFF2-40B4-BE49-F238E27FC236}">
                <a16:creationId xmlns:a16="http://schemas.microsoft.com/office/drawing/2014/main" id="{70C4989A-D3B2-4038-9345-A250D531ABD6}"/>
              </a:ext>
            </a:extLst>
          </p:cNvPr>
          <p:cNvSpPr txBox="1">
            <a:spLocks noChangeArrowheads="1"/>
          </p:cNvSpPr>
          <p:nvPr/>
        </p:nvSpPr>
        <p:spPr bwMode="auto">
          <a:xfrm>
            <a:off x="8915400" y="52705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i="1">
                <a:solidFill>
                  <a:prstClr val="white"/>
                </a:solidFill>
                <a:latin typeface="Helvetica" panose="020B0604020202020204" pitchFamily="34" charset="0"/>
              </a:rPr>
              <a:t>Progress Assessment</a:t>
            </a:r>
          </a:p>
        </p:txBody>
      </p:sp>
      <p:sp>
        <p:nvSpPr>
          <p:cNvPr id="71689" name="TextBox 11">
            <a:extLst>
              <a:ext uri="{FF2B5EF4-FFF2-40B4-BE49-F238E27FC236}">
                <a16:creationId xmlns:a16="http://schemas.microsoft.com/office/drawing/2014/main" id="{84331168-E342-4BB9-8856-7BDD274EB63E}"/>
              </a:ext>
            </a:extLst>
          </p:cNvPr>
          <p:cNvSpPr txBox="1">
            <a:spLocks noChangeArrowheads="1"/>
          </p:cNvSpPr>
          <p:nvPr/>
        </p:nvSpPr>
        <p:spPr bwMode="auto">
          <a:xfrm>
            <a:off x="2057400" y="2089150"/>
            <a:ext cx="8077200"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9725" indent="-339725">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3000"/>
              </a:spcAft>
            </a:pPr>
            <a:r>
              <a:rPr lang="en-US" altLang="en-US" sz="2700">
                <a:solidFill>
                  <a:prstClr val="black"/>
                </a:solidFill>
                <a:latin typeface="Helvetica" panose="020B0604020202020204" pitchFamily="34" charset="0"/>
              </a:rPr>
              <a:t>Name and describe four training techniques.</a:t>
            </a:r>
          </a:p>
          <a:p>
            <a:pPr defTabSz="457200" fontAlgn="base">
              <a:spcBef>
                <a:spcPct val="0"/>
              </a:spcBef>
              <a:spcAft>
                <a:spcPts val="3000"/>
              </a:spcAft>
            </a:pPr>
            <a:r>
              <a:rPr lang="en-US" altLang="en-US" sz="2700">
                <a:solidFill>
                  <a:prstClr val="black"/>
                </a:solidFill>
                <a:latin typeface="Helvetica" panose="020B0604020202020204" pitchFamily="34" charset="0"/>
              </a:rPr>
              <a:t>What’s the primary purpose of a performance appraisal?</a:t>
            </a:r>
          </a:p>
          <a:p>
            <a:pPr defTabSz="457200" fontAlgn="base">
              <a:spcBef>
                <a:spcPct val="0"/>
              </a:spcBef>
              <a:spcAft>
                <a:spcPts val="3000"/>
              </a:spcAft>
            </a:pPr>
            <a:r>
              <a:rPr lang="en-US" altLang="en-US" sz="2700">
                <a:solidFill>
                  <a:prstClr val="black"/>
                </a:solidFill>
                <a:latin typeface="Helvetica" panose="020B0604020202020204" pitchFamily="34" charset="0"/>
              </a:rPr>
              <a:t>What are the six steps in a performance appraisal?</a:t>
            </a:r>
          </a:p>
        </p:txBody>
      </p:sp>
      <p:sp>
        <p:nvSpPr>
          <p:cNvPr id="71690" name="Text Box 10">
            <a:extLst>
              <a:ext uri="{FF2B5EF4-FFF2-40B4-BE49-F238E27FC236}">
                <a16:creationId xmlns:a16="http://schemas.microsoft.com/office/drawing/2014/main" id="{B7BDEB84-BEFF-4A43-B749-685AB6C21D7A}"/>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92F067F7-2CEE-4AD7-9E53-54233676A9FD}" type="slidenum">
              <a:rPr lang="en-US" altLang="en-US" sz="1200">
                <a:solidFill>
                  <a:srgbClr val="000000"/>
                </a:solidFill>
                <a:latin typeface="Arial" panose="020B0604020202020204" pitchFamily="34" charset="0"/>
              </a:rPr>
              <a:pPr defTabSz="457200" fontAlgn="base">
                <a:spcBef>
                  <a:spcPct val="0"/>
                </a:spcBef>
                <a:spcAft>
                  <a:spcPct val="0"/>
                </a:spcAft>
                <a:buNone/>
              </a:pPr>
              <a:t>8</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264FEF14-47E1-4CF6-A5B4-26DF2522E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F85C9"/>
        </a:solidFill>
        <a:effectLst/>
      </p:bgPr>
    </p:bg>
    <p:spTree>
      <p:nvGrpSpPr>
        <p:cNvPr id="1" name=""/>
        <p:cNvGrpSpPr/>
        <p:nvPr/>
      </p:nvGrpSpPr>
      <p:grpSpPr>
        <a:xfrm>
          <a:off x="0" y="0"/>
          <a:ext cx="0" cy="0"/>
          <a:chOff x="0" y="0"/>
          <a:chExt cx="0" cy="0"/>
        </a:xfrm>
      </p:grpSpPr>
      <p:sp>
        <p:nvSpPr>
          <p:cNvPr id="73730" name="Subtitle 2">
            <a:extLst>
              <a:ext uri="{FF2B5EF4-FFF2-40B4-BE49-F238E27FC236}">
                <a16:creationId xmlns:a16="http://schemas.microsoft.com/office/drawing/2014/main" id="{BB79B44D-20AA-4DEC-881F-93A48158727D}"/>
              </a:ext>
            </a:extLst>
          </p:cNvPr>
          <p:cNvSpPr>
            <a:spLocks noGrp="1"/>
          </p:cNvSpPr>
          <p:nvPr>
            <p:ph type="subTitle" idx="1"/>
          </p:nvPr>
        </p:nvSpPr>
        <p:spPr/>
        <p:txBody>
          <a:bodyPr/>
          <a:lstStyle/>
          <a:p>
            <a:pPr eaLnBrk="1" hangingPunct="1"/>
            <a:endParaRPr lang="en-US" altLang="en-US">
              <a:solidFill>
                <a:srgbClr val="898989"/>
              </a:solidFill>
            </a:endParaRPr>
          </a:p>
        </p:txBody>
      </p:sp>
      <p:sp>
        <p:nvSpPr>
          <p:cNvPr id="4" name="Rounded Rectangle 3">
            <a:extLst>
              <a:ext uri="{FF2B5EF4-FFF2-40B4-BE49-F238E27FC236}">
                <a16:creationId xmlns:a16="http://schemas.microsoft.com/office/drawing/2014/main" id="{1F00DFB2-2927-44E6-91AD-4EF810D7276E}"/>
              </a:ext>
            </a:extLst>
          </p:cNvPr>
          <p:cNvSpPr/>
          <p:nvPr/>
        </p:nvSpPr>
        <p:spPr>
          <a:xfrm>
            <a:off x="1981200" y="381000"/>
            <a:ext cx="8153400" cy="6248400"/>
          </a:xfrm>
          <a:prstGeom prst="roundRect">
            <a:avLst/>
          </a:prstGeom>
          <a:solidFill>
            <a:srgbClr val="AAD3F2"/>
          </a:solidFill>
          <a:ln>
            <a:solidFill>
              <a:srgbClr val="7CBBF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ADD4F6"/>
              </a:solidFill>
              <a:latin typeface="Calibri"/>
              <a:ea typeface="ＭＳ Ｐゴシック" pitchFamily="-106" charset="-128"/>
            </a:endParaRPr>
          </a:p>
        </p:txBody>
      </p:sp>
      <p:sp>
        <p:nvSpPr>
          <p:cNvPr id="5" name="Oval 4">
            <a:extLst>
              <a:ext uri="{FF2B5EF4-FFF2-40B4-BE49-F238E27FC236}">
                <a16:creationId xmlns:a16="http://schemas.microsoft.com/office/drawing/2014/main" id="{05101FB6-826B-4E01-BABF-3DD0B9137D36}"/>
              </a:ext>
            </a:extLst>
          </p:cNvPr>
          <p:cNvSpPr/>
          <p:nvPr/>
        </p:nvSpPr>
        <p:spPr>
          <a:xfrm>
            <a:off x="8839200" y="152400"/>
            <a:ext cx="1644650" cy="1600200"/>
          </a:xfrm>
          <a:prstGeom prst="ellipse">
            <a:avLst/>
          </a:prstGeom>
          <a:solidFill>
            <a:srgbClr val="660066"/>
          </a:solidFill>
          <a:ln>
            <a:solidFill>
              <a:srgbClr val="660066"/>
            </a:solidFill>
          </a:ln>
          <a:effectLst/>
        </p:spPr>
        <p:style>
          <a:lnRef idx="1">
            <a:schemeClr val="accent1"/>
          </a:lnRef>
          <a:fillRef idx="3">
            <a:schemeClr val="accent1"/>
          </a:fillRef>
          <a:effectRef idx="2">
            <a:schemeClr val="accent1"/>
          </a:effectRef>
          <a:fontRef idx="minor">
            <a:schemeClr val="lt1"/>
          </a:fontRef>
        </p:style>
      </p:sp>
      <p:sp>
        <p:nvSpPr>
          <p:cNvPr id="73733" name="TextBox 7">
            <a:extLst>
              <a:ext uri="{FF2B5EF4-FFF2-40B4-BE49-F238E27FC236}">
                <a16:creationId xmlns:a16="http://schemas.microsoft.com/office/drawing/2014/main" id="{70F6E544-0293-4FC0-9C35-E66D726DC0E4}"/>
              </a:ext>
            </a:extLst>
          </p:cNvPr>
          <p:cNvSpPr txBox="1">
            <a:spLocks noChangeArrowheads="1"/>
          </p:cNvSpPr>
          <p:nvPr/>
        </p:nvSpPr>
        <p:spPr bwMode="auto">
          <a:xfrm>
            <a:off x="9982200" y="1143001"/>
            <a:ext cx="501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7CBBF4"/>
                </a:solidFill>
              </a:rPr>
              <a:t>*</a:t>
            </a:r>
          </a:p>
        </p:txBody>
      </p:sp>
      <p:sp>
        <p:nvSpPr>
          <p:cNvPr id="73734" name="TextBox 8">
            <a:extLst>
              <a:ext uri="{FF2B5EF4-FFF2-40B4-BE49-F238E27FC236}">
                <a16:creationId xmlns:a16="http://schemas.microsoft.com/office/drawing/2014/main" id="{682CEE9E-6768-491E-8C5F-204692AEEB6A}"/>
              </a:ext>
            </a:extLst>
          </p:cNvPr>
          <p:cNvSpPr txBox="1">
            <a:spLocks noChangeArrowheads="1"/>
          </p:cNvSpPr>
          <p:nvPr/>
        </p:nvSpPr>
        <p:spPr bwMode="auto">
          <a:xfrm>
            <a:off x="8686800" y="1"/>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4000" b="1">
                <a:solidFill>
                  <a:srgbClr val="660066"/>
                </a:solidFill>
              </a:rPr>
              <a:t>*</a:t>
            </a:r>
          </a:p>
        </p:txBody>
      </p:sp>
      <p:sp>
        <p:nvSpPr>
          <p:cNvPr id="73735" name="Title 1">
            <a:extLst>
              <a:ext uri="{FF2B5EF4-FFF2-40B4-BE49-F238E27FC236}">
                <a16:creationId xmlns:a16="http://schemas.microsoft.com/office/drawing/2014/main" id="{8723E5BE-BBFD-454D-AE6B-5E241586BC25}"/>
              </a:ext>
            </a:extLst>
          </p:cNvPr>
          <p:cNvSpPr>
            <a:spLocks noGrp="1"/>
          </p:cNvSpPr>
          <p:nvPr>
            <p:ph type="ctrTitle"/>
          </p:nvPr>
        </p:nvSpPr>
        <p:spPr>
          <a:xfrm>
            <a:off x="1676400" y="76201"/>
            <a:ext cx="7772400" cy="1470025"/>
          </a:xfrm>
        </p:spPr>
        <p:txBody>
          <a:bodyPr/>
          <a:lstStyle/>
          <a:p>
            <a:pPr eaLnBrk="1" hangingPunct="1"/>
            <a:r>
              <a:rPr lang="en-US" altLang="en-US" sz="3200" b="1">
                <a:latin typeface="Helvetica" panose="020B0604020202020204" pitchFamily="34" charset="0"/>
              </a:rPr>
              <a:t>COMPENSATION PROGRAMS</a:t>
            </a:r>
          </a:p>
        </p:txBody>
      </p:sp>
      <p:sp>
        <p:nvSpPr>
          <p:cNvPr id="73736" name="TextBox 9">
            <a:extLst>
              <a:ext uri="{FF2B5EF4-FFF2-40B4-BE49-F238E27FC236}">
                <a16:creationId xmlns:a16="http://schemas.microsoft.com/office/drawing/2014/main" id="{03173B87-37C8-4819-927D-8ECE8E63ACCC}"/>
              </a:ext>
            </a:extLst>
          </p:cNvPr>
          <p:cNvSpPr txBox="1">
            <a:spLocks noChangeArrowheads="1"/>
          </p:cNvSpPr>
          <p:nvPr/>
        </p:nvSpPr>
        <p:spPr bwMode="auto">
          <a:xfrm>
            <a:off x="8915400" y="327026"/>
            <a:ext cx="1676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300" i="1">
                <a:solidFill>
                  <a:srgbClr val="FFFFFF"/>
                </a:solidFill>
                <a:latin typeface="Helvetica" panose="020B0604020202020204" pitchFamily="34" charset="0"/>
              </a:rPr>
              <a:t>Compensating Employees: Attracting and Keeping the Best</a:t>
            </a:r>
          </a:p>
        </p:txBody>
      </p:sp>
      <p:sp>
        <p:nvSpPr>
          <p:cNvPr id="73737" name="TextBox 11">
            <a:extLst>
              <a:ext uri="{FF2B5EF4-FFF2-40B4-BE49-F238E27FC236}">
                <a16:creationId xmlns:a16="http://schemas.microsoft.com/office/drawing/2014/main" id="{5C3C9679-6B61-43F8-98AE-D142B3995482}"/>
              </a:ext>
            </a:extLst>
          </p:cNvPr>
          <p:cNvSpPr txBox="1">
            <a:spLocks noChangeArrowheads="1"/>
          </p:cNvSpPr>
          <p:nvPr/>
        </p:nvSpPr>
        <p:spPr bwMode="auto">
          <a:xfrm>
            <a:off x="9296400" y="1295400"/>
            <a:ext cx="685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700" b="1">
                <a:solidFill>
                  <a:prstClr val="white"/>
                </a:solidFill>
                <a:latin typeface="Helvetica" panose="020B0604020202020204" pitchFamily="34" charset="0"/>
              </a:rPr>
              <a:t>LG8</a:t>
            </a:r>
          </a:p>
        </p:txBody>
      </p:sp>
      <p:sp>
        <p:nvSpPr>
          <p:cNvPr id="73738" name="TextBox 11">
            <a:extLst>
              <a:ext uri="{FF2B5EF4-FFF2-40B4-BE49-F238E27FC236}">
                <a16:creationId xmlns:a16="http://schemas.microsoft.com/office/drawing/2014/main" id="{EC45B166-0483-40FE-B400-FA607CCE6E54}"/>
              </a:ext>
            </a:extLst>
          </p:cNvPr>
          <p:cNvSpPr txBox="1">
            <a:spLocks noChangeArrowheads="1"/>
          </p:cNvSpPr>
          <p:nvPr/>
        </p:nvSpPr>
        <p:spPr bwMode="auto">
          <a:xfrm>
            <a:off x="2057400" y="1676401"/>
            <a:ext cx="80772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98513" indent="-341313">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ts val="1200"/>
              </a:spcAft>
            </a:pPr>
            <a:r>
              <a:rPr lang="en-US" altLang="en-US" sz="2700">
                <a:solidFill>
                  <a:prstClr val="black"/>
                </a:solidFill>
                <a:latin typeface="Helvetica" panose="020B0604020202020204" pitchFamily="34" charset="0"/>
              </a:rPr>
              <a:t>A managed and competitive compensation program helps:</a:t>
            </a:r>
          </a:p>
          <a:p>
            <a:pPr lvl="1" defTabSz="457200" fontAlgn="base">
              <a:spcBef>
                <a:spcPct val="0"/>
              </a:spcBef>
              <a:spcAft>
                <a:spcPts val="1200"/>
              </a:spcAft>
              <a:buFont typeface="Lucida Grande" pitchFamily="-106" charset="0"/>
              <a:buChar char="-"/>
            </a:pPr>
            <a:r>
              <a:rPr lang="en-US" altLang="en-US" sz="2200">
                <a:solidFill>
                  <a:prstClr val="black"/>
                </a:solidFill>
                <a:latin typeface="Helvetica" panose="020B0604020202020204" pitchFamily="34" charset="0"/>
              </a:rPr>
              <a:t>Attract the kinds of employees the business needs.</a:t>
            </a:r>
          </a:p>
          <a:p>
            <a:pPr lvl="1" defTabSz="457200" fontAlgn="base">
              <a:spcBef>
                <a:spcPct val="0"/>
              </a:spcBef>
              <a:spcAft>
                <a:spcPts val="1200"/>
              </a:spcAft>
              <a:buFont typeface="Lucida Grande" pitchFamily="-106" charset="0"/>
              <a:buChar char="-"/>
            </a:pPr>
            <a:r>
              <a:rPr lang="en-US" altLang="en-US" sz="2200">
                <a:solidFill>
                  <a:prstClr val="black"/>
                </a:solidFill>
                <a:latin typeface="Helvetica" panose="020B0604020202020204" pitchFamily="34" charset="0"/>
              </a:rPr>
              <a:t>Build employee incentive to work efficiently and productively.</a:t>
            </a:r>
          </a:p>
          <a:p>
            <a:pPr lvl="1" defTabSz="457200" fontAlgn="base">
              <a:spcBef>
                <a:spcPct val="0"/>
              </a:spcBef>
              <a:spcAft>
                <a:spcPts val="1200"/>
              </a:spcAft>
              <a:buFont typeface="Lucida Grande" pitchFamily="-106" charset="0"/>
              <a:buChar char="-"/>
            </a:pPr>
            <a:r>
              <a:rPr lang="en-US" altLang="en-US" sz="2200">
                <a:solidFill>
                  <a:prstClr val="black"/>
                </a:solidFill>
                <a:latin typeface="Helvetica" panose="020B0604020202020204" pitchFamily="34" charset="0"/>
              </a:rPr>
              <a:t>Keep valued employees from going to competitors or starting their own firm.</a:t>
            </a:r>
          </a:p>
          <a:p>
            <a:pPr lvl="1" defTabSz="457200" fontAlgn="base">
              <a:spcBef>
                <a:spcPct val="0"/>
              </a:spcBef>
              <a:spcAft>
                <a:spcPts val="1200"/>
              </a:spcAft>
              <a:buFont typeface="Lucida Grande" pitchFamily="-106" charset="0"/>
              <a:buChar char="-"/>
            </a:pPr>
            <a:r>
              <a:rPr lang="en-US" altLang="en-US" sz="2200">
                <a:solidFill>
                  <a:prstClr val="black"/>
                </a:solidFill>
                <a:latin typeface="Helvetica" panose="020B0604020202020204" pitchFamily="34" charset="0"/>
              </a:rPr>
              <a:t>Maintain a competitive market position by keeping costs low due to high productivity from a satisfied workforce.</a:t>
            </a:r>
          </a:p>
          <a:p>
            <a:pPr lvl="1" defTabSz="457200" fontAlgn="base">
              <a:spcBef>
                <a:spcPct val="0"/>
              </a:spcBef>
              <a:spcAft>
                <a:spcPts val="1200"/>
              </a:spcAft>
              <a:buFont typeface="Lucida Grande" pitchFamily="-106" charset="0"/>
              <a:buChar char="-"/>
            </a:pPr>
            <a:r>
              <a:rPr lang="en-US" altLang="en-US" sz="2200">
                <a:solidFill>
                  <a:prstClr val="black"/>
                </a:solidFill>
                <a:latin typeface="Helvetica" panose="020B0604020202020204" pitchFamily="34" charset="0"/>
              </a:rPr>
              <a:t>Provide employee financial security through wages and fringe benefits.</a:t>
            </a:r>
          </a:p>
        </p:txBody>
      </p:sp>
      <p:sp>
        <p:nvSpPr>
          <p:cNvPr id="73739" name="Text Box 10">
            <a:extLst>
              <a:ext uri="{FF2B5EF4-FFF2-40B4-BE49-F238E27FC236}">
                <a16:creationId xmlns:a16="http://schemas.microsoft.com/office/drawing/2014/main" id="{FF735BE9-0A1F-4835-8EB9-C34BE677F326}"/>
              </a:ext>
            </a:extLst>
          </p:cNvPr>
          <p:cNvSpPr txBox="1">
            <a:spLocks noChangeArrowheads="1"/>
          </p:cNvSpPr>
          <p:nvPr/>
        </p:nvSpPr>
        <p:spPr bwMode="auto">
          <a:xfrm>
            <a:off x="9753600" y="643096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defTabSz="457200" fontAlgn="base">
              <a:spcBef>
                <a:spcPct val="0"/>
              </a:spcBef>
              <a:spcAft>
                <a:spcPct val="0"/>
              </a:spcAft>
              <a:buNone/>
            </a:pPr>
            <a:r>
              <a:rPr lang="en-US" altLang="en-US" sz="1200">
                <a:solidFill>
                  <a:srgbClr val="000000"/>
                </a:solidFill>
                <a:latin typeface="Arial" panose="020B0604020202020204" pitchFamily="34" charset="0"/>
              </a:rPr>
              <a:t>11-</a:t>
            </a:r>
            <a:fld id="{9D0D97B3-04DA-43F4-B8BD-9676DDDDB50C}" type="slidenum">
              <a:rPr lang="en-US" altLang="en-US" sz="1200">
                <a:solidFill>
                  <a:srgbClr val="000000"/>
                </a:solidFill>
                <a:latin typeface="Arial" panose="020B0604020202020204" pitchFamily="34" charset="0"/>
              </a:rPr>
              <a:pPr defTabSz="457200" fontAlgn="base">
                <a:spcBef>
                  <a:spcPct val="0"/>
                </a:spcBef>
                <a:spcAft>
                  <a:spcPct val="0"/>
                </a:spcAft>
                <a:buNone/>
              </a:pPr>
              <a:t>9</a:t>
            </a:fld>
            <a:endParaRPr lang="en-US" altLang="en-US" sz="2400">
              <a:solidFill>
                <a:prstClr val="black"/>
              </a:solidFill>
              <a:latin typeface="Arial" panose="020B0604020202020204" pitchFamily="34" charset="0"/>
            </a:endParaRPr>
          </a:p>
        </p:txBody>
      </p:sp>
      <p:pic>
        <p:nvPicPr>
          <p:cNvPr id="2" name="Picture 1" descr="A picture containing drawing&#10;&#10;Description automatically generated">
            <a:extLst>
              <a:ext uri="{FF2B5EF4-FFF2-40B4-BE49-F238E27FC236}">
                <a16:creationId xmlns:a16="http://schemas.microsoft.com/office/drawing/2014/main" id="{216FF927-6255-4879-B1DB-99676C526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1850" y="178999"/>
            <a:ext cx="900113" cy="823508"/>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2618</Words>
  <Application>Microsoft Office PowerPoint</Application>
  <PresentationFormat>Widescreen</PresentationFormat>
  <Paragraphs>314</Paragraphs>
  <Slides>23</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MS PGothic</vt:lpstr>
      <vt:lpstr>Arial</vt:lpstr>
      <vt:lpstr>Calibri</vt:lpstr>
      <vt:lpstr>Helvetica</vt:lpstr>
      <vt:lpstr>Lucida Grande</vt:lpstr>
      <vt:lpstr>Times New Roman</vt:lpstr>
      <vt:lpstr>1_Office Theme</vt:lpstr>
      <vt:lpstr>Excel.Chart.8</vt:lpstr>
      <vt:lpstr>PowerPoint Presentation</vt:lpstr>
      <vt:lpstr>WHY GOOD EMPLOYEES QUIT</vt:lpstr>
      <vt:lpstr>USING NETWORKS and  MENTORING</vt:lpstr>
      <vt:lpstr>APPRAISING PERFORMANCE  on the JOB</vt:lpstr>
      <vt:lpstr>SIX STEPS of PERFORMANCE APPRAISALS</vt:lpstr>
      <vt:lpstr>MAJOR USES of  PERFORMANCE APPRAISALS</vt:lpstr>
      <vt:lpstr>PERFORMANCE APPRAISAL MISTAKES Common Problems Made While Reviewing Employees</vt:lpstr>
      <vt:lpstr>PROGRESS ASSESSMENT</vt:lpstr>
      <vt:lpstr>COMPENSATION PROGRAMS</vt:lpstr>
      <vt:lpstr>TYPES of PAY SYSTEMS</vt:lpstr>
      <vt:lpstr>COMPENSATING TEAMS</vt:lpstr>
      <vt:lpstr>FRINGE BENEFITS on the JOB</vt:lpstr>
      <vt:lpstr>The RANGE of  FRINGE BENEFITS</vt:lpstr>
      <vt:lpstr>CAFETERIA-STYLE and  SOFT BENEFITS</vt:lpstr>
      <vt:lpstr>CHANGING TIMES,  CHANGING EMPLOYEE BENEFITS</vt:lpstr>
      <vt:lpstr>LET’S GO to the BEACH! Average Vacation Days by Country</vt:lpstr>
      <vt:lpstr>WORKING WORLDWIDE (Reaching Beyond Our Borders)</vt:lpstr>
      <vt:lpstr>FLEXIBLE SCHEDULING PLANS</vt:lpstr>
      <vt:lpstr>USING FLEXTIME PLANS</vt:lpstr>
      <vt:lpstr> A FLEXTIME CHART</vt:lpstr>
      <vt:lpstr>COMPRESSED WORK WEEKS</vt:lpstr>
      <vt:lpstr>JOB SHARING BENEFITS</vt:lpstr>
      <vt:lpstr>PROGRESS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Fabiha Enam</dc:creator>
  <cp:lastModifiedBy>Fabiha Enam</cp:lastModifiedBy>
  <cp:revision>1</cp:revision>
  <dcterms:created xsi:type="dcterms:W3CDTF">2020-08-11T07:57:15Z</dcterms:created>
  <dcterms:modified xsi:type="dcterms:W3CDTF">2020-08-11T07:59:41Z</dcterms:modified>
</cp:coreProperties>
</file>