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9" r:id="rId7"/>
    <p:sldMasterId id="2147483661" r:id="rId8"/>
    <p:sldMasterId id="214748366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y="6858000" cx="9144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Libre Baskerville"/>
      <p:regular r:id="rId22"/>
      <p:bold r:id="rId23"/>
      <p: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9" roundtripDataSignature="AMtx7mgdhSwhmftV4Xxsg6aZkdmLO9h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22" Type="http://schemas.openxmlformats.org/officeDocument/2006/relationships/font" Target="fonts/LibreBaskerville-regular.fntdata"/><Relationship Id="rId21" Type="http://schemas.openxmlformats.org/officeDocument/2006/relationships/font" Target="fonts/LibreFranklin-boldItalic.fntdata"/><Relationship Id="rId24" Type="http://schemas.openxmlformats.org/officeDocument/2006/relationships/font" Target="fonts/LibreBaskerville-italic.fntdata"/><Relationship Id="rId23" Type="http://schemas.openxmlformats.org/officeDocument/2006/relationships/font" Target="fonts/LibreBaskervill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customschemas.google.com/relationships/presentationmetadata" Target="meta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font" Target="fonts/LibreFranklin-bold.fntdata"/><Relationship Id="rId1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4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4.png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837" y="6154737"/>
            <a:ext cx="1330325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1175" y="5776912"/>
            <a:ext cx="8667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50" y="5822950"/>
            <a:ext cx="866775" cy="7953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52875" y="6002337"/>
            <a:ext cx="12350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4675" y="5776912"/>
            <a:ext cx="7905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5946775"/>
            <a:ext cx="792162" cy="7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Google Shape;94;p19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9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8EAA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49" name="Google Shape;149;p1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685800" y="381000"/>
            <a:ext cx="7924800" cy="5562600"/>
          </a:xfrm>
          <a:prstGeom prst="roundRect">
            <a:avLst>
              <a:gd fmla="val 16667" name="adj"/>
            </a:avLst>
          </a:prstGeom>
          <a:solidFill>
            <a:srgbClr val="B7D3F3"/>
          </a:solidFill>
          <a:ln cap="flat" cmpd="sng" w="9525">
            <a:solidFill>
              <a:srgbClr val="B7D3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7162800" y="152400"/>
            <a:ext cx="1797050" cy="1698625"/>
          </a:xfrm>
          <a:prstGeom prst="ellipse">
            <a:avLst/>
          </a:prstGeom>
          <a:solidFill>
            <a:srgbClr val="660066"/>
          </a:solidFill>
          <a:ln cap="flat" cmpd="sng" w="9525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D3F3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B7D3F3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4" name="Google Shape;154;p1"/>
          <p:cNvSpPr txBox="1"/>
          <p:nvPr/>
        </p:nvSpPr>
        <p:spPr>
          <a:xfrm>
            <a:off x="7250112" y="481012"/>
            <a:ext cx="16446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Thirteen</a:t>
            </a:r>
            <a:endParaRPr/>
          </a:p>
        </p:txBody>
      </p:sp>
      <p:sp>
        <p:nvSpPr>
          <p:cNvPr id="155" name="Google Shape;155;p1"/>
          <p:cNvSpPr/>
          <p:nvPr/>
        </p:nvSpPr>
        <p:spPr>
          <a:xfrm>
            <a:off x="685800" y="708025"/>
            <a:ext cx="4267200" cy="5464175"/>
          </a:xfrm>
          <a:prstGeom prst="roundRect">
            <a:avLst>
              <a:gd fmla="val 16667" name="adj"/>
            </a:avLst>
          </a:prstGeom>
          <a:solidFill>
            <a:srgbClr val="660066"/>
          </a:solidFill>
          <a:ln cap="flat" cmpd="sng" w="9525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ver.psd" id="156" name="Google Shape;1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041400"/>
            <a:ext cx="3657600" cy="47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 txBox="1"/>
          <p:nvPr/>
        </p:nvSpPr>
        <p:spPr>
          <a:xfrm>
            <a:off x="5334000" y="1397000"/>
            <a:ext cx="2971800" cy="2724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rPr b="0" i="0" lang="en-US" sz="35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Marketing: Helping Buyers Buy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Speaker: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Tania Akter (TAK)</a:t>
            </a:r>
            <a:endParaRPr/>
          </a:p>
        </p:txBody>
      </p:sp>
      <p:sp>
        <p:nvSpPr>
          <p:cNvPr id="158" name="Google Shape;158;p1"/>
          <p:cNvSpPr txBox="1"/>
          <p:nvPr/>
        </p:nvSpPr>
        <p:spPr>
          <a:xfrm>
            <a:off x="3657600" y="6610350"/>
            <a:ext cx="541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2010 by The McGraw-Hill Companies, Inc. All rights reserved.</a:t>
            </a:r>
            <a:endParaRPr/>
          </a:p>
        </p:txBody>
      </p:sp>
      <p:sp>
        <p:nvSpPr>
          <p:cNvPr id="159" name="Google Shape;159;p1"/>
          <p:cNvSpPr txBox="1"/>
          <p:nvPr/>
        </p:nvSpPr>
        <p:spPr>
          <a:xfrm>
            <a:off x="76200" y="661035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McGraw-Hill/Irwin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5" name="Google Shape;165;p2"/>
          <p:cNvSpPr txBox="1"/>
          <p:nvPr>
            <p:ph idx="1" type="body"/>
          </p:nvPr>
        </p:nvSpPr>
        <p:spPr>
          <a:xfrm>
            <a:off x="914400" y="2286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Char char="⚫"/>
            </a:pPr>
            <a:r>
              <a:rPr b="0" i="0" lang="en-US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is Marketing?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8EAA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71" name="Google Shape;171;p3"/>
          <p:cNvSpPr txBox="1"/>
          <p:nvPr>
            <p:ph type="ctrTitle"/>
          </p:nvPr>
        </p:nvSpPr>
        <p:spPr>
          <a:xfrm>
            <a:off x="228600" y="130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MARKETING?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457200" y="381000"/>
            <a:ext cx="8153400" cy="6248400"/>
          </a:xfrm>
          <a:prstGeom prst="roundRect">
            <a:avLst>
              <a:gd fmla="val 16667" name="adj"/>
            </a:avLst>
          </a:prstGeom>
          <a:solidFill>
            <a:srgbClr val="B7D3F3"/>
          </a:solidFill>
          <a:ln cap="flat" cmpd="sng" w="9525">
            <a:solidFill>
              <a:srgbClr val="B7D3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 cap="flat" cmpd="sng" w="9525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D3F3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B7D3F3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7315200" y="511175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elvetica Neue"/>
              <a:buNone/>
            </a:pPr>
            <a:r>
              <a:rPr b="0" i="1" lang="en-US" sz="17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Marketing?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533400" y="1774825"/>
            <a:ext cx="7924800" cy="170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5912" lvl="0" marL="334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962" lvl="0" marL="334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Marketing -- </a:t>
            </a:r>
            <a:r>
              <a:rPr b="0" i="1" lang="en-US" sz="25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activity, set of institutions and processes for creating, communicating, delivering, and exchanging offerings with value for customers, clients, partners and society at large.</a:t>
            </a:r>
            <a:endParaRPr/>
          </a:p>
        </p:txBody>
      </p:sp>
      <p:sp>
        <p:nvSpPr>
          <p:cNvPr id="178" name="Google Shape;178;p3"/>
          <p:cNvSpPr txBox="1"/>
          <p:nvPr/>
        </p:nvSpPr>
        <p:spPr>
          <a:xfrm>
            <a:off x="7772400" y="1295400"/>
            <a:ext cx="6858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elvetica Neue"/>
              <a:buNone/>
            </a:pPr>
            <a:r>
              <a:rPr b="1" i="0" lang="en-US" sz="17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LG1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C:\Users\tania.akter\Pictures\images g.jpg" id="180" name="Google Shape;1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4191000"/>
            <a:ext cx="404971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ania.akter\Pictures\index.jpg" id="181" name="Google Shape;1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890962"/>
            <a:ext cx="25146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ania.akter\Pictures\mkt5.jpg" id="182" name="Google Shape;18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00" y="3505200"/>
            <a:ext cx="20574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Users\tania.akter\Pictures\index f.jpg" id="188" name="Google Shape;18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828800"/>
            <a:ext cx="55149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Learning Outcomes</a:t>
            </a:r>
            <a:endParaRPr/>
          </a:p>
        </p:txBody>
      </p:sp>
      <p:sp>
        <p:nvSpPr>
          <p:cNvPr id="194" name="Google Shape;194;p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 the end of this session, students will be able to: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Define what is marketing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Evolution of marketing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differentiate consumer and business market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explain how the marketers apply the tools of market segmentation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compare the business-to-business market and the consumer market 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Evolution of Marketing</a:t>
            </a:r>
            <a:endParaRPr/>
          </a:p>
        </p:txBody>
      </p:sp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914400" y="14478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1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Production Era-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more</a:t>
            </a:r>
            <a:r>
              <a:rPr b="1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production and less expensive distribution and storage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Product Era-This </a:t>
            </a:r>
            <a:r>
              <a:rPr b="1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era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brought about marketing beliefs that consumers will favor those </a:t>
            </a:r>
            <a:r>
              <a:rPr b="1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products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that offer the most quality, performance or innovative features. Marketing managers focus on making superior </a:t>
            </a:r>
            <a:r>
              <a:rPr b="1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products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and improving them over time.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1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Selling Era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-selling and advertising to persuade  consumers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1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Marketing Concept Era-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customer orientation, service orientation, profit orientation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1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Societal Marketing Era emphasizes on social responsibilities and suggests that to sustain long-term success, the company should develop a marketing strategy to provide value to the customers to maintain and improve both the customers and society’s well being better than the competitors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5230812"/>
            <a:ext cx="3581400" cy="147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8EAA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207" name="Google Shape;207;p7"/>
          <p:cNvSpPr txBox="1"/>
          <p:nvPr>
            <p:ph type="ctrTitle"/>
          </p:nvPr>
        </p:nvSpPr>
        <p:spPr>
          <a:xfrm>
            <a:off x="228600" y="76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DEVELOPING a PRODUCT</a:t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457200" y="381000"/>
            <a:ext cx="8153400" cy="6248400"/>
          </a:xfrm>
          <a:prstGeom prst="roundRect">
            <a:avLst>
              <a:gd fmla="val 16667" name="adj"/>
            </a:avLst>
          </a:prstGeom>
          <a:solidFill>
            <a:srgbClr val="B7D3F3"/>
          </a:solidFill>
          <a:ln cap="flat" cmpd="sng" w="9525">
            <a:solidFill>
              <a:srgbClr val="B7D3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 cap="flat" cmpd="sng" w="9525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D3F3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B7D3F3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7346950" y="304800"/>
            <a:ext cx="164465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None/>
            </a:pPr>
            <a:r>
              <a:rPr b="0" i="1" lang="en-US" sz="16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Designing a Product to Meet Consumer Needs </a:t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609600" y="1143000"/>
            <a:ext cx="78486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4962" lvl="1" marL="334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-- </a:t>
            </a:r>
            <a:r>
              <a:rPr b="0" i="1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good, service, or idea that satisfies a consumer’s want or need</a:t>
            </a:r>
            <a:r>
              <a:rPr b="0" i="1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500"/>
          </a:p>
          <a:p>
            <a:pPr indent="-334962" lvl="1" marL="334962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Price</a:t>
            </a:r>
            <a:r>
              <a:rPr b="0" i="1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 </a:t>
            </a:r>
            <a:r>
              <a:rPr b="0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costs of producing, distributing and promoting the product, which all influence the price.</a:t>
            </a:r>
            <a:endParaRPr sz="1500"/>
          </a:p>
          <a:p>
            <a:pPr indent="-334962" lvl="1" marL="334962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Promotion</a:t>
            </a:r>
            <a:r>
              <a:rPr b="0" i="1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 </a:t>
            </a:r>
            <a:r>
              <a:rPr b="0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advertising, personal selling; public relations, publicity; word of mouth and various sales promotion efforts.</a:t>
            </a:r>
            <a:endParaRPr sz="1500"/>
          </a:p>
          <a:p>
            <a:pPr indent="-334962" lvl="1" marL="334962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</a:t>
            </a:r>
            <a:r>
              <a:rPr b="0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the product to consumers when and where they want is critical to market success</a:t>
            </a:r>
            <a:endParaRPr b="0" i="1" sz="2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962" lvl="1" marL="334962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Brand Name -- </a:t>
            </a:r>
            <a:r>
              <a:rPr b="0" i="1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word, letter, or a group of words or letters that differentiates one seller’s goods from a competitor’s.</a:t>
            </a:r>
            <a:endParaRPr sz="1500"/>
          </a:p>
        </p:txBody>
      </p:sp>
      <p:sp>
        <p:nvSpPr>
          <p:cNvPr id="214" name="Google Shape;214;p7"/>
          <p:cNvSpPr txBox="1"/>
          <p:nvPr/>
        </p:nvSpPr>
        <p:spPr>
          <a:xfrm>
            <a:off x="7772400" y="1295400"/>
            <a:ext cx="6858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elvetica Neue"/>
              <a:buNone/>
            </a:pPr>
            <a:r>
              <a:rPr b="1" i="0" lang="en-US" sz="17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LG2</a:t>
            </a:r>
            <a:endParaRPr/>
          </a:p>
        </p:txBody>
      </p:sp>
      <p:sp>
        <p:nvSpPr>
          <p:cNvPr id="215" name="Google Shape;215;p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2009-07-07T17:49:45Z</dcterms:created>
  <dc:creator>Molly McHugh</dc:creator>
</cp:coreProperties>
</file>