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245B0-9DE3-4BF0-9599-C20BBCC141D2}"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A5F29-F5F0-49EB-95CD-4D951BACD992}" type="slidenum">
              <a:rPr lang="en-US" smtClean="0"/>
              <a:t>‹#›</a:t>
            </a:fld>
            <a:endParaRPr lang="en-US"/>
          </a:p>
        </p:txBody>
      </p:sp>
    </p:spTree>
    <p:extLst>
      <p:ext uri="{BB962C8B-B14F-4D97-AF65-F5344CB8AC3E}">
        <p14:creationId xmlns:p14="http://schemas.microsoft.com/office/powerpoint/2010/main" val="330482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2068469-85DD-413C-B353-0784FE17CB73}" type="slidenum">
              <a:rPr lang="en-US">
                <a:solidFill>
                  <a:prstClr val="black"/>
                </a:solidFill>
                <a:latin typeface="Arial" panose="020B0604020202020204" pitchFamily="34" charset="0"/>
              </a:rPr>
              <a:pPr>
                <a:spcBef>
                  <a:spcPct val="0"/>
                </a:spcBef>
              </a:pPr>
              <a:t>1</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27815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58A23D6-7C19-481E-BCD4-7C1037F64752}" type="slidenum">
              <a:rPr lang="en-US">
                <a:solidFill>
                  <a:prstClr val="black"/>
                </a:solidFill>
                <a:latin typeface="Arial" panose="020B0604020202020204" pitchFamily="34" charset="0"/>
              </a:rPr>
              <a:pPr>
                <a:spcBef>
                  <a:spcPct val="0"/>
                </a:spcBef>
              </a:pPr>
              <a:t>9</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71573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9DCC809-0321-4906-B0BF-773D0B247796}" type="slidenum">
              <a:rPr lang="en-US">
                <a:solidFill>
                  <a:prstClr val="black"/>
                </a:solidFill>
                <a:latin typeface="Arial" panose="020B0604020202020204" pitchFamily="34" charset="0"/>
              </a:rPr>
              <a:pPr>
                <a:spcBef>
                  <a:spcPct val="0"/>
                </a:spcBef>
              </a:pPr>
              <a:t>11</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177506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216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66D2A33-F76D-49E6-9BA4-138DAE170C40}" type="slidenum">
              <a:rPr lang="en-US">
                <a:solidFill>
                  <a:prstClr val="black"/>
                </a:solidFill>
                <a:latin typeface="Arial" panose="020B0604020202020204" pitchFamily="34" charset="0"/>
              </a:rPr>
              <a:pPr>
                <a:spcBef>
                  <a:spcPct val="0"/>
                </a:spcBef>
              </a:pPr>
              <a:t>16</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21437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9DABA62-86CD-45FD-8BD0-63BDDB55C7B3}" type="slidenum">
              <a:rPr lang="en-US">
                <a:solidFill>
                  <a:prstClr val="black"/>
                </a:solidFill>
                <a:latin typeface="Arial" panose="020B0604020202020204" pitchFamily="34" charset="0"/>
              </a:rPr>
              <a:pPr>
                <a:spcBef>
                  <a:spcPct val="0"/>
                </a:spcBef>
              </a:pPr>
              <a:t>17</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363460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105E7AA-FD34-4A91-A255-5C1B4EC71C98}" type="slidenum">
              <a:rPr lang="en-US">
                <a:solidFill>
                  <a:prstClr val="black"/>
                </a:solidFill>
                <a:latin typeface="Arial" panose="020B0604020202020204" pitchFamily="34" charset="0"/>
              </a:rPr>
              <a:pPr>
                <a:spcBef>
                  <a:spcPct val="0"/>
                </a:spcBef>
              </a:pPr>
              <a:t>18</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419604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7AE8439-0CBD-4137-AA0E-986CFE13DA7E}" type="datetime1">
              <a:rPr lang="en-US"/>
              <a:pPr>
                <a:defRPr/>
              </a:pPr>
              <a:t>6/26/2020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AFF5C8-4CDC-4D49-9309-61C1CB9154B9}" type="slidenum">
              <a:rPr lang="en-US"/>
              <a:pPr>
                <a:defRPr/>
              </a:pPr>
              <a:t>‹#›</a:t>
            </a:fld>
            <a:endParaRPr lang="en-US"/>
          </a:p>
        </p:txBody>
      </p:sp>
    </p:spTree>
    <p:extLst>
      <p:ext uri="{BB962C8B-B14F-4D97-AF65-F5344CB8AC3E}">
        <p14:creationId xmlns:p14="http://schemas.microsoft.com/office/powerpoint/2010/main" val="267920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F6664C6-9554-4175-A8F6-C8984AD53FB6}" type="datetime1">
              <a:rPr lang="en-US"/>
              <a:pPr>
                <a:defRPr/>
              </a:pPr>
              <a:t>6/26/2020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9C1343-4A0B-4C35-BAD5-7DFDCB945904}" type="slidenum">
              <a:rPr lang="en-US"/>
              <a:pPr>
                <a:defRPr/>
              </a:pPr>
              <a:t>‹#›</a:t>
            </a:fld>
            <a:endParaRPr lang="en-US"/>
          </a:p>
        </p:txBody>
      </p:sp>
    </p:spTree>
    <p:extLst>
      <p:ext uri="{BB962C8B-B14F-4D97-AF65-F5344CB8AC3E}">
        <p14:creationId xmlns:p14="http://schemas.microsoft.com/office/powerpoint/2010/main" val="227396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C69BEF-AC14-4E90-B440-B57610FC309F}" type="datetime1">
              <a:rPr lang="en-US"/>
              <a:pPr>
                <a:defRPr/>
              </a:pPr>
              <a:t>6/26/2020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374C62-011B-4937-B3FB-05E86BE21D3B}" type="slidenum">
              <a:rPr lang="en-US"/>
              <a:pPr>
                <a:defRPr/>
              </a:pPr>
              <a:t>‹#›</a:t>
            </a:fld>
            <a:endParaRPr lang="en-US"/>
          </a:p>
        </p:txBody>
      </p:sp>
    </p:spTree>
    <p:extLst>
      <p:ext uri="{BB962C8B-B14F-4D97-AF65-F5344CB8AC3E}">
        <p14:creationId xmlns:p14="http://schemas.microsoft.com/office/powerpoint/2010/main" val="229489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72274E-06EB-4EC0-AAEA-B62154E07A41}" type="datetime1">
              <a:rPr lang="en-US"/>
              <a:pPr>
                <a:defRPr/>
              </a:pPr>
              <a:t>6/26/2020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ED767C-B1B2-4284-BC7D-9E85028CD9DC}" type="slidenum">
              <a:rPr lang="en-US"/>
              <a:pPr>
                <a:defRPr/>
              </a:pPr>
              <a:t>‹#›</a:t>
            </a:fld>
            <a:endParaRPr lang="en-US"/>
          </a:p>
        </p:txBody>
      </p:sp>
    </p:spTree>
    <p:extLst>
      <p:ext uri="{BB962C8B-B14F-4D97-AF65-F5344CB8AC3E}">
        <p14:creationId xmlns:p14="http://schemas.microsoft.com/office/powerpoint/2010/main" val="428439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65496F5-0FC1-4B39-BB2E-16254A40E2EF}" type="datetime1">
              <a:rPr lang="en-US"/>
              <a:pPr>
                <a:defRPr/>
              </a:pPr>
              <a:t>6/26/2020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3062EC-0964-4415-9909-C4BCABF14CC3}" type="slidenum">
              <a:rPr lang="en-US"/>
              <a:pPr>
                <a:defRPr/>
              </a:pPr>
              <a:t>‹#›</a:t>
            </a:fld>
            <a:endParaRPr lang="en-US"/>
          </a:p>
        </p:txBody>
      </p:sp>
    </p:spTree>
    <p:extLst>
      <p:ext uri="{BB962C8B-B14F-4D97-AF65-F5344CB8AC3E}">
        <p14:creationId xmlns:p14="http://schemas.microsoft.com/office/powerpoint/2010/main" val="225143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97F4958-8AED-4AD8-94BE-FC1EAAECCE1C}" type="datetime1">
              <a:rPr lang="en-US"/>
              <a:pPr>
                <a:defRPr/>
              </a:pPr>
              <a:t>6/26/2020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A1E734E-3D21-4EB1-AFF8-89C6D095C07C}" type="slidenum">
              <a:rPr lang="en-US"/>
              <a:pPr>
                <a:defRPr/>
              </a:pPr>
              <a:t>‹#›</a:t>
            </a:fld>
            <a:endParaRPr lang="en-US"/>
          </a:p>
        </p:txBody>
      </p:sp>
    </p:spTree>
    <p:extLst>
      <p:ext uri="{BB962C8B-B14F-4D97-AF65-F5344CB8AC3E}">
        <p14:creationId xmlns:p14="http://schemas.microsoft.com/office/powerpoint/2010/main" val="361486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8BF6B41-32AE-410E-BEAC-91AC3A469E0D}" type="datetime1">
              <a:rPr lang="en-US"/>
              <a:pPr>
                <a:defRPr/>
              </a:pPr>
              <a:t>6/26/2020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BD52BB5-1089-4180-BF91-2307A097039B}" type="slidenum">
              <a:rPr lang="en-US"/>
              <a:pPr>
                <a:defRPr/>
              </a:pPr>
              <a:t>‹#›</a:t>
            </a:fld>
            <a:endParaRPr lang="en-US"/>
          </a:p>
        </p:txBody>
      </p:sp>
    </p:spTree>
    <p:extLst>
      <p:ext uri="{BB962C8B-B14F-4D97-AF65-F5344CB8AC3E}">
        <p14:creationId xmlns:p14="http://schemas.microsoft.com/office/powerpoint/2010/main" val="300674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0C2CC6C-DC1C-4C2C-AED3-22C6F7B64604}" type="datetime1">
              <a:rPr lang="en-US"/>
              <a:pPr>
                <a:defRPr/>
              </a:pPr>
              <a:t>6/26/2020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CA6C925-CEC6-430B-ADEC-42BF81FF27B6}" type="slidenum">
              <a:rPr lang="en-US"/>
              <a:pPr>
                <a:defRPr/>
              </a:pPr>
              <a:t>‹#›</a:t>
            </a:fld>
            <a:endParaRPr lang="en-US"/>
          </a:p>
        </p:txBody>
      </p:sp>
    </p:spTree>
    <p:extLst>
      <p:ext uri="{BB962C8B-B14F-4D97-AF65-F5344CB8AC3E}">
        <p14:creationId xmlns:p14="http://schemas.microsoft.com/office/powerpoint/2010/main" val="388616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6B24C-EA70-463B-8D24-2D0027262682}" type="datetime1">
              <a:rPr lang="en-US"/>
              <a:pPr>
                <a:defRPr/>
              </a:pPr>
              <a:t>6/26/2020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227374D-DE3D-4FCD-B3E5-86EA8D6D9AFB}" type="slidenum">
              <a:rPr lang="en-US"/>
              <a:pPr>
                <a:defRPr/>
              </a:pPr>
              <a:t>‹#›</a:t>
            </a:fld>
            <a:endParaRPr lang="en-US"/>
          </a:p>
        </p:txBody>
      </p:sp>
    </p:spTree>
    <p:extLst>
      <p:ext uri="{BB962C8B-B14F-4D97-AF65-F5344CB8AC3E}">
        <p14:creationId xmlns:p14="http://schemas.microsoft.com/office/powerpoint/2010/main" val="359107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00AE6C7-E031-4048-A6AC-99DBA3640BA7}" type="datetime1">
              <a:rPr lang="en-US"/>
              <a:pPr>
                <a:defRPr/>
              </a:pPr>
              <a:t>6/26/2020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13D144-6ECB-4118-A093-D9815F8E5DC1}" type="slidenum">
              <a:rPr lang="en-US"/>
              <a:pPr>
                <a:defRPr/>
              </a:pPr>
              <a:t>‹#›</a:t>
            </a:fld>
            <a:endParaRPr lang="en-US"/>
          </a:p>
        </p:txBody>
      </p:sp>
    </p:spTree>
    <p:extLst>
      <p:ext uri="{BB962C8B-B14F-4D97-AF65-F5344CB8AC3E}">
        <p14:creationId xmlns:p14="http://schemas.microsoft.com/office/powerpoint/2010/main" val="114471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09A6A32-5DEC-4A87-A4BC-D4063F145A3F}" type="datetime1">
              <a:rPr lang="en-US"/>
              <a:pPr>
                <a:defRPr/>
              </a:pPr>
              <a:t>6/26/2020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1AF199-4936-4BF6-88E7-FF68968F6C2E}" type="slidenum">
              <a:rPr lang="en-US"/>
              <a:pPr>
                <a:defRPr/>
              </a:pPr>
              <a:t>‹#›</a:t>
            </a:fld>
            <a:endParaRPr lang="en-US"/>
          </a:p>
        </p:txBody>
      </p:sp>
    </p:spTree>
    <p:extLst>
      <p:ext uri="{BB962C8B-B14F-4D97-AF65-F5344CB8AC3E}">
        <p14:creationId xmlns:p14="http://schemas.microsoft.com/office/powerpoint/2010/main" val="259549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A014"/>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defRPr>
            </a:lvl1pPr>
          </a:lstStyle>
          <a:p>
            <a:pPr defTabSz="457200" fontAlgn="base">
              <a:spcBef>
                <a:spcPct val="0"/>
              </a:spcBef>
              <a:spcAft>
                <a:spcPct val="0"/>
              </a:spcAft>
              <a:defRPr/>
            </a:pPr>
            <a:fld id="{F9645C63-3515-4A3B-9D40-0FC33789AA44}" type="datetime1">
              <a:rPr lang="en-US" smtClean="0">
                <a:ea typeface="ＭＳ Ｐゴシック" panose="020B0600070205080204" pitchFamily="34" charset="-128"/>
              </a:rPr>
              <a:pPr defTabSz="457200" fontAlgn="base">
                <a:spcBef>
                  <a:spcPct val="0"/>
                </a:spcBef>
                <a:spcAft>
                  <a:spcPct val="0"/>
                </a:spcAft>
                <a:defRPr/>
              </a:pPr>
              <a:t>6/26/2020</a:t>
            </a:fld>
            <a:endParaRPr lang="en-US">
              <a:ea typeface="ＭＳ Ｐゴシック" panose="020B0600070205080204" pitchFamily="34" charset="-128"/>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defRPr>
            </a:lvl1pPr>
          </a:lstStyle>
          <a:p>
            <a:pPr defTabSz="457200" fontAlgn="base">
              <a:spcBef>
                <a:spcPct val="0"/>
              </a:spcBef>
              <a:spcAft>
                <a:spcPct val="0"/>
              </a:spcAft>
              <a:defRPr/>
            </a:pPr>
            <a:endParaRPr lang="en-US">
              <a:ea typeface="ＭＳ Ｐゴシック" panose="020B0600070205080204" pitchFamily="34" charset="-128"/>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defTabSz="457200" fontAlgn="base">
              <a:spcBef>
                <a:spcPct val="0"/>
              </a:spcBef>
              <a:spcAft>
                <a:spcPct val="0"/>
              </a:spcAft>
              <a:defRPr/>
            </a:pPr>
            <a:fld id="{AD9F2686-E4CC-4509-987C-2C125D622468}" type="slidenum">
              <a:rPr lang="en-US">
                <a:latin typeface="Arial" panose="020B0604020202020204" pitchFamily="34" charset="0"/>
                <a:ea typeface="ＭＳ Ｐゴシック" panose="020B0600070205080204" pitchFamily="34" charset="-128"/>
              </a:rPr>
              <a:pPr defTabSz="457200" fontAlgn="base">
                <a:spcBef>
                  <a:spcPct val="0"/>
                </a:spcBef>
                <a:spcAft>
                  <a:spcPct val="0"/>
                </a:spcAft>
                <a:defRPr/>
              </a:pPr>
              <a:t>‹#›</a:t>
            </a:fld>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34718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endParaRPr lang="en-US" dirty="0" smtClean="0">
              <a:ea typeface="ＭＳ Ｐゴシック" panose="020B0600070205080204" pitchFamily="34" charset="-128"/>
            </a:endParaRPr>
          </a:p>
        </p:txBody>
      </p:sp>
      <p:sp>
        <p:nvSpPr>
          <p:cNvPr id="4099" name="Subtitle 2"/>
          <p:cNvSpPr>
            <a:spLocks noGrp="1"/>
          </p:cNvSpPr>
          <p:nvPr>
            <p:ph type="subTitle" idx="1"/>
          </p:nvPr>
        </p:nvSpPr>
        <p:spPr/>
        <p:txBody>
          <a:bodyPr/>
          <a:lstStyle/>
          <a:p>
            <a:pPr eaLnBrk="1" hangingPunct="1"/>
            <a:endParaRPr lang="en-US" smtClean="0">
              <a:solidFill>
                <a:srgbClr val="898989"/>
              </a:solidFill>
              <a:ea typeface="ＭＳ Ｐゴシック" panose="020B0600070205080204" pitchFamily="34" charset="-128"/>
            </a:endParaRPr>
          </a:p>
        </p:txBody>
      </p:sp>
      <p:sp>
        <p:nvSpPr>
          <p:cNvPr id="4" name="Rounded Rectangle 3"/>
          <p:cNvSpPr/>
          <p:nvPr/>
        </p:nvSpPr>
        <p:spPr>
          <a:xfrm>
            <a:off x="1981200" y="404813"/>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D853"/>
              </a:solidFill>
              <a:ea typeface="ＭＳ Ｐゴシック" pitchFamily="34" charset="-128"/>
            </a:endParaRPr>
          </a:p>
        </p:txBody>
      </p:sp>
      <p:sp>
        <p:nvSpPr>
          <p:cNvPr id="5" name="Oval 4"/>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4102" name="TextBox 7"/>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4000" b="1">
                <a:solidFill>
                  <a:srgbClr val="FFD95C"/>
                </a:solidFill>
                <a:latin typeface="Arial" panose="020B0604020202020204" pitchFamily="34" charset="0"/>
              </a:rPr>
              <a:t>*</a:t>
            </a:r>
          </a:p>
        </p:txBody>
      </p:sp>
      <p:sp>
        <p:nvSpPr>
          <p:cNvPr id="4103" name="TextBox 8"/>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4000" b="1">
                <a:solidFill>
                  <a:srgbClr val="660066"/>
                </a:solidFill>
                <a:latin typeface="Arial" panose="020B0604020202020204" pitchFamily="34" charset="0"/>
              </a:rPr>
              <a:t>*</a:t>
            </a:r>
          </a:p>
        </p:txBody>
      </p:sp>
      <p:sp>
        <p:nvSpPr>
          <p:cNvPr id="4104" name="TextBox 10"/>
          <p:cNvSpPr txBox="1">
            <a:spLocks noChangeArrowheads="1"/>
          </p:cNvSpPr>
          <p:nvPr/>
        </p:nvSpPr>
        <p:spPr bwMode="auto">
          <a:xfrm>
            <a:off x="8839200" y="51752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800">
                <a:solidFill>
                  <a:prstClr val="white"/>
                </a:solidFill>
                <a:latin typeface="Helvetica" panose="020B0604020202020204" pitchFamily="34" charset="0"/>
              </a:rPr>
              <a:t>Chapter Two</a:t>
            </a:r>
          </a:p>
        </p:txBody>
      </p:sp>
      <p:sp>
        <p:nvSpPr>
          <p:cNvPr id="4105" name="Rounded Rectangle 9"/>
          <p:cNvSpPr>
            <a:spLocks noChangeArrowheads="1"/>
          </p:cNvSpPr>
          <p:nvPr/>
        </p:nvSpPr>
        <p:spPr bwMode="auto">
          <a:xfrm>
            <a:off x="2209800" y="708026"/>
            <a:ext cx="4267200" cy="5464175"/>
          </a:xfrm>
          <a:prstGeom prst="roundRect">
            <a:avLst>
              <a:gd name="adj" fmla="val 16667"/>
            </a:avLst>
          </a:prstGeom>
          <a:solidFill>
            <a:srgbClr val="660066"/>
          </a:solidFill>
          <a:ln w="9525">
            <a:solidFill>
              <a:srgbClr val="660066"/>
            </a:solidFill>
            <a:round/>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Font typeface="Arial" panose="020B0604020202020204" pitchFamily="34" charset="0"/>
              <a:buNone/>
            </a:pPr>
            <a:endParaRPr lang="en-US" sz="1800">
              <a:solidFill>
                <a:srgbClr val="FFFFFF"/>
              </a:solidFill>
            </a:endParaRPr>
          </a:p>
        </p:txBody>
      </p:sp>
      <p:pic>
        <p:nvPicPr>
          <p:cNvPr id="4106" name="Picture 10" descr="Cover.ps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041400"/>
            <a:ext cx="3657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TextBox 11"/>
          <p:cNvSpPr txBox="1">
            <a:spLocks noChangeArrowheads="1"/>
          </p:cNvSpPr>
          <p:nvPr/>
        </p:nvSpPr>
        <p:spPr bwMode="auto">
          <a:xfrm>
            <a:off x="6781800" y="1938338"/>
            <a:ext cx="31242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ts val="600"/>
              </a:spcAft>
              <a:buFont typeface="Arial" panose="020B0604020202020204" pitchFamily="34" charset="0"/>
              <a:buNone/>
            </a:pPr>
            <a:r>
              <a:rPr lang="en-US" sz="3500">
                <a:solidFill>
                  <a:srgbClr val="000000"/>
                </a:solidFill>
                <a:latin typeface="Helvetica" panose="020B0604020202020204" pitchFamily="34" charset="0"/>
              </a:rPr>
              <a:t>Understanding How Economics Affects Business</a:t>
            </a:r>
          </a:p>
        </p:txBody>
      </p:sp>
      <p:sp>
        <p:nvSpPr>
          <p:cNvPr id="4108" name="Rectangle 11"/>
          <p:cNvSpPr>
            <a:spLocks noChangeArrowheads="1"/>
          </p:cNvSpPr>
          <p:nvPr/>
        </p:nvSpPr>
        <p:spPr bwMode="auto">
          <a:xfrm>
            <a:off x="5181600" y="661035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0" fontAlgn="base" hangingPunct="0">
              <a:spcBef>
                <a:spcPct val="50000"/>
              </a:spcBef>
              <a:spcAft>
                <a:spcPct val="0"/>
              </a:spcAft>
              <a:buFontTx/>
              <a:buNone/>
            </a:pPr>
            <a:r>
              <a:rPr lang="en-US" sz="1200" b="1" i="1">
                <a:solidFill>
                  <a:prstClr val="black"/>
                </a:solidFill>
                <a:latin typeface="Times New Roman" panose="02020603050405020304" pitchFamily="18" charset="0"/>
                <a:cs typeface="Arial" panose="020B0604020202020204" pitchFamily="34" charset="0"/>
              </a:rPr>
              <a:t>Copyright</a:t>
            </a:r>
            <a:r>
              <a:rPr lang="en-US" sz="1200">
                <a:solidFill>
                  <a:prstClr val="black"/>
                </a:solidFill>
                <a:latin typeface="Times New Roman" panose="02020603050405020304" pitchFamily="18" charset="0"/>
                <a:cs typeface="Arial" panose="020B0604020202020204" pitchFamily="34" charset="0"/>
              </a:rPr>
              <a:t> </a:t>
            </a:r>
            <a:r>
              <a:rPr lang="en-US" sz="1200" b="1" i="1">
                <a:solidFill>
                  <a:prstClr val="black"/>
                </a:solidFill>
                <a:latin typeface="Times New Roman" panose="02020603050405020304" pitchFamily="18" charset="0"/>
                <a:cs typeface="Arial" panose="020B0604020202020204" pitchFamily="34" charset="0"/>
              </a:rPr>
              <a:t>© 2010 by The McGraw-Hill Companies, Inc. All rights reserved.</a:t>
            </a:r>
          </a:p>
        </p:txBody>
      </p:sp>
      <p:sp>
        <p:nvSpPr>
          <p:cNvPr id="4109" name="Rectangle 10"/>
          <p:cNvSpPr>
            <a:spLocks noChangeArrowheads="1"/>
          </p:cNvSpPr>
          <p:nvPr/>
        </p:nvSpPr>
        <p:spPr bwMode="auto">
          <a:xfrm>
            <a:off x="1600200" y="661035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50000"/>
              </a:spcBef>
              <a:spcAft>
                <a:spcPct val="0"/>
              </a:spcAft>
              <a:buFontTx/>
              <a:buNone/>
            </a:pPr>
            <a:r>
              <a:rPr lang="en-US" sz="1200" b="1" i="1">
                <a:solidFill>
                  <a:prstClr val="black"/>
                </a:solidFill>
                <a:latin typeface="Times New Roman" panose="02020603050405020304" pitchFamily="18" charset="0"/>
                <a:cs typeface="Arial" panose="020B0604020202020204" pitchFamily="34" charset="0"/>
              </a:rPr>
              <a:t>McGraw-Hill/Irwin</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5125" y="156766"/>
            <a:ext cx="1474064" cy="1102519"/>
          </a:xfrm>
          <a:prstGeom prst="rect">
            <a:avLst/>
          </a:prstGeom>
        </p:spPr>
      </p:pic>
    </p:spTree>
    <p:extLst>
      <p:ext uri="{BB962C8B-B14F-4D97-AF65-F5344CB8AC3E}">
        <p14:creationId xmlns:p14="http://schemas.microsoft.com/office/powerpoint/2010/main" val="4054781787"/>
      </p:ext>
    </p:extLst>
  </p:cSld>
  <p:clrMapOvr>
    <a:masterClrMapping/>
  </p:clrMapOvr>
  <mc:AlternateContent xmlns:mc="http://schemas.openxmlformats.org/markup-compatibility/2006">
    <mc:Choice xmlns:p14="http://schemas.microsoft.com/office/powerpoint/2010/main" Requires="p14">
      <p:transition spd="slow" p14:dur="2000" advTm="31799"/>
    </mc:Choice>
    <mc:Fallback>
      <p:transition spd="slow" advTm="3179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3" name="Content Placeholder 2"/>
          <p:cNvSpPr>
            <a:spLocks noGrp="1"/>
          </p:cNvSpPr>
          <p:nvPr>
            <p:ph idx="1"/>
          </p:nvPr>
        </p:nvSpPr>
        <p:spPr>
          <a:xfrm>
            <a:off x="1981200" y="1819747"/>
            <a:ext cx="8153400" cy="4306417"/>
          </a:xfrm>
        </p:spPr>
        <p:txBody>
          <a:bodyPr/>
          <a:lstStyle/>
          <a:p>
            <a:pPr marL="341313" indent="-341313" algn="just">
              <a:buFontTx/>
              <a:buChar char="•"/>
              <a:defRPr/>
            </a:pPr>
            <a:r>
              <a:rPr lang="en-US" sz="2400" dirty="0">
                <a:solidFill>
                  <a:srgbClr val="000000"/>
                </a:solidFill>
                <a:latin typeface="Helvetica" pitchFamily="-106" charset="0"/>
              </a:rPr>
              <a:t>Communist governments are disappearing.</a:t>
            </a:r>
          </a:p>
          <a:p>
            <a:pPr marL="341313" indent="-341313" algn="just">
              <a:defRPr/>
            </a:pPr>
            <a:endParaRPr lang="en-US" sz="2400" dirty="0">
              <a:solidFill>
                <a:srgbClr val="000000"/>
              </a:solidFill>
              <a:latin typeface="Helvetica" pitchFamily="-106" charset="0"/>
            </a:endParaRPr>
          </a:p>
          <a:p>
            <a:pPr marL="341313" indent="-341313" algn="just">
              <a:buFontTx/>
              <a:buChar char="•"/>
              <a:defRPr/>
            </a:pPr>
            <a:r>
              <a:rPr lang="en-US" sz="2400" dirty="0">
                <a:solidFill>
                  <a:srgbClr val="000000"/>
                </a:solidFill>
                <a:latin typeface="Helvetica" pitchFamily="-106" charset="0"/>
              </a:rPr>
              <a:t>Mostly socialist governments are cutting back on social programs, lowering taxes and moving toward capitalism.</a:t>
            </a:r>
          </a:p>
          <a:p>
            <a:pPr marL="341313" indent="-341313" algn="just">
              <a:defRPr/>
            </a:pPr>
            <a:endParaRPr lang="en-US" sz="2400" dirty="0">
              <a:solidFill>
                <a:srgbClr val="000000"/>
              </a:solidFill>
              <a:latin typeface="Helvetica" pitchFamily="-106" charset="0"/>
            </a:endParaRPr>
          </a:p>
          <a:p>
            <a:pPr marL="341313" indent="-341313" algn="just">
              <a:buFontTx/>
              <a:buChar char="•"/>
              <a:defRPr/>
            </a:pPr>
            <a:r>
              <a:rPr lang="en-US" sz="2400" dirty="0">
                <a:solidFill>
                  <a:srgbClr val="000000"/>
                </a:solidFill>
                <a:latin typeface="Helvetica" pitchFamily="-106" charset="0"/>
              </a:rPr>
              <a:t>Mostly capitalist countries are increasing social programs and moving toward more socialism.</a:t>
            </a:r>
          </a:p>
          <a:p>
            <a:pPr>
              <a:defRPr/>
            </a:pPr>
            <a:endParaRPr lang="en-US" dirty="0"/>
          </a:p>
        </p:txBody>
      </p:sp>
      <p:sp>
        <p:nvSpPr>
          <p:cNvPr id="54276" name="Title 1"/>
          <p:cNvSpPr>
            <a:spLocks noGrp="1"/>
          </p:cNvSpPr>
          <p:nvPr>
            <p:ph type="title"/>
          </p:nvPr>
        </p:nvSpPr>
        <p:spPr/>
        <p:txBody>
          <a:bodyPr/>
          <a:lstStyle/>
          <a:p>
            <a:r>
              <a:rPr lang="en-US" sz="2800" b="1">
                <a:latin typeface="Helvetica" panose="020B0604020202020204" pitchFamily="34" charset="0"/>
                <a:ea typeface="ＭＳ Ｐゴシック" panose="020B0600070205080204" pitchFamily="34" charset="-128"/>
              </a:rPr>
              <a:t>TRENDING TOWARD MIXED ECONOMIES</a:t>
            </a:r>
            <a:endParaRPr lang="en-US" sz="2800">
              <a:ea typeface="ＭＳ Ｐゴシック" panose="020B0600070205080204" pitchFamily="34"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739962810"/>
      </p:ext>
    </p:extLst>
  </p:cSld>
  <p:clrMapOvr>
    <a:masterClrMapping/>
  </p:clrMapOvr>
  <mc:AlternateContent xmlns:mc="http://schemas.openxmlformats.org/markup-compatibility/2006">
    <mc:Choice xmlns:p14="http://schemas.microsoft.com/office/powerpoint/2010/main" Requires="p14">
      <p:transition spd="slow" p14:dur="2000" advTm="69394"/>
    </mc:Choice>
    <mc:Fallback>
      <p:transition spd="slow" advTm="6939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ubtitle 2"/>
          <p:cNvSpPr>
            <a:spLocks noGrp="1"/>
          </p:cNvSpPr>
          <p:nvPr>
            <p:ph type="subTitle" idx="1"/>
          </p:nvPr>
        </p:nvSpPr>
        <p:spPr/>
        <p:txBody>
          <a:bodyPr/>
          <a:lstStyle/>
          <a:p>
            <a:pPr eaLnBrk="1" hangingPunct="1"/>
            <a:endParaRPr lang="en-US" smtClean="0">
              <a:solidFill>
                <a:srgbClr val="898989"/>
              </a:solidFill>
              <a:ea typeface="ＭＳ Ｐゴシック" panose="020B0600070205080204" pitchFamily="34" charset="-128"/>
            </a:endParaRPr>
          </a:p>
        </p:txBody>
      </p:sp>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 name="Oval 4"/>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55301" name="TextBox 7"/>
          <p:cNvSpPr txBox="1">
            <a:spLocks noChangeArrowheads="1"/>
          </p:cNvSpPr>
          <p:nvPr/>
        </p:nvSpPr>
        <p:spPr bwMode="auto">
          <a:xfrm>
            <a:off x="9937750" y="1187450"/>
            <a:ext cx="50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FFD95C"/>
                </a:solidFill>
              </a:rPr>
              <a:t>*</a:t>
            </a:r>
          </a:p>
        </p:txBody>
      </p:sp>
      <p:sp>
        <p:nvSpPr>
          <p:cNvPr id="55302" name="TextBox 8"/>
          <p:cNvSpPr txBox="1">
            <a:spLocks noChangeArrowheads="1"/>
          </p:cNvSpPr>
          <p:nvPr/>
        </p:nvSpPr>
        <p:spPr bwMode="auto">
          <a:xfrm>
            <a:off x="8686800" y="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660066"/>
                </a:solidFill>
              </a:rPr>
              <a:t>*</a:t>
            </a:r>
          </a:p>
        </p:txBody>
      </p:sp>
      <p:sp>
        <p:nvSpPr>
          <p:cNvPr id="55303" name="TextBox 9"/>
          <p:cNvSpPr txBox="1">
            <a:spLocks noChangeArrowheads="1"/>
          </p:cNvSpPr>
          <p:nvPr/>
        </p:nvSpPr>
        <p:spPr bwMode="auto">
          <a:xfrm>
            <a:off x="8839200" y="558801"/>
            <a:ext cx="1866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600" i="1">
                <a:solidFill>
                  <a:prstClr val="white"/>
                </a:solidFill>
                <a:latin typeface="Helvetica" panose="020B0604020202020204" pitchFamily="34" charset="0"/>
              </a:rPr>
              <a:t>Gross Domestic Product</a:t>
            </a:r>
            <a:endParaRPr lang="en-US" sz="1600">
              <a:solidFill>
                <a:prstClr val="white"/>
              </a:solidFill>
              <a:latin typeface="Helvetica" panose="020B0604020202020204" pitchFamily="34" charset="0"/>
            </a:endParaRPr>
          </a:p>
        </p:txBody>
      </p:sp>
      <p:sp>
        <p:nvSpPr>
          <p:cNvPr id="55304" name="TextBox 13"/>
          <p:cNvSpPr txBox="1">
            <a:spLocks noChangeArrowheads="1"/>
          </p:cNvSpPr>
          <p:nvPr/>
        </p:nvSpPr>
        <p:spPr bwMode="auto">
          <a:xfrm>
            <a:off x="2057400" y="1782763"/>
            <a:ext cx="7924800"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indent="-51435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defTabSz="457200" fontAlgn="base">
              <a:spcAft>
                <a:spcPct val="0"/>
              </a:spcAft>
            </a:pPr>
            <a:r>
              <a:rPr lang="en-US" sz="2400" b="1">
                <a:solidFill>
                  <a:srgbClr val="000000"/>
                </a:solidFill>
                <a:latin typeface="Helvetica" panose="020B0604020202020204" pitchFamily="34" charset="0"/>
              </a:rPr>
              <a:t>Gross Domestic Product (GDP) -- </a:t>
            </a:r>
            <a:r>
              <a:rPr lang="en-US" sz="2400" i="1">
                <a:solidFill>
                  <a:srgbClr val="000000"/>
                </a:solidFill>
                <a:latin typeface="Helvetica" panose="020B0604020202020204" pitchFamily="34" charset="0"/>
              </a:rPr>
              <a:t>Total value of final goods and services produced in a country in a given year. As long as a company is within a country’s border, their numbers go into the country’s GDP (even if they are foreign-owned).</a:t>
            </a:r>
          </a:p>
          <a:p>
            <a:pPr lvl="2" algn="just" defTabSz="457200" fontAlgn="base">
              <a:spcAft>
                <a:spcPct val="0"/>
              </a:spcAft>
              <a:buFont typeface="Lucida Grande" pitchFamily="-106" charset="0"/>
              <a:buChar char="-"/>
            </a:pPr>
            <a:endParaRPr lang="en-US" b="1">
              <a:solidFill>
                <a:srgbClr val="000000"/>
              </a:solidFill>
              <a:latin typeface="Helvetica" panose="020B0604020202020204" pitchFamily="34" charset="0"/>
            </a:endParaRPr>
          </a:p>
          <a:p>
            <a:pPr algn="just" defTabSz="457200" fontAlgn="base">
              <a:spcAft>
                <a:spcPct val="0"/>
              </a:spcAft>
              <a:buFontTx/>
              <a:buChar char="•"/>
            </a:pPr>
            <a:r>
              <a:rPr lang="en-US" sz="2400">
                <a:solidFill>
                  <a:srgbClr val="000000"/>
                </a:solidFill>
                <a:latin typeface="Helvetica" panose="020B0604020202020204" pitchFamily="34" charset="0"/>
              </a:rPr>
              <a:t>When the GDP changes, businesses feel the effect.</a:t>
            </a:r>
          </a:p>
          <a:p>
            <a:pPr algn="just" defTabSz="457200" fontAlgn="base">
              <a:spcAft>
                <a:spcPct val="0"/>
              </a:spcAft>
              <a:buFont typeface="Arial" panose="020B0604020202020204" pitchFamily="34" charset="0"/>
              <a:buNone/>
            </a:pPr>
            <a:endParaRPr lang="en-US" sz="2400">
              <a:solidFill>
                <a:srgbClr val="000000"/>
              </a:solidFill>
              <a:latin typeface="Helvetica" panose="020B0604020202020204" pitchFamily="34" charset="0"/>
            </a:endParaRPr>
          </a:p>
          <a:p>
            <a:pPr algn="just" defTabSz="457200" fontAlgn="base">
              <a:spcAft>
                <a:spcPct val="0"/>
              </a:spcAft>
              <a:buFontTx/>
              <a:buChar char="•"/>
            </a:pPr>
            <a:r>
              <a:rPr lang="en-US" sz="2400">
                <a:solidFill>
                  <a:srgbClr val="000000"/>
                </a:solidFill>
                <a:latin typeface="Helvetica" panose="020B0604020202020204" pitchFamily="34" charset="0"/>
              </a:rPr>
              <a:t>The high U.S. GDP (about $14 trillion) is what enables us to enjoy a high standard of living.</a:t>
            </a:r>
            <a:endParaRPr lang="en-US" sz="2400">
              <a:solidFill>
                <a:prstClr val="black"/>
              </a:solidFill>
            </a:endParaRPr>
          </a:p>
        </p:txBody>
      </p:sp>
      <p:sp>
        <p:nvSpPr>
          <p:cNvPr id="55305" name="Title 1"/>
          <p:cNvSpPr>
            <a:spLocks noGrp="1"/>
          </p:cNvSpPr>
          <p:nvPr>
            <p:ph type="ctrTitle"/>
          </p:nvPr>
        </p:nvSpPr>
        <p:spPr>
          <a:xfrm>
            <a:off x="1752600" y="53976"/>
            <a:ext cx="7772400" cy="1470025"/>
          </a:xfrm>
        </p:spPr>
        <p:txBody>
          <a:bodyPr/>
          <a:lstStyle/>
          <a:p>
            <a:pPr eaLnBrk="1" hangingPunct="1"/>
            <a:r>
              <a:rPr lang="en-US" sz="3200" b="1">
                <a:latin typeface="Helvetica" panose="020B0604020202020204" pitchFamily="34" charset="0"/>
                <a:ea typeface="ＭＳ Ｐゴシック" panose="020B0600070205080204" pitchFamily="34" charset="-128"/>
              </a:rPr>
              <a:t>GROSS DOMESTIC PRODUCT</a:t>
            </a:r>
          </a:p>
        </p:txBody>
      </p:sp>
      <p:sp>
        <p:nvSpPr>
          <p:cNvPr id="55306" name="TextBox 9"/>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b="1">
                <a:solidFill>
                  <a:prstClr val="white"/>
                </a:solidFill>
                <a:latin typeface="Helvetica" panose="020B0604020202020204" pitchFamily="34" charset="0"/>
              </a:rPr>
              <a:t>LG5</a:t>
            </a:r>
          </a:p>
        </p:txBody>
      </p:sp>
      <p:sp>
        <p:nvSpPr>
          <p:cNvPr id="55307" name="Rectangle 4"/>
          <p:cNvSpPr>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sz="1200">
                <a:solidFill>
                  <a:prstClr val="black"/>
                </a:solidFill>
                <a:latin typeface="Times New Roman" panose="02020603050405020304" pitchFamily="18" charset="0"/>
                <a:cs typeface="Arial" panose="020B0604020202020204" pitchFamily="34" charset="0"/>
              </a:rPr>
              <a:t>2-</a:t>
            </a:r>
            <a:fld id="{E9B5E64F-7C0C-4986-B146-E1DECAD7CF42}" type="slidenum">
              <a:rPr lang="en-US" sz="1200">
                <a:solidFill>
                  <a:prstClr val="black"/>
                </a:solidFill>
                <a:latin typeface="Times New Roman" panose="02020603050405020304" pitchFamily="18" charset="0"/>
                <a:cs typeface="Arial" panose="020B0604020202020204" pitchFamily="34" charset="0"/>
              </a:rPr>
              <a:pPr algn="r" fontAlgn="base">
                <a:spcBef>
                  <a:spcPct val="0"/>
                </a:spcBef>
                <a:spcAft>
                  <a:spcPct val="0"/>
                </a:spcAft>
                <a:buFontTx/>
                <a:buNone/>
              </a:pPr>
              <a:t>11</a:t>
            </a:fld>
            <a:endParaRPr lang="en-US" sz="1200">
              <a:solidFill>
                <a:prstClr val="black"/>
              </a:solidFill>
              <a:latin typeface="Times New Roman" panose="02020603050405020304" pitchFamily="18"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1916690179"/>
      </p:ext>
    </p:extLst>
  </p:cSld>
  <p:clrMapOvr>
    <a:masterClrMapping/>
  </p:clrMapOvr>
  <mc:AlternateContent xmlns:mc="http://schemas.openxmlformats.org/markup-compatibility/2006">
    <mc:Choice xmlns:p14="http://schemas.microsoft.com/office/powerpoint/2010/main" Requires="p14">
      <p:transition spd="slow" p14:dur="2000" advTm="152908"/>
    </mc:Choice>
    <mc:Fallback>
      <p:transition spd="slow" advTm="15290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7347" name="Title 1"/>
          <p:cNvSpPr>
            <a:spLocks noGrp="1"/>
          </p:cNvSpPr>
          <p:nvPr>
            <p:ph type="title"/>
          </p:nvPr>
        </p:nvSpPr>
        <p:spPr/>
        <p:txBody>
          <a:bodyPr/>
          <a:lstStyle/>
          <a:p>
            <a:r>
              <a:rPr lang="en-US" b="1" smtClean="0">
                <a:latin typeface="Helvetica" panose="020B0604020202020204" pitchFamily="34" charset="0"/>
                <a:ea typeface="ＭＳ Ｐゴシック" panose="020B0600070205080204" pitchFamily="34" charset="-128"/>
              </a:rPr>
              <a:t>UNEMPLOYMENT</a:t>
            </a:r>
            <a:endParaRPr lang="en-US" smtClean="0">
              <a:ea typeface="ＭＳ Ｐゴシック" panose="020B0600070205080204" pitchFamily="34" charset="-128"/>
            </a:endParaRPr>
          </a:p>
        </p:txBody>
      </p:sp>
      <p:sp>
        <p:nvSpPr>
          <p:cNvPr id="3" name="Content Placeholder 2"/>
          <p:cNvSpPr>
            <a:spLocks noGrp="1"/>
          </p:cNvSpPr>
          <p:nvPr>
            <p:ph idx="1"/>
          </p:nvPr>
        </p:nvSpPr>
        <p:spPr>
          <a:xfrm>
            <a:off x="1981200" y="1665838"/>
            <a:ext cx="8153400" cy="4460326"/>
          </a:xfrm>
        </p:spPr>
        <p:txBody>
          <a:bodyPr/>
          <a:lstStyle/>
          <a:p>
            <a:pPr>
              <a:defRPr/>
            </a:pPr>
            <a:r>
              <a:rPr lang="en-US" sz="2400" b="1" dirty="0">
                <a:solidFill>
                  <a:srgbClr val="000000"/>
                </a:solidFill>
                <a:latin typeface="Helvetica" pitchFamily="-106" charset="0"/>
              </a:rPr>
              <a:t>Unemployment Rate -- </a:t>
            </a:r>
            <a:r>
              <a:rPr lang="en-US" sz="2400" i="1" dirty="0">
                <a:solidFill>
                  <a:srgbClr val="000000"/>
                </a:solidFill>
                <a:latin typeface="Helvetica" pitchFamily="-106" charset="0"/>
              </a:rPr>
              <a:t>The percentage of civilians at least 16-years-old who are unemployed and tried to find a job within the prior four weeks.</a:t>
            </a:r>
            <a:endParaRPr lang="en-US" sz="2400" b="1" dirty="0">
              <a:solidFill>
                <a:srgbClr val="000000"/>
              </a:solidFill>
              <a:latin typeface="Helvetica" pitchFamily="-106" charset="0"/>
            </a:endParaRPr>
          </a:p>
          <a:p>
            <a:pPr marL="339725" indent="-339725">
              <a:defRPr/>
            </a:pPr>
            <a:r>
              <a:rPr lang="en-US" sz="2700" b="1" dirty="0">
                <a:solidFill>
                  <a:srgbClr val="000000"/>
                </a:solidFill>
                <a:latin typeface="Helvetica" pitchFamily="-106" charset="0"/>
              </a:rPr>
              <a:t>Four Types of Unemployment</a:t>
            </a:r>
          </a:p>
          <a:p>
            <a:pPr marL="914400" lvl="1" indent="-514350">
              <a:buFont typeface="Calibri" pitchFamily="34" charset="0"/>
              <a:buAutoNum type="arabicPeriod"/>
              <a:defRPr/>
            </a:pPr>
            <a:r>
              <a:rPr lang="en-US" sz="2500" dirty="0">
                <a:solidFill>
                  <a:srgbClr val="000000"/>
                </a:solidFill>
                <a:latin typeface="Helvetica" pitchFamily="-106" charset="0"/>
              </a:rPr>
              <a:t>Frictional</a:t>
            </a:r>
          </a:p>
          <a:p>
            <a:pPr marL="914400" lvl="1" indent="-514350">
              <a:buFont typeface="Calibri" pitchFamily="34" charset="0"/>
              <a:buAutoNum type="arabicPeriod"/>
              <a:defRPr/>
            </a:pPr>
            <a:r>
              <a:rPr lang="en-US" sz="2500" dirty="0">
                <a:solidFill>
                  <a:srgbClr val="000000"/>
                </a:solidFill>
                <a:latin typeface="Helvetica" pitchFamily="-106" charset="0"/>
              </a:rPr>
              <a:t>Structural</a:t>
            </a:r>
          </a:p>
          <a:p>
            <a:pPr marL="914400" lvl="1" indent="-514350">
              <a:buFont typeface="Calibri" pitchFamily="34" charset="0"/>
              <a:buAutoNum type="arabicPeriod"/>
              <a:defRPr/>
            </a:pPr>
            <a:r>
              <a:rPr lang="en-US" sz="2500" dirty="0">
                <a:solidFill>
                  <a:srgbClr val="000000"/>
                </a:solidFill>
                <a:latin typeface="Helvetica" pitchFamily="-106" charset="0"/>
              </a:rPr>
              <a:t>Cyclical </a:t>
            </a:r>
          </a:p>
          <a:p>
            <a:pPr marL="914400" lvl="1" indent="-514350">
              <a:buFont typeface="Calibri" pitchFamily="34" charset="0"/>
              <a:buAutoNum type="arabicPeriod"/>
              <a:defRPr/>
            </a:pPr>
            <a:r>
              <a:rPr lang="en-US" sz="2500" dirty="0">
                <a:solidFill>
                  <a:srgbClr val="000000"/>
                </a:solidFill>
                <a:latin typeface="Helvetica" pitchFamily="-106" charset="0"/>
              </a:rPr>
              <a:t>Seasonal</a:t>
            </a:r>
          </a:p>
          <a:p>
            <a:pPr>
              <a:defRPr/>
            </a:pPr>
            <a:endParaRPr lang="en-US" dirty="0"/>
          </a:p>
        </p:txBody>
      </p:sp>
      <p:pic>
        <p:nvPicPr>
          <p:cNvPr id="4" name="Picture 3" descr="P2.9.gif"/>
          <p:cNvPicPr>
            <a:picLocks noChangeAspect="1"/>
          </p:cNvPicPr>
          <p:nvPr/>
        </p:nvPicPr>
        <p:blipFill>
          <a:blip r:embed="rId2"/>
          <a:stretch>
            <a:fillRect/>
          </a:stretch>
        </p:blipFill>
        <p:spPr>
          <a:xfrm>
            <a:off x="6705601" y="4327965"/>
            <a:ext cx="2705099" cy="1828217"/>
          </a:xfrm>
          <a:prstGeom prst="rect">
            <a:avLst/>
          </a:prstGeom>
          <a:effectLst>
            <a:softEdge rad="889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1631768044"/>
      </p:ext>
    </p:extLst>
  </p:cSld>
  <p:clrMapOvr>
    <a:masterClrMapping/>
  </p:clrMapOvr>
  <mc:AlternateContent xmlns:mc="http://schemas.openxmlformats.org/markup-compatibility/2006">
    <mc:Choice xmlns:p14="http://schemas.microsoft.com/office/powerpoint/2010/main" Requires="p14">
      <p:transition spd="slow" p14:dur="2000" advTm="70268"/>
    </mc:Choice>
    <mc:Fallback>
      <p:transition spd="slow" advTm="7026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1828800" y="762001"/>
            <a:ext cx="8229600" cy="4525963"/>
          </a:xfrm>
        </p:spPr>
        <p:txBody>
          <a:bodyPr/>
          <a:lstStyle/>
          <a:p>
            <a:pPr algn="just"/>
            <a:r>
              <a:rPr lang="en-US" sz="2000" b="1" i="1">
                <a:ea typeface="ＭＳ Ｐゴシック" panose="020B0600070205080204" pitchFamily="34" charset="-128"/>
              </a:rPr>
              <a:t>Frictional unemployment </a:t>
            </a:r>
            <a:r>
              <a:rPr lang="en-US" sz="2000">
                <a:ea typeface="ＭＳ Ｐゴシック" panose="020B0600070205080204" pitchFamily="34" charset="-128"/>
              </a:rPr>
              <a:t>refers to those people who have quit work because they didn’t like the job, the boss, or the working conditions and who haven’t yet found a new job. It also refers to those people who are entering the labor force for the first time (e.g., new graduates) or are returning to the labor force after significant time away (e.g., parents who reared children). There will always be some frictional unemployment because it takes some time to find a first job or a new job.</a:t>
            </a:r>
          </a:p>
          <a:p>
            <a:pPr algn="just"/>
            <a:r>
              <a:rPr lang="en-US" sz="2000">
                <a:ea typeface="ＭＳ Ｐゴシック" panose="020B0600070205080204" pitchFamily="34" charset="-128"/>
              </a:rPr>
              <a:t>• </a:t>
            </a:r>
            <a:r>
              <a:rPr lang="en-US" sz="2000" b="1" i="1">
                <a:ea typeface="ＭＳ Ｐゴシック" panose="020B0600070205080204" pitchFamily="34" charset="-128"/>
              </a:rPr>
              <a:t>Structural unemployment </a:t>
            </a:r>
            <a:r>
              <a:rPr lang="en-US" sz="2000">
                <a:ea typeface="ＭＳ Ｐゴシック" panose="020B0600070205080204" pitchFamily="34" charset="-128"/>
              </a:rPr>
              <a:t>refers to unemployment caused by the restructuring of firms or by a mismatch between the skills (or location) of job seekers and the requirements (or location) of available jobs (e.g., coal miners in an area where mines have been closed).</a:t>
            </a:r>
          </a:p>
          <a:p>
            <a:pPr algn="just"/>
            <a:r>
              <a:rPr lang="en-US" sz="2000">
                <a:ea typeface="ＭＳ Ｐゴシック" panose="020B0600070205080204" pitchFamily="34" charset="-128"/>
              </a:rPr>
              <a:t>• </a:t>
            </a:r>
            <a:r>
              <a:rPr lang="en-US" sz="2000" b="1" i="1">
                <a:ea typeface="ＭＳ Ｐゴシック" panose="020B0600070205080204" pitchFamily="34" charset="-128"/>
              </a:rPr>
              <a:t>Cyclical unemployment </a:t>
            </a:r>
            <a:r>
              <a:rPr lang="en-US" sz="2000">
                <a:ea typeface="ＭＳ Ｐゴシック" panose="020B0600070205080204" pitchFamily="34" charset="-128"/>
              </a:rPr>
              <a:t>occurs because of a recession or a similar downturn in the business cycle (the ups and downs of business growth and decline over time). This type of unemployment is the most serious.</a:t>
            </a:r>
          </a:p>
          <a:p>
            <a:pPr algn="just"/>
            <a:r>
              <a:rPr lang="en-US" sz="2000">
                <a:ea typeface="ＭＳ Ｐゴシック" panose="020B0600070205080204" pitchFamily="34" charset="-128"/>
              </a:rPr>
              <a:t>• </a:t>
            </a:r>
            <a:r>
              <a:rPr lang="en-US" sz="2000" b="1" i="1">
                <a:ea typeface="ＭＳ Ｐゴシック" panose="020B0600070205080204" pitchFamily="34" charset="-128"/>
              </a:rPr>
              <a:t>Seasonal unemployment </a:t>
            </a:r>
            <a:r>
              <a:rPr lang="en-US" sz="2000">
                <a:ea typeface="ＭＳ Ｐゴシック" panose="020B0600070205080204" pitchFamily="34" charset="-128"/>
              </a:rPr>
              <a:t>occurs where demand for labor varies over the year, as with the harvesting of crops.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3102856242"/>
      </p:ext>
    </p:extLst>
  </p:cSld>
  <p:clrMapOvr>
    <a:masterClrMapping/>
  </p:clrMapOvr>
  <mc:AlternateContent xmlns:mc="http://schemas.openxmlformats.org/markup-compatibility/2006">
    <mc:Choice xmlns:p14="http://schemas.microsoft.com/office/powerpoint/2010/main" Requires="p14">
      <p:transition spd="slow" p14:dur="2000" advTm="185166"/>
    </mc:Choice>
    <mc:Fallback>
      <p:transition spd="slow" advTm="18516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9395" name="Title 1"/>
          <p:cNvSpPr>
            <a:spLocks noGrp="1"/>
          </p:cNvSpPr>
          <p:nvPr>
            <p:ph type="title"/>
          </p:nvPr>
        </p:nvSpPr>
        <p:spPr/>
        <p:txBody>
          <a:bodyPr/>
          <a:lstStyle/>
          <a:p>
            <a:r>
              <a:rPr lang="en-US" b="1" smtClean="0">
                <a:latin typeface="Helvetica" panose="020B0604020202020204" pitchFamily="34" charset="0"/>
                <a:ea typeface="ＭＳ Ｐゴシック" panose="020B0600070205080204" pitchFamily="34" charset="-128"/>
              </a:rPr>
              <a:t>INFLATION</a:t>
            </a:r>
            <a:endParaRPr lang="en-US" smtClean="0">
              <a:ea typeface="ＭＳ Ｐゴシック" panose="020B0600070205080204" pitchFamily="34" charset="-128"/>
            </a:endParaRPr>
          </a:p>
        </p:txBody>
      </p:sp>
      <p:sp>
        <p:nvSpPr>
          <p:cNvPr id="3" name="Content Placeholder 2"/>
          <p:cNvSpPr>
            <a:spLocks noGrp="1"/>
          </p:cNvSpPr>
          <p:nvPr>
            <p:ph idx="1"/>
          </p:nvPr>
        </p:nvSpPr>
        <p:spPr>
          <a:xfrm>
            <a:off x="1981200" y="1774479"/>
            <a:ext cx="8153400" cy="4351685"/>
          </a:xfrm>
        </p:spPr>
        <p:txBody>
          <a:bodyPr/>
          <a:lstStyle/>
          <a:p>
            <a:pPr marL="339725" indent="-339725" algn="just">
              <a:defRPr/>
            </a:pPr>
            <a:r>
              <a:rPr lang="en-US" sz="2400" b="1" dirty="0">
                <a:solidFill>
                  <a:srgbClr val="000000"/>
                </a:solidFill>
                <a:latin typeface="Helvetica" pitchFamily="-106" charset="0"/>
              </a:rPr>
              <a:t>Inflation -- </a:t>
            </a:r>
            <a:r>
              <a:rPr lang="en-US" sz="2400" i="1" dirty="0">
                <a:solidFill>
                  <a:srgbClr val="000000"/>
                </a:solidFill>
                <a:latin typeface="Helvetica" pitchFamily="-106" charset="0"/>
              </a:rPr>
              <a:t>The general rise in the prices of goods and services over time.</a:t>
            </a:r>
          </a:p>
          <a:p>
            <a:pPr marL="339725" indent="-339725" algn="just">
              <a:defRPr/>
            </a:pPr>
            <a:endParaRPr lang="en-US" sz="2400" b="1" dirty="0">
              <a:solidFill>
                <a:srgbClr val="000000"/>
              </a:solidFill>
              <a:latin typeface="Helvetica" pitchFamily="-106" charset="0"/>
            </a:endParaRPr>
          </a:p>
          <a:p>
            <a:pPr marL="339725" indent="-339725" algn="just">
              <a:defRPr/>
            </a:pPr>
            <a:r>
              <a:rPr lang="en-US" sz="2400" b="1" dirty="0">
                <a:solidFill>
                  <a:srgbClr val="000000"/>
                </a:solidFill>
                <a:latin typeface="Helvetica" pitchFamily="-106" charset="0"/>
              </a:rPr>
              <a:t>Disinflation -- </a:t>
            </a:r>
            <a:r>
              <a:rPr lang="en-US" sz="2400" i="1" dirty="0">
                <a:solidFill>
                  <a:srgbClr val="000000"/>
                </a:solidFill>
                <a:latin typeface="Helvetica" pitchFamily="-106" charset="0"/>
              </a:rPr>
              <a:t>When the price increases are slowing (inflation rate declining).</a:t>
            </a:r>
          </a:p>
          <a:p>
            <a:pPr marL="339725" indent="-339725" algn="just">
              <a:defRPr/>
            </a:pPr>
            <a:endParaRPr lang="en-US" sz="2400" b="1" dirty="0">
              <a:solidFill>
                <a:srgbClr val="000000"/>
              </a:solidFill>
              <a:latin typeface="Helvetica" pitchFamily="-106" charset="0"/>
            </a:endParaRPr>
          </a:p>
          <a:p>
            <a:pPr marL="339725" indent="-339725" algn="just">
              <a:defRPr/>
            </a:pPr>
            <a:r>
              <a:rPr lang="en-US" sz="2400" b="1" dirty="0">
                <a:solidFill>
                  <a:srgbClr val="000000"/>
                </a:solidFill>
                <a:latin typeface="Helvetica" pitchFamily="-106" charset="0"/>
              </a:rPr>
              <a:t>Deflation -- </a:t>
            </a:r>
            <a:r>
              <a:rPr lang="en-US" sz="2400" i="1" dirty="0">
                <a:solidFill>
                  <a:srgbClr val="000000"/>
                </a:solidFill>
                <a:latin typeface="Helvetica" pitchFamily="-106" charset="0"/>
              </a:rPr>
              <a:t>Prices are declining because too few dollars are chasing too many goods.</a:t>
            </a:r>
          </a:p>
          <a:p>
            <a:pPr marL="339725" indent="-339725" algn="just">
              <a:defRPr/>
            </a:pPr>
            <a:endParaRPr lang="en-US" sz="2400" i="1" dirty="0">
              <a:solidFill>
                <a:srgbClr val="000000"/>
              </a:solidFill>
              <a:latin typeface="Helvetica" pitchFamily="-106" charset="0"/>
            </a:endParaRPr>
          </a:p>
          <a:p>
            <a:pPr marL="339725" indent="-339725" algn="just">
              <a:defRPr/>
            </a:pPr>
            <a:r>
              <a:rPr lang="en-US" sz="2400" b="1" dirty="0">
                <a:solidFill>
                  <a:srgbClr val="000000"/>
                </a:solidFill>
                <a:latin typeface="Helvetica" pitchFamily="-106" charset="0"/>
              </a:rPr>
              <a:t>Stagflation -- </a:t>
            </a:r>
            <a:r>
              <a:rPr lang="en-US" sz="2400" i="1" dirty="0">
                <a:solidFill>
                  <a:srgbClr val="000000"/>
                </a:solidFill>
                <a:latin typeface="Helvetica" pitchFamily="-106" charset="0"/>
              </a:rPr>
              <a:t>Economy is slowing but prices are going up.</a:t>
            </a:r>
          </a:p>
          <a:p>
            <a:pPr>
              <a:defRP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2151806043"/>
      </p:ext>
    </p:extLst>
  </p:cSld>
  <p:clrMapOvr>
    <a:masterClrMapping/>
  </p:clrMapOvr>
  <mc:AlternateContent xmlns:mc="http://schemas.openxmlformats.org/markup-compatibility/2006">
    <mc:Choice xmlns:p14="http://schemas.microsoft.com/office/powerpoint/2010/main" Requires="p14">
      <p:transition spd="slow" p14:dur="2000" advTm="121145"/>
    </mc:Choice>
    <mc:Fallback>
      <p:transition spd="slow" advTm="12114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ubtitle 2"/>
          <p:cNvSpPr>
            <a:spLocks noGrp="1"/>
          </p:cNvSpPr>
          <p:nvPr>
            <p:ph type="subTitle" idx="1"/>
          </p:nvPr>
        </p:nvSpPr>
        <p:spPr/>
        <p:txBody>
          <a:bodyPr/>
          <a:lstStyle/>
          <a:p>
            <a:pPr eaLnBrk="1" hangingPunct="1"/>
            <a:endParaRPr lang="en-US" smtClean="0">
              <a:solidFill>
                <a:srgbClr val="898989"/>
              </a:solidFill>
              <a:ea typeface="ＭＳ Ｐゴシック" panose="020B0600070205080204" pitchFamily="34" charset="-128"/>
            </a:endParaRPr>
          </a:p>
        </p:txBody>
      </p:sp>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 name="Oval 4"/>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60421" name="TextBox 7"/>
          <p:cNvSpPr txBox="1">
            <a:spLocks noChangeArrowheads="1"/>
          </p:cNvSpPr>
          <p:nvPr/>
        </p:nvSpPr>
        <p:spPr bwMode="auto">
          <a:xfrm>
            <a:off x="9937750" y="1187450"/>
            <a:ext cx="50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FFD95C"/>
                </a:solidFill>
              </a:rPr>
              <a:t>*</a:t>
            </a:r>
          </a:p>
        </p:txBody>
      </p:sp>
      <p:sp>
        <p:nvSpPr>
          <p:cNvPr id="60422" name="TextBox 8"/>
          <p:cNvSpPr txBox="1">
            <a:spLocks noChangeArrowheads="1"/>
          </p:cNvSpPr>
          <p:nvPr/>
        </p:nvSpPr>
        <p:spPr bwMode="auto">
          <a:xfrm>
            <a:off x="8686800" y="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660066"/>
                </a:solidFill>
              </a:rPr>
              <a:t>*</a:t>
            </a:r>
          </a:p>
        </p:txBody>
      </p:sp>
      <p:sp>
        <p:nvSpPr>
          <p:cNvPr id="60423" name="TextBox 9"/>
          <p:cNvSpPr txBox="1">
            <a:spLocks noChangeArrowheads="1"/>
          </p:cNvSpPr>
          <p:nvPr/>
        </p:nvSpPr>
        <p:spPr bwMode="auto">
          <a:xfrm>
            <a:off x="8839200" y="496889"/>
            <a:ext cx="1866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500" i="1">
                <a:solidFill>
                  <a:prstClr val="white"/>
                </a:solidFill>
                <a:latin typeface="Helvetica" panose="020B0604020202020204" pitchFamily="34" charset="0"/>
              </a:rPr>
              <a:t>Productivity in</a:t>
            </a:r>
          </a:p>
          <a:p>
            <a:pPr defTabSz="457200" fontAlgn="base">
              <a:spcBef>
                <a:spcPct val="0"/>
              </a:spcBef>
              <a:spcAft>
                <a:spcPct val="0"/>
              </a:spcAft>
              <a:buFont typeface="Arial" panose="020B0604020202020204" pitchFamily="34" charset="0"/>
              <a:buNone/>
            </a:pPr>
            <a:r>
              <a:rPr lang="en-US" sz="1500" i="1">
                <a:solidFill>
                  <a:prstClr val="white"/>
                </a:solidFill>
                <a:latin typeface="Helvetica" panose="020B0604020202020204" pitchFamily="34" charset="0"/>
              </a:rPr>
              <a:t>the United States</a:t>
            </a:r>
            <a:endParaRPr lang="en-US" sz="1500">
              <a:solidFill>
                <a:prstClr val="white"/>
              </a:solidFill>
              <a:latin typeface="Helvetica" panose="020B0604020202020204" pitchFamily="34" charset="0"/>
            </a:endParaRPr>
          </a:p>
        </p:txBody>
      </p:sp>
      <p:sp>
        <p:nvSpPr>
          <p:cNvPr id="60424" name="TextBox 13"/>
          <p:cNvSpPr txBox="1">
            <a:spLocks noChangeArrowheads="1"/>
          </p:cNvSpPr>
          <p:nvPr/>
        </p:nvSpPr>
        <p:spPr bwMode="auto">
          <a:xfrm>
            <a:off x="2057400" y="1676400"/>
            <a:ext cx="8077200" cy="262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Aft>
                <a:spcPct val="0"/>
              </a:spcAft>
              <a:buFontTx/>
              <a:buChar char="•"/>
            </a:pPr>
            <a:r>
              <a:rPr lang="en-US" sz="2700">
                <a:solidFill>
                  <a:srgbClr val="000000"/>
                </a:solidFill>
                <a:latin typeface="Helvetica" panose="020B0604020202020204" pitchFamily="34" charset="0"/>
              </a:rPr>
              <a:t>Productivity in the service sector grows slowly because of less new technology. </a:t>
            </a:r>
            <a:endParaRPr lang="en-US" sz="1000">
              <a:solidFill>
                <a:srgbClr val="000000"/>
              </a:solidFill>
              <a:latin typeface="Helvetica" panose="020B0604020202020204" pitchFamily="34" charset="0"/>
            </a:endParaRPr>
          </a:p>
          <a:p>
            <a:pPr defTabSz="457200" fontAlgn="base">
              <a:spcAft>
                <a:spcPct val="0"/>
              </a:spcAft>
              <a:buFont typeface="Arial" panose="020B0604020202020204" pitchFamily="34" charset="0"/>
              <a:buNone/>
            </a:pPr>
            <a:endParaRPr lang="en-US" sz="1000">
              <a:solidFill>
                <a:srgbClr val="000000"/>
              </a:solidFill>
              <a:latin typeface="Helvetica" panose="020B0604020202020204" pitchFamily="34" charset="0"/>
            </a:endParaRPr>
          </a:p>
          <a:p>
            <a:pPr defTabSz="457200" fontAlgn="base">
              <a:spcAft>
                <a:spcPct val="0"/>
              </a:spcAft>
              <a:buFontTx/>
              <a:buChar char="•"/>
            </a:pPr>
            <a:r>
              <a:rPr lang="en-US" sz="2700">
                <a:solidFill>
                  <a:srgbClr val="000000"/>
                </a:solidFill>
                <a:latin typeface="Helvetica" panose="020B0604020202020204" pitchFamily="34" charset="0"/>
              </a:rPr>
              <a:t>Productivity in the U.S. has risen due to the technological advances that have made production faster and easier.</a:t>
            </a:r>
          </a:p>
          <a:p>
            <a:pPr defTabSz="457200" fontAlgn="base">
              <a:spcAft>
                <a:spcPct val="0"/>
              </a:spcAft>
              <a:buFont typeface="Arial" panose="020B0604020202020204" pitchFamily="34" charset="0"/>
              <a:buNone/>
            </a:pPr>
            <a:endParaRPr lang="en-US" sz="1000">
              <a:solidFill>
                <a:srgbClr val="000000"/>
              </a:solidFill>
              <a:latin typeface="Helvetica" panose="020B0604020202020204" pitchFamily="34" charset="0"/>
            </a:endParaRPr>
          </a:p>
        </p:txBody>
      </p:sp>
      <p:sp>
        <p:nvSpPr>
          <p:cNvPr id="60425" name="Title 1"/>
          <p:cNvSpPr>
            <a:spLocks noGrp="1"/>
          </p:cNvSpPr>
          <p:nvPr>
            <p:ph type="ctrTitle"/>
          </p:nvPr>
        </p:nvSpPr>
        <p:spPr>
          <a:xfrm>
            <a:off x="1905000" y="53976"/>
            <a:ext cx="7772400" cy="1470025"/>
          </a:xfrm>
        </p:spPr>
        <p:txBody>
          <a:bodyPr/>
          <a:lstStyle/>
          <a:p>
            <a:pPr eaLnBrk="1" hangingPunct="1"/>
            <a:r>
              <a:rPr lang="en-US" sz="3200" b="1">
                <a:latin typeface="Helvetica" panose="020B0604020202020204" pitchFamily="34" charset="0"/>
                <a:ea typeface="ＭＳ Ｐゴシック" panose="020B0600070205080204" pitchFamily="34" charset="-128"/>
              </a:rPr>
              <a:t>PRODUCTIVITY</a:t>
            </a:r>
          </a:p>
        </p:txBody>
      </p:sp>
      <p:sp>
        <p:nvSpPr>
          <p:cNvPr id="60426" name="TextBox 10"/>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b="1">
                <a:solidFill>
                  <a:prstClr val="white"/>
                </a:solidFill>
                <a:latin typeface="Helvetica" panose="020B0604020202020204" pitchFamily="34" charset="0"/>
              </a:rPr>
              <a:t>LG5</a:t>
            </a:r>
          </a:p>
        </p:txBody>
      </p:sp>
      <p:sp>
        <p:nvSpPr>
          <p:cNvPr id="60428" name="Rectangle 4"/>
          <p:cNvSpPr>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sz="1200">
                <a:solidFill>
                  <a:prstClr val="black"/>
                </a:solidFill>
                <a:latin typeface="Times New Roman" panose="02020603050405020304" pitchFamily="18" charset="0"/>
                <a:cs typeface="Arial" panose="020B0604020202020204" pitchFamily="34" charset="0"/>
              </a:rPr>
              <a:t>2-</a:t>
            </a:r>
            <a:fld id="{ABF64DE7-A452-4EF0-A7B8-BE5E4F6FB16E}" type="slidenum">
              <a:rPr lang="en-US" sz="1200">
                <a:solidFill>
                  <a:prstClr val="black"/>
                </a:solidFill>
                <a:latin typeface="Times New Roman" panose="02020603050405020304" pitchFamily="18" charset="0"/>
                <a:cs typeface="Arial" panose="020B0604020202020204" pitchFamily="34" charset="0"/>
              </a:rPr>
              <a:pPr algn="r" fontAlgn="base">
                <a:spcBef>
                  <a:spcPct val="0"/>
                </a:spcBef>
                <a:spcAft>
                  <a:spcPct val="0"/>
                </a:spcAft>
                <a:buFontTx/>
                <a:buNone/>
              </a:pPr>
              <a:t>15</a:t>
            </a:fld>
            <a:endParaRPr lang="en-US" sz="1200">
              <a:solidFill>
                <a:prstClr val="black"/>
              </a:solidFill>
              <a:latin typeface="Times New Roman" panose="02020603050405020304" pitchFamily="18"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1721244131"/>
      </p:ext>
    </p:extLst>
  </p:cSld>
  <p:clrMapOvr>
    <a:masterClrMapping/>
  </p:clrMapOvr>
  <mc:AlternateContent xmlns:mc="http://schemas.openxmlformats.org/markup-compatibility/2006">
    <mc:Choice xmlns:p14="http://schemas.microsoft.com/office/powerpoint/2010/main" Requires="p14">
      <p:transition spd="slow" p14:dur="2000" advTm="22956"/>
    </mc:Choice>
    <mc:Fallback>
      <p:transition spd="slow" advTm="2295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ubtitle 2"/>
          <p:cNvSpPr>
            <a:spLocks noGrp="1"/>
          </p:cNvSpPr>
          <p:nvPr>
            <p:ph type="subTitle" idx="1"/>
          </p:nvPr>
        </p:nvSpPr>
        <p:spPr/>
        <p:txBody>
          <a:bodyPr/>
          <a:lstStyle/>
          <a:p>
            <a:pPr eaLnBrk="1" hangingPunct="1"/>
            <a:endParaRPr lang="en-US" smtClean="0">
              <a:solidFill>
                <a:srgbClr val="898989"/>
              </a:solidFill>
              <a:ea typeface="ＭＳ Ｐゴシック" panose="020B0600070205080204" pitchFamily="34" charset="-128"/>
            </a:endParaRPr>
          </a:p>
        </p:txBody>
      </p:sp>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 name="Oval 4"/>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62469" name="TextBox 7"/>
          <p:cNvSpPr txBox="1">
            <a:spLocks noChangeArrowheads="1"/>
          </p:cNvSpPr>
          <p:nvPr/>
        </p:nvSpPr>
        <p:spPr bwMode="auto">
          <a:xfrm>
            <a:off x="9937750" y="1187450"/>
            <a:ext cx="50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FFD95C"/>
                </a:solidFill>
              </a:rPr>
              <a:t>*</a:t>
            </a:r>
          </a:p>
        </p:txBody>
      </p:sp>
      <p:sp>
        <p:nvSpPr>
          <p:cNvPr id="62470" name="TextBox 8"/>
          <p:cNvSpPr txBox="1">
            <a:spLocks noChangeArrowheads="1"/>
          </p:cNvSpPr>
          <p:nvPr/>
        </p:nvSpPr>
        <p:spPr bwMode="auto">
          <a:xfrm>
            <a:off x="8686800" y="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660066"/>
                </a:solidFill>
              </a:rPr>
              <a:t>*</a:t>
            </a:r>
          </a:p>
        </p:txBody>
      </p:sp>
      <p:sp>
        <p:nvSpPr>
          <p:cNvPr id="62471" name="TextBox 9"/>
          <p:cNvSpPr txBox="1">
            <a:spLocks noChangeArrowheads="1"/>
          </p:cNvSpPr>
          <p:nvPr/>
        </p:nvSpPr>
        <p:spPr bwMode="auto">
          <a:xfrm>
            <a:off x="8839200" y="527050"/>
            <a:ext cx="1866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i="1">
                <a:solidFill>
                  <a:prstClr val="white"/>
                </a:solidFill>
                <a:latin typeface="Helvetica" panose="020B0604020202020204" pitchFamily="34" charset="0"/>
              </a:rPr>
              <a:t>The Business Cycle</a:t>
            </a:r>
            <a:endParaRPr lang="en-US" sz="1700">
              <a:solidFill>
                <a:prstClr val="white"/>
              </a:solidFill>
              <a:latin typeface="Helvetica" panose="020B0604020202020204" pitchFamily="34" charset="0"/>
            </a:endParaRPr>
          </a:p>
        </p:txBody>
      </p:sp>
      <p:sp>
        <p:nvSpPr>
          <p:cNvPr id="62472" name="TextBox 13"/>
          <p:cNvSpPr txBox="1">
            <a:spLocks noChangeArrowheads="1"/>
          </p:cNvSpPr>
          <p:nvPr/>
        </p:nvSpPr>
        <p:spPr bwMode="auto">
          <a:xfrm>
            <a:off x="2057400" y="1779588"/>
            <a:ext cx="79248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923925" indent="-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Aft>
                <a:spcPts val="1200"/>
              </a:spcAft>
            </a:pPr>
            <a:r>
              <a:rPr lang="en-US" sz="2700" b="1" dirty="0">
                <a:solidFill>
                  <a:srgbClr val="000000"/>
                </a:solidFill>
                <a:latin typeface="Helvetica" panose="020B0604020202020204" pitchFamily="34" charset="0"/>
              </a:rPr>
              <a:t>Business Cycles -- </a:t>
            </a:r>
            <a:r>
              <a:rPr lang="en-US" sz="2500" i="1" dirty="0">
                <a:solidFill>
                  <a:srgbClr val="000000"/>
                </a:solidFill>
                <a:latin typeface="Helvetica" panose="020B0604020202020204" pitchFamily="34" charset="0"/>
              </a:rPr>
              <a:t>Periodic rises and falls that occur in economies over time. </a:t>
            </a:r>
          </a:p>
          <a:p>
            <a:pPr defTabSz="457200" fontAlgn="base">
              <a:spcAft>
                <a:spcPct val="0"/>
              </a:spcAft>
            </a:pPr>
            <a:r>
              <a:rPr lang="en-US" sz="2700" b="1" dirty="0">
                <a:solidFill>
                  <a:srgbClr val="000000"/>
                </a:solidFill>
                <a:latin typeface="Helvetica" panose="020B0604020202020204" pitchFamily="34" charset="0"/>
              </a:rPr>
              <a:t>Four Phases of Long-Term Business Cycles:</a:t>
            </a:r>
            <a:endParaRPr lang="en-US" sz="2700" dirty="0">
              <a:solidFill>
                <a:srgbClr val="000000"/>
              </a:solidFill>
              <a:latin typeface="Helvetica" panose="020B0604020202020204" pitchFamily="34" charset="0"/>
            </a:endParaRPr>
          </a:p>
          <a:p>
            <a:pPr lvl="1" defTabSz="457200" fontAlgn="base">
              <a:spcAft>
                <a:spcPct val="0"/>
              </a:spcAft>
              <a:buFont typeface="Calibri" panose="020F0502020204030204" pitchFamily="34" charset="0"/>
              <a:buAutoNum type="arabicPeriod"/>
            </a:pPr>
            <a:r>
              <a:rPr lang="en-US" sz="2500" dirty="0">
                <a:solidFill>
                  <a:srgbClr val="000000"/>
                </a:solidFill>
                <a:latin typeface="Helvetica" panose="020B0604020202020204" pitchFamily="34" charset="0"/>
              </a:rPr>
              <a:t>Economic Boom</a:t>
            </a:r>
          </a:p>
          <a:p>
            <a:pPr lvl="1" defTabSz="457200" fontAlgn="base">
              <a:spcAft>
                <a:spcPct val="0"/>
              </a:spcAft>
              <a:buFont typeface="Calibri" panose="020F0502020204030204" pitchFamily="34" charset="0"/>
              <a:buAutoNum type="arabicPeriod"/>
            </a:pPr>
            <a:r>
              <a:rPr lang="en-US" sz="2500" dirty="0">
                <a:solidFill>
                  <a:srgbClr val="000000"/>
                </a:solidFill>
                <a:latin typeface="Helvetica" panose="020B0604020202020204" pitchFamily="34" charset="0"/>
              </a:rPr>
              <a:t>Recession – Two or more consecutive quarters of decline in the GDP.</a:t>
            </a:r>
          </a:p>
          <a:p>
            <a:pPr lvl="1" defTabSz="457200" fontAlgn="base">
              <a:spcAft>
                <a:spcPct val="0"/>
              </a:spcAft>
              <a:buFont typeface="Calibri" panose="020F0502020204030204" pitchFamily="34" charset="0"/>
              <a:buAutoNum type="arabicPeriod"/>
            </a:pPr>
            <a:r>
              <a:rPr lang="en-US" sz="2500" dirty="0">
                <a:solidFill>
                  <a:srgbClr val="000000"/>
                </a:solidFill>
                <a:latin typeface="Helvetica" panose="020B0604020202020204" pitchFamily="34" charset="0"/>
              </a:rPr>
              <a:t>Depression – A severe recession.</a:t>
            </a:r>
          </a:p>
          <a:p>
            <a:pPr lvl="1" defTabSz="457200" fontAlgn="base">
              <a:spcAft>
                <a:spcPct val="0"/>
              </a:spcAft>
              <a:buFont typeface="Calibri" panose="020F0502020204030204" pitchFamily="34" charset="0"/>
              <a:buAutoNum type="arabicPeriod"/>
            </a:pPr>
            <a:r>
              <a:rPr lang="en-US" sz="2500" dirty="0">
                <a:solidFill>
                  <a:srgbClr val="000000"/>
                </a:solidFill>
                <a:latin typeface="Helvetica" panose="020B0604020202020204" pitchFamily="34" charset="0"/>
              </a:rPr>
              <a:t>Recovery – When the economy stabilizes and starts to grow. This leads to an Economic Boom.</a:t>
            </a:r>
          </a:p>
        </p:txBody>
      </p:sp>
      <p:sp>
        <p:nvSpPr>
          <p:cNvPr id="62473" name="Title 1"/>
          <p:cNvSpPr>
            <a:spLocks noGrp="1"/>
          </p:cNvSpPr>
          <p:nvPr>
            <p:ph type="ctrTitle"/>
          </p:nvPr>
        </p:nvSpPr>
        <p:spPr>
          <a:xfrm>
            <a:off x="1828800" y="53976"/>
            <a:ext cx="7772400" cy="1470025"/>
          </a:xfrm>
        </p:spPr>
        <p:txBody>
          <a:bodyPr/>
          <a:lstStyle/>
          <a:p>
            <a:pPr eaLnBrk="1" hangingPunct="1"/>
            <a:r>
              <a:rPr lang="en-US" sz="3200" b="1">
                <a:latin typeface="Helvetica" panose="020B0604020202020204" pitchFamily="34" charset="0"/>
                <a:ea typeface="ＭＳ Ｐゴシック" panose="020B0600070205080204" pitchFamily="34" charset="-128"/>
              </a:rPr>
              <a:t>BUSINESS CYCLES</a:t>
            </a:r>
          </a:p>
        </p:txBody>
      </p:sp>
      <p:sp>
        <p:nvSpPr>
          <p:cNvPr id="62474" name="TextBox 9"/>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b="1">
                <a:solidFill>
                  <a:prstClr val="white"/>
                </a:solidFill>
                <a:latin typeface="Helvetica" panose="020B0604020202020204" pitchFamily="34" charset="0"/>
              </a:rPr>
              <a:t>LG5</a:t>
            </a:r>
          </a:p>
        </p:txBody>
      </p:sp>
      <p:sp>
        <p:nvSpPr>
          <p:cNvPr id="62475" name="Rectangle 4"/>
          <p:cNvSpPr>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sz="1200">
                <a:solidFill>
                  <a:prstClr val="black"/>
                </a:solidFill>
                <a:latin typeface="Times New Roman" panose="02020603050405020304" pitchFamily="18" charset="0"/>
                <a:cs typeface="Arial" panose="020B0604020202020204" pitchFamily="34" charset="0"/>
              </a:rPr>
              <a:t>2-</a:t>
            </a:r>
            <a:fld id="{5907C996-7DB2-4145-82B8-A07450968EE4}" type="slidenum">
              <a:rPr lang="en-US" sz="1200">
                <a:solidFill>
                  <a:prstClr val="black"/>
                </a:solidFill>
                <a:latin typeface="Times New Roman" panose="02020603050405020304" pitchFamily="18" charset="0"/>
                <a:cs typeface="Arial" panose="020B0604020202020204" pitchFamily="34" charset="0"/>
              </a:rPr>
              <a:pPr algn="r" fontAlgn="base">
                <a:spcBef>
                  <a:spcPct val="0"/>
                </a:spcBef>
                <a:spcAft>
                  <a:spcPct val="0"/>
                </a:spcAft>
                <a:buFontTx/>
                <a:buNone/>
              </a:pPr>
              <a:t>16</a:t>
            </a:fld>
            <a:endParaRPr lang="en-US" sz="1200">
              <a:solidFill>
                <a:prstClr val="black"/>
              </a:solidFill>
              <a:latin typeface="Times New Roman" panose="02020603050405020304" pitchFamily="18"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4057233426"/>
      </p:ext>
    </p:extLst>
  </p:cSld>
  <p:clrMapOvr>
    <a:masterClrMapping/>
  </p:clrMapOvr>
  <mc:AlternateContent xmlns:mc="http://schemas.openxmlformats.org/markup-compatibility/2006">
    <mc:Choice xmlns:p14="http://schemas.microsoft.com/office/powerpoint/2010/main" Requires="p14">
      <p:transition spd="slow" p14:dur="2000" advTm="69349"/>
    </mc:Choice>
    <mc:Fallback>
      <p:transition spd="slow" advTm="6934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ubtitle 2"/>
          <p:cNvSpPr>
            <a:spLocks noGrp="1"/>
          </p:cNvSpPr>
          <p:nvPr>
            <p:ph type="subTitle" idx="1"/>
          </p:nvPr>
        </p:nvSpPr>
        <p:spPr/>
        <p:txBody>
          <a:bodyPr/>
          <a:lstStyle/>
          <a:p>
            <a:pPr eaLnBrk="1" hangingPunct="1"/>
            <a:endParaRPr lang="en-US" smtClean="0">
              <a:solidFill>
                <a:srgbClr val="898989"/>
              </a:solidFill>
              <a:ea typeface="ＭＳ Ｐゴシック" panose="020B0600070205080204" pitchFamily="34" charset="-128"/>
            </a:endParaRPr>
          </a:p>
        </p:txBody>
      </p:sp>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 name="Oval 4"/>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64517" name="TextBox 7"/>
          <p:cNvSpPr txBox="1">
            <a:spLocks noChangeArrowheads="1"/>
          </p:cNvSpPr>
          <p:nvPr/>
        </p:nvSpPr>
        <p:spPr bwMode="auto">
          <a:xfrm>
            <a:off x="9937750" y="1187450"/>
            <a:ext cx="50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FFD95C"/>
                </a:solidFill>
              </a:rPr>
              <a:t>*</a:t>
            </a:r>
          </a:p>
        </p:txBody>
      </p:sp>
      <p:sp>
        <p:nvSpPr>
          <p:cNvPr id="64518" name="TextBox 8"/>
          <p:cNvSpPr txBox="1">
            <a:spLocks noChangeArrowheads="1"/>
          </p:cNvSpPr>
          <p:nvPr/>
        </p:nvSpPr>
        <p:spPr bwMode="auto">
          <a:xfrm>
            <a:off x="8686800" y="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660066"/>
                </a:solidFill>
              </a:rPr>
              <a:t>*</a:t>
            </a:r>
          </a:p>
        </p:txBody>
      </p:sp>
      <p:sp>
        <p:nvSpPr>
          <p:cNvPr id="64519" name="TextBox 9"/>
          <p:cNvSpPr txBox="1">
            <a:spLocks noChangeArrowheads="1"/>
          </p:cNvSpPr>
          <p:nvPr/>
        </p:nvSpPr>
        <p:spPr bwMode="auto">
          <a:xfrm>
            <a:off x="8877300" y="444500"/>
            <a:ext cx="18669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400" i="1">
                <a:solidFill>
                  <a:prstClr val="white"/>
                </a:solidFill>
                <a:latin typeface="Helvetica" panose="020B0604020202020204" pitchFamily="34" charset="0"/>
              </a:rPr>
              <a:t>Stabilizing the Economy Through Fiscal Policy</a:t>
            </a:r>
            <a:endParaRPr lang="en-US" sz="1400">
              <a:solidFill>
                <a:prstClr val="white"/>
              </a:solidFill>
              <a:latin typeface="Helvetica" panose="020B0604020202020204" pitchFamily="34" charset="0"/>
            </a:endParaRPr>
          </a:p>
        </p:txBody>
      </p:sp>
      <p:sp>
        <p:nvSpPr>
          <p:cNvPr id="64520" name="TextBox 13"/>
          <p:cNvSpPr txBox="1">
            <a:spLocks noChangeArrowheads="1"/>
          </p:cNvSpPr>
          <p:nvPr/>
        </p:nvSpPr>
        <p:spPr bwMode="auto">
          <a:xfrm>
            <a:off x="2057400" y="1828800"/>
            <a:ext cx="80772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4963" indent="-334963">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914400" indent="-5143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ts val="1800"/>
              </a:spcAft>
            </a:pPr>
            <a:r>
              <a:rPr lang="en-US" sz="2700" b="1">
                <a:solidFill>
                  <a:srgbClr val="000000"/>
                </a:solidFill>
                <a:latin typeface="Helvetica" panose="020B0604020202020204" pitchFamily="34" charset="0"/>
              </a:rPr>
              <a:t>Fiscal Policy -- </a:t>
            </a:r>
            <a:r>
              <a:rPr lang="en-US" sz="2500" i="1">
                <a:solidFill>
                  <a:srgbClr val="000000"/>
                </a:solidFill>
                <a:latin typeface="Helvetica" panose="020B0604020202020204" pitchFamily="34" charset="0"/>
              </a:rPr>
              <a:t>The federal government’s efforts to keep the economy stable by increasing or decreasing taxes or government spending. </a:t>
            </a:r>
          </a:p>
          <a:p>
            <a:pPr defTabSz="457200" fontAlgn="base">
              <a:spcAft>
                <a:spcPct val="0"/>
              </a:spcAft>
            </a:pPr>
            <a:r>
              <a:rPr lang="en-US" sz="2700" b="1">
                <a:solidFill>
                  <a:srgbClr val="000000"/>
                </a:solidFill>
                <a:latin typeface="Helvetica" panose="020B0604020202020204" pitchFamily="34" charset="0"/>
              </a:rPr>
              <a:t>Tools of Fiscal Policy:</a:t>
            </a:r>
            <a:endParaRPr lang="en-US" sz="2700">
              <a:solidFill>
                <a:srgbClr val="000000"/>
              </a:solidFill>
              <a:latin typeface="Helvetica" panose="020B0604020202020204" pitchFamily="34" charset="0"/>
            </a:endParaRPr>
          </a:p>
          <a:p>
            <a:pPr lvl="1" defTabSz="457200" fontAlgn="base">
              <a:spcAft>
                <a:spcPct val="0"/>
              </a:spcAft>
              <a:buFont typeface="Lucida Grande" pitchFamily="-106" charset="0"/>
              <a:buChar char="-"/>
            </a:pPr>
            <a:r>
              <a:rPr lang="en-US" sz="2500">
                <a:solidFill>
                  <a:srgbClr val="000000"/>
                </a:solidFill>
                <a:latin typeface="Helvetica" panose="020B0604020202020204" pitchFamily="34" charset="0"/>
              </a:rPr>
              <a:t>Taxation</a:t>
            </a:r>
          </a:p>
          <a:p>
            <a:pPr lvl="1" defTabSz="457200" fontAlgn="base">
              <a:spcAft>
                <a:spcPct val="0"/>
              </a:spcAft>
              <a:buFont typeface="Lucida Grande" pitchFamily="-106" charset="0"/>
              <a:buChar char="-"/>
            </a:pPr>
            <a:r>
              <a:rPr lang="en-US" sz="2500">
                <a:solidFill>
                  <a:srgbClr val="000000"/>
                </a:solidFill>
                <a:latin typeface="Helvetica" panose="020B0604020202020204" pitchFamily="34" charset="0"/>
              </a:rPr>
              <a:t>Government Spending</a:t>
            </a:r>
          </a:p>
        </p:txBody>
      </p:sp>
      <p:sp>
        <p:nvSpPr>
          <p:cNvPr id="64521" name="Title 1"/>
          <p:cNvSpPr>
            <a:spLocks noGrp="1"/>
          </p:cNvSpPr>
          <p:nvPr>
            <p:ph type="ctrTitle"/>
          </p:nvPr>
        </p:nvSpPr>
        <p:spPr>
          <a:xfrm>
            <a:off x="1981200" y="53976"/>
            <a:ext cx="7772400" cy="1470025"/>
          </a:xfrm>
        </p:spPr>
        <p:txBody>
          <a:bodyPr/>
          <a:lstStyle/>
          <a:p>
            <a:pPr eaLnBrk="1" hangingPunct="1"/>
            <a:r>
              <a:rPr lang="en-US" sz="3200" b="1">
                <a:latin typeface="Helvetica" panose="020B0604020202020204" pitchFamily="34" charset="0"/>
                <a:ea typeface="ＭＳ Ｐゴシック" panose="020B0600070205080204" pitchFamily="34" charset="-128"/>
              </a:rPr>
              <a:t>FISCAL POLICY</a:t>
            </a:r>
          </a:p>
        </p:txBody>
      </p:sp>
      <p:sp>
        <p:nvSpPr>
          <p:cNvPr id="64522" name="TextBox 9"/>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b="1">
                <a:solidFill>
                  <a:prstClr val="white"/>
                </a:solidFill>
                <a:latin typeface="Helvetica" panose="020B0604020202020204" pitchFamily="34" charset="0"/>
              </a:rPr>
              <a:t>LG6</a:t>
            </a:r>
          </a:p>
        </p:txBody>
      </p:sp>
      <p:sp>
        <p:nvSpPr>
          <p:cNvPr id="64523" name="Rectangle 4"/>
          <p:cNvSpPr>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sz="1200">
                <a:solidFill>
                  <a:prstClr val="black"/>
                </a:solidFill>
                <a:latin typeface="Times New Roman" panose="02020603050405020304" pitchFamily="18" charset="0"/>
                <a:cs typeface="Arial" panose="020B0604020202020204" pitchFamily="34" charset="0"/>
              </a:rPr>
              <a:t>2-</a:t>
            </a:r>
            <a:fld id="{CA379594-6119-4B2C-9551-FDBE2BBCC25A}" type="slidenum">
              <a:rPr lang="en-US" sz="1200">
                <a:solidFill>
                  <a:prstClr val="black"/>
                </a:solidFill>
                <a:latin typeface="Times New Roman" panose="02020603050405020304" pitchFamily="18" charset="0"/>
                <a:cs typeface="Arial" panose="020B0604020202020204" pitchFamily="34" charset="0"/>
              </a:rPr>
              <a:pPr algn="r" fontAlgn="base">
                <a:spcBef>
                  <a:spcPct val="0"/>
                </a:spcBef>
                <a:spcAft>
                  <a:spcPct val="0"/>
                </a:spcAft>
                <a:buFontTx/>
                <a:buNone/>
              </a:pPr>
              <a:t>17</a:t>
            </a:fld>
            <a:endParaRPr lang="en-US" sz="1200">
              <a:solidFill>
                <a:prstClr val="black"/>
              </a:solidFill>
              <a:latin typeface="Times New Roman" panose="02020603050405020304" pitchFamily="18"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3626959543"/>
      </p:ext>
    </p:extLst>
  </p:cSld>
  <p:clrMapOvr>
    <a:masterClrMapping/>
  </p:clrMapOvr>
  <mc:AlternateContent xmlns:mc="http://schemas.openxmlformats.org/markup-compatibility/2006">
    <mc:Choice xmlns:p14="http://schemas.microsoft.com/office/powerpoint/2010/main" Requires="p14">
      <p:transition spd="slow" p14:dur="2000" advTm="20217"/>
    </mc:Choice>
    <mc:Fallback>
      <p:transition spd="slow" advTm="2021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ubtitle 2"/>
          <p:cNvSpPr>
            <a:spLocks noGrp="1"/>
          </p:cNvSpPr>
          <p:nvPr>
            <p:ph type="subTitle" idx="1"/>
          </p:nvPr>
        </p:nvSpPr>
        <p:spPr/>
        <p:txBody>
          <a:bodyPr/>
          <a:lstStyle/>
          <a:p>
            <a:pPr eaLnBrk="1" hangingPunct="1"/>
            <a:endParaRPr lang="en-US" smtClean="0">
              <a:solidFill>
                <a:srgbClr val="898989"/>
              </a:solidFill>
              <a:ea typeface="ＭＳ Ｐゴシック" panose="020B0600070205080204" pitchFamily="34" charset="-128"/>
            </a:endParaRPr>
          </a:p>
        </p:txBody>
      </p:sp>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 name="Oval 4"/>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66565" name="TextBox 7"/>
          <p:cNvSpPr txBox="1">
            <a:spLocks noChangeArrowheads="1"/>
          </p:cNvSpPr>
          <p:nvPr/>
        </p:nvSpPr>
        <p:spPr bwMode="auto">
          <a:xfrm>
            <a:off x="9937750" y="1187450"/>
            <a:ext cx="50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FFD95C"/>
                </a:solidFill>
              </a:rPr>
              <a:t>*</a:t>
            </a:r>
          </a:p>
        </p:txBody>
      </p:sp>
      <p:sp>
        <p:nvSpPr>
          <p:cNvPr id="66566" name="TextBox 8"/>
          <p:cNvSpPr txBox="1">
            <a:spLocks noChangeArrowheads="1"/>
          </p:cNvSpPr>
          <p:nvPr/>
        </p:nvSpPr>
        <p:spPr bwMode="auto">
          <a:xfrm>
            <a:off x="8686800" y="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660066"/>
                </a:solidFill>
              </a:rPr>
              <a:t>*</a:t>
            </a:r>
          </a:p>
        </p:txBody>
      </p:sp>
      <p:sp>
        <p:nvSpPr>
          <p:cNvPr id="66567" name="TextBox 9"/>
          <p:cNvSpPr txBox="1">
            <a:spLocks noChangeArrowheads="1"/>
          </p:cNvSpPr>
          <p:nvPr/>
        </p:nvSpPr>
        <p:spPr bwMode="auto">
          <a:xfrm>
            <a:off x="8839200" y="444501"/>
            <a:ext cx="1866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500" i="1">
                <a:solidFill>
                  <a:prstClr val="white"/>
                </a:solidFill>
                <a:latin typeface="Helvetica" panose="020B0604020202020204" pitchFamily="34" charset="0"/>
              </a:rPr>
              <a:t>Using Monetary Policy to Keep the Economy Growing</a:t>
            </a:r>
            <a:endParaRPr lang="en-US" sz="1500">
              <a:solidFill>
                <a:prstClr val="white"/>
              </a:solidFill>
              <a:latin typeface="Helvetica" panose="020B0604020202020204" pitchFamily="34" charset="0"/>
            </a:endParaRPr>
          </a:p>
        </p:txBody>
      </p:sp>
      <p:sp>
        <p:nvSpPr>
          <p:cNvPr id="66568" name="TextBox 13"/>
          <p:cNvSpPr txBox="1">
            <a:spLocks noChangeArrowheads="1"/>
          </p:cNvSpPr>
          <p:nvPr/>
        </p:nvSpPr>
        <p:spPr bwMode="auto">
          <a:xfrm>
            <a:off x="1981200" y="1905001"/>
            <a:ext cx="7924800" cy="434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4963" indent="-334963">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34963" indent="-334963">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863600" indent="-4064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Aft>
                <a:spcPct val="0"/>
              </a:spcAft>
            </a:pPr>
            <a:r>
              <a:rPr lang="en-US" sz="2700" b="1">
                <a:solidFill>
                  <a:srgbClr val="000000"/>
                </a:solidFill>
                <a:latin typeface="Helvetica" panose="020B0604020202020204" pitchFamily="34" charset="0"/>
              </a:rPr>
              <a:t>Monetary Policy -- </a:t>
            </a:r>
            <a:r>
              <a:rPr lang="en-US" sz="2500" i="1">
                <a:solidFill>
                  <a:srgbClr val="000000"/>
                </a:solidFill>
                <a:latin typeface="Helvetica" panose="020B0604020202020204" pitchFamily="34" charset="0"/>
              </a:rPr>
              <a:t>The management of the money supply and interest rates by the Federal Reserve Bank (the Fed). </a:t>
            </a:r>
          </a:p>
          <a:p>
            <a:pPr lvl="1" defTabSz="457200" fontAlgn="base">
              <a:spcAft>
                <a:spcPct val="0"/>
              </a:spcAft>
              <a:buFont typeface="Arial" panose="020B0604020202020204" pitchFamily="34" charset="0"/>
              <a:buChar char="•"/>
            </a:pPr>
            <a:endParaRPr lang="en-US" sz="2500" i="1">
              <a:solidFill>
                <a:srgbClr val="000000"/>
              </a:solidFill>
              <a:latin typeface="Helvetica" panose="020B0604020202020204" pitchFamily="34" charset="0"/>
            </a:endParaRPr>
          </a:p>
          <a:p>
            <a:pPr defTabSz="457200" fontAlgn="base">
              <a:spcAft>
                <a:spcPct val="0"/>
              </a:spcAft>
            </a:pPr>
            <a:r>
              <a:rPr lang="en-US" sz="2700" b="1">
                <a:solidFill>
                  <a:srgbClr val="000000"/>
                </a:solidFill>
                <a:latin typeface="Helvetica" panose="020B0604020202020204" pitchFamily="34" charset="0"/>
              </a:rPr>
              <a:t>The Fed’s most visible role is increasing and lowering interest rates.</a:t>
            </a:r>
          </a:p>
          <a:p>
            <a:pPr lvl="2" defTabSz="457200" fontAlgn="base">
              <a:spcAft>
                <a:spcPct val="0"/>
              </a:spcAft>
              <a:buFont typeface="Lucida Grande" pitchFamily="-106" charset="0"/>
              <a:buChar char="-"/>
            </a:pPr>
            <a:r>
              <a:rPr lang="en-US" sz="2500">
                <a:solidFill>
                  <a:srgbClr val="000000"/>
                </a:solidFill>
                <a:latin typeface="Helvetica" panose="020B0604020202020204" pitchFamily="34" charset="0"/>
              </a:rPr>
              <a:t>When the economy is booming, the Fed tends to increase interest rates.</a:t>
            </a:r>
          </a:p>
          <a:p>
            <a:pPr lvl="2" defTabSz="457200" fontAlgn="base">
              <a:spcAft>
                <a:spcPct val="0"/>
              </a:spcAft>
              <a:buFont typeface="Lucida Grande" pitchFamily="-106" charset="0"/>
              <a:buChar char="-"/>
            </a:pPr>
            <a:r>
              <a:rPr lang="en-US" sz="2500">
                <a:solidFill>
                  <a:srgbClr val="000000"/>
                </a:solidFill>
                <a:latin typeface="Helvetica" panose="020B0604020202020204" pitchFamily="34" charset="0"/>
              </a:rPr>
              <a:t>When the economy is in a recession, the Fed tends to decrease the interest rates.</a:t>
            </a:r>
          </a:p>
        </p:txBody>
      </p:sp>
      <p:sp>
        <p:nvSpPr>
          <p:cNvPr id="66569" name="Title 1"/>
          <p:cNvSpPr>
            <a:spLocks noGrp="1"/>
          </p:cNvSpPr>
          <p:nvPr>
            <p:ph type="ctrTitle"/>
          </p:nvPr>
        </p:nvSpPr>
        <p:spPr>
          <a:xfrm>
            <a:off x="1905000" y="53976"/>
            <a:ext cx="7772400" cy="1470025"/>
          </a:xfrm>
        </p:spPr>
        <p:txBody>
          <a:bodyPr/>
          <a:lstStyle/>
          <a:p>
            <a:pPr eaLnBrk="1" hangingPunct="1"/>
            <a:r>
              <a:rPr lang="en-US" sz="3200" b="1">
                <a:latin typeface="Helvetica" panose="020B0604020202020204" pitchFamily="34" charset="0"/>
                <a:ea typeface="ＭＳ Ｐゴシック" panose="020B0600070205080204" pitchFamily="34" charset="-128"/>
              </a:rPr>
              <a:t>MONETARY POLICY</a:t>
            </a:r>
          </a:p>
        </p:txBody>
      </p:sp>
      <p:sp>
        <p:nvSpPr>
          <p:cNvPr id="66570" name="TextBox 9"/>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b="1">
                <a:solidFill>
                  <a:prstClr val="white"/>
                </a:solidFill>
                <a:latin typeface="Helvetica" panose="020B0604020202020204" pitchFamily="34" charset="0"/>
              </a:rPr>
              <a:t>LG6</a:t>
            </a:r>
          </a:p>
        </p:txBody>
      </p:sp>
      <p:sp>
        <p:nvSpPr>
          <p:cNvPr id="66571" name="Rectangle 4"/>
          <p:cNvSpPr>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sz="1200">
                <a:solidFill>
                  <a:prstClr val="black"/>
                </a:solidFill>
                <a:latin typeface="Times New Roman" panose="02020603050405020304" pitchFamily="18" charset="0"/>
                <a:cs typeface="Arial" panose="020B0604020202020204" pitchFamily="34" charset="0"/>
              </a:rPr>
              <a:t>2-</a:t>
            </a:r>
            <a:fld id="{9CD3BAB5-0A2B-46AA-A41D-C8EC0EFF92C7}" type="slidenum">
              <a:rPr lang="en-US" sz="1200">
                <a:solidFill>
                  <a:prstClr val="black"/>
                </a:solidFill>
                <a:latin typeface="Times New Roman" panose="02020603050405020304" pitchFamily="18" charset="0"/>
                <a:cs typeface="Arial" panose="020B0604020202020204" pitchFamily="34" charset="0"/>
              </a:rPr>
              <a:pPr algn="r" fontAlgn="base">
                <a:spcBef>
                  <a:spcPct val="0"/>
                </a:spcBef>
                <a:spcAft>
                  <a:spcPct val="0"/>
                </a:spcAft>
                <a:buFontTx/>
                <a:buNone/>
              </a:pPr>
              <a:t>18</a:t>
            </a:fld>
            <a:endParaRPr lang="en-US" sz="1200">
              <a:solidFill>
                <a:prstClr val="black"/>
              </a:solidFill>
              <a:latin typeface="Times New Roman" panose="02020603050405020304" pitchFamily="18"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2740514322"/>
      </p:ext>
    </p:extLst>
  </p:cSld>
  <p:clrMapOvr>
    <a:masterClrMapping/>
  </p:clrMapOvr>
  <mc:AlternateContent xmlns:mc="http://schemas.openxmlformats.org/markup-compatibility/2006">
    <mc:Choice xmlns:p14="http://schemas.microsoft.com/office/powerpoint/2010/main" Requires="p14">
      <p:transition spd="slow" p14:dur="2000" advTm="13197"/>
    </mc:Choice>
    <mc:Fallback>
      <p:transition spd="slow" advTm="1319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Class Assessment</a:t>
            </a:r>
            <a:endParaRPr lang="en-US" dirty="0"/>
          </a:p>
        </p:txBody>
      </p:sp>
      <p:sp>
        <p:nvSpPr>
          <p:cNvPr id="3" name="Content Placeholder 2"/>
          <p:cNvSpPr>
            <a:spLocks noGrp="1"/>
          </p:cNvSpPr>
          <p:nvPr>
            <p:ph idx="1"/>
          </p:nvPr>
        </p:nvSpPr>
        <p:spPr/>
        <p:txBody>
          <a:bodyPr/>
          <a:lstStyle/>
          <a:p>
            <a:r>
              <a:rPr lang="en-US" dirty="0" smtClean="0"/>
              <a:t>Find three innovative companies (local/multinationals) and why do you think they are innovative?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3472856216"/>
      </p:ext>
    </p:extLst>
  </p:cSld>
  <p:clrMapOvr>
    <a:masterClrMapping/>
  </p:clrMapOvr>
  <mc:AlternateContent xmlns:mc="http://schemas.openxmlformats.org/markup-compatibility/2006">
    <mc:Choice xmlns:p14="http://schemas.microsoft.com/office/powerpoint/2010/main" Requires="p14">
      <p:transition spd="slow" p14:dur="2000" advTm="49934"/>
    </mc:Choice>
    <mc:Fallback>
      <p:transition spd="slow" advTm="4993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47107" name="Title 1"/>
          <p:cNvSpPr>
            <a:spLocks noGrp="1"/>
          </p:cNvSpPr>
          <p:nvPr>
            <p:ph type="title"/>
          </p:nvPr>
        </p:nvSpPr>
        <p:spPr/>
        <p:txBody>
          <a:bodyPr/>
          <a:lstStyle/>
          <a:p>
            <a:r>
              <a:rPr lang="en-US" sz="3200" b="1">
                <a:latin typeface="Helvetica" panose="020B0604020202020204" pitchFamily="34" charset="0"/>
                <a:ea typeface="ＭＳ Ｐゴシック" panose="020B0600070205080204" pitchFamily="34" charset="-128"/>
              </a:rPr>
              <a:t>FOUR DEGREES </a:t>
            </a:r>
            <a:br>
              <a:rPr lang="en-US" sz="3200" b="1">
                <a:latin typeface="Helvetica" panose="020B0604020202020204" pitchFamily="34" charset="0"/>
                <a:ea typeface="ＭＳ Ｐゴシック" panose="020B0600070205080204" pitchFamily="34" charset="-128"/>
              </a:rPr>
            </a:br>
            <a:r>
              <a:rPr lang="en-US" sz="3200" b="1">
                <a:latin typeface="Helvetica" panose="020B0604020202020204" pitchFamily="34" charset="0"/>
                <a:ea typeface="ＭＳ Ｐゴシック" panose="020B0600070205080204" pitchFamily="34" charset="-128"/>
              </a:rPr>
              <a:t>of COMPETITION</a:t>
            </a:r>
            <a:endParaRPr lang="en-US" sz="3200">
              <a:ea typeface="ＭＳ Ｐゴシック" panose="020B0600070205080204" pitchFamily="34" charset="-128"/>
            </a:endParaRPr>
          </a:p>
        </p:txBody>
      </p:sp>
      <p:sp>
        <p:nvSpPr>
          <p:cNvPr id="47108" name="Content Placeholder 2"/>
          <p:cNvSpPr>
            <a:spLocks noGrp="1"/>
          </p:cNvSpPr>
          <p:nvPr>
            <p:ph idx="1"/>
          </p:nvPr>
        </p:nvSpPr>
        <p:spPr>
          <a:xfrm>
            <a:off x="1777497" y="1672629"/>
            <a:ext cx="10972800" cy="4525963"/>
          </a:xfrm>
        </p:spPr>
        <p:txBody>
          <a:bodyPr/>
          <a:lstStyle/>
          <a:p>
            <a:pPr lvl="1" indent="-457200">
              <a:buFont typeface="Calibri" panose="020F0502020204030204" pitchFamily="34" charset="0"/>
              <a:buAutoNum type="arabicPeriod"/>
            </a:pPr>
            <a:r>
              <a:rPr lang="en-US" sz="2500" dirty="0">
                <a:solidFill>
                  <a:srgbClr val="000000"/>
                </a:solidFill>
                <a:latin typeface="Helvetica" panose="020B0604020202020204" pitchFamily="34" charset="0"/>
                <a:ea typeface="ＭＳ Ｐゴシック" panose="020B0600070205080204" pitchFamily="34" charset="-128"/>
              </a:rPr>
              <a:t>Perfect Competition</a:t>
            </a:r>
          </a:p>
          <a:p>
            <a:pPr lvl="1" indent="-457200">
              <a:buFont typeface="Calibri" panose="020F0502020204030204" pitchFamily="34" charset="0"/>
              <a:buAutoNum type="arabicPeriod"/>
            </a:pPr>
            <a:r>
              <a:rPr lang="en-US" sz="2500" dirty="0">
                <a:solidFill>
                  <a:srgbClr val="000000"/>
                </a:solidFill>
                <a:latin typeface="Helvetica" panose="020B0604020202020204" pitchFamily="34" charset="0"/>
                <a:ea typeface="ＭＳ Ｐゴシック" panose="020B0600070205080204" pitchFamily="34" charset="-128"/>
              </a:rPr>
              <a:t>Monopolistic Competition</a:t>
            </a:r>
          </a:p>
          <a:p>
            <a:pPr lvl="1" indent="-457200">
              <a:buFont typeface="Calibri" panose="020F0502020204030204" pitchFamily="34" charset="0"/>
              <a:buAutoNum type="arabicPeriod"/>
            </a:pPr>
            <a:r>
              <a:rPr lang="en-US" sz="2500" dirty="0">
                <a:solidFill>
                  <a:srgbClr val="000000"/>
                </a:solidFill>
                <a:latin typeface="Helvetica" panose="020B0604020202020204" pitchFamily="34" charset="0"/>
                <a:ea typeface="ＭＳ Ｐゴシック" panose="020B0600070205080204" pitchFamily="34" charset="-128"/>
              </a:rPr>
              <a:t>Oligopoly </a:t>
            </a:r>
          </a:p>
          <a:p>
            <a:pPr lvl="1" indent="-457200">
              <a:buFont typeface="Calibri" panose="020F0502020204030204" pitchFamily="34" charset="0"/>
              <a:buAutoNum type="arabicPeriod"/>
            </a:pPr>
            <a:r>
              <a:rPr lang="en-US" sz="2500" dirty="0">
                <a:solidFill>
                  <a:srgbClr val="000000"/>
                </a:solidFill>
                <a:latin typeface="Helvetica" panose="020B0604020202020204" pitchFamily="34" charset="0"/>
                <a:ea typeface="ＭＳ Ｐゴシック" panose="020B0600070205080204" pitchFamily="34" charset="-128"/>
              </a:rPr>
              <a:t>Monopoly </a:t>
            </a:r>
            <a:endParaRPr lang="en-US" sz="2700" dirty="0">
              <a:ea typeface="ＭＳ Ｐゴシック" panose="020B0600070205080204" pitchFamily="34" charset="-128"/>
            </a:endParaRPr>
          </a:p>
          <a:p>
            <a:pPr>
              <a:buFont typeface="Arial" panose="020B0604020202020204" pitchFamily="34" charset="0"/>
              <a:buNone/>
            </a:pPr>
            <a:endParaRPr lang="en-US" dirty="0" smtClean="0">
              <a:ea typeface="ＭＳ Ｐゴシック" panose="020B0600070205080204"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736007"/>
            <a:ext cx="8249216" cy="29572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166" y="274638"/>
            <a:ext cx="1636434" cy="1223963"/>
          </a:xfrm>
          <a:prstGeom prst="rect">
            <a:avLst/>
          </a:prstGeom>
        </p:spPr>
      </p:pic>
    </p:spTree>
    <p:extLst>
      <p:ext uri="{BB962C8B-B14F-4D97-AF65-F5344CB8AC3E}">
        <p14:creationId xmlns:p14="http://schemas.microsoft.com/office/powerpoint/2010/main" val="1861422041"/>
      </p:ext>
    </p:extLst>
  </p:cSld>
  <p:clrMapOvr>
    <a:masterClrMapping/>
  </p:clrMapOvr>
  <mc:AlternateContent xmlns:mc="http://schemas.openxmlformats.org/markup-compatibility/2006">
    <mc:Choice xmlns:p14="http://schemas.microsoft.com/office/powerpoint/2010/main" Requires="p14">
      <p:transition spd="slow" p14:dur="2000" advTm="51079"/>
    </mc:Choice>
    <mc:Fallback>
      <p:transition spd="slow" advTm="5107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b="1" dirty="0"/>
              <a:t>PERFECT COMPETITION</a:t>
            </a:r>
            <a:r>
              <a:rPr lang="en-US" sz="2800" b="1" dirty="0">
                <a:solidFill>
                  <a:schemeClr val="bg1">
                    <a:lumMod val="65000"/>
                  </a:schemeClr>
                </a:solidFill>
              </a:rPr>
              <a:t/>
            </a:r>
            <a:br>
              <a:rPr lang="en-US" sz="2800" b="1" dirty="0">
                <a:solidFill>
                  <a:schemeClr val="bg1">
                    <a:lumMod val="65000"/>
                  </a:schemeClr>
                </a:solidFill>
              </a:rPr>
            </a:br>
            <a:endParaRPr lang="en-US" sz="2400" dirty="0"/>
          </a:p>
        </p:txBody>
      </p:sp>
      <p:sp>
        <p:nvSpPr>
          <p:cNvPr id="48131" name="Content Placeholder 2"/>
          <p:cNvSpPr>
            <a:spLocks noGrp="1"/>
          </p:cNvSpPr>
          <p:nvPr>
            <p:ph idx="1"/>
          </p:nvPr>
        </p:nvSpPr>
        <p:spPr>
          <a:xfrm>
            <a:off x="1981200" y="1295400"/>
            <a:ext cx="8229600" cy="4876800"/>
          </a:xfrm>
        </p:spPr>
        <p:txBody>
          <a:bodyPr/>
          <a:lstStyle/>
          <a:p>
            <a:pPr algn="just">
              <a:spcBef>
                <a:spcPct val="0"/>
              </a:spcBef>
            </a:pPr>
            <a:r>
              <a:rPr lang="en-US" sz="2000" b="1">
                <a:ea typeface="ＭＳ Ｐゴシック" panose="020B0600070205080204" pitchFamily="34" charset="-128"/>
              </a:rPr>
              <a:t>Pure or perfect competition is rare in the real world, but the model is important because it helps analyze industries with characteristics similar to pure competition. This model provides a context in which to apply revenue and cost concepts developed in the previous lecture. Examples of this model are stock market and agricultural industries.</a:t>
            </a:r>
          </a:p>
          <a:p>
            <a:pPr>
              <a:spcBef>
                <a:spcPct val="0"/>
              </a:spcBef>
            </a:pPr>
            <a:endParaRPr lang="en-US" sz="1800">
              <a:ea typeface="ＭＳ Ｐゴシック" panose="020B0600070205080204" pitchFamily="34" charset="-128"/>
            </a:endParaRPr>
          </a:p>
          <a:p>
            <a:pPr>
              <a:spcBef>
                <a:spcPct val="0"/>
              </a:spcBef>
            </a:pPr>
            <a:r>
              <a:rPr lang="en-US" sz="1800" b="1">
                <a:ea typeface="ＭＳ Ｐゴシック" panose="020B0600070205080204" pitchFamily="34" charset="-128"/>
              </a:rPr>
              <a:t>Characteristics</a:t>
            </a:r>
          </a:p>
          <a:p>
            <a:pPr>
              <a:spcBef>
                <a:spcPct val="0"/>
              </a:spcBef>
            </a:pPr>
            <a:r>
              <a:rPr lang="en-US" sz="1800">
                <a:ea typeface="ＭＳ Ｐゴシック" panose="020B0600070205080204" pitchFamily="34" charset="-128"/>
              </a:rPr>
              <a:t>1. Many sellers: there are enough so that a single seller’s decision has no impact on market price.</a:t>
            </a:r>
          </a:p>
          <a:p>
            <a:pPr>
              <a:spcBef>
                <a:spcPct val="0"/>
              </a:spcBef>
            </a:pPr>
            <a:r>
              <a:rPr lang="en-US" sz="1800">
                <a:ea typeface="ＭＳ Ｐゴシック" panose="020B0600070205080204" pitchFamily="34" charset="-128"/>
              </a:rPr>
              <a:t>2. Homogenous or standardized products: each seller’s product is identical to its competitors’.</a:t>
            </a:r>
          </a:p>
          <a:p>
            <a:pPr>
              <a:spcBef>
                <a:spcPct val="0"/>
              </a:spcBef>
            </a:pPr>
            <a:r>
              <a:rPr lang="en-US" sz="1800">
                <a:ea typeface="ＭＳ Ｐゴシック" panose="020B0600070205080204" pitchFamily="34" charset="-128"/>
              </a:rPr>
              <a:t>3. Firms are price takers: individual firms must accept the market price and can exert no influence on price.</a:t>
            </a:r>
          </a:p>
          <a:p>
            <a:pPr>
              <a:spcBef>
                <a:spcPct val="0"/>
              </a:spcBef>
            </a:pPr>
            <a:r>
              <a:rPr lang="en-US" sz="1800">
                <a:ea typeface="ＭＳ Ｐゴシック" panose="020B0600070205080204" pitchFamily="34" charset="-128"/>
              </a:rPr>
              <a:t>4. Free entry and exit: no significant barriers prevent firms from entering or leaving the industry.</a:t>
            </a:r>
          </a:p>
          <a:p>
            <a:endParaRPr lang="en-US" smtClean="0">
              <a:ea typeface="ＭＳ Ｐゴシック" panose="020B0600070205080204" pitchFamily="34"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3166" y="274638"/>
            <a:ext cx="1636434" cy="1223963"/>
          </a:xfrm>
          <a:prstGeom prst="rect">
            <a:avLst/>
          </a:prstGeom>
        </p:spPr>
      </p:pic>
    </p:spTree>
    <p:extLst>
      <p:ext uri="{BB962C8B-B14F-4D97-AF65-F5344CB8AC3E}">
        <p14:creationId xmlns:p14="http://schemas.microsoft.com/office/powerpoint/2010/main" val="494015455"/>
      </p:ext>
    </p:extLst>
  </p:cSld>
  <p:clrMapOvr>
    <a:masterClrMapping/>
  </p:clrMapOvr>
  <mc:AlternateContent xmlns:mc="http://schemas.openxmlformats.org/markup-compatibility/2006">
    <mc:Choice xmlns:p14="http://schemas.microsoft.com/office/powerpoint/2010/main" Requires="p14">
      <p:transition spd="slow" p14:dur="2000" advTm="257709"/>
    </mc:Choice>
    <mc:Fallback>
      <p:transition spd="slow" advTm="25770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681" y="182947"/>
            <a:ext cx="5703683" cy="641664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166" y="274638"/>
            <a:ext cx="1636434" cy="1223963"/>
          </a:xfrm>
          <a:prstGeom prst="rect">
            <a:avLst/>
          </a:prstGeom>
        </p:spPr>
      </p:pic>
    </p:spTree>
    <p:extLst>
      <p:ext uri="{BB962C8B-B14F-4D97-AF65-F5344CB8AC3E}">
        <p14:creationId xmlns:p14="http://schemas.microsoft.com/office/powerpoint/2010/main" val="1510410789"/>
      </p:ext>
    </p:extLst>
  </p:cSld>
  <p:clrMapOvr>
    <a:masterClrMapping/>
  </p:clrMapOvr>
  <mc:AlternateContent xmlns:mc="http://schemas.openxmlformats.org/markup-compatibility/2006">
    <mc:Choice xmlns:p14="http://schemas.microsoft.com/office/powerpoint/2010/main" Requires="p14">
      <p:transition spd="slow" p14:dur="2000" advTm="29953"/>
    </mc:Choice>
    <mc:Fallback>
      <p:transition spd="slow" advTm="2995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ea typeface="ＭＳ Ｐゴシック" panose="020B0600070205080204" pitchFamily="34" charset="-128"/>
              </a:rPr>
              <a:t>Monopolistic competition</a:t>
            </a:r>
            <a:br>
              <a:rPr lang="en-US" smtClean="0">
                <a:ea typeface="ＭＳ Ｐゴシック" panose="020B0600070205080204" pitchFamily="34" charset="-128"/>
              </a:rPr>
            </a:br>
            <a:endParaRPr lang="en-US" smtClean="0">
              <a:ea typeface="ＭＳ Ｐゴシック" panose="020B0600070205080204" pitchFamily="34" charset="-128"/>
            </a:endParaRPr>
          </a:p>
        </p:txBody>
      </p:sp>
      <p:sp>
        <p:nvSpPr>
          <p:cNvPr id="49155" name="Content Placeholder 1"/>
          <p:cNvSpPr>
            <a:spLocks noGrp="1"/>
          </p:cNvSpPr>
          <p:nvPr>
            <p:ph idx="1"/>
          </p:nvPr>
        </p:nvSpPr>
        <p:spPr/>
        <p:txBody>
          <a:bodyPr/>
          <a:lstStyle/>
          <a:p>
            <a:pPr algn="just" eaLnBrk="1" hangingPunct="1"/>
            <a:r>
              <a:rPr lang="en-US" sz="2400" b="1">
                <a:ea typeface="ＭＳ Ｐゴシック" panose="020B0600070205080204" pitchFamily="34" charset="-128"/>
              </a:rPr>
              <a:t>Monopolistic competition refers to a market situation with a relatively large number of sellers offering similar but not identical products. Examples are fast food restaurants and clothing stores.</a:t>
            </a:r>
          </a:p>
          <a:p>
            <a:pPr eaLnBrk="1" hangingPunct="1"/>
            <a:endParaRPr lang="en-US" sz="1800">
              <a:ea typeface="ＭＳ Ｐゴシック" panose="020B0600070205080204" pitchFamily="34" charset="-128"/>
            </a:endParaRPr>
          </a:p>
          <a:p>
            <a:pPr eaLnBrk="1" hangingPunct="1"/>
            <a:r>
              <a:rPr lang="en-US" sz="1800" b="1">
                <a:ea typeface="ＭＳ Ｐゴシック" panose="020B0600070205080204" pitchFamily="34" charset="-128"/>
              </a:rPr>
              <a:t>Characteristics</a:t>
            </a:r>
          </a:p>
          <a:p>
            <a:pPr eaLnBrk="1" hangingPunct="1"/>
            <a:r>
              <a:rPr lang="en-US" sz="1800">
                <a:ea typeface="ＭＳ Ｐゴシック" panose="020B0600070205080204" pitchFamily="34" charset="-128"/>
              </a:rPr>
              <a:t>1. A lot of firms: each has a small percentage of the total market.</a:t>
            </a:r>
          </a:p>
          <a:p>
            <a:pPr eaLnBrk="1" hangingPunct="1"/>
            <a:r>
              <a:rPr lang="en-US" sz="1800">
                <a:ea typeface="ＭＳ Ｐゴシック" panose="020B0600070205080204" pitchFamily="34" charset="-128"/>
              </a:rPr>
              <a:t>2. Differentiated products: variety of the product makes this model different from pure competition model. Product differentiated in style, brand name, location, advertisement, packaging, pricing strategies, etc.</a:t>
            </a:r>
          </a:p>
          <a:p>
            <a:pPr eaLnBrk="1" hangingPunct="1"/>
            <a:r>
              <a:rPr lang="en-US" sz="1800">
                <a:ea typeface="ＭＳ Ｐゴシック" panose="020B0600070205080204" pitchFamily="34" charset="-128"/>
              </a:rPr>
              <a:t>3. Easy entry or exit.</a:t>
            </a:r>
          </a:p>
          <a:p>
            <a:endParaRPr lang="en-US" sz="1800">
              <a:ea typeface="ＭＳ Ｐゴシック" panose="020B0600070205080204" pitchFamily="34" charset="-128"/>
            </a:endParaRPr>
          </a:p>
        </p:txBody>
      </p:sp>
      <p:sp>
        <p:nvSpPr>
          <p:cNvPr id="49156" name="AutoShape 2" descr="data:image/jpeg;base64,/9j/4AAQSkZJRgABAQAAAQABAAD/2wCEAAkGBxQSEhQUExQUFRUUGBcYFxUXGBccFhgYGBcXFx0WGBgYHCggHBwlHRcYITEiJSkrLi4uGh8zODMsNygtLisBCgoKDg0OGxAQGywkHyQsLCwsLCwsLCwvLCwsLCwsLCwsLCwsLCwsLCwsLCwsLCwsLCwsLCwsLCwsLCwsLCwsLP/AABEIAMIBAwMBIgACEQEDEQH/xAAcAAAABwEBAAAAAAAAAAAAAAAAAQIDBAUGBwj/xABCEAACAQIEBAQDBgMGBQQDAAABAgMAEQQSITEFBkFREyJhcQeBkTJCobHB8BRS0RUjYnKS4RYzQ1OCNKKywggXJP/EABoBAAIDAQEAAAAAAAAAAAAAAAABAgMEBQb/xAArEQACAgEEAgEEAQQDAAAAAAAAAQIRAwQSITFBUQUTImFxMjOBocEUI5H/2gAMAwEAAhEDEQA/AOyXoZ6I0QNAC83vRg02DSkNAC6bmmyi+56Dv1t+FLpOUNpobH6H9KGCKbCcyLJcKjZg2XKTYeutquocQG7g9Qd6iy4K1zYHvoA3fpRLID8j8wagnXZY0n0WSmlU1G97UsVMrDJoCiNAGgA6SaF6ItQAdJvRFqTnoAUTRXpstSg1Axy9GKaV6cDUCF0RogaMmgBthTLU8xplqBobJPeklj3o2pDkD6UDIHEppCVjjNmNixvsv9ami4G5qDGwUM5uWc6D06Wp7AxsFJcm7EmxNyo6C/yvSRJoe8Q96NZD3NILU2XYmyW31J29R6mmRJyMbdacY0ygpxaBBZj3NCjze1CgQ6RRWpLsdLD3JNre2mtOAUrASaUBSaTPNkFyGI65Re3v1pgPUz/CKCWUBWbUkdfelxuGAINwaWBS7H0Jjlvod6axGFB16/nTsidb2tsaTHiFP3l+opVfDGnXKG8M5G/WpwFVvEJlC3zL9R9alxYhSAcw270LjgH7HiKRQLUCakREmmy1GxppqAFFqAam6MCgkLvRA0QHajC0CI6xZCSo0JuR/T+lS1NBaZxbOq3RQxuLi9tOtvWgfZKo702jX1/fzoE0EQmaouOTMuUdbDfpfWn2ppjQNOgE03Jt70sCmZzqBQNBIoJv2/f9aWxqNiWbKVjtmPU7D196fhUhRc3Nt+9IbE5CfQd+9PxrYabUkCl2piDvSGnAsCQL6Dpc9hRMD3pv+HFw1rsNiel+1AuBwyCipWWhQHBNoUdFakIT70BpRmipgHmA3pV6QTVTzNx9MHhnmfW2iL1dzso/M+gNJscYtukcy5r4zicTiZ4SWjjjYqo1ClQbX0+0bg+2m1OcBxkeBiHjTqoJ+9YX9rmsVieKyySPIzktIxZr7En06dtO1Lk4uXGWaNJV6ZgD+eoqMc0Wb8miyRXV/o6WOf8Ah5BVsQuum9T8Hz7gLKP4iG/rIo/OuSwYHAyHzRMh/wALsLfLatNwWLAQABBkN/tZUMh9M7Am3tY1OzG8clwzo783YdVDM1lOzWJUj0Oxprh/PmDmdkWUKVt5pLIG/wAmY3b3tWZxfBIsSC0cjZmH2gC23TW9vlWexHI5zEMGI6PbuTuD02+tJj2o6riOJMBePMw7rZh9Bqarm5rVWtIv5q3+lq5pDwaXDteOdk9iR+FXMnFgUy4l1YdyB+W16lYlA6RwrjcGJ0ikVmGpXZx7rv8AMaVZDWuOcu8VT+JWLAw5pXZbyOblVDDNrtltb1rtAWlZGSaGRICxSxuACdDbX/FtT1qMCktQREOWBFhcHrfUf7U6RSAaznEOcYUJEZVyCQTmAAtofU60EqNLaksR7VRYXizyAGwsdjcAf1qs4rPK6sBNFAP+7mW411spvf52pWG01MmJQbkfiaYGMQnS5rAYnjUgYLFMkw0zO2UHT+W2lNfxcz/akQDtmP6LRZLYdGlxiruVHuwFZ3HczhDmCK3QecAW77Vj8VwYuB//AGshvc5VUm38oB0+dqtcHhhEgCjEYhh95wFv75VA+tPkKSJuJ548If8AIL33Kvf5XC607wTn/DzzJh2SSGWQkIGsVJ7XGxPS412qsxMeMkGiwQjufM301FMcE4RHBiUnmczSA6Eiype4zgdxf89KdMKR0i3eitRttSc1IgA0KQ8oG5FNwYtHJyMGtbY7U7CmPk0KRm/dqFICx/frR0gmiLVEQmGEINLm9zqST+NKvQV79b0aimMS4riHxQx7zY7wLnJCAoHQF1BLeprt7m1ee+acak2MxMoOYtIQtjYgLZARfRrgdCCKry9Ub9Avvcn4REERjjWTYFgoUjQgi7E738vTpcWqsaSzEDbX6dKl4ziLWAChbXA1e4BtfKG+yDt1qrdvWszR1Yz8o1+B8AoM3YC1vMTtv711bljhkYwMIyqAQzagH7TE31FefoOIOpFrG21wLj2rtR5k8Lh8f8wgT5kqNPxrRjMOtm5RVezHcaxbnESRxOyZjmJBygKNbDLa3TbtVHiMTIzqnjzvfS5ke3yBP51AxPFC8zvsTRDEWbNv+VU5JXI26THFYldWO43BstyWYgbkk/TfU1Wswv8A11/OpmIxTOddf0qA+h/etRsslGvBqvhjjBHxKC+gcsnzYXH4gV6EJrytgZ2SRHT7SMrC3dSCB9RXobH86YKI5JMQiuLZlF2ynscoNj6VowvtHK1+NuSaNETSSaq+Ecw4bE6QzRyEbqD5h65TY1Z3q45zVdgrN4vl7CySFnjALEm6llJPc5CL61onBINuvXt61juN8XWCAPK2qqL6EFm/wepNOIJN9Fp/wph1GgkAv/3JP60f/B+EOpjLHu0kja+xas3ydzoMe/gyt4Uim6AEf3yAhspP84trbcE1toXYMQRYdKSe5cEpxlB1IgLyzhEGkMfzAP53pC4WJL5Y0X/xXS3y0qfi2a1gubTa4t+NRPDJAJsD1A79dqkkQsHiC1wLaA7d6akcn9/pTvhsCNsut97+lulU/M/Flw8WdnCG4tpct/hA9R16UEopydIdEbWOYAa2Fj00/wB6hS4Ik6CsJxbn3ESG0WWJelrF/mTt8hVVBzbjIyCJ3b0cKwP1F/oap+vFM3x+PyuO7g7nweVmQq+6EDe9wRcH9KsfBHYVl/h5xj+LgaWwVgVV16ZgDt6G4PzrWhqstPlGCcXF0yHJg4ydVGu+nT1oRQKgsqhR6ACpL0y1BG2FRUNaFAEy1NTYNWYM1yRoNTl+ajQ0+aKo9isAFCgaFPoYiZLgjuCPqLV50jwiNmjZRnQsLgm5sSO9ejq89cStDxGZSbBZnHyYn+oqjP4Z1vi2rlFldNwtrELe38p9PeqyWM9q0fEpACCpX18w/r6VS4pxe4saz20dTbFoiiM1vMI/j8OBvdoR4bAdgRY/NSKpuT+HrPiVWQXjVWdh3toAfS5H0rR4viOEhi8bDKuXOI5FUEB1v5gVPUA3De2tXYm+zHqoxf2JOznn8MFuW7mw670V7+lX/HuBSLiZI4wZAF8Vcu5iYBgwHXQ629aq8FhS7qoBbMQLC1zc9L6VVPs04UnH7eqIpNhUd71pcXhIQ8hFnj+6UYeUgWPW4uw7Edu9Zq5ppEJyTBBdQf3+NSosQo6U5wnhkmKkEMIBdgxF9B5VLb/Lf2qHj8BLASs0bxOASA4te3a+jfK9aMS4MmaSVIv+F4qDcl4pF1SVCbg9BauxfD3mg4yNkmsJ4dHts69JAOl+o6fOvPcL6b10D4TOzcQS33YpM3Xy6CxPuR9KtSM2aCcLZ3MCuT/GSGz4ZQLKfEP/AJeWw+l66lh4sgAB6AfSs9z7wNMXAA5y+G6kOLXW5ynfpqKUouUWjNpckceVSl0ef5FaNg6EhlIZWG4INwR2N66IfiyRh4JGgztcxz5XylXABDKCpBDC530IIq9w3ImBg/vMRIZANbSMqR/MA6/WsjzlzBwq7LCPFVtHSJbRjYZlc2sRofL1AowYpR/kX6/UYsrWwvW+LODkXQzRMwIuyZgrW/wk3tU3hfPeByqpxcYb7zMrrc+gI2rnkvLmAXhsWOlkxEbTM6pHFlfMVZhoXtbQXNzp61mMMuBZgHbFop+9lie3qQCCavpHPPRs/FI2w5xEUqPGFY5wQVIW4P4i1cT4vxV8XK0kht0VRsq3uBbv3710/A8rI3CY8HDiMytd0myi7IzmS1gfXp2rIYr4aYtD5Hicd8xU/NSP1rNmjNqkdPQTwwuU3yY5o6ew3DpZ9Io2cjfKNB/mOwrecO+Hl4/EnkHlPmjj/Vjt8hUji/PGD4bE2GjiLONoksF1G7ya6/U1VDTSbuRr1HyWOKrHyyz+EnDpsPHiFmQpmdGUG2oykEix9K3bVz74Sc0yY44rxFVRH4YULfY5tyTqfXSuhNWlRUeEcbLkeSTkxINFJ3tf23oClA02QKpuISX/APTSH1zIPwvQq2A9KFIdr0SpGABJIAG5O1EpBAI1B1vTroCLGxHrtTMURuSxuL6DoBURLoWVqPhZxJcr9kEi/cje3p61KtQAoAK1eefibDk4niBtmKN73RdfwNeh3NcD+MCn+0Wup1jjt2O+u/7tVeVcG3QOsn9jHKt+tv36UeI02N/Wx/I1IwmGzC5v6WA+utHj8OotlzW6lrfptWY7u17S15OnKOX+6wMfrc+YAfJT9al4jgMvgjwkZ40Z2YrYm528u5AXTSofD4M+HyR+Z1JfTe4J/QVoMNzrGmGETDJLa1x9k31uLbE9qujGNUzBPJk3b4q6JnA8UkmMws7OAIcMqMOpcZ0yAd7G5+VZ7madIce5RSI8wfKNPtr5vzJt61BixL5zICcqnMGIIGmvXU1BMr4ibM5JZ2Fza9vkOgHbpRlVUg00m5OT4VUO42EKhIylTsR17G2hVv8ACR0B9aoi9yAASTsBVvzFZdlUPtdSCL69V9LaHWoHBmtdwPMNjThC+xTyO6RpuUcaeHTmaaMsfDKquYAjMQS2o7CnucOaoOIQ5HheOSMlonDKy3OhVhobEdRexArLY3iDyOrOxYjodduntQmxOe8hABLAWAsNif0q+MaXBQ9s5XITwThOIxL+Hh4nkbS4FrKDpdidAPWu9/D/AJPXh0DFiHnlsZGGwttGl9wLk+p+VcM4fxOSCRZYXKSLsw/Ig6EHsam/8RYmWUSyTO8iOGUknKpU3FlFgo9gKkVZMcpPbfB6QQm3709Kpud8eIMDPIU8QKFzIBmzAuoYEDpYnesB/wDszEvYoseutgF9vvNfeoHHucsdJCEUeE3iRZWUBWvnAtodje2otVSyq6M8sE0rMtzFwfCyZZoJpEhk1TOGkjU63S4OZCOxHtWX4phWgkaJiCUtqL2IKhgRcXtY13XnuGKPAzaIzu0aeUC2ckEnTcgKfrWQ4vyhDjUgnjnyuYUEwsGQFECW3BD6aitCnc9pF4qxLJ+aKTFSiTgEan7WHxZUegcE2+hqKnBoH4K2JCn+IjxGRnubFGsALbaXFNcycPkwcSw+LmilbxGXKBZ1Fge+1XPCuFSpwDGSSAojyRugYEFgDGMwv0J6+lWNUUl3yVFLjODmFJDHJDJIImB81wQ66jUakj2NZtPiZxKH+7d0YoSD4kYzgg2IJFtatuQOJrDwvEPGxE8coa33SpMY+d9QateKcBwnGR4+HZYcYBeSMnR7Ddh+Tj51U5x3UW/Rk4b64MJxH4h4+UMvjBA32hGoW4taxOprLMbm+5Pff51qcZ8POIoxH8OXt1jZWHfvfr1FHgfh3j5L3g8IC12kZRYHra5JqRWbX/8AHuYA4xPvERMB6DMD+JFdkauXch4CPB8RTCxkMY8M6yOPvSsUkb2AsABXUctVbrZOeNwq/KsSfalKRQpQWggFehSsooqAJRNEGoulJIqLGkKDUZNNQx5Ra5Pcnc/SlmmgYTtXFfjNIP42HS5EOvzdrfrXaW0rg/xaxGbiLAX8kca/Oxb/AO1VZf4m34/+rf4I3DUjdASx3AsFBN7X71Ki4SJZfDW+zOS1svkF/wATYb9ay/DcaYXVgA2U3ynYnptT8uJkxUoVV8zkAIt9eutz+dZ7R3pSbTTfg1vKXCfDm8RDYWIaMjQg6gqfQ1L4lwI3Zo4VvfZFUEn3NqtuX+UJsPEDJiWX/DGqELfpmkU3HsAKTzBhMbEM8GKMm58OSKIE+xVQD9B71oTaXRxpVKe1SX+TF4ybEQPFnjVQzi0Y8xbLbzMeoBINtr1EVWwmJJKZla7ZWJBFyRcMNuvoRoQaLE80yPPHLJYFVyeUWAF9TrexN9fapHMmEtkmVmaNsqEE3yka2U7ZTc27bVS5m2GJKSUv7lBxzEh5CxBF9QCVva1gLIABpbQCoOCkyX7E1OxsiszeUAXOnYdtKn4HhwljCIwKm2dW+3G/86nqvp2qePJT5IZ8dO0UWITzXH79Kbcl0KgWCXc+p2vV4nKmLZpFiiMvhGzeGVJta4bLe9iPSpnDORsfLmVMLIpYZc8lkVQTrfNqfkK1foySap2ZRJP3+lTcNg5meyxSsTpYI5v+Fdg5P+GceCImnZZp18wNrQxAbtr9pgL6nbtVBzl8QZsSWgwrtHCCQ0qmzy+ikapH+Lb3A0osqjOU3UTfcuYvD4TB4aOd4MPL4aB0ZkV81tc1je96p/ijxiKPh86wzoZs8JVQ6swIlRrhewteuU4Lg7OddLm5tqT7k1q8HyuMoFtB0oS5B6f2zO4zm6fGYQpMUvFIrZxcNIWDLYi9tB2AqjiJXXOQTvYkX97b1o+McGCEqBlvr6XF7XH73rNRnT1qnPe60bNLHbHY+fQjLK7jwi7SG9spJY21PvoK6N8K+eJpWkw+KfxVCF43a2YZbXQnqLG4vWAwMxhljlS+ZHVh7hga0PJHEYMJxWZsQFRCZkDONImL5h7Dpf2qzDK4mHW49sk/Z0XnDhhnw0zqgUiPSwsxVWz2AGnfeuQKzKQVJuNQwJDA9wRqPlXZ4ecMHI8iJiYpC4siqWzN5bEaix271yrhMi+JJEwW/mCM2xKn7B9wDr3qrUq6kjV8dlShKLJ+B55xcRuWRyQFzSLdrDYZltf53NPT844yUOqhVLrYlEObU2+8Tb3qEOJSQrlRVBU2JKjOLEtlP1+11FveoWK4nK7k5tWy6Kq20JIsLdyfXWqVkkuLZsWnxS+5RRqvhhDIOIo0gbzJMSzC1zlufxNdlLVxj4XM/wDaK5yxPhSbm/QfSuxhhWjD/E53yH9RfpDgNPqL0ygp5DVhzxXh0dHehQAKO1AUdJIBNqI0ZNJJooYlq89/EmXNxLE21AZR9EW9egr1525qwzHFzs5GYzODbvm0/C1U5ejpfHxub/RA4Ngf4hmXOEYLcXFw1iNN9OlT+BqcLjAHy5gCBY3Go7+ovvVPhiY3Di9genUdRVtzJwxvLiIznRgpLDcEDRvYi3sapjXZvybk9sumXc/xAxxupMa2Nivhi4t0JJpXD+d5i6riArRkgXVcrLfS4toRtpUnk2WHiEciTwiSaMAjLo7LYi4ItfXLcfOtbhuUsHh7SCIlhY/3jFrH2JtepqM3zfBTPNp4xcXDn8HJ+cYPDxkwsAA9wO4YK343/GtAzHDsIJgHhmH92ejLa+U9nG3y9azvMcni4ubN9ppSBrfsFA+Vq6RzFwIx4VopR4keUFW6owG47GobN/A82TZtf4OdcZ4WYmJALRtqHHUdj2IpXA8JDJmjaQQyMR4crXyqb/ZYjUX7/WpkfEWhJjLFgAD5hcEW6+vrS0njlbKsKM73ACeIDtfygCw0G1Vq06Zfu3Qto2HL/BJMA64vFvEoRrGRH/5iMLWk0AbUgjS+lJ+JXxAmhljiwUi5Mt5JlCv5idEDG6jQVR8B4Y+IzCFIWKaGPxQX06jxHGnqNKd+IfA8Xh8IGdUaIsobKSWjINwSLAWvppWiMpXSXBz8kYuVzfPoo8XzvjJ4mgxE5MUmjkIge1+hUDTuOo0rOQOUcqT9k29x3prMWIVQWZtAFBLE9gN/pQ4tFJDMUljeJrDySKQ2wvvuPWtNcEbjCXBq+EYtdK2OH4wipa9cjw+MtUs8XYDeluZZJRfNmo5h4grsLVkYSDc7an86bOJaQ6fM0qFdLVRlfFF+nVtNdD0YLuiopN2Ue5uKicYKzSzzsWVXnKrlANzYnckDYDbvWi4hC2EwK4g6SYomOC+6x2883uQco971nsTi455IIgfBw0ShRm9rySNbd3YH/wBoq/TKo8+TB8hkU8lJ9EvgmAWHiMUZkzFGGoWym6ZtyxPXtUvECNwxUeZs7AlvvLLpba11OlL+G8KYnieaVcwyyPY9LWC/QGrblzhUbY4xSxh0DSrlN9xe2x9KebmkvYaKlvk/CIDEPEst/MuWOS2zKbZX/wAy3CnuPao+EweZrZZGkDABEG9jqb2IHzPWtVznw+HDqYoYglyrk3JuWdcqjXYeY96s+Xiww6gWHmcjTXKW9vS9Z4wvJTNH/K2Y24+RnkDCyJxHLKFUph2NlsbBitgW6m/WupVgOVQf7VlHbCJv/mWug1fFVZi1M9zTfpDkX50+hqMtSFFMzDlCioUAOZaVlohR0AIYUkinTSbUANMtcH+I0Aj4jiAfsyZHI9SoF/qK77lrjXxrwZXEwy2AEiFcw3JUg6j0v+NU5lcTofGz25q9oxyvGRlZSLbFf11q/wCSscgPgSNlzf8ALLfZuf8Apkna/T6VkFOlORyAjXasik07PQZccMsdrNnjeXFTEFoXbDuQdrjKT7agHXaqvhxxL4pUleVjES7BmZrBVvcAnW9xY+tKwHMUiWz3njAsAx8y6WFntfTsb1sOX+b8GjFpAyMwVSzJdrAmy5lvdRc1fuhKn0c6UM2KLW3cvDMdxTgDxYqORkJDBZVU9Qp1vfQWsN+9dPk4nDLg3IkDho7i+hs2gBB69KyXxQ45DMYI4nV8uZ3ZTcAMAAL+tr29BVBhi/8ADXW/kuh7Ag3F/SxFShL76RRmx7tPGTVMpeOgidgLkCwHe2/60WFUpkcMQ2rqVF8pUgg73ve1rUIMQFY+ILEm4fUkbgpvprbX9KUmItqAh01vvpaxIvqc1jVMl9zs3Ypf9aUX4NQOJYPiFmdf4bFfeaPTM22YA6H8xXY8PgF/h0ie0iiMI2YXDjKAbg9683LFnsN2Y2HqzGwHuTXpbhuH8OGOM6lEVT8lAq3DLdbo5/yOP6airv8AHoicK5dwuG/9Ph4or7lVAP13pfEuDQYhck0SSL/KwBA9r7VYWpBarzlWznvEfg9gHJKGaH0R7qPk4Nqx3PPw7wuBhiKPPLJJJlGcrawUk6KB6V3F65Z8cnypg9/+ZJt/lHWlNvazRppXlipdHMGw4ByoLC1TOXeFrNiYoidGN3t/KouR87W+dQZ57Cw09fbpWj+GWHz41L9EkP5Vmxq5Kzt6mahje3wiq49zTisfM0AgSaNGfwoVjJZFS63Vl82w1NU/BuGw4mZYTI2GkY5VzjOmb+UnRlPTUGrv4Y8XhwvE3kxDiNCsyBzewYuLXsNNjrUDimISTi8koP8AcnF5s4vlyZx59NxpeuhaR5umzo3InJEeAlM0uJjkcqUVV0VQSCSbm5OlZ3hvFF/tISk2QTu1xtlu2o73H51O45x7B5JUhkLySAqGysqLfqXI0FvzrDz4lgArjKbaC3S/Q/e96hlipdM26SX073LtUbPiUknEMWABYs19BfKFFreyJcnuxtW7/uoY1UPogygaXsumulztWW+F+LieKZCuaUg3J6x6AgdRYsCT1uO1XrQ5V8NR5QOpv1/Go4sbXZVnkr2rpEbk+VW4rKRfXCi3TaQd66K9cp5bIj4zGoAAaApYaAeUtt/411VTR5f7I5l/F/hBpvUiOmFWpEQplI7ahQzUKAHAKO1EKFAAIostHeoc3EVGg1/Kk3Q0m+iXaudfGHALJHhyzhArOAT1JUEDX2Na6Tix6W/fvVPxox4qMxzqsiHoeluotsfWoSaao0YE4TUjhp4ZJa6gMDpoRfa+16jGFgCcrWuQeuo6fvvW74/yeIk8TBtIxBBMJYE2/wABNr27HpVHwjh+IkVhHkOpLI90a5t0NrbVmcPwduGoi13/AKKTDTMhv09R/UVYXXd2C376sfkP1pybl3GRKQcOxFxqpDbW2yt6DpSMW87Ah4GFwRqrXFyDpppt+PypbC2OpXhr/wBI2Lmh0ymxHW+t/QWsPxrqHwkYfw0pkYZppCy5t2AULmue5BrAcscuHFTosimOIG8jWOoGuUabnb6119uFpoIwbDQBUYAAaC1xVuOHkwa7UqS2GL5y4DEytIwMchTMFb+YE66dNCNe1ZTA4mNIs1oM6jKLqWcnoQL5djue1dG5n4QzJe5ChCpzkX67b9+tZDhnDMFh8rTt4rHUqouFHbXyk/M08kLaZXpdSoQcXb54oTyBwQ4vFxyeGxjjfxJJTol11CKNtTbQbWrupNUKcy4KKNAjqBlGWNFJNiNPKBp86rMZz/CmvhSkeoUfmalGooy6ic88ro2Gaksa55iviclvJC2bpmYZfnbX5VS4rnrESX84UHogAH1Nz+NDyIqjp5s60TeqDnDl6LHwGKRgjA5o5Ba6OBYG3UHYj1rmknHXYaux92NNpxL93pfV/BZHTtO7MrxrgsuElMUwGYbMpurA7FT+m4rRfDFwuMLMwUCKQkk2AAy6kmnsU6zLlf66dPzqu5j8JDGIlCFgxktcAgEWAF9utRgk5Wjc8u7G4SXfkrOI8IjGImGFGeLMcjvqSNyRtpe9MycKcC7WA9rD+prZcvKuXprS+Nqtq1mRVF0jm88VvlR4GLxnSAmwZgA38hYgZrdRY7aXqRxZxem+V5QuKjdlLrFd2VftEKNgbH7xUVFBllwdb5X5TiwVzHmeUjK0ptfLvZQPsjQeuguanYnBOXLXNitsvqDfNf2pHDONYvEpmjwoj6L4hY/Nj5RYVcRcDkd0eeUkIbiFPLGWHV7faAOuXbverEzE17KHl3lmX+PGKfyoi5VH3nYqQT6KL/M1vxSVSnEFVvscpuVX4FpT6Cm1WnloIh2oqVQoAOlaU2DQLUAU/HseU8uwIuPWs3PxL1ra4zCJKuVxcfiPUGsxjeTybmOTfowt+IqqSZoxTguGU0nEr9fWox4h2qVieUsSNlDezD9ahjl3FrvC/wArH8jVT3GlOHsUcV+P7tTU2Ltr179frTp4LiB/0JP9NMy8ExJ2gl/0/wBaOSX2+yJxvmOSKCR1szIL5SP9ulZTh/N8uJkSMqtiGMjLoRYbjU9bb96PniSWCMxurRs5yEEdLXP171hsLi3jJMZykjW17W/pV0VJxM2RxUuDs/C+PnDLljy73JIuSfXWmuOc64nwJCJihymxUICDbS2lcu/tnEOpK5rKPMyrcAfzM1tKiRyNIbuXcC1z5iBfvbao7ZeWG+D6RrsFxaSRT4kkkkhysfEYkgEdCem1E8+tQmgMObMGDN9okFdtgAdhUdsTeq2rZqhxE6zyLxHAQYcvPJAJszGzauF2AAtvp071mueOazjJMsekCHydC5tYuw6eg6CsZG2tTFXSm26ojHGt24SSTSgaJjSagWD/AIlqdhk/GqzG4dpAMjlSLn3v3qA0uKj0K39bA/kako2VyntdUaqGUXqs5rmI8JgPKLgt2YnQE9AbVStj8TvZh6eGfrTOJgxMoLMjkC5tsB7Lf/erIwrspnlb6Rc8N4vl3bKO/T2peN43nBGa9UmB4VK9swKp3bQgei7mrTB8rPI6okmYsbABdST03t9at3R9ijvfNFPPNmNdq+EPLax4Q4gkGXEHTS/hqhIC/wCa92PyHSs5jvh0+Dwc05TxZVXRF8zi9rsLaAL9rS50qp+HnOsmHxEUAkHgSyrmVwtlz2BbMT5dPlQ2Vzlfk73DFkUL0GmtHajOu2v5W70pV1plAY2pQoWpS0AOIKdApCCnKABQoUKAABR2oCjBoAAWjy0oUKTAILR5aUKOgBsrRMKdoiKQFPx3gWHxcfh4mJZUvcBtwe4I1B9qwHMfKvCuHpdMMpnYExh2kcLbdzdrC3511Mis5zvywMfhniBCSEEJJa+XuDY7Hah9EoNJ8nnbivNMzRyRRMUgkGVtryAa69h7Vp/gcmD/AIhjiQhmuPALnRSBc+U6XPQ+hrPcW+HnEcOxVsLI4BIDRedSO4y6/UCqLGcPnwz2ljkhYAEZ1K6b9dDTSpcDk9ztnr+aIMLMoYHQggG49ayfFPhxgJtfCaI94mKj/Tt+FcEwvxA4gi5FxcuXYKLG3sbX/GpmHXi2OPlXFSk7Mc2X3zMQopNMItrpnTofhpgfFMS4xzIAT4V4i4He1r1Oxnwsh8MiKaQSdGcKV9iAB9ar/hj8L3wUwxeKcGYBgkaG6rmFizN95rHYae9dRtS2ok88/ZxaX4Z40GwWJh3D/wBQDVhwr4WyNYzTIg6hPM31Nh+ddXJpBNR2RJPUzZW8O5fw8MIhWJSg3zgMWP8AMSdzT68MgXaGIX3si/0qWBRMKnSKXJ+zlvMnw8kDlsIQyH/psQGX0BOhH41m5+TsemngSG/8tj/8TXc7VG4nO0UMkkcZldEZljX7TkC4UepqLxoujqJJUcXTk/GZSxw8gA1N7X09L3q++H2AiWUyyyKrpcJG2lyRq9z21FqpuJfEvibsEXDHDk7jwZGcel2AHztWRmwHFsaTeHFuG3HhlF176AH50tnJJ59yaZ1vnL4hYfDqY4ZY3mtrlNwnzGhbsPqRcVwPiWKE0ruFC5iSbdSdzbud62PC/hHxCUjOkeHXqXcFh/4Jetvw/wCCmGUIZp5nIN3y2VWH8oGpUet7+1WlF0WfwX4i0vDgrEt4EjRg2P2bBlFzva5HyreWpjAYGOCNIokCRoLKq7AVIIoIibU6opG1LjoAdjpRpC0ZNAAoUnNQoAkUFo6FACqOhQpMACjFChSAI0VChQAk0AKFCgBBUdhSfBVtGVSOxAI+hoqFA0FFwyFdVhiU9wig/gKdhGre9ChTAdam7UKFIj5I8+x+VRgdaFCmWroeU0RahQpIrFXpV6FCmxMNWNA9KOhTGgiKUyihQpMBsjb99KUyi21ChQAlhQAoUKYCwKJhR0KAGzQoUKAP/9k="/>
          <p:cNvSpPr>
            <a:spLocks noChangeAspect="1" noChangeArrowheads="1"/>
          </p:cNvSpPr>
          <p:nvPr/>
        </p:nvSpPr>
        <p:spPr bwMode="auto">
          <a:xfrm>
            <a:off x="1679575" y="-1676400"/>
            <a:ext cx="46672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endParaRPr lang="en-US" sz="1800">
              <a:solidFill>
                <a:prstClr val="black"/>
              </a:solidFill>
              <a:latin typeface="Arial" panose="020B0604020202020204" pitchFamily="34" charset="0"/>
            </a:endParaRPr>
          </a:p>
        </p:txBody>
      </p:sp>
      <p:sp>
        <p:nvSpPr>
          <p:cNvPr id="49157" name="AutoShape 4" descr="data:image/jpeg;base64,/9j/4AAQSkZJRgABAQAAAQABAAD/2wCEAAkGBxQSEhQUExQUFRUUGBcYFxUXGBccFhgYGBcXFx0WGBgYHCggHBwlHRcYITEiJSkrLi4uGh8zODMsNygtLisBCgoKDg0OGxAQGywkHyQsLCwsLCwsLCwvLCwsLCwsLCwsLCwsLCwsLCwsLCwsLCwsLCwsLCwsLCwsLCwsLCwsLP/AABEIAMIBAwMBIgACEQEDEQH/xAAcAAAABwEBAAAAAAAAAAAAAAAAAQIDBAUGBwj/xABCEAACAQIEBAQDBgMGBQQDAAABAgMAEQQSITEFBkFREyJhcQeBkTJCobHB8BRS0RUjYnKS4RYzQ1OCNKKywggXJP/EABoBAAIDAQEAAAAAAAAAAAAAAAABAgMEBQb/xAArEQACAgEEAgEEAQQDAAAAAAAAAQIRAwQSITFBUQUTImFxMjOBocEUI5H/2gAMAwEAAhEDEQA/AOyXoZ6I0QNAC83vRg02DSkNAC6bmmyi+56Dv1t+FLpOUNpobH6H9KGCKbCcyLJcKjZg2XKTYeutquocQG7g9Qd6iy4K1zYHvoA3fpRLID8j8wagnXZY0n0WSmlU1G97UsVMrDJoCiNAGgA6SaF6ItQAdJvRFqTnoAUTRXpstSg1Axy9GKaV6cDUCF0RogaMmgBthTLU8xplqBobJPeklj3o2pDkD6UDIHEppCVjjNmNixvsv9ami4G5qDGwUM5uWc6D06Wp7AxsFJcm7EmxNyo6C/yvSRJoe8Q96NZD3NILU2XYmyW31J29R6mmRJyMbdacY0ygpxaBBZj3NCjze1CgQ6RRWpLsdLD3JNre2mtOAUrASaUBSaTPNkFyGI65Re3v1pgPUz/CKCWUBWbUkdfelxuGAINwaWBS7H0Jjlvod6axGFB16/nTsidb2tsaTHiFP3l+opVfDGnXKG8M5G/WpwFVvEJlC3zL9R9alxYhSAcw270LjgH7HiKRQLUCakREmmy1GxppqAFFqAam6MCgkLvRA0QHajC0CI6xZCSo0JuR/T+lS1NBaZxbOq3RQxuLi9tOtvWgfZKo702jX1/fzoE0EQmaouOTMuUdbDfpfWn2ppjQNOgE03Jt70sCmZzqBQNBIoJv2/f9aWxqNiWbKVjtmPU7D196fhUhRc3Nt+9IbE5CfQd+9PxrYabUkCl2piDvSGnAsCQL6Dpc9hRMD3pv+HFw1rsNiel+1AuBwyCipWWhQHBNoUdFakIT70BpRmipgHmA3pV6QTVTzNx9MHhnmfW2iL1dzso/M+gNJscYtukcy5r4zicTiZ4SWjjjYqo1ClQbX0+0bg+2m1OcBxkeBiHjTqoJ+9YX9rmsVieKyySPIzktIxZr7En06dtO1Lk4uXGWaNJV6ZgD+eoqMc0Wb8miyRXV/o6WOf8Ah5BVsQuum9T8Hz7gLKP4iG/rIo/OuSwYHAyHzRMh/wALsLfLatNwWLAQABBkN/tZUMh9M7Am3tY1OzG8clwzo783YdVDM1lOzWJUj0Oxprh/PmDmdkWUKVt5pLIG/wAmY3b3tWZxfBIsSC0cjZmH2gC23TW9vlWexHI5zEMGI6PbuTuD02+tJj2o6riOJMBePMw7rZh9Bqarm5rVWtIv5q3+lq5pDwaXDteOdk9iR+FXMnFgUy4l1YdyB+W16lYlA6RwrjcGJ0ikVmGpXZx7rv8AMaVZDWuOcu8VT+JWLAw5pXZbyOblVDDNrtltb1rtAWlZGSaGRICxSxuACdDbX/FtT1qMCktQREOWBFhcHrfUf7U6RSAaznEOcYUJEZVyCQTmAAtofU60EqNLaksR7VRYXizyAGwsdjcAf1qs4rPK6sBNFAP+7mW411spvf52pWG01MmJQbkfiaYGMQnS5rAYnjUgYLFMkw0zO2UHT+W2lNfxcz/akQDtmP6LRZLYdGlxiruVHuwFZ3HczhDmCK3QecAW77Vj8VwYuB//AGshvc5VUm38oB0+dqtcHhhEgCjEYhh95wFv75VA+tPkKSJuJ548If8AIL33Kvf5XC607wTn/DzzJh2SSGWQkIGsVJ7XGxPS412qsxMeMkGiwQjufM301FMcE4RHBiUnmczSA6Eiype4zgdxf89KdMKR0i3eitRttSc1IgA0KQ8oG5FNwYtHJyMGtbY7U7CmPk0KRm/dqFICx/frR0gmiLVEQmGEINLm9zqST+NKvQV79b0aimMS4riHxQx7zY7wLnJCAoHQF1BLeprt7m1ee+acak2MxMoOYtIQtjYgLZARfRrgdCCKry9Ub9Avvcn4REERjjWTYFgoUjQgi7E738vTpcWqsaSzEDbX6dKl4ziLWAChbXA1e4BtfKG+yDt1qrdvWszR1Yz8o1+B8AoM3YC1vMTtv711bljhkYwMIyqAQzagH7TE31FefoOIOpFrG21wLj2rtR5k8Lh8f8wgT5kqNPxrRjMOtm5RVezHcaxbnESRxOyZjmJBygKNbDLa3TbtVHiMTIzqnjzvfS5ke3yBP51AxPFC8zvsTRDEWbNv+VU5JXI26THFYldWO43BstyWYgbkk/TfU1Wswv8A11/OpmIxTOddf0qA+h/etRsslGvBqvhjjBHxKC+gcsnzYXH4gV6EJrytgZ2SRHT7SMrC3dSCB9RXobH86YKI5JMQiuLZlF2ynscoNj6VowvtHK1+NuSaNETSSaq+Ecw4bE6QzRyEbqD5h65TY1Z3q45zVdgrN4vl7CySFnjALEm6llJPc5CL61onBINuvXt61juN8XWCAPK2qqL6EFm/wepNOIJN9Fp/wph1GgkAv/3JP60f/B+EOpjLHu0kja+xas3ydzoMe/gyt4Uim6AEf3yAhspP84trbcE1toXYMQRYdKSe5cEpxlB1IgLyzhEGkMfzAP53pC4WJL5Y0X/xXS3y0qfi2a1gubTa4t+NRPDJAJsD1A79dqkkQsHiC1wLaA7d6akcn9/pTvhsCNsut97+lulU/M/Flw8WdnCG4tpct/hA9R16UEopydIdEbWOYAa2Fj00/wB6hS4Ik6CsJxbn3ESG0WWJelrF/mTt8hVVBzbjIyCJ3b0cKwP1F/oap+vFM3x+PyuO7g7nweVmQq+6EDe9wRcH9KsfBHYVl/h5xj+LgaWwVgVV16ZgDt6G4PzrWhqstPlGCcXF0yHJg4ydVGu+nT1oRQKgsqhR6ACpL0y1BG2FRUNaFAEy1NTYNWYM1yRoNTl+ajQ0+aKo9isAFCgaFPoYiZLgjuCPqLV50jwiNmjZRnQsLgm5sSO9ejq89cStDxGZSbBZnHyYn+oqjP4Z1vi2rlFldNwtrELe38p9PeqyWM9q0fEpACCpX18w/r6VS4pxe4saz20dTbFoiiM1vMI/j8OBvdoR4bAdgRY/NSKpuT+HrPiVWQXjVWdh3toAfS5H0rR4viOEhi8bDKuXOI5FUEB1v5gVPUA3De2tXYm+zHqoxf2JOznn8MFuW7mw670V7+lX/HuBSLiZI4wZAF8Vcu5iYBgwHXQ629aq8FhS7qoBbMQLC1zc9L6VVPs04UnH7eqIpNhUd71pcXhIQ8hFnj+6UYeUgWPW4uw7Edu9Zq5ppEJyTBBdQf3+NSosQo6U5wnhkmKkEMIBdgxF9B5VLb/Lf2qHj8BLASs0bxOASA4te3a+jfK9aMS4MmaSVIv+F4qDcl4pF1SVCbg9BauxfD3mg4yNkmsJ4dHts69JAOl+o6fOvPcL6b10D4TOzcQS33YpM3Xy6CxPuR9KtSM2aCcLZ3MCuT/GSGz4ZQLKfEP/AJeWw+l66lh4sgAB6AfSs9z7wNMXAA5y+G6kOLXW5ynfpqKUouUWjNpckceVSl0ef5FaNg6EhlIZWG4INwR2N66IfiyRh4JGgztcxz5XylXABDKCpBDC530IIq9w3ImBg/vMRIZANbSMqR/MA6/WsjzlzBwq7LCPFVtHSJbRjYZlc2sRofL1AowYpR/kX6/UYsrWwvW+LODkXQzRMwIuyZgrW/wk3tU3hfPeByqpxcYb7zMrrc+gI2rnkvLmAXhsWOlkxEbTM6pHFlfMVZhoXtbQXNzp61mMMuBZgHbFop+9lie3qQCCavpHPPRs/FI2w5xEUqPGFY5wQVIW4P4i1cT4vxV8XK0kht0VRsq3uBbv3710/A8rI3CY8HDiMytd0myi7IzmS1gfXp2rIYr4aYtD5Hicd8xU/NSP1rNmjNqkdPQTwwuU3yY5o6ew3DpZ9Io2cjfKNB/mOwrecO+Hl4/EnkHlPmjj/Vjt8hUji/PGD4bE2GjiLONoksF1G7ya6/U1VDTSbuRr1HyWOKrHyyz+EnDpsPHiFmQpmdGUG2oykEix9K3bVz74Sc0yY44rxFVRH4YULfY5tyTqfXSuhNWlRUeEcbLkeSTkxINFJ3tf23oClA02QKpuISX/APTSH1zIPwvQq2A9KFIdr0SpGABJIAG5O1EpBAI1B1vTroCLGxHrtTMURuSxuL6DoBURLoWVqPhZxJcr9kEi/cje3p61KtQAoAK1eefibDk4niBtmKN73RdfwNeh3NcD+MCn+0Wup1jjt2O+u/7tVeVcG3QOsn9jHKt+tv36UeI02N/Wx/I1IwmGzC5v6WA+utHj8OotlzW6lrfptWY7u17S15OnKOX+6wMfrc+YAfJT9al4jgMvgjwkZ40Z2YrYm528u5AXTSofD4M+HyR+Z1JfTe4J/QVoMNzrGmGETDJLa1x9k31uLbE9qujGNUzBPJk3b4q6JnA8UkmMws7OAIcMqMOpcZ0yAd7G5+VZ7madIce5RSI8wfKNPtr5vzJt61BixL5zICcqnMGIIGmvXU1BMr4ibM5JZ2Fza9vkOgHbpRlVUg00m5OT4VUO42EKhIylTsR17G2hVv8ACR0B9aoi9yAASTsBVvzFZdlUPtdSCL69V9LaHWoHBmtdwPMNjThC+xTyO6RpuUcaeHTmaaMsfDKquYAjMQS2o7CnucOaoOIQ5HheOSMlonDKy3OhVhobEdRexArLY3iDyOrOxYjodduntQmxOe8hABLAWAsNif0q+MaXBQ9s5XITwThOIxL+Hh4nkbS4FrKDpdidAPWu9/D/AJPXh0DFiHnlsZGGwttGl9wLk+p+VcM4fxOSCRZYXKSLsw/Ig6EHsam/8RYmWUSyTO8iOGUknKpU3FlFgo9gKkVZMcpPbfB6QQm3709Kpud8eIMDPIU8QKFzIBmzAuoYEDpYnesB/wDszEvYoseutgF9vvNfeoHHucsdJCEUeE3iRZWUBWvnAtodje2otVSyq6M8sE0rMtzFwfCyZZoJpEhk1TOGkjU63S4OZCOxHtWX4phWgkaJiCUtqL2IKhgRcXtY13XnuGKPAzaIzu0aeUC2ckEnTcgKfrWQ4vyhDjUgnjnyuYUEwsGQFECW3BD6aitCnc9pF4qxLJ+aKTFSiTgEan7WHxZUegcE2+hqKnBoH4K2JCn+IjxGRnubFGsALbaXFNcycPkwcSw+LmilbxGXKBZ1Fge+1XPCuFSpwDGSSAojyRugYEFgDGMwv0J6+lWNUUl3yVFLjODmFJDHJDJIImB81wQ66jUakj2NZtPiZxKH+7d0YoSD4kYzgg2IJFtatuQOJrDwvEPGxE8coa33SpMY+d9QateKcBwnGR4+HZYcYBeSMnR7Ddh+Tj51U5x3UW/Rk4b64MJxH4h4+UMvjBA32hGoW4taxOprLMbm+5Pff51qcZ8POIoxH8OXt1jZWHfvfr1FHgfh3j5L3g8IC12kZRYHra5JqRWbX/8AHuYA4xPvERMB6DMD+JFdkauXch4CPB8RTCxkMY8M6yOPvSsUkb2AsABXUctVbrZOeNwq/KsSfalKRQpQWggFehSsooqAJRNEGoulJIqLGkKDUZNNQx5Ra5Pcnc/SlmmgYTtXFfjNIP42HS5EOvzdrfrXaW0rg/xaxGbiLAX8kca/Oxb/AO1VZf4m34/+rf4I3DUjdASx3AsFBN7X71Ki4SJZfDW+zOS1svkF/wATYb9ay/DcaYXVgA2U3ynYnptT8uJkxUoVV8zkAIt9eutz+dZ7R3pSbTTfg1vKXCfDm8RDYWIaMjQg6gqfQ1L4lwI3Zo4VvfZFUEn3NqtuX+UJsPEDJiWX/DGqELfpmkU3HsAKTzBhMbEM8GKMm58OSKIE+xVQD9B71oTaXRxpVKe1SX+TF4ybEQPFnjVQzi0Y8xbLbzMeoBINtr1EVWwmJJKZla7ZWJBFyRcMNuvoRoQaLE80yPPHLJYFVyeUWAF9TrexN9fapHMmEtkmVmaNsqEE3yka2U7ZTc27bVS5m2GJKSUv7lBxzEh5CxBF9QCVva1gLIABpbQCoOCkyX7E1OxsiszeUAXOnYdtKn4HhwljCIwKm2dW+3G/86nqvp2qePJT5IZ8dO0UWITzXH79Kbcl0KgWCXc+p2vV4nKmLZpFiiMvhGzeGVJta4bLe9iPSpnDORsfLmVMLIpYZc8lkVQTrfNqfkK1foySap2ZRJP3+lTcNg5meyxSsTpYI5v+Fdg5P+GceCImnZZp18wNrQxAbtr9pgL6nbtVBzl8QZsSWgwrtHCCQ0qmzy+ikapH+Lb3A0osqjOU3UTfcuYvD4TB4aOd4MPL4aB0ZkV81tc1je96p/ijxiKPh86wzoZs8JVQ6swIlRrhewteuU4Lg7OddLm5tqT7k1q8HyuMoFtB0oS5B6f2zO4zm6fGYQpMUvFIrZxcNIWDLYi9tB2AqjiJXXOQTvYkX97b1o+McGCEqBlvr6XF7XH73rNRnT1qnPe60bNLHbHY+fQjLK7jwi7SG9spJY21PvoK6N8K+eJpWkw+KfxVCF43a2YZbXQnqLG4vWAwMxhljlS+ZHVh7hga0PJHEYMJxWZsQFRCZkDONImL5h7Dpf2qzDK4mHW49sk/Z0XnDhhnw0zqgUiPSwsxVWz2AGnfeuQKzKQVJuNQwJDA9wRqPlXZ4ecMHI8iJiYpC4siqWzN5bEaix271yrhMi+JJEwW/mCM2xKn7B9wDr3qrUq6kjV8dlShKLJ+B55xcRuWRyQFzSLdrDYZltf53NPT844yUOqhVLrYlEObU2+8Tb3qEOJSQrlRVBU2JKjOLEtlP1+11FveoWK4nK7k5tWy6Kq20JIsLdyfXWqVkkuLZsWnxS+5RRqvhhDIOIo0gbzJMSzC1zlufxNdlLVxj4XM/wDaK5yxPhSbm/QfSuxhhWjD/E53yH9RfpDgNPqL0ygp5DVhzxXh0dHehQAKO1AUdJIBNqI0ZNJJooYlq89/EmXNxLE21AZR9EW9egr1525qwzHFzs5GYzODbvm0/C1U5ejpfHxub/RA4Ngf4hmXOEYLcXFw1iNN9OlT+BqcLjAHy5gCBY3Go7+ovvVPhiY3Di9genUdRVtzJwxvLiIznRgpLDcEDRvYi3sapjXZvybk9sumXc/xAxxupMa2Nivhi4t0JJpXD+d5i6riArRkgXVcrLfS4toRtpUnk2WHiEciTwiSaMAjLo7LYi4ItfXLcfOtbhuUsHh7SCIlhY/3jFrH2JtepqM3zfBTPNp4xcXDn8HJ+cYPDxkwsAA9wO4YK343/GtAzHDsIJgHhmH92ejLa+U9nG3y9azvMcni4ubN9ppSBrfsFA+Vq6RzFwIx4VopR4keUFW6owG47GobN/A82TZtf4OdcZ4WYmJALRtqHHUdj2IpXA8JDJmjaQQyMR4crXyqb/ZYjUX7/WpkfEWhJjLFgAD5hcEW6+vrS0njlbKsKM73ACeIDtfygCw0G1Vq06Zfu3Qto2HL/BJMA64vFvEoRrGRH/5iMLWk0AbUgjS+lJ+JXxAmhljiwUi5Mt5JlCv5idEDG6jQVR8B4Y+IzCFIWKaGPxQX06jxHGnqNKd+IfA8Xh8IGdUaIsobKSWjINwSLAWvppWiMpXSXBz8kYuVzfPoo8XzvjJ4mgxE5MUmjkIge1+hUDTuOo0rOQOUcqT9k29x3prMWIVQWZtAFBLE9gN/pQ4tFJDMUljeJrDySKQ2wvvuPWtNcEbjCXBq+EYtdK2OH4wipa9cjw+MtUs8XYDeluZZJRfNmo5h4grsLVkYSDc7an86bOJaQ6fM0qFdLVRlfFF+nVtNdD0YLuiopN2Ue5uKicYKzSzzsWVXnKrlANzYnckDYDbvWi4hC2EwK4g6SYomOC+6x2883uQco971nsTi455IIgfBw0ShRm9rySNbd3YH/wBoq/TKo8+TB8hkU8lJ9EvgmAWHiMUZkzFGGoWym6ZtyxPXtUvECNwxUeZs7AlvvLLpba11OlL+G8KYnieaVcwyyPY9LWC/QGrblzhUbY4xSxh0DSrlN9xe2x9KebmkvYaKlvk/CIDEPEst/MuWOS2zKbZX/wAy3CnuPao+EweZrZZGkDABEG9jqb2IHzPWtVznw+HDqYoYglyrk3JuWdcqjXYeY96s+Xiww6gWHmcjTXKW9vS9Z4wvJTNH/K2Y24+RnkDCyJxHLKFUph2NlsbBitgW6m/WupVgOVQf7VlHbCJv/mWug1fFVZi1M9zTfpDkX50+hqMtSFFMzDlCioUAOZaVlohR0AIYUkinTSbUANMtcH+I0Aj4jiAfsyZHI9SoF/qK77lrjXxrwZXEwy2AEiFcw3JUg6j0v+NU5lcTofGz25q9oxyvGRlZSLbFf11q/wCSscgPgSNlzf8ALLfZuf8Apkna/T6VkFOlORyAjXasik07PQZccMsdrNnjeXFTEFoXbDuQdrjKT7agHXaqvhxxL4pUleVjES7BmZrBVvcAnW9xY+tKwHMUiWz3njAsAx8y6WFntfTsb1sOX+b8GjFpAyMwVSzJdrAmy5lvdRc1fuhKn0c6UM2KLW3cvDMdxTgDxYqORkJDBZVU9Qp1vfQWsN+9dPk4nDLg3IkDho7i+hs2gBB69KyXxQ45DMYI4nV8uZ3ZTcAMAAL+tr29BVBhi/8ADXW/kuh7Ag3F/SxFShL76RRmx7tPGTVMpeOgidgLkCwHe2/60WFUpkcMQ2rqVF8pUgg73ve1rUIMQFY+ILEm4fUkbgpvprbX9KUmItqAh01vvpaxIvqc1jVMl9zs3Ypf9aUX4NQOJYPiFmdf4bFfeaPTM22YA6H8xXY8PgF/h0ie0iiMI2YXDjKAbg9683LFnsN2Y2HqzGwHuTXpbhuH8OGOM6lEVT8lAq3DLdbo5/yOP6airv8AHoicK5dwuG/9Ph4or7lVAP13pfEuDQYhck0SSL/KwBA9r7VYWpBarzlWznvEfg9gHJKGaH0R7qPk4Nqx3PPw7wuBhiKPPLJJJlGcrawUk6KB6V3F65Z8cnypg9/+ZJt/lHWlNvazRppXlipdHMGw4ByoLC1TOXeFrNiYoidGN3t/KouR87W+dQZ57Cw09fbpWj+GWHz41L9EkP5Vmxq5Kzt6mahje3wiq49zTisfM0AgSaNGfwoVjJZFS63Vl82w1NU/BuGw4mZYTI2GkY5VzjOmb+UnRlPTUGrv4Y8XhwvE3kxDiNCsyBzewYuLXsNNjrUDimISTi8koP8AcnF5s4vlyZx59NxpeuhaR5umzo3InJEeAlM0uJjkcqUVV0VQSCSbm5OlZ3hvFF/tISk2QTu1xtlu2o73H51O45x7B5JUhkLySAqGysqLfqXI0FvzrDz4lgArjKbaC3S/Q/e96hlipdM26SX073LtUbPiUknEMWABYs19BfKFFreyJcnuxtW7/uoY1UPogygaXsumulztWW+F+LieKZCuaUg3J6x6AgdRYsCT1uO1XrQ5V8NR5QOpv1/Go4sbXZVnkr2rpEbk+VW4rKRfXCi3TaQd66K9cp5bIj4zGoAAaApYaAeUtt/411VTR5f7I5l/F/hBpvUiOmFWpEQplI7ahQzUKAHAKO1EKFAAIostHeoc3EVGg1/Kk3Q0m+iXaudfGHALJHhyzhArOAT1JUEDX2Na6Tix6W/fvVPxox4qMxzqsiHoeluotsfWoSaao0YE4TUjhp4ZJa6gMDpoRfa+16jGFgCcrWuQeuo6fvvW74/yeIk8TBtIxBBMJYE2/wABNr27HpVHwjh+IkVhHkOpLI90a5t0NrbVmcPwduGoi13/AKKTDTMhv09R/UVYXXd2C376sfkP1pybl3GRKQcOxFxqpDbW2yt6DpSMW87Ah4GFwRqrXFyDpppt+PypbC2OpXhr/wBI2Lmh0ymxHW+t/QWsPxrqHwkYfw0pkYZppCy5t2AULmue5BrAcscuHFTosimOIG8jWOoGuUabnb6119uFpoIwbDQBUYAAaC1xVuOHkwa7UqS2GL5y4DEytIwMchTMFb+YE66dNCNe1ZTA4mNIs1oM6jKLqWcnoQL5djue1dG5n4QzJe5ChCpzkX67b9+tZDhnDMFh8rTt4rHUqouFHbXyk/M08kLaZXpdSoQcXb54oTyBwQ4vFxyeGxjjfxJJTol11CKNtTbQbWrupNUKcy4KKNAjqBlGWNFJNiNPKBp86rMZz/CmvhSkeoUfmalGooy6ic88ro2Gaksa55iviclvJC2bpmYZfnbX5VS4rnrESX84UHogAH1Nz+NDyIqjp5s60TeqDnDl6LHwGKRgjA5o5Ba6OBYG3UHYj1rmknHXYaux92NNpxL93pfV/BZHTtO7MrxrgsuElMUwGYbMpurA7FT+m4rRfDFwuMLMwUCKQkk2AAy6kmnsU6zLlf66dPzqu5j8JDGIlCFgxktcAgEWAF9utRgk5Wjc8u7G4SXfkrOI8IjGImGFGeLMcjvqSNyRtpe9MycKcC7WA9rD+prZcvKuXprS+Nqtq1mRVF0jm88VvlR4GLxnSAmwZgA38hYgZrdRY7aXqRxZxem+V5QuKjdlLrFd2VftEKNgbH7xUVFBllwdb5X5TiwVzHmeUjK0ptfLvZQPsjQeuguanYnBOXLXNitsvqDfNf2pHDONYvEpmjwoj6L4hY/Nj5RYVcRcDkd0eeUkIbiFPLGWHV7faAOuXbverEzE17KHl3lmX+PGKfyoi5VH3nYqQT6KL/M1vxSVSnEFVvscpuVX4FpT6Cm1WnloIh2oqVQoAOlaU2DQLUAU/HseU8uwIuPWs3PxL1ra4zCJKuVxcfiPUGsxjeTybmOTfowt+IqqSZoxTguGU0nEr9fWox4h2qVieUsSNlDezD9ahjl3FrvC/wArH8jVT3GlOHsUcV+P7tTU2Ltr179frTp4LiB/0JP9NMy8ExJ2gl/0/wBaOSX2+yJxvmOSKCR1szIL5SP9ulZTh/N8uJkSMqtiGMjLoRYbjU9bb96PniSWCMxurRs5yEEdLXP171hsLi3jJMZykjW17W/pV0VJxM2RxUuDs/C+PnDLljy73JIuSfXWmuOc64nwJCJihymxUICDbS2lcu/tnEOpK5rKPMyrcAfzM1tKiRyNIbuXcC1z5iBfvbao7ZeWG+D6RrsFxaSRT4kkkkhysfEYkgEdCem1E8+tQmgMObMGDN9okFdtgAdhUdsTeq2rZqhxE6zyLxHAQYcvPJAJszGzauF2AAtvp071mueOazjJMsekCHydC5tYuw6eg6CsZG2tTFXSm26ojHGt24SSTSgaJjSagWD/AIlqdhk/GqzG4dpAMjlSLn3v3qA0uKj0K39bA/kako2VyntdUaqGUXqs5rmI8JgPKLgt2YnQE9AbVStj8TvZh6eGfrTOJgxMoLMjkC5tsB7Lf/erIwrspnlb6Rc8N4vl3bKO/T2peN43nBGa9UmB4VK9swKp3bQgei7mrTB8rPI6okmYsbABdST03t9at3R9ijvfNFPPNmNdq+EPLax4Q4gkGXEHTS/hqhIC/wCa92PyHSs5jvh0+Dwc05TxZVXRF8zi9rsLaAL9rS50qp+HnOsmHxEUAkHgSyrmVwtlz2BbMT5dPlQ2Vzlfk73DFkUL0GmtHajOu2v5W70pV1plAY2pQoWpS0AOIKdApCCnKABQoUKAABR2oCjBoAAWjy0oUKTAILR5aUKOgBsrRMKdoiKQFPx3gWHxcfh4mJZUvcBtwe4I1B9qwHMfKvCuHpdMMpnYExh2kcLbdzdrC3511Mis5zvywMfhniBCSEEJJa+XuDY7Hah9EoNJ8nnbivNMzRyRRMUgkGVtryAa69h7Vp/gcmD/AIhjiQhmuPALnRSBc+U6XPQ+hrPcW+HnEcOxVsLI4BIDRedSO4y6/UCqLGcPnwz2ljkhYAEZ1K6b9dDTSpcDk9ztnr+aIMLMoYHQggG49ayfFPhxgJtfCaI94mKj/Tt+FcEwvxA4gi5FxcuXYKLG3sbX/GpmHXi2OPlXFSk7Mc2X3zMQopNMItrpnTofhpgfFMS4xzIAT4V4i4He1r1Oxnwsh8MiKaQSdGcKV9iAB9ar/hj8L3wUwxeKcGYBgkaG6rmFizN95rHYae9dRtS2ok88/ZxaX4Z40GwWJh3D/wBQDVhwr4WyNYzTIg6hPM31Nh+ddXJpBNR2RJPUzZW8O5fw8MIhWJSg3zgMWP8AMSdzT68MgXaGIX3si/0qWBRMKnSKXJ+zlvMnw8kDlsIQyH/psQGX0BOhH41m5+TsemngSG/8tj/8TXc7VG4nO0UMkkcZldEZljX7TkC4UepqLxoujqJJUcXTk/GZSxw8gA1N7X09L3q++H2AiWUyyyKrpcJG2lyRq9z21FqpuJfEvibsEXDHDk7jwZGcel2AHztWRmwHFsaTeHFuG3HhlF176AH50tnJJ59yaZ1vnL4hYfDqY4ZY3mtrlNwnzGhbsPqRcVwPiWKE0ruFC5iSbdSdzbud62PC/hHxCUjOkeHXqXcFh/4Jetvw/wCCmGUIZp5nIN3y2VWH8oGpUet7+1WlF0WfwX4i0vDgrEt4EjRg2P2bBlFzva5HyreWpjAYGOCNIokCRoLKq7AVIIoIibU6opG1LjoAdjpRpC0ZNAAoUnNQoAkUFo6FACqOhQpMACjFChSAI0VChQAk0AKFCgBBUdhSfBVtGVSOxAI+hoqFA0FFwyFdVhiU9wig/gKdhGre9ChTAdam7UKFIj5I8+x+VRgdaFCmWroeU0RahQpIrFXpV6FCmxMNWNA9KOhTGgiKUyihQpMBsjb99KUyi21ChQAlhQAoUKYCwKJhR0KAGzQoUKAP/9k="/>
          <p:cNvSpPr>
            <a:spLocks noChangeAspect="1" noChangeArrowheads="1"/>
          </p:cNvSpPr>
          <p:nvPr/>
        </p:nvSpPr>
        <p:spPr bwMode="auto">
          <a:xfrm>
            <a:off x="1679575" y="-1676400"/>
            <a:ext cx="46672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endParaRPr lang="en-US" sz="1800">
              <a:solidFill>
                <a:prstClr val="black"/>
              </a:solidFill>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3166" y="274638"/>
            <a:ext cx="1636434" cy="1223963"/>
          </a:xfrm>
          <a:prstGeom prst="rect">
            <a:avLst/>
          </a:prstGeom>
        </p:spPr>
      </p:pic>
    </p:spTree>
    <p:extLst>
      <p:ext uri="{BB962C8B-B14F-4D97-AF65-F5344CB8AC3E}">
        <p14:creationId xmlns:p14="http://schemas.microsoft.com/office/powerpoint/2010/main" val="1125918866"/>
      </p:ext>
    </p:extLst>
  </p:cSld>
  <p:clrMapOvr>
    <a:masterClrMapping/>
  </p:clrMapOvr>
  <mc:AlternateContent xmlns:mc="http://schemas.openxmlformats.org/markup-compatibility/2006">
    <mc:Choice xmlns:p14="http://schemas.microsoft.com/office/powerpoint/2010/main" Requires="p14">
      <p:transition spd="slow" p14:dur="2000" advTm="195223"/>
    </mc:Choice>
    <mc:Fallback>
      <p:transition spd="slow" advTm="19522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ea typeface="ＭＳ Ｐゴシック" panose="020B0600070205080204" pitchFamily="34" charset="-128"/>
              </a:rPr>
              <a:t>Oligopoly</a:t>
            </a:r>
            <a:br>
              <a:rPr lang="en-US" smtClean="0">
                <a:ea typeface="ＭＳ Ｐゴシック" panose="020B0600070205080204" pitchFamily="34" charset="-128"/>
              </a:rPr>
            </a:br>
            <a:endParaRPr lang="en-US" smtClean="0">
              <a:ea typeface="ＭＳ Ｐゴシック" panose="020B0600070205080204" pitchFamily="34" charset="-128"/>
            </a:endParaRPr>
          </a:p>
        </p:txBody>
      </p:sp>
      <p:sp>
        <p:nvSpPr>
          <p:cNvPr id="50179" name="Content Placeholder 1"/>
          <p:cNvSpPr>
            <a:spLocks noGrp="1"/>
          </p:cNvSpPr>
          <p:nvPr>
            <p:ph idx="1"/>
          </p:nvPr>
        </p:nvSpPr>
        <p:spPr/>
        <p:txBody>
          <a:bodyPr/>
          <a:lstStyle/>
          <a:p>
            <a:pPr algn="just"/>
            <a:r>
              <a:rPr lang="en-US" sz="2400" b="1">
                <a:ea typeface="ＭＳ Ｐゴシック" panose="020B0600070205080204" pitchFamily="34" charset="-128"/>
                <a:cs typeface="Arial" panose="020B0604020202020204" pitchFamily="34" charset="0"/>
              </a:rPr>
              <a:t>Oligopoly exits where few large firms producing a homogeneous or differentiated product dominate a market. Examples are automobile and gasoline industries.</a:t>
            </a:r>
          </a:p>
          <a:p>
            <a:endParaRPr lang="en-US" sz="1800">
              <a:ea typeface="ＭＳ Ｐゴシック" panose="020B0600070205080204" pitchFamily="34" charset="-128"/>
              <a:cs typeface="Arial" panose="020B0604020202020204" pitchFamily="34" charset="0"/>
            </a:endParaRPr>
          </a:p>
          <a:p>
            <a:r>
              <a:rPr lang="en-US" sz="1800" b="1">
                <a:ea typeface="ＭＳ Ｐゴシック" panose="020B0600070205080204" pitchFamily="34" charset="-128"/>
                <a:cs typeface="Arial" panose="020B0604020202020204" pitchFamily="34" charset="0"/>
              </a:rPr>
              <a:t>Characteristics</a:t>
            </a:r>
          </a:p>
          <a:p>
            <a:r>
              <a:rPr lang="en-US" sz="1800">
                <a:ea typeface="ＭＳ Ｐゴシック" panose="020B0600070205080204" pitchFamily="34" charset="-128"/>
                <a:cs typeface="Arial" panose="020B0604020202020204" pitchFamily="34" charset="0"/>
              </a:rPr>
              <a:t>1. Few large firms: each must consider its rivals’ reactions in response to its decisions about prices, output, and advertising.</a:t>
            </a:r>
          </a:p>
          <a:p>
            <a:r>
              <a:rPr lang="en-US" sz="1800">
                <a:ea typeface="ＭＳ Ｐゴシック" panose="020B0600070205080204" pitchFamily="34" charset="-128"/>
                <a:cs typeface="Arial" panose="020B0604020202020204" pitchFamily="34" charset="0"/>
              </a:rPr>
              <a:t>2. Standardized or differentiated products.</a:t>
            </a:r>
          </a:p>
          <a:p>
            <a:r>
              <a:rPr lang="en-US" sz="1800">
                <a:ea typeface="ＭＳ Ｐゴシック" panose="020B0600070205080204" pitchFamily="34" charset="-128"/>
                <a:cs typeface="Arial" panose="020B0604020202020204" pitchFamily="34" charset="0"/>
              </a:rPr>
              <a:t>3. Entry is hard: economies of scale, huge capital investment may be the barriers to enter.</a:t>
            </a:r>
          </a:p>
          <a:p>
            <a:endParaRPr lang="en-US" sz="1800">
              <a:ea typeface="ＭＳ Ｐゴシック" panose="020B0600070205080204" pitchFamily="34" charset="-12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3166" y="274638"/>
            <a:ext cx="1636434" cy="1223963"/>
          </a:xfrm>
          <a:prstGeom prst="rect">
            <a:avLst/>
          </a:prstGeom>
        </p:spPr>
      </p:pic>
    </p:spTree>
    <p:extLst>
      <p:ext uri="{BB962C8B-B14F-4D97-AF65-F5344CB8AC3E}">
        <p14:creationId xmlns:p14="http://schemas.microsoft.com/office/powerpoint/2010/main" val="2338692616"/>
      </p:ext>
    </p:extLst>
  </p:cSld>
  <p:clrMapOvr>
    <a:masterClrMapping/>
  </p:clrMapOvr>
  <mc:AlternateContent xmlns:mc="http://schemas.openxmlformats.org/markup-compatibility/2006">
    <mc:Choice xmlns:p14="http://schemas.microsoft.com/office/powerpoint/2010/main" Requires="p14">
      <p:transition spd="slow" p14:dur="2000" advTm="194427"/>
    </mc:Choice>
    <mc:Fallback>
      <p:transition spd="slow" advTm="19442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ea typeface="ＭＳ Ｐゴシック" panose="020B0600070205080204" pitchFamily="34" charset="-128"/>
              </a:rPr>
              <a:t>Monopoly</a:t>
            </a:r>
            <a:br>
              <a:rPr lang="en-US" smtClean="0">
                <a:ea typeface="ＭＳ Ｐゴシック" panose="020B0600070205080204" pitchFamily="34" charset="-128"/>
              </a:rPr>
            </a:br>
            <a:endParaRPr lang="en-US" sz="2800">
              <a:ea typeface="ＭＳ Ｐゴシック" panose="020B0600070205080204" pitchFamily="34" charset="-128"/>
            </a:endParaRPr>
          </a:p>
        </p:txBody>
      </p:sp>
      <p:sp>
        <p:nvSpPr>
          <p:cNvPr id="51203" name="Content Placeholder 2"/>
          <p:cNvSpPr>
            <a:spLocks noGrp="1"/>
          </p:cNvSpPr>
          <p:nvPr>
            <p:ph idx="1"/>
          </p:nvPr>
        </p:nvSpPr>
        <p:spPr/>
        <p:txBody>
          <a:bodyPr/>
          <a:lstStyle/>
          <a:p>
            <a:pPr algn="just">
              <a:spcBef>
                <a:spcPct val="0"/>
              </a:spcBef>
            </a:pPr>
            <a:r>
              <a:rPr lang="en-US" sz="2000" b="1">
                <a:ea typeface="ＭＳ Ｐゴシック" panose="020B0600070205080204" pitchFamily="34" charset="-128"/>
              </a:rPr>
              <a:t>Pure monopoly exists when a single firm is the sole producer of a product for which there are no close substitutes. Examples are public utilities and professional sports leagues.</a:t>
            </a:r>
          </a:p>
          <a:p>
            <a:pPr>
              <a:spcBef>
                <a:spcPct val="0"/>
              </a:spcBef>
            </a:pPr>
            <a:endParaRPr lang="en-US" sz="2000">
              <a:ea typeface="ＭＳ Ｐゴシック" panose="020B0600070205080204" pitchFamily="34" charset="-128"/>
            </a:endParaRPr>
          </a:p>
          <a:p>
            <a:pPr>
              <a:spcBef>
                <a:spcPct val="0"/>
              </a:spcBef>
            </a:pPr>
            <a:r>
              <a:rPr lang="en-US" sz="2000" b="1">
                <a:ea typeface="ＭＳ Ｐゴシック" panose="020B0600070205080204" pitchFamily="34" charset="-128"/>
              </a:rPr>
              <a:t>Characteristics</a:t>
            </a:r>
          </a:p>
          <a:p>
            <a:pPr>
              <a:spcBef>
                <a:spcPct val="0"/>
              </a:spcBef>
            </a:pPr>
            <a:r>
              <a:rPr lang="en-US" sz="2000">
                <a:ea typeface="ＭＳ Ｐゴシック" panose="020B0600070205080204" pitchFamily="34" charset="-128"/>
              </a:rPr>
              <a:t>1. A single seller: the firm and industry are synonymous.</a:t>
            </a:r>
          </a:p>
          <a:p>
            <a:pPr>
              <a:spcBef>
                <a:spcPct val="0"/>
              </a:spcBef>
            </a:pPr>
            <a:r>
              <a:rPr lang="en-US" sz="2000">
                <a:ea typeface="ＭＳ Ｐゴシック" panose="020B0600070205080204" pitchFamily="34" charset="-128"/>
              </a:rPr>
              <a:t>2. Unique product: no close substitutes for the firm’s product.</a:t>
            </a:r>
          </a:p>
          <a:p>
            <a:pPr>
              <a:spcBef>
                <a:spcPct val="0"/>
              </a:spcBef>
            </a:pPr>
            <a:r>
              <a:rPr lang="en-US" sz="2000">
                <a:ea typeface="ＭＳ Ｐゴシック" panose="020B0600070205080204" pitchFamily="34" charset="-128"/>
              </a:rPr>
              <a:t>3. The firm is the price maker: the firm has considerable control over the price because it can control the quantity supplied.</a:t>
            </a:r>
          </a:p>
          <a:p>
            <a:pPr>
              <a:spcBef>
                <a:spcPct val="0"/>
              </a:spcBef>
            </a:pPr>
            <a:r>
              <a:rPr lang="en-US" sz="2000">
                <a:ea typeface="ＭＳ Ｐゴシック" panose="020B0600070205080204" pitchFamily="34" charset="-128"/>
              </a:rPr>
              <a:t>4. Entry or exit is blocked.</a:t>
            </a:r>
          </a:p>
          <a:p>
            <a:endParaRPr lang="en-US" sz="2000">
              <a:ea typeface="ＭＳ Ｐゴシック" panose="020B0600070205080204" pitchFamily="34" charset="-128"/>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7026" y="3992578"/>
            <a:ext cx="4264182" cy="26651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166" y="274638"/>
            <a:ext cx="1636434" cy="1223963"/>
          </a:xfrm>
          <a:prstGeom prst="rect">
            <a:avLst/>
          </a:prstGeom>
        </p:spPr>
      </p:pic>
    </p:spTree>
    <p:extLst>
      <p:ext uri="{BB962C8B-B14F-4D97-AF65-F5344CB8AC3E}">
        <p14:creationId xmlns:p14="http://schemas.microsoft.com/office/powerpoint/2010/main" val="3190258231"/>
      </p:ext>
    </p:extLst>
  </p:cSld>
  <p:clrMapOvr>
    <a:masterClrMapping/>
  </p:clrMapOvr>
  <mc:AlternateContent xmlns:mc="http://schemas.openxmlformats.org/markup-compatibility/2006">
    <mc:Choice xmlns:p14="http://schemas.microsoft.com/office/powerpoint/2010/main" Requires="p14">
      <p:transition spd="slow" p14:dur="2000" advTm="111584"/>
    </mc:Choice>
    <mc:Fallback>
      <p:transition spd="slow" advTm="11158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Activity/ Individual Class Assessment</a:t>
            </a:r>
            <a:endParaRPr lang="en-US" dirty="0"/>
          </a:p>
        </p:txBody>
      </p:sp>
      <p:sp>
        <p:nvSpPr>
          <p:cNvPr id="3" name="Content Placeholder 2"/>
          <p:cNvSpPr>
            <a:spLocks noGrp="1"/>
          </p:cNvSpPr>
          <p:nvPr>
            <p:ph idx="1"/>
          </p:nvPr>
        </p:nvSpPr>
        <p:spPr/>
        <p:txBody>
          <a:bodyPr/>
          <a:lstStyle/>
          <a:p>
            <a:pPr marL="0" indent="0" algn="ctr">
              <a:buNone/>
            </a:pPr>
            <a:r>
              <a:rPr lang="en-US" dirty="0" smtClean="0"/>
              <a:t>Find out 3 organizations for each competitions.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2780" y="274638"/>
            <a:ext cx="1362088" cy="1018767"/>
          </a:xfrm>
          <a:prstGeom prst="rect">
            <a:avLst/>
          </a:prstGeom>
        </p:spPr>
      </p:pic>
    </p:spTree>
    <p:extLst>
      <p:ext uri="{BB962C8B-B14F-4D97-AF65-F5344CB8AC3E}">
        <p14:creationId xmlns:p14="http://schemas.microsoft.com/office/powerpoint/2010/main" val="1109125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ubtitle 2"/>
          <p:cNvSpPr>
            <a:spLocks noGrp="1"/>
          </p:cNvSpPr>
          <p:nvPr>
            <p:ph type="subTitle" idx="1"/>
          </p:nvPr>
        </p:nvSpPr>
        <p:spPr/>
        <p:txBody>
          <a:bodyPr/>
          <a:lstStyle/>
          <a:p>
            <a:pPr eaLnBrk="1" hangingPunct="1"/>
            <a:endParaRPr lang="en-US" smtClean="0">
              <a:solidFill>
                <a:srgbClr val="898989"/>
              </a:solidFill>
              <a:ea typeface="ＭＳ Ｐゴシック" panose="020B0600070205080204" pitchFamily="34" charset="-128"/>
            </a:endParaRPr>
          </a:p>
        </p:txBody>
      </p:sp>
      <p:sp>
        <p:nvSpPr>
          <p:cNvPr id="4" name="Rounded Rectangle 3"/>
          <p:cNvSpPr/>
          <p:nvPr/>
        </p:nvSpPr>
        <p:spPr>
          <a:xfrm>
            <a:off x="1981200" y="381000"/>
            <a:ext cx="8153400" cy="6248400"/>
          </a:xfrm>
          <a:prstGeom prst="roundRect">
            <a:avLst/>
          </a:prstGeom>
          <a:solidFill>
            <a:srgbClr val="FFD853"/>
          </a:solidFill>
          <a:ln>
            <a:solidFill>
              <a:srgbClr val="FFD85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ea typeface="ＭＳ Ｐゴシック" pitchFamily="34" charset="-128"/>
            </a:endParaRPr>
          </a:p>
        </p:txBody>
      </p:sp>
      <p:sp>
        <p:nvSpPr>
          <p:cNvPr id="5" name="Oval 4"/>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52229" name="TextBox 7"/>
          <p:cNvSpPr txBox="1">
            <a:spLocks noChangeArrowheads="1"/>
          </p:cNvSpPr>
          <p:nvPr/>
        </p:nvSpPr>
        <p:spPr bwMode="auto">
          <a:xfrm>
            <a:off x="9937750" y="1187450"/>
            <a:ext cx="50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FFD95C"/>
                </a:solidFill>
              </a:rPr>
              <a:t>*</a:t>
            </a:r>
          </a:p>
        </p:txBody>
      </p:sp>
      <p:sp>
        <p:nvSpPr>
          <p:cNvPr id="52230" name="TextBox 8"/>
          <p:cNvSpPr txBox="1">
            <a:spLocks noChangeArrowheads="1"/>
          </p:cNvSpPr>
          <p:nvPr/>
        </p:nvSpPr>
        <p:spPr bwMode="auto">
          <a:xfrm>
            <a:off x="8686800" y="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3600" b="1">
                <a:solidFill>
                  <a:srgbClr val="660066"/>
                </a:solidFill>
              </a:rPr>
              <a:t>*</a:t>
            </a:r>
          </a:p>
        </p:txBody>
      </p:sp>
      <p:sp>
        <p:nvSpPr>
          <p:cNvPr id="52231" name="TextBox 9"/>
          <p:cNvSpPr txBox="1">
            <a:spLocks noChangeArrowheads="1"/>
          </p:cNvSpPr>
          <p:nvPr/>
        </p:nvSpPr>
        <p:spPr bwMode="auto">
          <a:xfrm>
            <a:off x="8839200" y="444501"/>
            <a:ext cx="186690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i="1">
                <a:solidFill>
                  <a:prstClr val="white"/>
                </a:solidFill>
                <a:latin typeface="Helvetica" panose="020B0604020202020204" pitchFamily="34" charset="0"/>
              </a:rPr>
              <a:t>The Trend    Toward Mixed Economies</a:t>
            </a:r>
            <a:endParaRPr lang="en-US" sz="1700">
              <a:solidFill>
                <a:prstClr val="white"/>
              </a:solidFill>
              <a:latin typeface="Helvetica" panose="020B0604020202020204" pitchFamily="34" charset="0"/>
            </a:endParaRPr>
          </a:p>
        </p:txBody>
      </p:sp>
      <p:sp>
        <p:nvSpPr>
          <p:cNvPr id="52232" name="TextBox 13"/>
          <p:cNvSpPr txBox="1">
            <a:spLocks noChangeArrowheads="1"/>
          </p:cNvSpPr>
          <p:nvPr/>
        </p:nvSpPr>
        <p:spPr bwMode="auto">
          <a:xfrm>
            <a:off x="2057400" y="2116139"/>
            <a:ext cx="8077200" cy="260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4963" indent="-334963">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Aft>
                <a:spcPts val="3000"/>
              </a:spcAft>
            </a:pPr>
            <a:r>
              <a:rPr lang="en-US" sz="2700" b="1">
                <a:solidFill>
                  <a:srgbClr val="000000"/>
                </a:solidFill>
                <a:latin typeface="Helvetica" panose="020B0604020202020204" pitchFamily="34" charset="0"/>
              </a:rPr>
              <a:t>Mixed Economies -- </a:t>
            </a:r>
            <a:r>
              <a:rPr lang="en-US" sz="2500" i="1">
                <a:solidFill>
                  <a:srgbClr val="000000"/>
                </a:solidFill>
                <a:latin typeface="Helvetica" panose="020B0604020202020204" pitchFamily="34" charset="0"/>
              </a:rPr>
              <a:t>Some allocation of resources is made by the market and some by the government.</a:t>
            </a:r>
          </a:p>
          <a:p>
            <a:pPr defTabSz="457200" fontAlgn="base">
              <a:spcAft>
                <a:spcPts val="3000"/>
              </a:spcAft>
            </a:pPr>
            <a:r>
              <a:rPr lang="en-US" sz="2700">
                <a:solidFill>
                  <a:srgbClr val="000000"/>
                </a:solidFill>
                <a:latin typeface="Helvetica" panose="020B0604020202020204" pitchFamily="34" charset="0"/>
              </a:rPr>
              <a:t>Neither free-market nor command economies have created sound economic conditions so countries use a mix of the two economic systems.</a:t>
            </a:r>
          </a:p>
        </p:txBody>
      </p:sp>
      <p:sp>
        <p:nvSpPr>
          <p:cNvPr id="52233" name="Title 1"/>
          <p:cNvSpPr>
            <a:spLocks noGrp="1"/>
          </p:cNvSpPr>
          <p:nvPr>
            <p:ph type="ctrTitle"/>
          </p:nvPr>
        </p:nvSpPr>
        <p:spPr>
          <a:xfrm>
            <a:off x="1828800" y="76201"/>
            <a:ext cx="7772400" cy="1470025"/>
          </a:xfrm>
        </p:spPr>
        <p:txBody>
          <a:bodyPr/>
          <a:lstStyle/>
          <a:p>
            <a:pPr eaLnBrk="1" hangingPunct="1"/>
            <a:r>
              <a:rPr lang="en-US" sz="3200" b="1">
                <a:latin typeface="Helvetica" panose="020B0604020202020204" pitchFamily="34" charset="0"/>
                <a:ea typeface="ＭＳ Ｐゴシック" panose="020B0600070205080204" pitchFamily="34" charset="-128"/>
              </a:rPr>
              <a:t>MIXED ECONOMIES</a:t>
            </a:r>
          </a:p>
        </p:txBody>
      </p:sp>
      <p:sp>
        <p:nvSpPr>
          <p:cNvPr id="52234" name="TextBox 9"/>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fontAlgn="base">
              <a:spcBef>
                <a:spcPct val="0"/>
              </a:spcBef>
              <a:spcAft>
                <a:spcPct val="0"/>
              </a:spcAft>
              <a:buFont typeface="Arial" panose="020B0604020202020204" pitchFamily="34" charset="0"/>
              <a:buNone/>
            </a:pPr>
            <a:r>
              <a:rPr lang="en-US" sz="1700" b="1">
                <a:solidFill>
                  <a:prstClr val="white"/>
                </a:solidFill>
                <a:latin typeface="Helvetica" panose="020B0604020202020204" pitchFamily="34" charset="0"/>
              </a:rPr>
              <a:t>LG4</a:t>
            </a:r>
          </a:p>
        </p:txBody>
      </p:sp>
      <p:sp>
        <p:nvSpPr>
          <p:cNvPr id="52235" name="Rectangle 4"/>
          <p:cNvSpPr>
            <a:spLocks noChangeArrowheads="1"/>
          </p:cNvSpPr>
          <p:nvPr/>
        </p:nvSpPr>
        <p:spPr bwMode="auto">
          <a:xfrm>
            <a:off x="8763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sz="1200">
                <a:solidFill>
                  <a:prstClr val="black"/>
                </a:solidFill>
                <a:latin typeface="Times New Roman" panose="02020603050405020304" pitchFamily="18" charset="0"/>
                <a:cs typeface="Arial" panose="020B0604020202020204" pitchFamily="34" charset="0"/>
              </a:rPr>
              <a:t>2-</a:t>
            </a:r>
            <a:fld id="{E4684A2D-C8ED-4F2A-89F0-19BF0BAAAEBB}" type="slidenum">
              <a:rPr lang="en-US" sz="1200">
                <a:solidFill>
                  <a:prstClr val="black"/>
                </a:solidFill>
                <a:latin typeface="Times New Roman" panose="02020603050405020304" pitchFamily="18" charset="0"/>
                <a:cs typeface="Arial" panose="020B0604020202020204" pitchFamily="34" charset="0"/>
              </a:rPr>
              <a:pPr algn="r" fontAlgn="base">
                <a:spcBef>
                  <a:spcPct val="0"/>
                </a:spcBef>
                <a:spcAft>
                  <a:spcPct val="0"/>
                </a:spcAft>
                <a:buFontTx/>
                <a:buNone/>
              </a:pPr>
              <a:t>9</a:t>
            </a:fld>
            <a:endParaRPr lang="en-US" sz="1200">
              <a:solidFill>
                <a:prstClr val="black"/>
              </a:solidFill>
              <a:latin typeface="Times New Roman" panose="02020603050405020304" pitchFamily="18"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564" y="195263"/>
            <a:ext cx="1636434" cy="1223963"/>
          </a:xfrm>
          <a:prstGeom prst="rect">
            <a:avLst/>
          </a:prstGeom>
        </p:spPr>
      </p:pic>
    </p:spTree>
    <p:extLst>
      <p:ext uri="{BB962C8B-B14F-4D97-AF65-F5344CB8AC3E}">
        <p14:creationId xmlns:p14="http://schemas.microsoft.com/office/powerpoint/2010/main" val="3122389228"/>
      </p:ext>
    </p:extLst>
  </p:cSld>
  <p:clrMapOvr>
    <a:masterClrMapping/>
  </p:clrMapOvr>
  <mc:AlternateContent xmlns:mc="http://schemas.openxmlformats.org/markup-compatibility/2006">
    <mc:Choice xmlns:p14="http://schemas.microsoft.com/office/powerpoint/2010/main" Requires="p14">
      <p:transition spd="slow" p14:dur="2000" advTm="99148"/>
    </mc:Choice>
    <mc:Fallback>
      <p:transition spd="slow" advTm="99148"/>
    </mc:Fallback>
  </mc:AlternateContent>
  <p:timing>
    <p:tnLst>
      <p:par>
        <p:cTn id="1" dur="indefinite" restart="never" nodeType="tmRoot"/>
      </p:par>
    </p:tnLst>
  </p:timing>
</p:sld>
</file>

<file path=ppt/theme/theme1.xml><?xml version="1.0" encoding="utf-8"?>
<a:theme xmlns:a="http://schemas.openxmlformats.org/drawingml/2006/main" name="1_Section 1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Widescreen</PresentationFormat>
  <Paragraphs>138</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Arial</vt:lpstr>
      <vt:lpstr>Calibri</vt:lpstr>
      <vt:lpstr>Helvetica</vt:lpstr>
      <vt:lpstr>Lucida Grande</vt:lpstr>
      <vt:lpstr>Times New Roman</vt:lpstr>
      <vt:lpstr>1_Section 1 Template</vt:lpstr>
      <vt:lpstr>PowerPoint Presentation</vt:lpstr>
      <vt:lpstr>FOUR DEGREES  of COMPETITION</vt:lpstr>
      <vt:lpstr>PERFECT COMPETITION </vt:lpstr>
      <vt:lpstr>PowerPoint Presentation</vt:lpstr>
      <vt:lpstr>Monopolistic competition </vt:lpstr>
      <vt:lpstr>Oligopoly </vt:lpstr>
      <vt:lpstr>Monopoly </vt:lpstr>
      <vt:lpstr>Mini Activity/ Individual Class Assessment</vt:lpstr>
      <vt:lpstr>MIXED ECONOMIES</vt:lpstr>
      <vt:lpstr>TRENDING TOWARD MIXED ECONOMIES</vt:lpstr>
      <vt:lpstr>GROSS DOMESTIC PRODUCT</vt:lpstr>
      <vt:lpstr>UNEMPLOYMENT</vt:lpstr>
      <vt:lpstr>PowerPoint Presentation</vt:lpstr>
      <vt:lpstr>INFLATION</vt:lpstr>
      <vt:lpstr>PRODUCTIVITY</vt:lpstr>
      <vt:lpstr>BUSINESS CYCLES</vt:lpstr>
      <vt:lpstr>FISCAL POLICY</vt:lpstr>
      <vt:lpstr>MONETARY POLICY</vt:lpstr>
      <vt:lpstr>Individual Class Assessment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Fabiha Enam</dc:creator>
  <cp:lastModifiedBy>Fabiha Enam</cp:lastModifiedBy>
  <cp:revision>1</cp:revision>
  <dcterms:created xsi:type="dcterms:W3CDTF">2020-06-25T18:28:01Z</dcterms:created>
  <dcterms:modified xsi:type="dcterms:W3CDTF">2020-06-25T18:28:32Z</dcterms:modified>
</cp:coreProperties>
</file>