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323" r:id="rId4"/>
    <p:sldId id="260" r:id="rId5"/>
    <p:sldId id="305" r:id="rId6"/>
    <p:sldId id="306" r:id="rId7"/>
    <p:sldId id="308" r:id="rId8"/>
    <p:sldId id="307" r:id="rId9"/>
    <p:sldId id="315" r:id="rId10"/>
    <p:sldId id="268" r:id="rId11"/>
    <p:sldId id="271" r:id="rId12"/>
    <p:sldId id="309" r:id="rId13"/>
    <p:sldId id="317" r:id="rId14"/>
    <p:sldId id="320" r:id="rId15"/>
    <p:sldId id="322" r:id="rId16"/>
    <p:sldId id="321" r:id="rId17"/>
    <p:sldId id="314" r:id="rId18"/>
    <p:sldId id="311" r:id="rId19"/>
    <p:sldId id="313" r:id="rId20"/>
    <p:sldId id="318" r:id="rId21"/>
    <p:sldId id="324" r:id="rId2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A43D"/>
    <a:srgbClr val="81D185"/>
    <a:srgbClr val="FFD95C"/>
    <a:srgbClr val="FFCA5E"/>
    <a:srgbClr val="F2CD51"/>
    <a:srgbClr val="FFD956"/>
    <a:srgbClr val="58A33F"/>
    <a:srgbClr val="BDE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18" autoAdjust="0"/>
    <p:restoredTop sz="70025" autoAdjust="0"/>
  </p:normalViewPr>
  <p:slideViewPr>
    <p:cSldViewPr snapToObjects="1">
      <p:cViewPr varScale="1">
        <p:scale>
          <a:sx n="72" d="100"/>
          <a:sy n="72" d="100"/>
        </p:scale>
        <p:origin x="150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D250D8-E594-4539-A0FF-D3753A4C9D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67FC9-DCEE-4573-90A4-FBCF5BD66D9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51F5BBB-B7B3-4830-9EB0-E22DAA626377}" type="datetime1">
              <a:rPr lang="en-US"/>
              <a:pPr>
                <a:defRPr/>
              </a:pPr>
              <a:t>7/19/2020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6DEA30C-7CE9-4C7A-B5C3-B986C5B2A6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C9AD33F-361D-4EC6-A9D7-9EF6109D3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6A2C1-388B-4A8B-99D1-0ABA0FCE65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0E328-E33C-4AFD-AD1E-725E544960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3815911-9FBD-40DE-B71D-BFEF77F42D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5270822-C4C6-4321-9652-935466EDB3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139625C-5328-423A-AB30-4223BEF364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4CE617CB-08F5-4955-B420-2CB906954B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B8717276-E88F-4F90-A653-28C59755AAE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See Learning Goal 3:  Compare the advantages and disadvantages of corporations, and summarize the differences between C corporations, S corporations, and limited liability companies.</a:t>
            </a:r>
          </a:p>
          <a:p>
            <a:endParaRPr lang="en-US" altLang="en-US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80896950-567D-44C5-A80A-CD9E09A39E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10DFB96-15C1-4FCC-B0AF-6CB45F0EFF5F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1051BB63-8462-4813-91DE-1094963CC8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C09A9C24-4BAF-45A0-8703-6151DDD341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See Learning Goal 3:  Compare the advantages and disadvantages of corporations, and summarize the differences between C corporations, S corporations, and limited liability companies.</a:t>
            </a:r>
          </a:p>
          <a:p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494D0D63-0812-43A9-B2AC-56AC0AB4A1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E4CB35A-6624-4A16-8A21-F3C528D93AE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E3C56FAF-82B8-4630-8A09-435A2933F8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A7C1C4F0-1ADF-4902-8EB7-7E17FDFCC8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See Learning Goal 3:  Compare the advantages and disadvantages of corporations, and summarize the differences between C corporations, S corporations, and limited liability companies.</a:t>
            </a:r>
          </a:p>
          <a:p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6202A41F-A27E-4B85-AD1A-9E3DCDE2A2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3057952-9522-46F5-8F25-D69A031174A2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6DE222C7-CAB1-4E90-BFE3-48125AA06D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DCF44EF0-E3E0-4774-A7C4-BADB757ADD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See Learning Goal 1:  Compare the advantages and disadvantages of sole proprietorships.</a:t>
            </a:r>
          </a:p>
          <a:p>
            <a:endParaRPr lang="en-US" altLang="en-US"/>
          </a:p>
          <a:p>
            <a:r>
              <a:rPr lang="en-US" altLang="en-US"/>
              <a:t>This slide helps students understand why sole proprietorships account for the largest number of businesses in the United States.  </a:t>
            </a:r>
          </a:p>
          <a:p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A43F2C17-0554-4340-BDCC-DF9286453C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BA3669A-BC29-495B-A66F-19338829ED1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CE9EE87D-B629-42ED-85C1-8715E89FA0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C9A32F1E-533D-40CD-B9AA-11926167150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See Learning Goal 1:  Compare the advantages and disadvantages of sole proprietorships.</a:t>
            </a:r>
          </a:p>
          <a:p>
            <a:endParaRPr lang="en-US" altLang="en-US"/>
          </a:p>
          <a:p>
            <a:r>
              <a:rPr lang="en-US" altLang="en-US"/>
              <a:t>This slide helps students understand why sole proprietorships account for the largest number of businesses in the United States.  </a:t>
            </a:r>
          </a:p>
          <a:p>
            <a:endParaRPr lang="en-US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7A48DC3A-AC2B-4C32-A6D7-1657ECC73B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9C7BACD-2A42-44C4-8E2E-E063EC96BFAE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48458C9D-A470-45C6-9E4B-76140264BA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5FE8A08D-5076-4BBD-9263-848BF16FA49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See Learning Goal 1:  Compare the advantages and disadvantages of sole proprietorships.</a:t>
            </a:r>
          </a:p>
          <a:p>
            <a:endParaRPr lang="en-US" altLang="en-US"/>
          </a:p>
          <a:p>
            <a:r>
              <a:rPr lang="en-US" altLang="en-US"/>
              <a:t>This slide helps students understand why sole proprietorships account for the largest number of businesses in the United States.  </a:t>
            </a:r>
          </a:p>
          <a:p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1BB2FA39-7043-4C20-B819-B2963E3731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BB3921E-8322-4890-9133-DB05D3ED323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E99E8AF0-78A0-4137-84A3-3E8EE20E86F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5E35B3AD-1EE7-4C3D-A5B4-6257939FD0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See Learning Goal 1:  Compare the advantages and disadvantages of sole proprietorships.</a:t>
            </a:r>
          </a:p>
          <a:p>
            <a:endParaRPr lang="en-US" altLang="en-US"/>
          </a:p>
          <a:p>
            <a:r>
              <a:rPr lang="en-US" altLang="en-US"/>
              <a:t>This slide helps students understand why sole proprietorships account for the largest number of businesses in the United States.  </a:t>
            </a:r>
          </a:p>
          <a:p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6E2C6CD-8354-4575-BE6A-9DFF896F4E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5ACA6AE-F3FD-41F7-881A-6F4D3E1001CB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2544DC7A-E154-48DF-997F-8EE3729774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6A0A1D1D-5B11-4379-9391-7978E7C68F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See Learning Goal 1:  Compare the advantages and disadvantages of sole proprietorships.</a:t>
            </a:r>
          </a:p>
          <a:p>
            <a:endParaRPr lang="en-US" altLang="en-US"/>
          </a:p>
          <a:p>
            <a:r>
              <a:rPr lang="en-US" altLang="en-US"/>
              <a:t>This slide helps students understand why sole proprietorships account for the largest number of businesses in the United States.  </a:t>
            </a:r>
          </a:p>
          <a:p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C1FBA1AC-B16F-4E82-9F8C-BB772EECBA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A5BBD57-9C93-44A5-B848-0DD14DB30E1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9DA6DD00-253E-40A1-91F7-E1643B2611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BD635A1C-5EBA-4ED3-8175-6872DBE135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See Learning Goal 1:  Compare the advantages and disadvantages of sole proprietorships.</a:t>
            </a:r>
          </a:p>
          <a:p>
            <a:endParaRPr lang="en-US" altLang="en-US"/>
          </a:p>
          <a:p>
            <a:r>
              <a:rPr lang="en-US" altLang="en-US"/>
              <a:t>This slide helps students understand why sole proprietorships account for the largest number of businesses in the United States.  </a:t>
            </a:r>
          </a:p>
          <a:p>
            <a:endParaRPr lang="en-US" altLang="en-US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DBA3C544-EBAB-4DDC-ABC5-2A240A0F77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863DACE-6DD7-4597-9310-29BE6423B25F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02ADB11B-69F5-4D94-B53E-B2B03A9DD38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BC254EE6-7997-4C13-95A2-E73F7EEAD2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See Learning Goal 1:  Compare the advantages and disadvantages of sole proprietorships.</a:t>
            </a:r>
          </a:p>
          <a:p>
            <a:endParaRPr lang="en-US" altLang="en-US"/>
          </a:p>
          <a:p>
            <a:r>
              <a:rPr lang="en-US" altLang="en-US"/>
              <a:t>This slide helps students understand why sole proprietorships account for the largest number of businesses in the United States.  </a:t>
            </a:r>
          </a:p>
          <a:p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ABA0DA4E-E5ED-4C4B-8A59-1B142A620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89327C5-2532-4B6B-BBC6-3502CB88CF8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88F03A7-2AB9-43CE-8E8B-587F575855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A54B1DA5-8332-452F-BAA7-0FB5C10B378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See Learning Goal 1:  Compare the advantages and disadvantages of sole proprietorships.</a:t>
            </a:r>
          </a:p>
          <a:p>
            <a:endParaRPr lang="en-US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E3FC2DAB-400B-419D-9BCA-2F0C42CDF3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E9A9D12-B578-432F-87D1-05A96C7BB1C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631924FC-485F-4F66-B8D7-D8137179AA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8349CA19-6C03-476A-AA59-CEA95FC87A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See Learning Goal 1:  Compare the advantages and disadvantages of sole proprietorships.</a:t>
            </a:r>
          </a:p>
          <a:p>
            <a:endParaRPr lang="en-US" altLang="en-US"/>
          </a:p>
          <a:p>
            <a:r>
              <a:rPr lang="en-US" altLang="en-US"/>
              <a:t>This slide helps students understand why sole proprietorships account for the largest number of businesses in the United States.  </a:t>
            </a:r>
          </a:p>
          <a:p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2E41CB46-4841-46E8-8CE8-8648CE66D8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8CC3D0E-9439-4A00-8FB1-4EBBCB6E686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A235D08E-D409-4D4D-AAE4-EA66D56C621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5856464C-3946-475E-BF40-02859C6CBF0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See Learning Goal 1:  Compare the advantages and disadvantages of sole proprietorships.</a:t>
            </a:r>
          </a:p>
          <a:p>
            <a:endParaRPr lang="en-US" altLang="en-US"/>
          </a:p>
          <a:p>
            <a:r>
              <a:rPr lang="en-US" altLang="en-US"/>
              <a:t>This slide helps students understand why sole proprietorships account for the largest number of businesses in the United States.  </a:t>
            </a:r>
          </a:p>
          <a:p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A6A40261-CF23-4945-ABCB-4CB423FF90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DF7D54C-5BF7-40C1-A5E1-E2969182D0F5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8243916B-31E6-4943-83BC-0945476160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88E48F18-11D3-4F64-8E39-40B78C38A17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See Learning Goal 1:  Compare the advantages and disadvantages of sole proprietorships.</a:t>
            </a:r>
          </a:p>
          <a:p>
            <a:endParaRPr lang="en-US" altLang="en-US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C4572C0B-1C0F-47AB-87BB-45D0A403AB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31E3F0E-29E2-47B9-83E1-834675C8979B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50BD72E2-DC5D-474A-88C3-96640F18C4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7768F459-2F4D-4615-989F-7D08EA2185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See Learning Goal 1:  Compare the advantages and disadvantages of sole proprietorships.</a:t>
            </a:r>
          </a:p>
          <a:p>
            <a:endParaRPr lang="en-US" altLang="en-US"/>
          </a:p>
          <a:p>
            <a:r>
              <a:rPr lang="en-US" altLang="en-US"/>
              <a:t>This slide helps students understand why sole proprietorships account for the largest number of businesses in the United States.  </a:t>
            </a:r>
          </a:p>
          <a:p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315526F1-8BA4-4066-A719-F3B0E6CE6F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787D8FC-2F27-406B-9E4B-80F6E476DC4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F8D6D53C-4325-4E34-AACB-17BC3E26DB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879798D7-BC41-41E7-9519-9F145E74F6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See Learning Goal 1:  Compare the advantages and disadvantages of sole proprietorships.</a:t>
            </a:r>
          </a:p>
          <a:p>
            <a:endParaRPr lang="en-US" altLang="en-US"/>
          </a:p>
          <a:p>
            <a:r>
              <a:rPr lang="en-US" altLang="en-US"/>
              <a:t>This slide helps students understand why sole proprietorships account for the largest number of businesses in the United States.  </a:t>
            </a:r>
          </a:p>
          <a:p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07923E51-BE9A-4407-BB02-8E8A0CA6E5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860416E-64FE-4EEC-8A35-F8E0991718B3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A2B8962B-041B-4360-9D1B-394E65CA552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673FEE8D-2561-436D-AA8E-61042479677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See Learning Goal 1:  Compare the advantages and disadvantages of sole proprietorships.</a:t>
            </a:r>
          </a:p>
          <a:p>
            <a:endParaRPr lang="en-US" altLang="en-US"/>
          </a:p>
          <a:p>
            <a:r>
              <a:rPr lang="en-US" altLang="en-US"/>
              <a:t>This slide helps students understand why sole proprietorships account for the largest number of businesses in the United States.  </a:t>
            </a:r>
          </a:p>
          <a:p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4B6C8422-76AA-4111-8F73-DC64D9E7C7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6884327-7D91-41CD-99DA-B0FDCE3E198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81F0CD62-BFCE-4D46-B600-DDD74D9064B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AE968DA7-4120-433B-83E4-F68866B52B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See Learning Goal 1:  Compare the advantages and disadvantages of sole proprietorships.</a:t>
            </a:r>
          </a:p>
          <a:p>
            <a:endParaRPr lang="en-US" altLang="en-US"/>
          </a:p>
          <a:p>
            <a:r>
              <a:rPr lang="en-US" altLang="en-US"/>
              <a:t>This slide helps students understand why sole proprietorships account for the largest number of businesses in the United States.  </a:t>
            </a:r>
          </a:p>
          <a:p>
            <a:endParaRPr lang="en-US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21CFA827-BA3F-41FB-84EC-552856C4B1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86F88C3-190E-4103-A074-A4C954ACF8C6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BF596B8E-D0E8-4C14-ACF5-21778D1A65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6949336C-41C3-4260-A4FA-E6FD9DA160E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See Learning Goal 1:  Compare the advantages and disadvantages of sole proprietorships.</a:t>
            </a:r>
          </a:p>
          <a:p>
            <a:endParaRPr lang="en-US" altLang="en-US"/>
          </a:p>
          <a:p>
            <a:r>
              <a:rPr lang="en-US" altLang="en-US"/>
              <a:t>This slide helps students understand why sole proprietorships account for the largest number of businesses in the United States.  </a:t>
            </a:r>
          </a:p>
          <a:p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97EF0DDF-21BC-486E-9F12-F9C8442E69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6FB9125-DA09-49BE-B3E1-08F10EDBF2C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67CF77BA-623C-45A9-BC00-C696187D17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B99278F2-6BF0-4A8E-9507-73250FF546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See Learning Goal 1:  Compare the advantages and disadvantages of sole proprietorships.</a:t>
            </a:r>
          </a:p>
          <a:p>
            <a:endParaRPr lang="en-US" altLang="en-US"/>
          </a:p>
          <a:p>
            <a:r>
              <a:rPr lang="en-US" altLang="en-US"/>
              <a:t>This slide helps students understand why sole proprietorships account for the largest number of businesses in the United States.  </a:t>
            </a:r>
          </a:p>
          <a:p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6563FBE7-802C-4548-B580-785701222D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5D0F0EA-73A0-4E35-B4F2-C6FFAF38B86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3FC95-D464-45B5-AF86-BBEA8EC29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116F7-D3DF-40E9-978B-0E642E81AFF8}" type="datetime1">
              <a:rPr lang="en-US"/>
              <a:pPr>
                <a:defRPr/>
              </a:pPr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EE000-62D5-42B5-A898-D6D1F0B3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94649-2955-4286-A48F-8408DAA4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3D863-053F-42E9-82BE-0FDCF91C07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117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A09F1-2281-42EE-AAE7-B646219C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D77B-EDA6-4833-BC43-EBE6DC776646}" type="datetime1">
              <a:rPr lang="en-US"/>
              <a:pPr>
                <a:defRPr/>
              </a:pPr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E6E06-432A-4A83-A6BE-3791CEE9B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55B98-0CCB-498B-AB85-1C7CC735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1ADED-4904-4960-8DB7-710C78578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411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884CF-717D-4DE2-9E68-BAE93A499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FB15E-D35A-43EE-9115-19358B79BA2B}" type="datetime1">
              <a:rPr lang="en-US"/>
              <a:pPr>
                <a:defRPr/>
              </a:pPr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52E94-66E9-4D2B-B59E-E4D7FF5A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C36D6-1D11-43B5-8DC7-4B9F012A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2128A-04EA-4542-AC55-2C47953FF1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578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5F6D2-F28B-4F84-95D7-BB9952EE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ACD189-4D4F-4A27-80D3-B051B492AC31}" type="datetime1">
              <a:rPr lang="en-US"/>
              <a:pPr>
                <a:defRPr/>
              </a:pPr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5288A-2ACE-4D7A-95FE-A855BE56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50C13-9EC6-4BF0-AB61-EAD61C66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93219-ADDE-4CEA-A354-33F226999A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69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C8407-DCF8-4944-B7C5-E1416325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3589D-AA55-41AF-A221-C3CFC4C349C9}" type="datetime1">
              <a:rPr lang="en-US"/>
              <a:pPr>
                <a:defRPr/>
              </a:pPr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057F8-2532-44CA-9F60-E6475334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3CA45-0E1D-470C-B679-DDA883AA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1BA74-1A1F-4317-9CBC-D8963C1DE0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305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FA3D89F-2702-4AB8-B20A-3B13346D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FB42E-925F-4B41-A6A3-89A78E15714B}" type="datetime1">
              <a:rPr lang="en-US"/>
              <a:pPr>
                <a:defRPr/>
              </a:pPr>
              <a:t>7/19/2020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5A355F-40DB-401C-8A64-44F3CB313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769EE2B-0132-4902-B329-4EC5B6FF3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B4ED2-519E-482E-A75E-11A15D9F9C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300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D2EC572-31AF-497A-9064-719DF8A2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B6A1C-6980-4CB0-A5A7-0E431D11722B}" type="datetime1">
              <a:rPr lang="en-US"/>
              <a:pPr>
                <a:defRPr/>
              </a:pPr>
              <a:t>7/19/2020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E47CDD2-36FC-4848-B7E4-6D307E4CB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23AACF9-08BB-4762-A80C-E70D5AB4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A7CDD-3311-4C60-AEE5-F2DAFB69D6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015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F0D7093-92DC-4754-9F8F-08E55922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D6581-3AC3-4532-87E3-97838E5A461B}" type="datetime1">
              <a:rPr lang="en-US"/>
              <a:pPr>
                <a:defRPr/>
              </a:pPr>
              <a:t>7/19/2020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10D1CB8-40C0-4441-8F71-F671A79E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05C18D-0BE3-4D42-9B4E-1A01EA3F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E9677-FE06-40C6-861D-0B2515676D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186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6E3FDC-6B3C-48C8-9450-C28B86DD8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DDAA8-5E39-49BD-A072-FD3BBBA6D30F}" type="datetime1">
              <a:rPr lang="en-US"/>
              <a:pPr>
                <a:defRPr/>
              </a:pPr>
              <a:t>7/19/2020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EBE0E61-221D-4292-AC44-F96E23A5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291EC22-9C5C-4837-B536-563AE552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05466-66AC-4C0A-B4F4-ABA80CCFAC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619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804D2EA-BE18-405C-BF19-27FD968BB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2C1F6-5709-4ABA-9B81-DF6367F6E1FD}" type="datetime1">
              <a:rPr lang="en-US"/>
              <a:pPr>
                <a:defRPr/>
              </a:pPr>
              <a:t>7/19/2020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949BE1E-0C66-4CF4-883E-E7973B11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E0EC824-055F-48E1-AF44-F65985BB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5AB8A-E3B5-4ED7-BBEC-AF7F2A9977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987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AF04C34-9913-431F-972F-BE358EB0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59C7E-6E3A-454B-B66E-C1A93762B77A}" type="datetime1">
              <a:rPr lang="en-US"/>
              <a:pPr>
                <a:defRPr/>
              </a:pPr>
              <a:t>7/19/2020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9ACA1F3-9687-48B0-AFD9-76DCBAD4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3667213-81E1-4217-B7FB-92FF81BD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E970E-BF02-4B2E-A74D-E3664E27D5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90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F55F314-5920-4174-B5CD-0A2451100B5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66E19BD-8527-4192-9A7C-265E63A4B91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B0E07-12CA-429B-90B2-E18F08CE1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253203C7-BBDF-473E-A424-1F2B3993E15E}" type="datetime1">
              <a:rPr lang="en-US"/>
              <a:pPr>
                <a:defRPr/>
              </a:pPr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DD0E6-922A-48D7-AAC6-719FCC05A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A0479-C629-4DA0-AAFB-17DFA6EAB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5B6061E-07C7-4401-BC31-6A68874C4C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pitchFamily="-108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MS PGothic" pitchFamily="34" charset="-128"/>
          <a:cs typeface="ＭＳ Ｐゴシック" pitchFamily="-108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MS PGothic" pitchFamily="34" charset="-128"/>
          <a:cs typeface="ＭＳ Ｐゴシック" pitchFamily="-108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MS PGothic" pitchFamily="34" charset="-128"/>
          <a:cs typeface="ＭＳ Ｐゴシック" pitchFamily="-108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MS PGothic" pitchFamily="34" charset="-128"/>
          <a:cs typeface="ＭＳ Ｐゴシック" pitchFamily="-108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pitchFamily="-108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28.jpeg"/><Relationship Id="rId5" Type="http://schemas.openxmlformats.org/officeDocument/2006/relationships/image" Target="../media/image24.png"/><Relationship Id="rId10" Type="http://schemas.openxmlformats.org/officeDocument/2006/relationships/image" Target="../media/image3.png"/><Relationship Id="rId4" Type="http://schemas.openxmlformats.org/officeDocument/2006/relationships/image" Target="../media/image23.png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A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D76BD1F4-FAA5-4A5E-B9C5-AF7A3CACC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026B3170-CAE3-4FF9-8A93-23142A43FB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D8A251C-EB8C-4A35-8017-68A0DE60E16B}"/>
              </a:ext>
            </a:extLst>
          </p:cNvPr>
          <p:cNvSpPr/>
          <p:nvPr/>
        </p:nvSpPr>
        <p:spPr>
          <a:xfrm>
            <a:off x="457200" y="381000"/>
            <a:ext cx="8153400" cy="6248400"/>
          </a:xfrm>
          <a:prstGeom prst="roundRect">
            <a:avLst/>
          </a:prstGeom>
          <a:solidFill>
            <a:srgbClr val="BDECBD"/>
          </a:solidFill>
          <a:ln>
            <a:solidFill>
              <a:srgbClr val="BDEC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EBADD04-6282-4D5D-9C51-BE0BC919AB7B}"/>
              </a:ext>
            </a:extLst>
          </p:cNvPr>
          <p:cNvSpPr/>
          <p:nvPr/>
        </p:nvSpPr>
        <p:spPr>
          <a:xfrm>
            <a:off x="7315200" y="152400"/>
            <a:ext cx="1644650" cy="160020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8" name="TextBox 7">
            <a:extLst>
              <a:ext uri="{FF2B5EF4-FFF2-40B4-BE49-F238E27FC236}">
                <a16:creationId xmlns:a16="http://schemas.microsoft.com/office/drawing/2014/main" id="{E889B5FA-50D2-4528-843B-C8AD05910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143000"/>
            <a:ext cx="501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BDECBD"/>
                </a:solidFill>
              </a:rPr>
              <a:t>*</a:t>
            </a:r>
          </a:p>
        </p:txBody>
      </p:sp>
      <p:sp>
        <p:nvSpPr>
          <p:cNvPr id="3079" name="TextBox 8">
            <a:extLst>
              <a:ext uri="{FF2B5EF4-FFF2-40B4-BE49-F238E27FC236}">
                <a16:creationId xmlns:a16="http://schemas.microsoft.com/office/drawing/2014/main" id="{A7D74534-EEB9-4643-9FA6-8826C0D2A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609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660066"/>
                </a:solidFill>
              </a:rPr>
              <a:t>*</a:t>
            </a:r>
          </a:p>
        </p:txBody>
      </p:sp>
      <p:sp>
        <p:nvSpPr>
          <p:cNvPr id="3080" name="TextBox 7">
            <a:extLst>
              <a:ext uri="{FF2B5EF4-FFF2-40B4-BE49-F238E27FC236}">
                <a16:creationId xmlns:a16="http://schemas.microsoft.com/office/drawing/2014/main" id="{EF4182D6-FAB8-495B-8F40-9CFAF6009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44513"/>
            <a:ext cx="161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Helvetica" panose="020B0604020202020204" pitchFamily="34" charset="0"/>
              </a:rPr>
              <a:t>Chapter Five</a:t>
            </a:r>
          </a:p>
        </p:txBody>
      </p:sp>
      <p:sp>
        <p:nvSpPr>
          <p:cNvPr id="3081" name="Rounded Rectangle 9">
            <a:extLst>
              <a:ext uri="{FF2B5EF4-FFF2-40B4-BE49-F238E27FC236}">
                <a16:creationId xmlns:a16="http://schemas.microsoft.com/office/drawing/2014/main" id="{8B7042AA-CB2F-4A1B-AC7A-758640B3A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12775"/>
            <a:ext cx="4267200" cy="5464175"/>
          </a:xfrm>
          <a:prstGeom prst="roundRect">
            <a:avLst>
              <a:gd name="adj" fmla="val 16667"/>
            </a:avLst>
          </a:prstGeom>
          <a:solidFill>
            <a:srgbClr val="660066"/>
          </a:solidFill>
          <a:ln w="9525">
            <a:solidFill>
              <a:srgbClr val="660066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pic>
        <p:nvPicPr>
          <p:cNvPr id="3082" name="Picture 10" descr="Cover.psd">
            <a:extLst>
              <a:ext uri="{FF2B5EF4-FFF2-40B4-BE49-F238E27FC236}">
                <a16:creationId xmlns:a16="http://schemas.microsoft.com/office/drawing/2014/main" id="{5AD7B380-DADE-4C67-A5BD-C19314882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89013"/>
            <a:ext cx="3657600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3" name="TextBox 11">
            <a:extLst>
              <a:ext uri="{FF2B5EF4-FFF2-40B4-BE49-F238E27FC236}">
                <a16:creationId xmlns:a16="http://schemas.microsoft.com/office/drawing/2014/main" id="{8A2A11DA-D0EB-4C7A-92E6-8B4A475EB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663" y="1770063"/>
            <a:ext cx="4356100" cy="1276350"/>
          </a:xfrm>
          <a:prstGeom prst="rect">
            <a:avLst/>
          </a:prstGeom>
          <a:noFill/>
          <a:ln>
            <a:noFill/>
          </a:ln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en-US" sz="2500" dirty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</a:rPr>
              <a:t>Introduction to Business (BUS101)</a:t>
            </a:r>
          </a:p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en-US" sz="2000" dirty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</a:rPr>
              <a:t>Chapter 5: How to Form a Business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F53BEFC-2BBE-4A86-AD84-52F7A3823849}"/>
              </a:ext>
            </a:extLst>
          </p:cNvPr>
          <p:cNvSpPr txBox="1">
            <a:spLocks/>
          </p:cNvSpPr>
          <p:nvPr/>
        </p:nvSpPr>
        <p:spPr bwMode="auto">
          <a:xfrm>
            <a:off x="4675188" y="3427413"/>
            <a:ext cx="4775200" cy="11572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ＭＳ Ｐゴシック" pitchFamily="-108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Nusrat Hafiz (NHF)</a:t>
            </a:r>
          </a:p>
          <a:p>
            <a:pPr>
              <a:defRPr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Lecturer, BRAC University</a:t>
            </a:r>
          </a:p>
        </p:txBody>
      </p:sp>
      <p:pic>
        <p:nvPicPr>
          <p:cNvPr id="3085" name="Picture 2" descr="BracU Logo | Brac University">
            <a:extLst>
              <a:ext uri="{FF2B5EF4-FFF2-40B4-BE49-F238E27FC236}">
                <a16:creationId xmlns:a16="http://schemas.microsoft.com/office/drawing/2014/main" id="{8C975493-EC48-469B-B50A-6E1170C5B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5486400"/>
            <a:ext cx="1655762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Picture 5">
            <a:extLst>
              <a:ext uri="{FF2B5EF4-FFF2-40B4-BE49-F238E27FC236}">
                <a16:creationId xmlns:a16="http://schemas.microsoft.com/office/drawing/2014/main" id="{7F89F202-96EB-4D02-B7B2-1E36F6A5C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638800"/>
            <a:ext cx="18383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A80CD607-308B-4C0C-858D-A4A0A912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3700" y="6543675"/>
            <a:ext cx="3505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Copyright @2020 Nusrat Hafiz. All Rights Reserved. </a:t>
            </a:r>
          </a:p>
        </p:txBody>
      </p:sp>
    </p:spTree>
  </p:cSld>
  <p:clrMapOvr>
    <a:masterClrMapping/>
  </p:clrMapOvr>
  <p:transition spd="slow" advTm="14265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ubtitle 2">
            <a:extLst>
              <a:ext uri="{FF2B5EF4-FFF2-40B4-BE49-F238E27FC236}">
                <a16:creationId xmlns:a16="http://schemas.microsoft.com/office/drawing/2014/main" id="{C5D78069-7735-4EFF-A5FD-E4CBDF42D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3D7E4A1-3910-44BA-ADB8-44DB7D39EBB8}"/>
              </a:ext>
            </a:extLst>
          </p:cNvPr>
          <p:cNvSpPr/>
          <p:nvPr/>
        </p:nvSpPr>
        <p:spPr>
          <a:xfrm>
            <a:off x="457200" y="381000"/>
            <a:ext cx="8153400" cy="6248400"/>
          </a:xfrm>
          <a:prstGeom prst="roundRect">
            <a:avLst/>
          </a:prstGeom>
          <a:solidFill>
            <a:srgbClr val="BDECBD"/>
          </a:solidFill>
          <a:ln>
            <a:solidFill>
              <a:srgbClr val="BDEC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C392DF4-B8DA-4761-8517-679F26467E55}"/>
              </a:ext>
            </a:extLst>
          </p:cNvPr>
          <p:cNvSpPr/>
          <p:nvPr/>
        </p:nvSpPr>
        <p:spPr>
          <a:xfrm>
            <a:off x="7315200" y="152400"/>
            <a:ext cx="1644650" cy="160020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73" name="TextBox 7">
            <a:extLst>
              <a:ext uri="{FF2B5EF4-FFF2-40B4-BE49-F238E27FC236}">
                <a16:creationId xmlns:a16="http://schemas.microsoft.com/office/drawing/2014/main" id="{487B7EB9-F594-489E-A224-18A954E12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143000"/>
            <a:ext cx="501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BDECBD"/>
                </a:solidFill>
              </a:rPr>
              <a:t>*</a:t>
            </a:r>
          </a:p>
        </p:txBody>
      </p:sp>
      <p:sp>
        <p:nvSpPr>
          <p:cNvPr id="7174" name="TextBox 8">
            <a:extLst>
              <a:ext uri="{FF2B5EF4-FFF2-40B4-BE49-F238E27FC236}">
                <a16:creationId xmlns:a16="http://schemas.microsoft.com/office/drawing/2014/main" id="{5EDA21FD-DDA7-4ECB-8A5F-51D9DB3E8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609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660066"/>
                </a:solidFill>
              </a:rPr>
              <a:t>*</a:t>
            </a:r>
          </a:p>
        </p:txBody>
      </p:sp>
      <p:sp>
        <p:nvSpPr>
          <p:cNvPr id="7175" name="TextBox 9">
            <a:extLst>
              <a:ext uri="{FF2B5EF4-FFF2-40B4-BE49-F238E27FC236}">
                <a16:creationId xmlns:a16="http://schemas.microsoft.com/office/drawing/2014/main" id="{68A0393D-3D4F-47B0-B163-377C763A0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712788"/>
            <a:ext cx="182880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 i="1">
                <a:solidFill>
                  <a:schemeClr val="bg1"/>
                </a:solidFill>
                <a:latin typeface="Helvetica" panose="020B0604020202020204" pitchFamily="34" charset="0"/>
              </a:rPr>
              <a:t>Corporations</a:t>
            </a:r>
          </a:p>
        </p:txBody>
      </p:sp>
      <p:sp>
        <p:nvSpPr>
          <p:cNvPr id="23560" name="TextBox 14">
            <a:extLst>
              <a:ext uri="{FF2B5EF4-FFF2-40B4-BE49-F238E27FC236}">
                <a16:creationId xmlns:a16="http://schemas.microsoft.com/office/drawing/2014/main" id="{2B2D5A07-5F70-4836-86CD-F3175A0D7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23988"/>
            <a:ext cx="5424488" cy="38465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00050" indent="-3937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lvl="1"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b="1" dirty="0">
                <a:solidFill>
                  <a:srgbClr val="7030A0"/>
                </a:solidFill>
              </a:rPr>
              <a:t>Key Features:</a:t>
            </a:r>
          </a:p>
          <a:p>
            <a:pPr marL="0" lvl="1"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pPr>
            <a:r>
              <a:rPr lang="en-US" altLang="en-US" sz="1900" dirty="0">
                <a:solidFill>
                  <a:srgbClr val="000000"/>
                </a:solidFill>
              </a:rPr>
              <a:t>-It </a:t>
            </a:r>
            <a:r>
              <a:rPr lang="en-US" sz="1900" dirty="0">
                <a:latin typeface="+mj-lt"/>
              </a:rPr>
              <a:t>is a</a:t>
            </a:r>
            <a:r>
              <a:rPr lang="en-US" altLang="en-US" sz="1900" dirty="0">
                <a:solidFill>
                  <a:srgbClr val="000000"/>
                </a:solidFill>
                <a:latin typeface="+mj-lt"/>
              </a:rPr>
              <a:t> legal entity with authority to act and have liability apart from its owners. </a:t>
            </a:r>
          </a:p>
          <a:p>
            <a:pPr marL="0" lvl="1"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pPr>
            <a:r>
              <a:rPr lang="en-US" altLang="en-US" sz="1900" dirty="0">
                <a:solidFill>
                  <a:srgbClr val="000000"/>
                </a:solidFill>
              </a:rPr>
              <a:t>-</a:t>
            </a:r>
            <a:r>
              <a:rPr lang="en-US" sz="1900" dirty="0"/>
              <a:t>As it conducts business in its own name, it may own property, carry on business, enter into binding contracts, borrow money, incur liabilities, sue and be sued, and pay taxes. </a:t>
            </a:r>
          </a:p>
          <a:p>
            <a:pPr marL="0" lvl="1" algn="just"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pPr>
            <a:r>
              <a:rPr lang="en-US" sz="1900" dirty="0"/>
              <a:t>-Incorporating business is one of the best ways to protect the owners’ personal assets. As a separate legal entity, a corporation is responsible for its own debts.</a:t>
            </a:r>
          </a:p>
        </p:txBody>
      </p:sp>
      <p:sp>
        <p:nvSpPr>
          <p:cNvPr id="7177" name="Title 1">
            <a:extLst>
              <a:ext uri="{FF2B5EF4-FFF2-40B4-BE49-F238E27FC236}">
                <a16:creationId xmlns:a16="http://schemas.microsoft.com/office/drawing/2014/main" id="{ADF1026C-D7A3-4E1F-9F41-BEBA5F27E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613" y="201613"/>
            <a:ext cx="7138987" cy="1470025"/>
          </a:xfrm>
        </p:spPr>
        <p:txBody>
          <a:bodyPr/>
          <a:lstStyle/>
          <a:p>
            <a:pPr eaLnBrk="1" hangingPunct="1"/>
            <a:r>
              <a:rPr lang="en-US" altLang="en-US" sz="3200" b="1"/>
              <a:t>CONVENTIONAL CORPORATIONS</a:t>
            </a:r>
          </a:p>
        </p:txBody>
      </p:sp>
      <p:sp>
        <p:nvSpPr>
          <p:cNvPr id="7178" name="TextBox 10">
            <a:extLst>
              <a:ext uri="{FF2B5EF4-FFF2-40B4-BE49-F238E27FC236}">
                <a16:creationId xmlns:a16="http://schemas.microsoft.com/office/drawing/2014/main" id="{BFE03949-6110-4F25-BBE6-18C16797B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295400"/>
            <a:ext cx="6858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chemeClr val="bg1"/>
                </a:solidFill>
                <a:latin typeface="Helvetica" panose="020B0604020202020204" pitchFamily="34" charset="0"/>
              </a:rPr>
              <a:t>LG3</a:t>
            </a:r>
          </a:p>
        </p:txBody>
      </p:sp>
      <p:sp>
        <p:nvSpPr>
          <p:cNvPr id="7179" name="Text Box 10">
            <a:extLst>
              <a:ext uri="{FF2B5EF4-FFF2-40B4-BE49-F238E27FC236}">
                <a16:creationId xmlns:a16="http://schemas.microsoft.com/office/drawing/2014/main" id="{B721939B-82D6-469B-84E4-44851EB0C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30963"/>
            <a:ext cx="914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207073C4-798D-4AAF-984E-4E06ACA08906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7180" name="Picture 14" descr="Corporation - Free commerce and shopping icons">
            <a:extLst>
              <a:ext uri="{FF2B5EF4-FFF2-40B4-BE49-F238E27FC236}">
                <a16:creationId xmlns:a16="http://schemas.microsoft.com/office/drawing/2014/main" id="{41985816-AE3D-4068-8C69-F521E50A1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688" y="1785938"/>
            <a:ext cx="2790825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8" name="Picture 16" descr="Need blind admission concept icon. University tuition. Grants for ...">
            <a:extLst>
              <a:ext uri="{FF2B5EF4-FFF2-40B4-BE49-F238E27FC236}">
                <a16:creationId xmlns:a16="http://schemas.microsoft.com/office/drawing/2014/main" id="{10E1F4CC-B791-41B7-B621-553C5271D9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b="40821"/>
          <a:stretch/>
        </p:blipFill>
        <p:spPr bwMode="auto">
          <a:xfrm>
            <a:off x="5929313" y="4445000"/>
            <a:ext cx="3109912" cy="919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182" name="Picture 1" descr="BracU Logo | Brac University">
            <a:extLst>
              <a:ext uri="{FF2B5EF4-FFF2-40B4-BE49-F238E27FC236}">
                <a16:creationId xmlns:a16="http://schemas.microsoft.com/office/drawing/2014/main" id="{633AF83F-90F9-41D7-B0C3-98ACC8A7F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5364163"/>
            <a:ext cx="2066925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3" name="Picture 2">
            <a:extLst>
              <a:ext uri="{FF2B5EF4-FFF2-40B4-BE49-F238E27FC236}">
                <a16:creationId xmlns:a16="http://schemas.microsoft.com/office/drawing/2014/main" id="{7953973D-0BEB-4270-9F56-4A9DBF689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638800"/>
            <a:ext cx="18383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5BD357C1-E186-4859-9B2D-299FB9D3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3700" y="6543675"/>
            <a:ext cx="3505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Copyright @2020 Nusrat Hafiz. All Rights Reserved. </a:t>
            </a:r>
          </a:p>
        </p:txBody>
      </p:sp>
    </p:spTree>
  </p:cSld>
  <p:clrMapOvr>
    <a:masterClrMapping/>
  </p:clrMapOvr>
  <p:transition spd="slow" advTm="43264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ubtitle 2">
            <a:extLst>
              <a:ext uri="{FF2B5EF4-FFF2-40B4-BE49-F238E27FC236}">
                <a16:creationId xmlns:a16="http://schemas.microsoft.com/office/drawing/2014/main" id="{C9AAAB83-077B-4B4A-80AC-50B3BFD56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D726115-9C3A-49F1-A382-C852509EEA88}"/>
              </a:ext>
            </a:extLst>
          </p:cNvPr>
          <p:cNvSpPr/>
          <p:nvPr/>
        </p:nvSpPr>
        <p:spPr>
          <a:xfrm>
            <a:off x="457200" y="381000"/>
            <a:ext cx="8153400" cy="6248400"/>
          </a:xfrm>
          <a:prstGeom prst="roundRect">
            <a:avLst/>
          </a:prstGeom>
          <a:solidFill>
            <a:srgbClr val="BDECBD"/>
          </a:solidFill>
          <a:ln>
            <a:solidFill>
              <a:srgbClr val="BDEC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9220" name="TextBox 7">
            <a:extLst>
              <a:ext uri="{FF2B5EF4-FFF2-40B4-BE49-F238E27FC236}">
                <a16:creationId xmlns:a16="http://schemas.microsoft.com/office/drawing/2014/main" id="{786287E2-58FF-46C4-8CA1-EF0B4E478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143000"/>
            <a:ext cx="501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BDECBD"/>
                </a:solidFill>
              </a:rPr>
              <a:t>*</a:t>
            </a:r>
          </a:p>
        </p:txBody>
      </p:sp>
      <p:sp>
        <p:nvSpPr>
          <p:cNvPr id="9221" name="TextBox 8">
            <a:extLst>
              <a:ext uri="{FF2B5EF4-FFF2-40B4-BE49-F238E27FC236}">
                <a16:creationId xmlns:a16="http://schemas.microsoft.com/office/drawing/2014/main" id="{46997243-60D4-4A6D-84D1-EF441C572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609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660066"/>
                </a:solidFill>
              </a:rPr>
              <a:t>*</a:t>
            </a:r>
          </a:p>
        </p:txBody>
      </p:sp>
      <p:sp>
        <p:nvSpPr>
          <p:cNvPr id="9222" name="Title 1">
            <a:extLst>
              <a:ext uri="{FF2B5EF4-FFF2-40B4-BE49-F238E27FC236}">
                <a16:creationId xmlns:a16="http://schemas.microsoft.com/office/drawing/2014/main" id="{A6C8B676-F7C8-4075-BD33-59568ADF5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82575"/>
            <a:ext cx="7772400" cy="654050"/>
          </a:xfrm>
        </p:spPr>
        <p:txBody>
          <a:bodyPr/>
          <a:lstStyle/>
          <a:p>
            <a:pPr eaLnBrk="1" hangingPunct="1"/>
            <a:r>
              <a:rPr lang="en-US" altLang="en-US" sz="3200" b="1"/>
              <a:t>CONVENTIONAL CORPORATIONS</a:t>
            </a:r>
            <a:endParaRPr lang="en-US" altLang="en-US" sz="3200" b="1">
              <a:latin typeface="Helvetica" panose="020B0604020202020204" pitchFamily="34" charset="0"/>
            </a:endParaRPr>
          </a:p>
        </p:txBody>
      </p:sp>
      <p:pic>
        <p:nvPicPr>
          <p:cNvPr id="9223" name="Picture 11" descr="F54.psd">
            <a:extLst>
              <a:ext uri="{FF2B5EF4-FFF2-40B4-BE49-F238E27FC236}">
                <a16:creationId xmlns:a16="http://schemas.microsoft.com/office/drawing/2014/main" id="{51B1CA99-9EEC-4F31-80B9-9CF697E33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785813"/>
            <a:ext cx="4114800" cy="517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Text Box 10">
            <a:extLst>
              <a:ext uri="{FF2B5EF4-FFF2-40B4-BE49-F238E27FC236}">
                <a16:creationId xmlns:a16="http://schemas.microsoft.com/office/drawing/2014/main" id="{9C2F15E2-8208-4B4B-9534-84BB3130C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30963"/>
            <a:ext cx="914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E1FA5652-4102-48A0-9F2F-5F1576931719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9225" name="TextBox 14">
            <a:extLst>
              <a:ext uri="{FF2B5EF4-FFF2-40B4-BE49-F238E27FC236}">
                <a16:creationId xmlns:a16="http://schemas.microsoft.com/office/drawing/2014/main" id="{2B9FBEF0-1E55-456C-A69D-9C9E61C34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3" y="946150"/>
            <a:ext cx="5354637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indent="-3937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lvl="1"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rgbClr val="7030A0"/>
                </a:solidFill>
              </a:rPr>
              <a:t>How do the owner affect management:</a:t>
            </a:r>
          </a:p>
          <a:p>
            <a:pPr marL="0" lvl="1"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altLang="en-US" sz="1800"/>
              <a:t>-Owners elect a board of directors (BOD).</a:t>
            </a:r>
          </a:p>
          <a:p>
            <a:pPr marL="0" lvl="1"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altLang="en-US" sz="1800"/>
              <a:t>-BOD recruits and remunerates the top officers (CEO, CFO, COO, CKO etc.). </a:t>
            </a:r>
          </a:p>
          <a:p>
            <a:pPr marL="0" lvl="1"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altLang="en-US" sz="1800"/>
              <a:t>-Through HRD, the officers select managers and employees. </a:t>
            </a:r>
            <a:endParaRPr lang="en-US" altLang="en-US" sz="1800" b="1" i="1"/>
          </a:p>
          <a:p>
            <a:pPr marL="0" lvl="1"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altLang="en-US" sz="1800"/>
          </a:p>
          <a:p>
            <a:pPr marL="0" lvl="1"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altLang="en-US" sz="1800"/>
          </a:p>
          <a:p>
            <a:pPr marL="0" lvl="1"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altLang="en-US" sz="1800"/>
          </a:p>
          <a:p>
            <a:pPr marL="0" lvl="1"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altLang="en-US" sz="1800"/>
          </a:p>
          <a:p>
            <a:pPr marL="0" lvl="1"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altLang="en-US" sz="1800"/>
          </a:p>
          <a:p>
            <a:pPr marL="0" lvl="1"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altLang="en-US" sz="1800"/>
          </a:p>
        </p:txBody>
      </p:sp>
      <p:pic>
        <p:nvPicPr>
          <p:cNvPr id="27661" name="Picture 13" descr="Board of Directors: Corporate Governance Structure | NEC">
            <a:extLst>
              <a:ext uri="{FF2B5EF4-FFF2-40B4-BE49-F238E27FC236}">
                <a16:creationId xmlns:a16="http://schemas.microsoft.com/office/drawing/2014/main" id="{D205483A-ECAC-41DF-8093-AE640B838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l="54396"/>
          <a:stretch/>
        </p:blipFill>
        <p:spPr bwMode="auto">
          <a:xfrm>
            <a:off x="704850" y="3354388"/>
            <a:ext cx="4572000" cy="2049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27" name="Picture 2" descr="BracU Logo | Brac University">
            <a:extLst>
              <a:ext uri="{FF2B5EF4-FFF2-40B4-BE49-F238E27FC236}">
                <a16:creationId xmlns:a16="http://schemas.microsoft.com/office/drawing/2014/main" id="{7892E0C5-6F2F-4222-8097-585F78127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5364163"/>
            <a:ext cx="2066925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8" name="Picture 5">
            <a:extLst>
              <a:ext uri="{FF2B5EF4-FFF2-40B4-BE49-F238E27FC236}">
                <a16:creationId xmlns:a16="http://schemas.microsoft.com/office/drawing/2014/main" id="{8DD3A82C-2E82-49DD-9546-992DB334F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638800"/>
            <a:ext cx="18383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7876CBD5-A2A9-44DC-B2DC-D3F96EEC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3700" y="6543675"/>
            <a:ext cx="3505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Copyright @2020 Nusrat Hafiz. All Rights Reserved. </a:t>
            </a:r>
          </a:p>
        </p:txBody>
      </p:sp>
    </p:spTree>
  </p:cSld>
  <p:clrMapOvr>
    <a:masterClrMapping/>
  </p:clrMapOvr>
  <p:transition spd="slow" advTm="54246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ubtitle 2">
            <a:extLst>
              <a:ext uri="{FF2B5EF4-FFF2-40B4-BE49-F238E27FC236}">
                <a16:creationId xmlns:a16="http://schemas.microsoft.com/office/drawing/2014/main" id="{F259342D-DDF2-49FE-B5DB-3A3A1D7BA9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2483349-03B3-41FF-98C5-A07DE20D846E}"/>
              </a:ext>
            </a:extLst>
          </p:cNvPr>
          <p:cNvSpPr/>
          <p:nvPr/>
        </p:nvSpPr>
        <p:spPr>
          <a:xfrm>
            <a:off x="457200" y="381000"/>
            <a:ext cx="8153400" cy="6248400"/>
          </a:xfrm>
          <a:prstGeom prst="roundRect">
            <a:avLst/>
          </a:prstGeom>
          <a:solidFill>
            <a:srgbClr val="BDECBD"/>
          </a:solidFill>
          <a:ln>
            <a:solidFill>
              <a:srgbClr val="BDEC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B12194-10AC-45BC-BE51-95069713E988}"/>
              </a:ext>
            </a:extLst>
          </p:cNvPr>
          <p:cNvSpPr/>
          <p:nvPr/>
        </p:nvSpPr>
        <p:spPr>
          <a:xfrm>
            <a:off x="7315200" y="152400"/>
            <a:ext cx="1644650" cy="160020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269" name="TextBox 7">
            <a:extLst>
              <a:ext uri="{FF2B5EF4-FFF2-40B4-BE49-F238E27FC236}">
                <a16:creationId xmlns:a16="http://schemas.microsoft.com/office/drawing/2014/main" id="{723D6FBA-27E0-4059-A58E-33562CEBD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143000"/>
            <a:ext cx="501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BDECBD"/>
                </a:solidFill>
              </a:rPr>
              <a:t>*</a:t>
            </a:r>
          </a:p>
        </p:txBody>
      </p:sp>
      <p:sp>
        <p:nvSpPr>
          <p:cNvPr id="11270" name="TextBox 8">
            <a:extLst>
              <a:ext uri="{FF2B5EF4-FFF2-40B4-BE49-F238E27FC236}">
                <a16:creationId xmlns:a16="http://schemas.microsoft.com/office/drawing/2014/main" id="{5DFAEA92-CE9F-4E6C-981E-0C7397F7C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609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660066"/>
                </a:solidFill>
              </a:rPr>
              <a:t>*</a:t>
            </a:r>
          </a:p>
        </p:txBody>
      </p:sp>
      <p:sp>
        <p:nvSpPr>
          <p:cNvPr id="11271" name="TextBox 9">
            <a:extLst>
              <a:ext uri="{FF2B5EF4-FFF2-40B4-BE49-F238E27FC236}">
                <a16:creationId xmlns:a16="http://schemas.microsoft.com/office/drawing/2014/main" id="{7D9E5E26-DA30-4561-BC98-F719E7EA4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712788"/>
            <a:ext cx="182880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 i="1">
                <a:solidFill>
                  <a:schemeClr val="bg1"/>
                </a:solidFill>
                <a:latin typeface="Helvetica" panose="020B0604020202020204" pitchFamily="34" charset="0"/>
              </a:rPr>
              <a:t>Corporations</a:t>
            </a:r>
          </a:p>
        </p:txBody>
      </p:sp>
      <p:sp>
        <p:nvSpPr>
          <p:cNvPr id="11272" name="Title 1">
            <a:extLst>
              <a:ext uri="{FF2B5EF4-FFF2-40B4-BE49-F238E27FC236}">
                <a16:creationId xmlns:a16="http://schemas.microsoft.com/office/drawing/2014/main" id="{74DDB86B-E57E-4955-B998-1B085446B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613" y="201613"/>
            <a:ext cx="7138987" cy="1470025"/>
          </a:xfrm>
        </p:spPr>
        <p:txBody>
          <a:bodyPr/>
          <a:lstStyle/>
          <a:p>
            <a:pPr eaLnBrk="1" hangingPunct="1"/>
            <a:r>
              <a:rPr lang="en-US" altLang="en-US" sz="3200" b="1"/>
              <a:t>CONVENTIONAL CORPORATIONS</a:t>
            </a:r>
          </a:p>
        </p:txBody>
      </p:sp>
      <p:sp>
        <p:nvSpPr>
          <p:cNvPr id="11273" name="TextBox 10">
            <a:extLst>
              <a:ext uri="{FF2B5EF4-FFF2-40B4-BE49-F238E27FC236}">
                <a16:creationId xmlns:a16="http://schemas.microsoft.com/office/drawing/2014/main" id="{8745B7E0-1166-4669-80AA-BCAD295D8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295400"/>
            <a:ext cx="6858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chemeClr val="bg1"/>
                </a:solidFill>
                <a:latin typeface="Helvetica" panose="020B0604020202020204" pitchFamily="34" charset="0"/>
              </a:rPr>
              <a:t>LG3</a:t>
            </a:r>
          </a:p>
        </p:txBody>
      </p:sp>
      <p:sp>
        <p:nvSpPr>
          <p:cNvPr id="11274" name="Text Box 10">
            <a:extLst>
              <a:ext uri="{FF2B5EF4-FFF2-40B4-BE49-F238E27FC236}">
                <a16:creationId xmlns:a16="http://schemas.microsoft.com/office/drawing/2014/main" id="{DF4033A2-963B-462C-B366-4386A0BCB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30963"/>
            <a:ext cx="914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DB2D6AB0-EC06-4C42-82EB-D2B0309592D3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1F39636-6458-4E06-ABE3-867A1BD70E81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427163"/>
          <a:ext cx="8153400" cy="358619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46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Advantages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Disadvantages</a:t>
                      </a:r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4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Limited liability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Initial cost</a:t>
                      </a:r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5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solidFill>
                            <a:srgbClr val="000000"/>
                          </a:solidFill>
                          <a:latin typeface="+mj-lt"/>
                        </a:rPr>
                        <a:t>Ability to raise more money for investment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Extensive paperwork</a:t>
                      </a:r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34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Large size 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Double taxation</a:t>
                      </a:r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34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Perpetual life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Two tax returns</a:t>
                      </a:r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66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Ease of ownership change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Large size</a:t>
                      </a:r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34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Ease of attracting talented employees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Difficulty of termination</a:t>
                      </a:r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5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Separation of ownership from management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Possible conflict between stockholders and Board of Directors (</a:t>
                      </a:r>
                      <a:r>
                        <a:rPr lang="en-US" sz="1800" dirty="0" err="1"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BoD</a:t>
                      </a:r>
                      <a:r>
                        <a:rPr lang="en-US" sz="1800" dirty="0"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)</a:t>
                      </a:r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1304" name="Picture 6" descr="BracU Logo | Brac University">
            <a:extLst>
              <a:ext uri="{FF2B5EF4-FFF2-40B4-BE49-F238E27FC236}">
                <a16:creationId xmlns:a16="http://schemas.microsoft.com/office/drawing/2014/main" id="{BDC1A064-8823-49B7-8AB9-4B0BD7600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5364163"/>
            <a:ext cx="2066925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05" name="Picture 7">
            <a:extLst>
              <a:ext uri="{FF2B5EF4-FFF2-40B4-BE49-F238E27FC236}">
                <a16:creationId xmlns:a16="http://schemas.microsoft.com/office/drawing/2014/main" id="{94C4151D-45BD-4E29-9FAE-7B263376A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638800"/>
            <a:ext cx="18383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F7CAED1F-791F-4EDE-A088-B3CB7608F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3700" y="6543675"/>
            <a:ext cx="3505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Copyright @2020 Nusrat Hafiz. All Rights Reserved. </a:t>
            </a:r>
          </a:p>
        </p:txBody>
      </p:sp>
    </p:spTree>
  </p:cSld>
  <p:clrMapOvr>
    <a:masterClrMapping/>
  </p:clrMapOvr>
  <p:transition spd="slow" advTm="329096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>
            <a:extLst>
              <a:ext uri="{FF2B5EF4-FFF2-40B4-BE49-F238E27FC236}">
                <a16:creationId xmlns:a16="http://schemas.microsoft.com/office/drawing/2014/main" id="{25D7D3A3-6AB7-4E41-82CC-4C4BCC1B1F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E2C54E7-BE9D-46A9-8C86-9FF1F2B1B07D}"/>
              </a:ext>
            </a:extLst>
          </p:cNvPr>
          <p:cNvSpPr/>
          <p:nvPr/>
        </p:nvSpPr>
        <p:spPr>
          <a:xfrm>
            <a:off x="411163" y="444500"/>
            <a:ext cx="8153400" cy="6248400"/>
          </a:xfrm>
          <a:prstGeom prst="roundRect">
            <a:avLst/>
          </a:prstGeom>
          <a:solidFill>
            <a:srgbClr val="BDECBD"/>
          </a:solidFill>
          <a:ln>
            <a:solidFill>
              <a:srgbClr val="BDEC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13316" name="TextBox 7">
            <a:extLst>
              <a:ext uri="{FF2B5EF4-FFF2-40B4-BE49-F238E27FC236}">
                <a16:creationId xmlns:a16="http://schemas.microsoft.com/office/drawing/2014/main" id="{303C3572-4E94-4E34-80D5-78D04FF9E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143000"/>
            <a:ext cx="501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BDECBD"/>
                </a:solidFill>
              </a:rPr>
              <a:t>*</a:t>
            </a:r>
          </a:p>
        </p:txBody>
      </p:sp>
      <p:sp>
        <p:nvSpPr>
          <p:cNvPr id="13317" name="TextBox 8">
            <a:extLst>
              <a:ext uri="{FF2B5EF4-FFF2-40B4-BE49-F238E27FC236}">
                <a16:creationId xmlns:a16="http://schemas.microsoft.com/office/drawing/2014/main" id="{4D4AE2EB-385D-4302-8221-31A806DD1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609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660066"/>
                </a:solidFill>
              </a:rPr>
              <a:t>*</a:t>
            </a:r>
          </a:p>
        </p:txBody>
      </p:sp>
      <p:sp>
        <p:nvSpPr>
          <p:cNvPr id="13320" name="TextBox 14">
            <a:extLst>
              <a:ext uri="{FF2B5EF4-FFF2-40B4-BE49-F238E27FC236}">
                <a16:creationId xmlns:a16="http://schemas.microsoft.com/office/drawing/2014/main" id="{D288F8D0-91A6-4928-AAC5-982E41525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077913"/>
            <a:ext cx="7737475" cy="31702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lvl="1"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b="1" dirty="0">
                <a:solidFill>
                  <a:srgbClr val="7030A0"/>
                </a:solidFill>
                <a:latin typeface="+mj-lt"/>
              </a:rPr>
              <a:t>Key Features:</a:t>
            </a:r>
          </a:p>
          <a:p>
            <a:pPr marL="0" lvl="1"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solidFill>
                  <a:srgbClr val="000000"/>
                </a:solidFill>
                <a:latin typeface="+mj-lt"/>
              </a:rPr>
              <a:t>-It involves purchasing of assets or stocks, merger or consolidation of another business. </a:t>
            </a:r>
          </a:p>
          <a:p>
            <a:pPr marL="0" lvl="1"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solidFill>
                  <a:srgbClr val="000000"/>
                </a:solidFill>
              </a:rPr>
              <a:t>-This strategy aims to enhance business growth, exploit market, acquire unique capabilities, transfer technology, synergize and diversify businesses. </a:t>
            </a:r>
            <a:endParaRPr lang="en-US" sz="1800" dirty="0">
              <a:latin typeface="+mj-lt"/>
            </a:endParaRPr>
          </a:p>
          <a:p>
            <a:pPr marL="0" lvl="1"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solidFill>
                  <a:srgbClr val="000000"/>
                </a:solidFill>
                <a:latin typeface="+mj-lt"/>
              </a:rPr>
              <a:t>-</a:t>
            </a:r>
            <a:r>
              <a:rPr lang="en-US" sz="1800" dirty="0">
                <a:latin typeface="+mj-lt"/>
              </a:rPr>
              <a:t>Mergers and acquisitions are two common types of corporate expansions.</a:t>
            </a:r>
            <a:endParaRPr lang="en-US" altLang="en-US" sz="1800" dirty="0">
              <a:solidFill>
                <a:srgbClr val="000000"/>
              </a:solidFill>
              <a:latin typeface="+mj-lt"/>
            </a:endParaRPr>
          </a:p>
          <a:p>
            <a:pPr marL="0" lvl="1" eaLnBrk="1" hangingPunct="1">
              <a:spcBef>
                <a:spcPct val="0"/>
              </a:spcBef>
              <a:spcAft>
                <a:spcPts val="1200"/>
              </a:spcAft>
              <a:buFontTx/>
              <a:buNone/>
              <a:defRPr/>
            </a:pPr>
            <a:endParaRPr lang="en-US" altLang="en-US" sz="1800" dirty="0">
              <a:solidFill>
                <a:srgbClr val="000000"/>
              </a:solidFill>
              <a:latin typeface="+mj-lt"/>
            </a:endParaRPr>
          </a:p>
          <a:p>
            <a:pPr marL="0" lvl="1" eaLnBrk="1" hangingPunct="1">
              <a:spcBef>
                <a:spcPct val="0"/>
              </a:spcBef>
              <a:spcAft>
                <a:spcPts val="1200"/>
              </a:spcAft>
              <a:buFontTx/>
              <a:buNone/>
              <a:defRPr/>
            </a:pPr>
            <a:endParaRPr lang="en-US" altLang="en-US" sz="1800" dirty="0">
              <a:latin typeface="+mj-lt"/>
            </a:endParaRPr>
          </a:p>
        </p:txBody>
      </p:sp>
      <p:sp>
        <p:nvSpPr>
          <p:cNvPr id="13319" name="Title 1">
            <a:extLst>
              <a:ext uri="{FF2B5EF4-FFF2-40B4-BE49-F238E27FC236}">
                <a16:creationId xmlns:a16="http://schemas.microsoft.com/office/drawing/2014/main" id="{648D785B-F974-49BE-A94E-4B5FCCE33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938" y="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3200" b="1"/>
              <a:t>CORPORATE EXPANSIONS</a:t>
            </a:r>
          </a:p>
        </p:txBody>
      </p:sp>
      <p:sp>
        <p:nvSpPr>
          <p:cNvPr id="2" name="Text Box 10">
            <a:extLst>
              <a:ext uri="{FF2B5EF4-FFF2-40B4-BE49-F238E27FC236}">
                <a16:creationId xmlns:a16="http://schemas.microsoft.com/office/drawing/2014/main" id="{ED4374BC-66D8-4BB8-A459-05FA81007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30963"/>
            <a:ext cx="914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0E23DB41-D189-478A-9940-BEDF5FE42BDD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76804" name="Picture 4" descr="M&amp;A consolidation">
            <a:extLst>
              <a:ext uri="{FF2B5EF4-FFF2-40B4-BE49-F238E27FC236}">
                <a16:creationId xmlns:a16="http://schemas.microsoft.com/office/drawing/2014/main" id="{54C4E989-7905-4143-B075-EC6D44472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3689154"/>
            <a:ext cx="5867400" cy="27302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322" name="Picture 1" descr="BracU Logo | Brac University">
            <a:extLst>
              <a:ext uri="{FF2B5EF4-FFF2-40B4-BE49-F238E27FC236}">
                <a16:creationId xmlns:a16="http://schemas.microsoft.com/office/drawing/2014/main" id="{5840868E-6622-461A-A3ED-D3D8A344E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5364163"/>
            <a:ext cx="2066925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Picture 2">
            <a:extLst>
              <a:ext uri="{FF2B5EF4-FFF2-40B4-BE49-F238E27FC236}">
                <a16:creationId xmlns:a16="http://schemas.microsoft.com/office/drawing/2014/main" id="{C0A7D583-752F-46B0-B945-BE644776D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638800"/>
            <a:ext cx="18383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598124A0-3483-4185-BAAC-AD7D63068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3700" y="6543675"/>
            <a:ext cx="3505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Copyright @2020 Nusrat Hafiz. All Rights Reserved. </a:t>
            </a:r>
          </a:p>
        </p:txBody>
      </p:sp>
    </p:spTree>
  </p:cSld>
  <p:clrMapOvr>
    <a:masterClrMapping/>
  </p:clrMapOvr>
  <p:transition spd="slow" advTm="76553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>
            <a:extLst>
              <a:ext uri="{FF2B5EF4-FFF2-40B4-BE49-F238E27FC236}">
                <a16:creationId xmlns:a16="http://schemas.microsoft.com/office/drawing/2014/main" id="{494987D1-776C-4D30-81B8-9A05D4BCE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AD0CEC7-C399-4CCC-8F27-810079EAAECC}"/>
              </a:ext>
            </a:extLst>
          </p:cNvPr>
          <p:cNvSpPr/>
          <p:nvPr/>
        </p:nvSpPr>
        <p:spPr>
          <a:xfrm>
            <a:off x="411163" y="444500"/>
            <a:ext cx="8153400" cy="6248400"/>
          </a:xfrm>
          <a:prstGeom prst="roundRect">
            <a:avLst/>
          </a:prstGeom>
          <a:solidFill>
            <a:srgbClr val="BDECBD"/>
          </a:solidFill>
          <a:ln>
            <a:solidFill>
              <a:srgbClr val="BDEC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15364" name="TextBox 7">
            <a:extLst>
              <a:ext uri="{FF2B5EF4-FFF2-40B4-BE49-F238E27FC236}">
                <a16:creationId xmlns:a16="http://schemas.microsoft.com/office/drawing/2014/main" id="{9DB462D8-4FBC-4A25-9C62-7FC3CC17E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143000"/>
            <a:ext cx="501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BDECBD"/>
                </a:solidFill>
              </a:rPr>
              <a:t>*</a:t>
            </a:r>
          </a:p>
        </p:txBody>
      </p:sp>
      <p:sp>
        <p:nvSpPr>
          <p:cNvPr id="15365" name="TextBox 8">
            <a:extLst>
              <a:ext uri="{FF2B5EF4-FFF2-40B4-BE49-F238E27FC236}">
                <a16:creationId xmlns:a16="http://schemas.microsoft.com/office/drawing/2014/main" id="{07C754CC-5950-46E7-8AC6-6F08881D2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609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660066"/>
                </a:solidFill>
              </a:rPr>
              <a:t>*</a:t>
            </a:r>
          </a:p>
        </p:txBody>
      </p:sp>
      <p:sp>
        <p:nvSpPr>
          <p:cNvPr id="15366" name="Title 1">
            <a:extLst>
              <a:ext uri="{FF2B5EF4-FFF2-40B4-BE49-F238E27FC236}">
                <a16:creationId xmlns:a16="http://schemas.microsoft.com/office/drawing/2014/main" id="{7CEFDDCC-7C8D-4DF0-BBB8-99A8D838D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938" y="-26988"/>
            <a:ext cx="7772400" cy="1470026"/>
          </a:xfrm>
        </p:spPr>
        <p:txBody>
          <a:bodyPr/>
          <a:lstStyle/>
          <a:p>
            <a:pPr eaLnBrk="1" hangingPunct="1"/>
            <a:r>
              <a:rPr lang="en-US" altLang="en-US" sz="3200" b="1"/>
              <a:t>CORPORATE EXPANSION</a:t>
            </a:r>
          </a:p>
        </p:txBody>
      </p:sp>
      <p:sp>
        <p:nvSpPr>
          <p:cNvPr id="15367" name="Text Box 10">
            <a:extLst>
              <a:ext uri="{FF2B5EF4-FFF2-40B4-BE49-F238E27FC236}">
                <a16:creationId xmlns:a16="http://schemas.microsoft.com/office/drawing/2014/main" id="{0DF6846B-D7E0-46C4-8196-7987F80AB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30963"/>
            <a:ext cx="914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82887E91-D270-4E4E-A18F-E7C4230E27E4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68614" name="Picture 6">
            <a:extLst>
              <a:ext uri="{FF2B5EF4-FFF2-40B4-BE49-F238E27FC236}">
                <a16:creationId xmlns:a16="http://schemas.microsoft.com/office/drawing/2014/main" id="{A43541B2-EDEA-4191-9C91-A98E88CC82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t="7300" b="6904"/>
          <a:stretch/>
        </p:blipFill>
        <p:spPr bwMode="auto">
          <a:xfrm>
            <a:off x="1371600" y="3230563"/>
            <a:ext cx="6324600" cy="3182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369" name="Rectangle 2">
            <a:extLst>
              <a:ext uri="{FF2B5EF4-FFF2-40B4-BE49-F238E27FC236}">
                <a16:creationId xmlns:a16="http://schemas.microsoft.com/office/drawing/2014/main" id="{E04D19A1-6B55-4639-9CAA-A80B264CE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" y="1143000"/>
            <a:ext cx="7894638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1">
                <a:solidFill>
                  <a:srgbClr val="7030A0"/>
                </a:solidFill>
                <a:latin typeface="Arial" panose="020B0604020202020204" pitchFamily="34" charset="0"/>
              </a:rPr>
              <a:t>Acquisition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rgbClr val="7030A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One company’s purchasing of property and obligation of another company.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- The Target Company is the company that is being acquired.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- The Acquirer company is the company that is acquiring the target.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15370" name="Picture 4" descr="BracU Logo | Brac University">
            <a:extLst>
              <a:ext uri="{FF2B5EF4-FFF2-40B4-BE49-F238E27FC236}">
                <a16:creationId xmlns:a16="http://schemas.microsoft.com/office/drawing/2014/main" id="{D4830F20-C0D4-4709-AC68-846189116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5364163"/>
            <a:ext cx="1685925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1" name="Picture 5">
            <a:extLst>
              <a:ext uri="{FF2B5EF4-FFF2-40B4-BE49-F238E27FC236}">
                <a16:creationId xmlns:a16="http://schemas.microsoft.com/office/drawing/2014/main" id="{CDA2F6A7-4260-4506-A841-8356CF685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638800"/>
            <a:ext cx="18383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66559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ubtitle 2">
            <a:extLst>
              <a:ext uri="{FF2B5EF4-FFF2-40B4-BE49-F238E27FC236}">
                <a16:creationId xmlns:a16="http://schemas.microsoft.com/office/drawing/2014/main" id="{DC3BC29C-1ADD-408B-8AED-70BD26A4E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40EA1E5-17A9-47B6-9DED-B2E3B4790B39}"/>
              </a:ext>
            </a:extLst>
          </p:cNvPr>
          <p:cNvSpPr/>
          <p:nvPr/>
        </p:nvSpPr>
        <p:spPr>
          <a:xfrm>
            <a:off x="411163" y="444500"/>
            <a:ext cx="8153400" cy="6248400"/>
          </a:xfrm>
          <a:prstGeom prst="roundRect">
            <a:avLst/>
          </a:prstGeom>
          <a:solidFill>
            <a:srgbClr val="BDECBD"/>
          </a:solidFill>
          <a:ln>
            <a:solidFill>
              <a:srgbClr val="BDEC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17412" name="TextBox 7">
            <a:extLst>
              <a:ext uri="{FF2B5EF4-FFF2-40B4-BE49-F238E27FC236}">
                <a16:creationId xmlns:a16="http://schemas.microsoft.com/office/drawing/2014/main" id="{DDFE2456-FD43-476A-B7C3-A2369F8A9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143000"/>
            <a:ext cx="501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BDECBD"/>
                </a:solidFill>
              </a:rPr>
              <a:t>*</a:t>
            </a:r>
          </a:p>
        </p:txBody>
      </p:sp>
      <p:sp>
        <p:nvSpPr>
          <p:cNvPr id="17413" name="TextBox 8">
            <a:extLst>
              <a:ext uri="{FF2B5EF4-FFF2-40B4-BE49-F238E27FC236}">
                <a16:creationId xmlns:a16="http://schemas.microsoft.com/office/drawing/2014/main" id="{D63E5B3F-B9A1-4156-84A6-A77D68C00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609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660066"/>
                </a:solidFill>
              </a:rPr>
              <a:t>*</a:t>
            </a:r>
          </a:p>
        </p:txBody>
      </p:sp>
      <p:sp>
        <p:nvSpPr>
          <p:cNvPr id="17414" name="Title 1">
            <a:extLst>
              <a:ext uri="{FF2B5EF4-FFF2-40B4-BE49-F238E27FC236}">
                <a16:creationId xmlns:a16="http://schemas.microsoft.com/office/drawing/2014/main" id="{10FEFBA5-983E-4D50-9452-2B9F90CFE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938" y="-26988"/>
            <a:ext cx="7772400" cy="1470026"/>
          </a:xfrm>
        </p:spPr>
        <p:txBody>
          <a:bodyPr/>
          <a:lstStyle/>
          <a:p>
            <a:pPr eaLnBrk="1" hangingPunct="1"/>
            <a:r>
              <a:rPr lang="en-US" altLang="en-US" sz="3200" b="1"/>
              <a:t>CORPORATE EXPANSION</a:t>
            </a:r>
          </a:p>
        </p:txBody>
      </p:sp>
      <p:sp>
        <p:nvSpPr>
          <p:cNvPr id="17415" name="Text Box 10">
            <a:extLst>
              <a:ext uri="{FF2B5EF4-FFF2-40B4-BE49-F238E27FC236}">
                <a16:creationId xmlns:a16="http://schemas.microsoft.com/office/drawing/2014/main" id="{ECE52029-C27E-48CE-9302-1FB52CBC4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30963"/>
            <a:ext cx="914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2344350A-8C53-4C17-BE50-64E84C74D9F7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7416" name="Rectangle 2">
            <a:extLst>
              <a:ext uri="{FF2B5EF4-FFF2-40B4-BE49-F238E27FC236}">
                <a16:creationId xmlns:a16="http://schemas.microsoft.com/office/drawing/2014/main" id="{EAB60A9C-1156-406C-AE48-95CF7F968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3" y="931863"/>
            <a:ext cx="7893050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1">
                <a:solidFill>
                  <a:srgbClr val="7030A0"/>
                </a:solidFill>
                <a:latin typeface="Arial" panose="020B0604020202020204" pitchFamily="34" charset="0"/>
              </a:rPr>
              <a:t>Merger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The result of Two firms joining to form one company.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5" name="Picture 4" descr="Brand New: New Logo for Kraft Heinz Company">
            <a:extLst>
              <a:ext uri="{FF2B5EF4-FFF2-40B4-BE49-F238E27FC236}">
                <a16:creationId xmlns:a16="http://schemas.microsoft.com/office/drawing/2014/main" id="{D148994C-0543-4BAA-B831-71B40FB61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1527634"/>
            <a:ext cx="2718955" cy="12420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418" name="Picture 2" descr="Kraft Heinz Merger: These Are the Brands the Merged Company Will ...">
            <a:extLst>
              <a:ext uri="{FF2B5EF4-FFF2-40B4-BE49-F238E27FC236}">
                <a16:creationId xmlns:a16="http://schemas.microsoft.com/office/drawing/2014/main" id="{007B9EAD-A110-4E8B-A6E0-694EFB5DF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2624138"/>
            <a:ext cx="8153400" cy="327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Picture 9" descr="BracU Logo | Brac University">
            <a:extLst>
              <a:ext uri="{FF2B5EF4-FFF2-40B4-BE49-F238E27FC236}">
                <a16:creationId xmlns:a16="http://schemas.microsoft.com/office/drawing/2014/main" id="{7DBC51EF-9C2C-4DB0-B49C-5939C9452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5638800"/>
            <a:ext cx="16859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0" name="Picture 10">
            <a:extLst>
              <a:ext uri="{FF2B5EF4-FFF2-40B4-BE49-F238E27FC236}">
                <a16:creationId xmlns:a16="http://schemas.microsoft.com/office/drawing/2014/main" id="{4E67829C-4B59-45B4-8CB2-8278B18ED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638800"/>
            <a:ext cx="18383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D80EEA01-EA72-4059-856E-3BD07FBCE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3700" y="6543675"/>
            <a:ext cx="3505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Copyright @2020 Nusrat Hafiz. All Rights Reserved. </a:t>
            </a:r>
          </a:p>
        </p:txBody>
      </p:sp>
    </p:spTree>
  </p:cSld>
  <p:clrMapOvr>
    <a:masterClrMapping/>
  </p:clrMapOvr>
  <p:transition spd="slow" advTm="39109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ubtitle 2">
            <a:extLst>
              <a:ext uri="{FF2B5EF4-FFF2-40B4-BE49-F238E27FC236}">
                <a16:creationId xmlns:a16="http://schemas.microsoft.com/office/drawing/2014/main" id="{E2F4FADA-F145-47BC-9212-9D9C53AE3E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6FC441C-BDAB-41F1-91C4-320EB2317002}"/>
              </a:ext>
            </a:extLst>
          </p:cNvPr>
          <p:cNvSpPr/>
          <p:nvPr/>
        </p:nvSpPr>
        <p:spPr>
          <a:xfrm>
            <a:off x="411163" y="444500"/>
            <a:ext cx="8153400" cy="6248400"/>
          </a:xfrm>
          <a:prstGeom prst="roundRect">
            <a:avLst/>
          </a:prstGeom>
          <a:solidFill>
            <a:srgbClr val="BDECBD"/>
          </a:solidFill>
          <a:ln>
            <a:solidFill>
              <a:srgbClr val="BDEC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19460" name="TextBox 7">
            <a:extLst>
              <a:ext uri="{FF2B5EF4-FFF2-40B4-BE49-F238E27FC236}">
                <a16:creationId xmlns:a16="http://schemas.microsoft.com/office/drawing/2014/main" id="{9C6BE138-634A-4BCF-B54E-8610F6C35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143000"/>
            <a:ext cx="501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BDECBD"/>
                </a:solidFill>
              </a:rPr>
              <a:t>*</a:t>
            </a:r>
          </a:p>
        </p:txBody>
      </p:sp>
      <p:sp>
        <p:nvSpPr>
          <p:cNvPr id="19461" name="TextBox 8">
            <a:extLst>
              <a:ext uri="{FF2B5EF4-FFF2-40B4-BE49-F238E27FC236}">
                <a16:creationId xmlns:a16="http://schemas.microsoft.com/office/drawing/2014/main" id="{9E769F63-C8F0-4362-B9A2-2414D0E33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609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660066"/>
                </a:solidFill>
              </a:rPr>
              <a:t>*</a:t>
            </a:r>
          </a:p>
        </p:txBody>
      </p:sp>
      <p:sp>
        <p:nvSpPr>
          <p:cNvPr id="19462" name="Title 1">
            <a:extLst>
              <a:ext uri="{FF2B5EF4-FFF2-40B4-BE49-F238E27FC236}">
                <a16:creationId xmlns:a16="http://schemas.microsoft.com/office/drawing/2014/main" id="{E7EC1AED-ADFD-4DCB-8668-4BB656C55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938" y="-26988"/>
            <a:ext cx="7772400" cy="1470026"/>
          </a:xfrm>
        </p:spPr>
        <p:txBody>
          <a:bodyPr/>
          <a:lstStyle/>
          <a:p>
            <a:pPr eaLnBrk="1" hangingPunct="1"/>
            <a:r>
              <a:rPr lang="en-US" altLang="en-US" sz="3200" b="1"/>
              <a:t>CORPORATE EXPANSION</a:t>
            </a:r>
          </a:p>
        </p:txBody>
      </p:sp>
      <p:sp>
        <p:nvSpPr>
          <p:cNvPr id="19463" name="Text Box 10">
            <a:extLst>
              <a:ext uri="{FF2B5EF4-FFF2-40B4-BE49-F238E27FC236}">
                <a16:creationId xmlns:a16="http://schemas.microsoft.com/office/drawing/2014/main" id="{6AF38383-1154-4853-951B-274E4D8F5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30963"/>
            <a:ext cx="914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F380642A-B772-451C-8690-9F352995BE26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9464" name="Rectangle 2">
            <a:extLst>
              <a:ext uri="{FF2B5EF4-FFF2-40B4-BE49-F238E27FC236}">
                <a16:creationId xmlns:a16="http://schemas.microsoft.com/office/drawing/2014/main" id="{8EEF95DD-11F6-4673-A434-2EC7CC1BE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" y="900113"/>
            <a:ext cx="789305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1">
                <a:solidFill>
                  <a:srgbClr val="7030A0"/>
                </a:solidFill>
                <a:latin typeface="Arial" panose="020B0604020202020204" pitchFamily="34" charset="0"/>
              </a:rPr>
              <a:t>Merger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Mergers can be divided into three types: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9DBFC6D-D33D-4971-A13D-018A6CC9A807}"/>
              </a:ext>
            </a:extLst>
          </p:cNvPr>
          <p:cNvGraphicFramePr>
            <a:graphicFrameLocks noGrp="1"/>
          </p:cNvGraphicFramePr>
          <p:nvPr/>
        </p:nvGraphicFramePr>
        <p:xfrm>
          <a:off x="481013" y="1700213"/>
          <a:ext cx="8153400" cy="4333875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733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0649">
                <a:tc>
                  <a:txBody>
                    <a:bodyPr/>
                    <a:lstStyle/>
                    <a:p>
                      <a:r>
                        <a:rPr lang="en-US" sz="1800" b="1" dirty="0"/>
                        <a:t>Vertical merger</a:t>
                      </a: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+mj-lt"/>
                        </a:rPr>
                        <a:t>Joins two firms in different stages of related businesses</a:t>
                      </a: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3574">
                <a:tc>
                  <a:txBody>
                    <a:bodyPr/>
                    <a:lstStyle/>
                    <a:p>
                      <a:r>
                        <a:rPr lang="en-US" sz="1800" b="1" dirty="0"/>
                        <a:t>Horizontal merger</a:t>
                      </a: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i="0" dirty="0">
                          <a:solidFill>
                            <a:srgbClr val="000000"/>
                          </a:solidFill>
                          <a:latin typeface="+mj-lt"/>
                        </a:rPr>
                        <a:t>Joins two firms in the same industry and allows them to diversify or expand their products.</a:t>
                      </a:r>
                    </a:p>
                    <a:p>
                      <a:endParaRPr lang="en-US" sz="1800" i="0" dirty="0">
                        <a:latin typeface="+mj-lt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652">
                <a:tc>
                  <a:txBody>
                    <a:bodyPr/>
                    <a:lstStyle/>
                    <a:p>
                      <a:r>
                        <a:rPr lang="en-US" sz="1800" b="1" dirty="0"/>
                        <a:t>Conglomerate merger</a:t>
                      </a: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altLang="en-US" sz="1800" i="0" dirty="0">
                          <a:solidFill>
                            <a:srgbClr val="000000"/>
                          </a:solidFill>
                          <a:latin typeface="+mj-lt"/>
                        </a:rPr>
                        <a:t>Unites firms in completely unrelated industries in order to diversify business operations and investments. </a:t>
                      </a:r>
                      <a:endParaRPr lang="en-US" sz="1800" i="0" dirty="0">
                        <a:latin typeface="+mj-lt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478" name="Picture 5">
            <a:extLst>
              <a:ext uri="{FF2B5EF4-FFF2-40B4-BE49-F238E27FC236}">
                <a16:creationId xmlns:a16="http://schemas.microsoft.com/office/drawing/2014/main" id="{318A07E0-8981-4C1B-919E-C3D265B0E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088" y="1608138"/>
            <a:ext cx="3548062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9" name="Picture 6">
            <a:extLst>
              <a:ext uri="{FF2B5EF4-FFF2-40B4-BE49-F238E27FC236}">
                <a16:creationId xmlns:a16="http://schemas.microsoft.com/office/drawing/2014/main" id="{1A165806-9F54-4A03-86B3-89E039EE7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088" y="2687638"/>
            <a:ext cx="171926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0" name="Picture 7">
            <a:extLst>
              <a:ext uri="{FF2B5EF4-FFF2-40B4-BE49-F238E27FC236}">
                <a16:creationId xmlns:a16="http://schemas.microsoft.com/office/drawing/2014/main" id="{447A4EEB-F048-4FD4-8A90-80C5FBB53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963" y="2716213"/>
            <a:ext cx="188595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1" name="Picture 8" descr="BracU Logo | Brac University">
            <a:extLst>
              <a:ext uri="{FF2B5EF4-FFF2-40B4-BE49-F238E27FC236}">
                <a16:creationId xmlns:a16="http://schemas.microsoft.com/office/drawing/2014/main" id="{369431AA-6FAC-41EC-AC18-A8D486AA9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5638800"/>
            <a:ext cx="16097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2" name="Picture 9">
            <a:extLst>
              <a:ext uri="{FF2B5EF4-FFF2-40B4-BE49-F238E27FC236}">
                <a16:creationId xmlns:a16="http://schemas.microsoft.com/office/drawing/2014/main" id="{7B890467-1162-4C10-9CC3-12D580928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638800"/>
            <a:ext cx="1838325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C424A546-D267-415D-A7D8-8C8A056B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3700" y="6543675"/>
            <a:ext cx="3505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Copyright @2020 Nusrat Hafiz. All Rights Reserved. </a:t>
            </a:r>
          </a:p>
        </p:txBody>
      </p:sp>
    </p:spTree>
  </p:cSld>
  <p:clrMapOvr>
    <a:masterClrMapping/>
  </p:clrMapOvr>
  <p:transition spd="slow" advTm="84569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ubtitle 2">
            <a:extLst>
              <a:ext uri="{FF2B5EF4-FFF2-40B4-BE49-F238E27FC236}">
                <a16:creationId xmlns:a16="http://schemas.microsoft.com/office/drawing/2014/main" id="{41230070-7BD1-4E6E-81EA-BA656C4422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24DF413-AC4F-41FE-A8AB-C88F43B95F41}"/>
              </a:ext>
            </a:extLst>
          </p:cNvPr>
          <p:cNvSpPr/>
          <p:nvPr/>
        </p:nvSpPr>
        <p:spPr>
          <a:xfrm>
            <a:off x="411163" y="444500"/>
            <a:ext cx="8153400" cy="6248400"/>
          </a:xfrm>
          <a:prstGeom prst="roundRect">
            <a:avLst/>
          </a:prstGeom>
          <a:solidFill>
            <a:srgbClr val="BDECBD"/>
          </a:solidFill>
          <a:ln>
            <a:solidFill>
              <a:srgbClr val="BDEC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21508" name="TextBox 7">
            <a:extLst>
              <a:ext uri="{FF2B5EF4-FFF2-40B4-BE49-F238E27FC236}">
                <a16:creationId xmlns:a16="http://schemas.microsoft.com/office/drawing/2014/main" id="{16639344-7845-4958-8F86-51E481824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143000"/>
            <a:ext cx="501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BDECBD"/>
                </a:solidFill>
              </a:rPr>
              <a:t>*</a:t>
            </a:r>
          </a:p>
        </p:txBody>
      </p:sp>
      <p:sp>
        <p:nvSpPr>
          <p:cNvPr id="21509" name="TextBox 8">
            <a:extLst>
              <a:ext uri="{FF2B5EF4-FFF2-40B4-BE49-F238E27FC236}">
                <a16:creationId xmlns:a16="http://schemas.microsoft.com/office/drawing/2014/main" id="{ABF2C955-ABB7-46B5-99D0-68DE2321E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609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660066"/>
                </a:solidFill>
              </a:rPr>
              <a:t>*</a:t>
            </a:r>
          </a:p>
        </p:txBody>
      </p:sp>
      <p:sp>
        <p:nvSpPr>
          <p:cNvPr id="21510" name="Title 1">
            <a:extLst>
              <a:ext uri="{FF2B5EF4-FFF2-40B4-BE49-F238E27FC236}">
                <a16:creationId xmlns:a16="http://schemas.microsoft.com/office/drawing/2014/main" id="{BF1F4FB3-1F38-4DD3-8D16-533BDA624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613" y="6858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3200" b="1"/>
              <a:t>Individual Mini Activities</a:t>
            </a:r>
          </a:p>
        </p:txBody>
      </p:sp>
      <p:sp>
        <p:nvSpPr>
          <p:cNvPr id="21511" name="Text Box 10">
            <a:extLst>
              <a:ext uri="{FF2B5EF4-FFF2-40B4-BE49-F238E27FC236}">
                <a16:creationId xmlns:a16="http://schemas.microsoft.com/office/drawing/2014/main" id="{C0995FD5-BF60-4FDD-A16E-C66D485D0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30963"/>
            <a:ext cx="914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B2F3D097-9119-4BFF-B3B8-4AC39F353903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EEAD8C-A054-4088-8670-6F7DDB300341}"/>
              </a:ext>
            </a:extLst>
          </p:cNvPr>
          <p:cNvSpPr txBox="1"/>
          <p:nvPr/>
        </p:nvSpPr>
        <p:spPr>
          <a:xfrm>
            <a:off x="822325" y="1851025"/>
            <a:ext cx="7499350" cy="284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  <a:defRPr/>
            </a:pPr>
            <a:r>
              <a:rPr lang="en-US" sz="2300" dirty="0">
                <a:solidFill>
                  <a:srgbClr val="002060"/>
                </a:solidFill>
              </a:rPr>
              <a:t>Give three (3) examples of mergers and three (3) examples of acquisitions.</a:t>
            </a:r>
          </a:p>
          <a:p>
            <a:pPr marL="342900" indent="-342900">
              <a:buFontTx/>
              <a:buAutoNum type="arabicPeriod"/>
              <a:defRPr/>
            </a:pPr>
            <a:endParaRPr lang="en-US" sz="2300" dirty="0">
              <a:solidFill>
                <a:srgbClr val="002060"/>
              </a:solidFill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sz="2300" dirty="0">
                <a:solidFill>
                  <a:srgbClr val="002060"/>
                </a:solidFill>
              </a:rPr>
              <a:t>Agree or disagree?</a:t>
            </a:r>
          </a:p>
          <a:p>
            <a:pPr>
              <a:defRPr/>
            </a:pPr>
            <a:r>
              <a:rPr lang="en-US" sz="2300" dirty="0">
                <a:solidFill>
                  <a:srgbClr val="002060"/>
                </a:solidFill>
              </a:rPr>
              <a:t>‘Formal rules, procedure and standards may slow down a corporation’s process’. </a:t>
            </a:r>
          </a:p>
          <a:p>
            <a:pPr>
              <a:defRPr/>
            </a:pPr>
            <a:endParaRPr lang="en-US" sz="2300" dirty="0">
              <a:solidFill>
                <a:srgbClr val="002060"/>
              </a:solidFill>
            </a:endParaRPr>
          </a:p>
          <a:p>
            <a:pPr>
              <a:defRPr/>
            </a:pPr>
            <a:endParaRPr lang="en-US" dirty="0"/>
          </a:p>
        </p:txBody>
      </p:sp>
      <p:pic>
        <p:nvPicPr>
          <p:cNvPr id="21513" name="Picture 4" descr="BracU Logo | Brac University">
            <a:extLst>
              <a:ext uri="{FF2B5EF4-FFF2-40B4-BE49-F238E27FC236}">
                <a16:creationId xmlns:a16="http://schemas.microsoft.com/office/drawing/2014/main" id="{EA38E612-B133-4089-9CD3-E2884ACBA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5364163"/>
            <a:ext cx="2066925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4" name="Picture 5">
            <a:extLst>
              <a:ext uri="{FF2B5EF4-FFF2-40B4-BE49-F238E27FC236}">
                <a16:creationId xmlns:a16="http://schemas.microsoft.com/office/drawing/2014/main" id="{3A2D1BB1-5D98-41ED-BFCF-D8031D461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638800"/>
            <a:ext cx="18383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51535FA1-4020-4567-B30C-7C02E09B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3700" y="6543675"/>
            <a:ext cx="3505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Copyright @2020 Nusrat Hafiz. All Rights Reserved. </a:t>
            </a:r>
          </a:p>
        </p:txBody>
      </p:sp>
    </p:spTree>
  </p:cSld>
  <p:clrMapOvr>
    <a:masterClrMapping/>
  </p:clrMapOvr>
  <p:transition spd="slow" advTm="22082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ubtitle 2">
            <a:extLst>
              <a:ext uri="{FF2B5EF4-FFF2-40B4-BE49-F238E27FC236}">
                <a16:creationId xmlns:a16="http://schemas.microsoft.com/office/drawing/2014/main" id="{A300F17B-2766-42CC-BE43-B1424CFB36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6686C71-4047-4C76-9822-56290A43E25C}"/>
              </a:ext>
            </a:extLst>
          </p:cNvPr>
          <p:cNvSpPr/>
          <p:nvPr/>
        </p:nvSpPr>
        <p:spPr>
          <a:xfrm>
            <a:off x="411163" y="444500"/>
            <a:ext cx="8153400" cy="6248400"/>
          </a:xfrm>
          <a:prstGeom prst="roundRect">
            <a:avLst/>
          </a:prstGeom>
          <a:solidFill>
            <a:srgbClr val="BDECBD"/>
          </a:solidFill>
          <a:ln>
            <a:solidFill>
              <a:srgbClr val="BDEC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7172" name="TextBox 7">
            <a:extLst>
              <a:ext uri="{FF2B5EF4-FFF2-40B4-BE49-F238E27FC236}">
                <a16:creationId xmlns:a16="http://schemas.microsoft.com/office/drawing/2014/main" id="{EF74871E-97A2-43C9-9FD9-2E8B5C50E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143000"/>
            <a:ext cx="501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BDECBD"/>
                </a:solidFill>
              </a:rPr>
              <a:t>*</a:t>
            </a:r>
          </a:p>
        </p:txBody>
      </p:sp>
      <p:sp>
        <p:nvSpPr>
          <p:cNvPr id="7173" name="TextBox 8">
            <a:extLst>
              <a:ext uri="{FF2B5EF4-FFF2-40B4-BE49-F238E27FC236}">
                <a16:creationId xmlns:a16="http://schemas.microsoft.com/office/drawing/2014/main" id="{BB66A9C5-AFFE-4D9A-B5ED-006452254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609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660066"/>
                </a:solidFill>
              </a:rPr>
              <a:t>*</a:t>
            </a:r>
          </a:p>
        </p:txBody>
      </p:sp>
      <p:sp>
        <p:nvSpPr>
          <p:cNvPr id="13320" name="TextBox 14">
            <a:extLst>
              <a:ext uri="{FF2B5EF4-FFF2-40B4-BE49-F238E27FC236}">
                <a16:creationId xmlns:a16="http://schemas.microsoft.com/office/drawing/2014/main" id="{3C82D1E9-D654-4A33-8E5F-EFBDE7201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077913"/>
            <a:ext cx="7737475" cy="42354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lvl="1"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b="1" dirty="0">
                <a:solidFill>
                  <a:srgbClr val="7030A0"/>
                </a:solidFill>
                <a:latin typeface="+mj-lt"/>
              </a:rPr>
              <a:t>Key Features:</a:t>
            </a:r>
          </a:p>
          <a:p>
            <a:pPr marL="0" lvl="1" algn="just"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solidFill>
                  <a:srgbClr val="000000"/>
                </a:solidFill>
                <a:latin typeface="+mj-lt"/>
              </a:rPr>
              <a:t>-It </a:t>
            </a:r>
            <a:r>
              <a:rPr lang="en-US" sz="1800" dirty="0">
                <a:latin typeface="+mj-lt"/>
              </a:rPr>
              <a:t>is an arrangement whereby someone with a good idea for a business (the franchisor) sells the rights to use the business name and to sell a product or service (the franchise) to others (the franchisee) in a given territory. </a:t>
            </a:r>
          </a:p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solidFill>
                  <a:srgbClr val="000000"/>
                </a:solidFill>
                <a:latin typeface="+mj-lt"/>
              </a:rPr>
              <a:t>-It is a strategy to capture market share through </a:t>
            </a:r>
            <a:r>
              <a:rPr lang="en-US" sz="1800" dirty="0">
                <a:latin typeface="+mj-lt"/>
              </a:rPr>
              <a:t>a forming a big network of interdependent business relationships.</a:t>
            </a:r>
          </a:p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-It is a strategic alliance between groups of people who have specific relationships and responsibilities with a common goal to dominate markets, i.e., to get and keep more customers than their competitors.</a:t>
            </a:r>
          </a:p>
          <a:p>
            <a:pPr marL="0" lvl="1"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pPr>
            <a:endParaRPr lang="en-US" altLang="en-US" sz="1800" dirty="0">
              <a:solidFill>
                <a:srgbClr val="000000"/>
              </a:solidFill>
              <a:latin typeface="+mj-lt"/>
            </a:endParaRPr>
          </a:p>
          <a:p>
            <a:pPr marL="0" lvl="1" eaLnBrk="1" hangingPunct="1">
              <a:spcBef>
                <a:spcPct val="0"/>
              </a:spcBef>
              <a:spcAft>
                <a:spcPts val="1200"/>
              </a:spcAft>
              <a:buFontTx/>
              <a:buNone/>
              <a:defRPr/>
            </a:pPr>
            <a:endParaRPr lang="en-US" altLang="en-US" sz="1800" dirty="0">
              <a:solidFill>
                <a:srgbClr val="000000"/>
              </a:solidFill>
              <a:latin typeface="+mj-lt"/>
            </a:endParaRPr>
          </a:p>
          <a:p>
            <a:pPr marL="0" lvl="1" eaLnBrk="1" hangingPunct="1">
              <a:spcBef>
                <a:spcPct val="0"/>
              </a:spcBef>
              <a:spcAft>
                <a:spcPts val="1200"/>
              </a:spcAft>
              <a:buFontTx/>
              <a:buNone/>
              <a:defRPr/>
            </a:pPr>
            <a:endParaRPr lang="en-US" altLang="en-US" sz="1800" dirty="0">
              <a:latin typeface="+mj-lt"/>
            </a:endParaRPr>
          </a:p>
        </p:txBody>
      </p:sp>
      <p:sp>
        <p:nvSpPr>
          <p:cNvPr id="7175" name="Title 1">
            <a:extLst>
              <a:ext uri="{FF2B5EF4-FFF2-40B4-BE49-F238E27FC236}">
                <a16:creationId xmlns:a16="http://schemas.microsoft.com/office/drawing/2014/main" id="{45E588A4-548A-4035-BC94-A24A54F1A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938" y="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3200" b="1"/>
              <a:t>FRANCHISING</a:t>
            </a:r>
          </a:p>
        </p:txBody>
      </p:sp>
      <p:sp>
        <p:nvSpPr>
          <p:cNvPr id="7176" name="Text Box 10">
            <a:extLst>
              <a:ext uri="{FF2B5EF4-FFF2-40B4-BE49-F238E27FC236}">
                <a16:creationId xmlns:a16="http://schemas.microsoft.com/office/drawing/2014/main" id="{28927F86-98C4-4E9E-BB5C-4AA02C56C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30963"/>
            <a:ext cx="914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EB04A0C0-9B95-4992-ADD5-A52A820AC59C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70658" name="Picture 2" descr="3 Reasons Business Owners Turn to Franchising for Expansion ...">
            <a:extLst>
              <a:ext uri="{FF2B5EF4-FFF2-40B4-BE49-F238E27FC236}">
                <a16:creationId xmlns:a16="http://schemas.microsoft.com/office/drawing/2014/main" id="{8190BC57-D395-4FF5-881C-AE95F783C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1833" y="4343399"/>
            <a:ext cx="5148952" cy="2447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178" name="Picture 1" descr="BracU Logo | Brac University">
            <a:extLst>
              <a:ext uri="{FF2B5EF4-FFF2-40B4-BE49-F238E27FC236}">
                <a16:creationId xmlns:a16="http://schemas.microsoft.com/office/drawing/2014/main" id="{EA25834C-AC93-4D91-AAB2-C2510062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5364163"/>
            <a:ext cx="2066925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2">
            <a:extLst>
              <a:ext uri="{FF2B5EF4-FFF2-40B4-BE49-F238E27FC236}">
                <a16:creationId xmlns:a16="http://schemas.microsoft.com/office/drawing/2014/main" id="{5B54903F-B92E-4AEE-9EA6-D478401DF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638800"/>
            <a:ext cx="18383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00549FBE-61A2-4A38-88A9-EA930BD1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3700" y="6543675"/>
            <a:ext cx="3505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Copyright @2020 Nusrat Hafiz. All Rights Reserved. </a:t>
            </a:r>
          </a:p>
        </p:txBody>
      </p:sp>
    </p:spTree>
  </p:cSld>
  <p:clrMapOvr>
    <a:masterClrMapping/>
  </p:clrMapOvr>
  <p:transition spd="slow" advTm="142682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ubtitle 2">
            <a:extLst>
              <a:ext uri="{FF2B5EF4-FFF2-40B4-BE49-F238E27FC236}">
                <a16:creationId xmlns:a16="http://schemas.microsoft.com/office/drawing/2014/main" id="{B1AC18A6-D935-4DDF-9C5C-D45B93BF14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9585B3B-4FA7-4D79-9723-84B1CCB6A4F7}"/>
              </a:ext>
            </a:extLst>
          </p:cNvPr>
          <p:cNvSpPr/>
          <p:nvPr/>
        </p:nvSpPr>
        <p:spPr>
          <a:xfrm>
            <a:off x="465138" y="444500"/>
            <a:ext cx="8153400" cy="6248400"/>
          </a:xfrm>
          <a:prstGeom prst="roundRect">
            <a:avLst/>
          </a:prstGeom>
          <a:solidFill>
            <a:srgbClr val="BDECBD"/>
          </a:solidFill>
          <a:ln>
            <a:solidFill>
              <a:srgbClr val="BDEC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9220" name="TextBox 7">
            <a:extLst>
              <a:ext uri="{FF2B5EF4-FFF2-40B4-BE49-F238E27FC236}">
                <a16:creationId xmlns:a16="http://schemas.microsoft.com/office/drawing/2014/main" id="{E9D34C3C-596F-465A-999B-63CE79ACE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143000"/>
            <a:ext cx="501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BDECBD"/>
                </a:solidFill>
              </a:rPr>
              <a:t>*</a:t>
            </a:r>
          </a:p>
        </p:txBody>
      </p:sp>
      <p:sp>
        <p:nvSpPr>
          <p:cNvPr id="9221" name="TextBox 8">
            <a:extLst>
              <a:ext uri="{FF2B5EF4-FFF2-40B4-BE49-F238E27FC236}">
                <a16:creationId xmlns:a16="http://schemas.microsoft.com/office/drawing/2014/main" id="{F2416BF6-0DEA-49E0-86A2-97A61B019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609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660066"/>
                </a:solidFill>
              </a:rPr>
              <a:t>*</a:t>
            </a:r>
          </a:p>
        </p:txBody>
      </p:sp>
      <p:sp>
        <p:nvSpPr>
          <p:cNvPr id="13320" name="TextBox 14">
            <a:extLst>
              <a:ext uri="{FF2B5EF4-FFF2-40B4-BE49-F238E27FC236}">
                <a16:creationId xmlns:a16="http://schemas.microsoft.com/office/drawing/2014/main" id="{1C811E8E-8567-49F1-AF41-D9AE1037F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077913"/>
            <a:ext cx="6400800" cy="13541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lvl="1"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b="1" dirty="0">
                <a:solidFill>
                  <a:srgbClr val="7030A0"/>
                </a:solidFill>
              </a:rPr>
              <a:t>Popular examples:</a:t>
            </a:r>
          </a:p>
          <a:p>
            <a:pPr marL="0" lvl="1" eaLnBrk="1" hangingPunct="1">
              <a:spcBef>
                <a:spcPct val="0"/>
              </a:spcBef>
              <a:spcAft>
                <a:spcPts val="1200"/>
              </a:spcAft>
              <a:buFontTx/>
              <a:buNone/>
              <a:defRPr/>
            </a:pPr>
            <a:endParaRPr lang="en-US" altLang="en-US" sz="1900" dirty="0">
              <a:solidFill>
                <a:srgbClr val="000000"/>
              </a:solidFill>
              <a:latin typeface="+mj-lt"/>
            </a:endParaRPr>
          </a:p>
          <a:p>
            <a:pPr marL="0" lvl="1" eaLnBrk="1" hangingPunct="1">
              <a:spcBef>
                <a:spcPct val="0"/>
              </a:spcBef>
              <a:spcAft>
                <a:spcPts val="1200"/>
              </a:spcAft>
              <a:buFontTx/>
              <a:buNone/>
              <a:defRPr/>
            </a:pPr>
            <a:endParaRPr lang="en-US" altLang="en-US" sz="1900" dirty="0">
              <a:latin typeface="Arial" panose="020B0604020202020204" pitchFamily="34" charset="0"/>
            </a:endParaRPr>
          </a:p>
        </p:txBody>
      </p:sp>
      <p:sp>
        <p:nvSpPr>
          <p:cNvPr id="9223" name="Title 1">
            <a:extLst>
              <a:ext uri="{FF2B5EF4-FFF2-40B4-BE49-F238E27FC236}">
                <a16:creationId xmlns:a16="http://schemas.microsoft.com/office/drawing/2014/main" id="{3EB50B81-4A63-4D62-92E8-702F48A87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938" y="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3200" b="1"/>
              <a:t>FRANCHISING</a:t>
            </a:r>
          </a:p>
        </p:txBody>
      </p:sp>
      <p:sp>
        <p:nvSpPr>
          <p:cNvPr id="9224" name="Text Box 10">
            <a:extLst>
              <a:ext uri="{FF2B5EF4-FFF2-40B4-BE49-F238E27FC236}">
                <a16:creationId xmlns:a16="http://schemas.microsoft.com/office/drawing/2014/main" id="{34EB9B32-949D-41FC-9FE3-EF63D0FFB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30963"/>
            <a:ext cx="914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C268390B-AC0A-445D-8DCF-33CBBBCC5475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9225" name="Picture 8" descr="Franchise business in bangladesh">
            <a:extLst>
              <a:ext uri="{FF2B5EF4-FFF2-40B4-BE49-F238E27FC236}">
                <a16:creationId xmlns:a16="http://schemas.microsoft.com/office/drawing/2014/main" id="{3250A6BD-D9AA-4437-865E-FA0C2B648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17" b="14928"/>
          <a:stretch>
            <a:fillRect/>
          </a:stretch>
        </p:blipFill>
        <p:spPr bwMode="auto">
          <a:xfrm>
            <a:off x="1439863" y="1684338"/>
            <a:ext cx="60769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2" descr="Franchising in Bangladesh">
            <a:extLst>
              <a:ext uri="{FF2B5EF4-FFF2-40B4-BE49-F238E27FC236}">
                <a16:creationId xmlns:a16="http://schemas.microsoft.com/office/drawing/2014/main" id="{AF6B99F7-46B5-4F47-8EF8-2B5D8B49D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3" t="56680" r="11128" b="4906"/>
          <a:stretch>
            <a:fillRect/>
          </a:stretch>
        </p:blipFill>
        <p:spPr bwMode="auto">
          <a:xfrm>
            <a:off x="2163763" y="4425950"/>
            <a:ext cx="4648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6" descr="Subway&quot; Logo - YouTube">
            <a:extLst>
              <a:ext uri="{FF2B5EF4-FFF2-40B4-BE49-F238E27FC236}">
                <a16:creationId xmlns:a16="http://schemas.microsoft.com/office/drawing/2014/main" id="{721D445C-FF63-4092-8190-69633837F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16379" y="3128821"/>
            <a:ext cx="1973883" cy="12857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4760" name="Picture 8" descr="McDonald's Logo Fast food restaurant, logo mcdonalds, png | PNGEgg">
            <a:extLst>
              <a:ext uri="{FF2B5EF4-FFF2-40B4-BE49-F238E27FC236}">
                <a16:creationId xmlns:a16="http://schemas.microsoft.com/office/drawing/2014/main" id="{F04D9030-2B23-463A-AC1E-3F866A6E2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3907" y="1839802"/>
            <a:ext cx="2102816" cy="12890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4762" name="Picture 10" descr="KFC Logo Vector (.CDR) Free Download">
            <a:extLst>
              <a:ext uri="{FF2B5EF4-FFF2-40B4-BE49-F238E27FC236}">
                <a16:creationId xmlns:a16="http://schemas.microsoft.com/office/drawing/2014/main" id="{A2A52D6D-4124-407F-A98A-4A38DA249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78091" y="1754076"/>
            <a:ext cx="2124075" cy="14604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4764" name="Picture 12" descr="A&amp;W Logo Vector (.EPS) Free Download">
            <a:extLst>
              <a:ext uri="{FF2B5EF4-FFF2-40B4-BE49-F238E27FC236}">
                <a16:creationId xmlns:a16="http://schemas.microsoft.com/office/drawing/2014/main" id="{AB57265E-FDF7-4BA6-BD89-EDD3226B3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475288" y="1887538"/>
            <a:ext cx="1957387" cy="1308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31" name="Picture 1" descr="BracU Logo | Brac University">
            <a:extLst>
              <a:ext uri="{FF2B5EF4-FFF2-40B4-BE49-F238E27FC236}">
                <a16:creationId xmlns:a16="http://schemas.microsoft.com/office/drawing/2014/main" id="{BDB4A1CE-686A-4279-904E-4446C3EDA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5364163"/>
            <a:ext cx="2066925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2" name="Picture 2">
            <a:extLst>
              <a:ext uri="{FF2B5EF4-FFF2-40B4-BE49-F238E27FC236}">
                <a16:creationId xmlns:a16="http://schemas.microsoft.com/office/drawing/2014/main" id="{BC7AE67C-EFA9-411F-8FF9-4E3FA807C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638800"/>
            <a:ext cx="18383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10D1BD5D-D777-4C3E-9E7B-34A48EF3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3700" y="6543675"/>
            <a:ext cx="3505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Copyright @2020 Nusrat Hafiz. All Rights Reserved. </a:t>
            </a:r>
          </a:p>
        </p:txBody>
      </p:sp>
      <p:pic>
        <p:nvPicPr>
          <p:cNvPr id="9234" name="Picture 19" descr="10 Best Hotel Franchise Opportunities | Top Hotel Franchise">
            <a:extLst>
              <a:ext uri="{FF2B5EF4-FFF2-40B4-BE49-F238E27FC236}">
                <a16:creationId xmlns:a16="http://schemas.microsoft.com/office/drawing/2014/main" id="{BE10DDB4-2EA9-46BF-90CE-100F85E49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525" y="4562475"/>
            <a:ext cx="1592263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176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A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ubtitle 2">
            <a:extLst>
              <a:ext uri="{FF2B5EF4-FFF2-40B4-BE49-F238E27FC236}">
                <a16:creationId xmlns:a16="http://schemas.microsoft.com/office/drawing/2014/main" id="{EAA2F4B9-7C57-4E15-8FB5-C5DF63810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5D8FD7C-0927-44EE-968D-05222F21C73E}"/>
              </a:ext>
            </a:extLst>
          </p:cNvPr>
          <p:cNvSpPr/>
          <p:nvPr/>
        </p:nvSpPr>
        <p:spPr>
          <a:xfrm>
            <a:off x="457200" y="381000"/>
            <a:ext cx="8153400" cy="6248400"/>
          </a:xfrm>
          <a:prstGeom prst="roundRect">
            <a:avLst/>
          </a:prstGeom>
          <a:solidFill>
            <a:srgbClr val="BDECBD"/>
          </a:solidFill>
          <a:ln>
            <a:solidFill>
              <a:srgbClr val="BDEC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5124" name="TextBox 7">
            <a:extLst>
              <a:ext uri="{FF2B5EF4-FFF2-40B4-BE49-F238E27FC236}">
                <a16:creationId xmlns:a16="http://schemas.microsoft.com/office/drawing/2014/main" id="{3E1BF101-A365-4425-8193-9D38AEB9B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143000"/>
            <a:ext cx="501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BDECBD"/>
                </a:solidFill>
              </a:rPr>
              <a:t>*</a:t>
            </a:r>
          </a:p>
        </p:txBody>
      </p:sp>
      <p:sp>
        <p:nvSpPr>
          <p:cNvPr id="5125" name="TextBox 8">
            <a:extLst>
              <a:ext uri="{FF2B5EF4-FFF2-40B4-BE49-F238E27FC236}">
                <a16:creationId xmlns:a16="http://schemas.microsoft.com/office/drawing/2014/main" id="{48C0FFBB-D4AA-44DA-9650-29D1CC959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609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660066"/>
                </a:solidFill>
              </a:rPr>
              <a:t>*</a:t>
            </a:r>
          </a:p>
        </p:txBody>
      </p:sp>
      <p:sp>
        <p:nvSpPr>
          <p:cNvPr id="5126" name="Title 1">
            <a:extLst>
              <a:ext uri="{FF2B5EF4-FFF2-40B4-BE49-F238E27FC236}">
                <a16:creationId xmlns:a16="http://schemas.microsoft.com/office/drawing/2014/main" id="{E9EC6773-52B5-4D0A-B499-8D7E5DFFB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600" y="400050"/>
            <a:ext cx="4876800" cy="701675"/>
          </a:xfrm>
        </p:spPr>
        <p:txBody>
          <a:bodyPr/>
          <a:lstStyle/>
          <a:p>
            <a:pPr eaLnBrk="1" hangingPunct="1"/>
            <a:r>
              <a:rPr lang="en-US" altLang="en-US" sz="3200" b="1"/>
              <a:t>LEARNING OBJECTIVES</a:t>
            </a:r>
          </a:p>
        </p:txBody>
      </p:sp>
      <p:sp>
        <p:nvSpPr>
          <p:cNvPr id="5127" name="Text Box 10">
            <a:extLst>
              <a:ext uri="{FF2B5EF4-FFF2-40B4-BE49-F238E27FC236}">
                <a16:creationId xmlns:a16="http://schemas.microsoft.com/office/drawing/2014/main" id="{B851421D-A948-416D-A690-E399B50A0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30963"/>
            <a:ext cx="914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D55956AE-0060-4900-8B97-8EB710EA7701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C0137-7DB2-4EF5-A562-451EF388BC36}"/>
              </a:ext>
            </a:extLst>
          </p:cNvPr>
          <p:cNvSpPr txBox="1"/>
          <p:nvPr/>
        </p:nvSpPr>
        <p:spPr>
          <a:xfrm>
            <a:off x="914400" y="1936750"/>
            <a:ext cx="7391400" cy="359470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Forms of ownership</a:t>
            </a:r>
          </a:p>
          <a:p>
            <a:pPr>
              <a:lnSpc>
                <a:spcPct val="150000"/>
              </a:lnSpc>
              <a:defRPr/>
            </a:pPr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     - Sole Proprietorship</a:t>
            </a:r>
          </a:p>
          <a:p>
            <a:pPr>
              <a:lnSpc>
                <a:spcPct val="150000"/>
              </a:lnSpc>
              <a:defRPr/>
            </a:pPr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     - Partnership</a:t>
            </a:r>
          </a:p>
          <a:p>
            <a:pPr>
              <a:lnSpc>
                <a:spcPct val="150000"/>
              </a:lnSpc>
              <a:defRPr/>
            </a:pPr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- Corporation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Corporate Expansion</a:t>
            </a:r>
          </a:p>
          <a:p>
            <a:pPr>
              <a:lnSpc>
                <a:spcPct val="150000"/>
              </a:lnSpc>
              <a:defRPr/>
            </a:pPr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    - Merger &amp; Acquisition</a:t>
            </a:r>
          </a:p>
          <a:p>
            <a:pPr>
              <a:lnSpc>
                <a:spcPct val="150000"/>
              </a:lnSpc>
              <a:defRPr/>
            </a:pPr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    -Franchising</a:t>
            </a:r>
          </a:p>
        </p:txBody>
      </p:sp>
      <p:pic>
        <p:nvPicPr>
          <p:cNvPr id="5137" name="Picture 17" descr="Computer Icons Form Organization Internet Email, ticket ...">
            <a:extLst>
              <a:ext uri="{FF2B5EF4-FFF2-40B4-BE49-F238E27FC236}">
                <a16:creationId xmlns:a16="http://schemas.microsoft.com/office/drawing/2014/main" id="{7C108060-2F28-401A-81EA-62E967113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02320" y="2082939"/>
            <a:ext cx="2967037" cy="30517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30" name="Picture 7" descr="BracU Logo | Brac University">
            <a:extLst>
              <a:ext uri="{FF2B5EF4-FFF2-40B4-BE49-F238E27FC236}">
                <a16:creationId xmlns:a16="http://schemas.microsoft.com/office/drawing/2014/main" id="{C3D07AE7-5EF6-4778-A2D3-C70D76E80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5364163"/>
            <a:ext cx="2066925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Picture 8">
            <a:extLst>
              <a:ext uri="{FF2B5EF4-FFF2-40B4-BE49-F238E27FC236}">
                <a16:creationId xmlns:a16="http://schemas.microsoft.com/office/drawing/2014/main" id="{DA4B8DA8-23FB-4073-B366-8E33EE2AC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638800"/>
            <a:ext cx="18383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FE83EF5B-99EA-468C-9C54-EF23924F5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3700" y="6543675"/>
            <a:ext cx="3505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Copyright @2020 Nusrat Hafiz. All Rights Reserved. </a:t>
            </a:r>
          </a:p>
        </p:txBody>
      </p:sp>
    </p:spTree>
  </p:cSld>
  <p:clrMapOvr>
    <a:masterClrMapping/>
  </p:clrMapOvr>
  <p:transition spd="slow" advTm="14946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ubtitle 2">
            <a:extLst>
              <a:ext uri="{FF2B5EF4-FFF2-40B4-BE49-F238E27FC236}">
                <a16:creationId xmlns:a16="http://schemas.microsoft.com/office/drawing/2014/main" id="{5D22254D-E764-4F66-A4B8-1C5972D7D8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B37EE9E-D63E-4F4E-8124-D507F8068CA0}"/>
              </a:ext>
            </a:extLst>
          </p:cNvPr>
          <p:cNvSpPr/>
          <p:nvPr/>
        </p:nvSpPr>
        <p:spPr>
          <a:xfrm>
            <a:off x="411163" y="444500"/>
            <a:ext cx="8153400" cy="6248400"/>
          </a:xfrm>
          <a:prstGeom prst="roundRect">
            <a:avLst/>
          </a:prstGeom>
          <a:solidFill>
            <a:srgbClr val="BDECBD"/>
          </a:solidFill>
          <a:ln>
            <a:solidFill>
              <a:srgbClr val="BDEC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11268" name="TextBox 7">
            <a:extLst>
              <a:ext uri="{FF2B5EF4-FFF2-40B4-BE49-F238E27FC236}">
                <a16:creationId xmlns:a16="http://schemas.microsoft.com/office/drawing/2014/main" id="{BFF97400-DA16-4208-AF19-4D8105B70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143000"/>
            <a:ext cx="501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BDECBD"/>
                </a:solidFill>
              </a:rPr>
              <a:t>*</a:t>
            </a:r>
          </a:p>
        </p:txBody>
      </p:sp>
      <p:sp>
        <p:nvSpPr>
          <p:cNvPr id="11269" name="TextBox 8">
            <a:extLst>
              <a:ext uri="{FF2B5EF4-FFF2-40B4-BE49-F238E27FC236}">
                <a16:creationId xmlns:a16="http://schemas.microsoft.com/office/drawing/2014/main" id="{E41EFA57-A164-4BB3-88B9-F1C8A8FDA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609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660066"/>
                </a:solidFill>
              </a:rPr>
              <a:t>*</a:t>
            </a:r>
          </a:p>
        </p:txBody>
      </p:sp>
      <p:sp>
        <p:nvSpPr>
          <p:cNvPr id="11270" name="Title 1">
            <a:extLst>
              <a:ext uri="{FF2B5EF4-FFF2-40B4-BE49-F238E27FC236}">
                <a16:creationId xmlns:a16="http://schemas.microsoft.com/office/drawing/2014/main" id="{4FF34258-0928-413F-9DB1-529B755CB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938" y="-26988"/>
            <a:ext cx="7772400" cy="1470026"/>
          </a:xfrm>
        </p:spPr>
        <p:txBody>
          <a:bodyPr/>
          <a:lstStyle/>
          <a:p>
            <a:pPr eaLnBrk="1" hangingPunct="1"/>
            <a:r>
              <a:rPr lang="en-US" altLang="en-US" sz="3200" b="1"/>
              <a:t>FRANCHISING</a:t>
            </a:r>
          </a:p>
        </p:txBody>
      </p:sp>
      <p:sp>
        <p:nvSpPr>
          <p:cNvPr id="11271" name="Text Box 10">
            <a:extLst>
              <a:ext uri="{FF2B5EF4-FFF2-40B4-BE49-F238E27FC236}">
                <a16:creationId xmlns:a16="http://schemas.microsoft.com/office/drawing/2014/main" id="{46DB4EA3-E6AE-43BE-B2E9-CFF15377A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30963"/>
            <a:ext cx="914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52FD1BA2-1E79-4276-BE0B-8787C9CC7590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54D437D-0E5A-48A3-A6E4-1CA8ED603CBA}"/>
              </a:ext>
            </a:extLst>
          </p:cNvPr>
          <p:cNvGraphicFramePr>
            <a:graphicFrameLocks noGrp="1"/>
          </p:cNvGraphicFramePr>
          <p:nvPr/>
        </p:nvGraphicFramePr>
        <p:xfrm>
          <a:off x="452438" y="1728788"/>
          <a:ext cx="8153400" cy="267182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46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Advantages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Disadvantages</a:t>
                      </a:r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Management &amp; marketing assistance 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Large startup costs</a:t>
                      </a:r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solidFill>
                            <a:srgbClr val="000000"/>
                          </a:solidFill>
                          <a:latin typeface="+mj-lt"/>
                        </a:rPr>
                        <a:t>Personal ownership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Shared profit</a:t>
                      </a:r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Brand recognition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Management regulation</a:t>
                      </a:r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Financial advice &amp; assistance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Coattail effects</a:t>
                      </a:r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66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Lower failure rate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Restrictions on selling</a:t>
                      </a:r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6">
                <a:tc>
                  <a:txBody>
                    <a:bodyPr/>
                    <a:lstStyle/>
                    <a:p>
                      <a:endParaRPr lang="en-US" sz="1800" dirty="0">
                        <a:latin typeface="+mj-lt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Fraudulent franchisors</a:t>
                      </a:r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298" name="Picture 2" descr="BracU Logo | Brac University">
            <a:extLst>
              <a:ext uri="{FF2B5EF4-FFF2-40B4-BE49-F238E27FC236}">
                <a16:creationId xmlns:a16="http://schemas.microsoft.com/office/drawing/2014/main" id="{446C161F-F816-4479-845F-C77B62693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5364163"/>
            <a:ext cx="2066925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9" name="Picture 4">
            <a:extLst>
              <a:ext uri="{FF2B5EF4-FFF2-40B4-BE49-F238E27FC236}">
                <a16:creationId xmlns:a16="http://schemas.microsoft.com/office/drawing/2014/main" id="{D70DF956-48DB-4563-B7D7-6F5B1081D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638800"/>
            <a:ext cx="18383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3AF785A9-C9FA-4B05-9CC9-855E69A1E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3700" y="6543675"/>
            <a:ext cx="3505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Copyright @2020 Nusrat Hafiz. All Rights Reserved. </a:t>
            </a:r>
          </a:p>
        </p:txBody>
      </p:sp>
    </p:spTree>
  </p:cSld>
  <p:clrMapOvr>
    <a:masterClrMapping/>
  </p:clrMapOvr>
  <p:transition spd="slow" advTm="387675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>
            <a:extLst>
              <a:ext uri="{FF2B5EF4-FFF2-40B4-BE49-F238E27FC236}">
                <a16:creationId xmlns:a16="http://schemas.microsoft.com/office/drawing/2014/main" id="{6EF84037-B364-4953-830F-450E45ED6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1BB47EB-6053-4818-8000-F5976FAF61F9}"/>
              </a:ext>
            </a:extLst>
          </p:cNvPr>
          <p:cNvSpPr/>
          <p:nvPr/>
        </p:nvSpPr>
        <p:spPr>
          <a:xfrm>
            <a:off x="411163" y="444500"/>
            <a:ext cx="8153400" cy="6248400"/>
          </a:xfrm>
          <a:prstGeom prst="roundRect">
            <a:avLst/>
          </a:prstGeom>
          <a:solidFill>
            <a:srgbClr val="BDECBD"/>
          </a:solidFill>
          <a:ln>
            <a:solidFill>
              <a:srgbClr val="BDEC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13316" name="TextBox 7">
            <a:extLst>
              <a:ext uri="{FF2B5EF4-FFF2-40B4-BE49-F238E27FC236}">
                <a16:creationId xmlns:a16="http://schemas.microsoft.com/office/drawing/2014/main" id="{AF41B8AE-C81A-4EFA-8808-665E70BF2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143000"/>
            <a:ext cx="501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BDECBD"/>
                </a:solidFill>
              </a:rPr>
              <a:t>*</a:t>
            </a:r>
          </a:p>
        </p:txBody>
      </p:sp>
      <p:sp>
        <p:nvSpPr>
          <p:cNvPr id="13317" name="TextBox 8">
            <a:extLst>
              <a:ext uri="{FF2B5EF4-FFF2-40B4-BE49-F238E27FC236}">
                <a16:creationId xmlns:a16="http://schemas.microsoft.com/office/drawing/2014/main" id="{0B1C1A1C-2FF6-41A6-B54B-80A371A42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609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660066"/>
                </a:solidFill>
              </a:rPr>
              <a:t>*</a:t>
            </a:r>
          </a:p>
        </p:txBody>
      </p:sp>
      <p:sp>
        <p:nvSpPr>
          <p:cNvPr id="13318" name="Title 1">
            <a:extLst>
              <a:ext uri="{FF2B5EF4-FFF2-40B4-BE49-F238E27FC236}">
                <a16:creationId xmlns:a16="http://schemas.microsoft.com/office/drawing/2014/main" id="{78C2227F-F2EF-4230-BBCF-8E9DF4A5E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613" y="6858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3200" b="1"/>
              <a:t>Individual Mini Activities</a:t>
            </a:r>
          </a:p>
        </p:txBody>
      </p:sp>
      <p:sp>
        <p:nvSpPr>
          <p:cNvPr id="13319" name="Text Box 10">
            <a:extLst>
              <a:ext uri="{FF2B5EF4-FFF2-40B4-BE49-F238E27FC236}">
                <a16:creationId xmlns:a16="http://schemas.microsoft.com/office/drawing/2014/main" id="{AB879208-93B3-44B3-9CD1-983F5342B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30963"/>
            <a:ext cx="914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748AEF60-5CC8-457A-86A6-E0A3412E20C0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81519-E833-42BF-B69C-8400F8678406}"/>
              </a:ext>
            </a:extLst>
          </p:cNvPr>
          <p:cNvSpPr txBox="1"/>
          <p:nvPr/>
        </p:nvSpPr>
        <p:spPr>
          <a:xfrm>
            <a:off x="822325" y="1851025"/>
            <a:ext cx="7499350" cy="1077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300" dirty="0">
                <a:solidFill>
                  <a:srgbClr val="002060"/>
                </a:solidFill>
              </a:rPr>
              <a:t>1. Briefly describe the impact of COVID-19 on franchising of Bangladesh.</a:t>
            </a:r>
          </a:p>
          <a:p>
            <a:pPr marL="342900" indent="-342900">
              <a:buFontTx/>
              <a:buAutoNum type="arabicPeriod"/>
              <a:defRPr/>
            </a:pPr>
            <a:endParaRPr lang="en-US" dirty="0"/>
          </a:p>
        </p:txBody>
      </p:sp>
      <p:pic>
        <p:nvPicPr>
          <p:cNvPr id="13321" name="Picture 4" descr="BracU Logo | Brac University">
            <a:extLst>
              <a:ext uri="{FF2B5EF4-FFF2-40B4-BE49-F238E27FC236}">
                <a16:creationId xmlns:a16="http://schemas.microsoft.com/office/drawing/2014/main" id="{A6B8BA42-4C15-476F-8A1A-9B3317F60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5364163"/>
            <a:ext cx="2066925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5">
            <a:extLst>
              <a:ext uri="{FF2B5EF4-FFF2-40B4-BE49-F238E27FC236}">
                <a16:creationId xmlns:a16="http://schemas.microsoft.com/office/drawing/2014/main" id="{10346C33-668E-45FC-BCFE-0B50F0BB6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638800"/>
            <a:ext cx="18383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4F9701E8-CB68-4C50-84EF-60355849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3700" y="6543675"/>
            <a:ext cx="3505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Copyright @2020 Nusrat Hafiz. All Rights Reserved. </a:t>
            </a:r>
          </a:p>
        </p:txBody>
      </p:sp>
    </p:spTree>
  </p:cSld>
  <p:clrMapOvr>
    <a:masterClrMapping/>
  </p:clrMapOvr>
  <p:transition spd="slow" advTm="15126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A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ubtitle 2">
            <a:extLst>
              <a:ext uri="{FF2B5EF4-FFF2-40B4-BE49-F238E27FC236}">
                <a16:creationId xmlns:a16="http://schemas.microsoft.com/office/drawing/2014/main" id="{925A8E39-1F47-4CA8-9B3A-18C093F8FA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F9E87AC-617A-4A9D-B167-7D7DD9AB4BBC}"/>
              </a:ext>
            </a:extLst>
          </p:cNvPr>
          <p:cNvSpPr/>
          <p:nvPr/>
        </p:nvSpPr>
        <p:spPr>
          <a:xfrm>
            <a:off x="457200" y="381000"/>
            <a:ext cx="8153400" cy="6248400"/>
          </a:xfrm>
          <a:prstGeom prst="roundRect">
            <a:avLst/>
          </a:prstGeom>
          <a:solidFill>
            <a:srgbClr val="BDECBD"/>
          </a:solidFill>
          <a:ln>
            <a:solidFill>
              <a:srgbClr val="BDEC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E02C3E-FF1D-4702-97F2-F7809B2D6672}"/>
              </a:ext>
            </a:extLst>
          </p:cNvPr>
          <p:cNvSpPr/>
          <p:nvPr/>
        </p:nvSpPr>
        <p:spPr>
          <a:xfrm>
            <a:off x="7315200" y="152400"/>
            <a:ext cx="1644650" cy="160020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73" name="TextBox 7">
            <a:extLst>
              <a:ext uri="{FF2B5EF4-FFF2-40B4-BE49-F238E27FC236}">
                <a16:creationId xmlns:a16="http://schemas.microsoft.com/office/drawing/2014/main" id="{A5698769-8E45-47AF-A55F-9F110A0F3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143000"/>
            <a:ext cx="501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BDECBD"/>
                </a:solidFill>
              </a:rPr>
              <a:t>*</a:t>
            </a:r>
          </a:p>
        </p:txBody>
      </p:sp>
      <p:sp>
        <p:nvSpPr>
          <p:cNvPr id="7174" name="TextBox 8">
            <a:extLst>
              <a:ext uri="{FF2B5EF4-FFF2-40B4-BE49-F238E27FC236}">
                <a16:creationId xmlns:a16="http://schemas.microsoft.com/office/drawing/2014/main" id="{5EDE2C0E-6ABA-423D-8B88-491CF6520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609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660066"/>
                </a:solidFill>
              </a:rPr>
              <a:t>*</a:t>
            </a:r>
          </a:p>
        </p:txBody>
      </p:sp>
      <p:sp>
        <p:nvSpPr>
          <p:cNvPr id="7175" name="TextBox 9">
            <a:extLst>
              <a:ext uri="{FF2B5EF4-FFF2-40B4-BE49-F238E27FC236}">
                <a16:creationId xmlns:a16="http://schemas.microsoft.com/office/drawing/2014/main" id="{98E5FE32-440D-4057-A8E1-AA573A24E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33400"/>
            <a:ext cx="1828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>
                <a:solidFill>
                  <a:schemeClr val="bg1"/>
                </a:solidFill>
                <a:latin typeface="Helvetica" panose="020B0604020202020204" pitchFamily="34" charset="0"/>
              </a:rPr>
              <a:t>Basic Forms of Business Ownership</a:t>
            </a:r>
          </a:p>
        </p:txBody>
      </p:sp>
      <p:sp>
        <p:nvSpPr>
          <p:cNvPr id="7176" name="Title 1">
            <a:extLst>
              <a:ext uri="{FF2B5EF4-FFF2-40B4-BE49-F238E27FC236}">
                <a16:creationId xmlns:a16="http://schemas.microsoft.com/office/drawing/2014/main" id="{624DACC5-84DE-41BD-A949-56AD7115D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600" y="400050"/>
            <a:ext cx="4876800" cy="701675"/>
          </a:xfrm>
        </p:spPr>
        <p:txBody>
          <a:bodyPr/>
          <a:lstStyle/>
          <a:p>
            <a:pPr eaLnBrk="1" hangingPunct="1"/>
            <a:r>
              <a:rPr lang="en-US" altLang="en-US" sz="3200" b="1"/>
              <a:t>OWNERSHIP FORMS</a:t>
            </a:r>
          </a:p>
        </p:txBody>
      </p:sp>
      <p:sp>
        <p:nvSpPr>
          <p:cNvPr id="7177" name="TextBox 10">
            <a:extLst>
              <a:ext uri="{FF2B5EF4-FFF2-40B4-BE49-F238E27FC236}">
                <a16:creationId xmlns:a16="http://schemas.microsoft.com/office/drawing/2014/main" id="{3AEE08AB-1945-4698-BEFD-84BD3C78F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295400"/>
            <a:ext cx="6858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chemeClr val="bg1"/>
                </a:solidFill>
                <a:latin typeface="Helvetica" panose="020B0604020202020204" pitchFamily="34" charset="0"/>
              </a:rPr>
              <a:t>LG1</a:t>
            </a:r>
          </a:p>
        </p:txBody>
      </p:sp>
      <p:sp>
        <p:nvSpPr>
          <p:cNvPr id="7178" name="Text Box 10">
            <a:extLst>
              <a:ext uri="{FF2B5EF4-FFF2-40B4-BE49-F238E27FC236}">
                <a16:creationId xmlns:a16="http://schemas.microsoft.com/office/drawing/2014/main" id="{A4287C5F-2EDE-44BF-8B32-8F87421AA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30963"/>
            <a:ext cx="914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58536E97-10B1-43D0-A0B9-9A5B699DC8E3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7179" name="Picture 13" descr="BUSINESS LICENSE CTE ONLINE Sid Llera. BUSINESS LICENSE ...">
            <a:extLst>
              <a:ext uri="{FF2B5EF4-FFF2-40B4-BE49-F238E27FC236}">
                <a16:creationId xmlns:a16="http://schemas.microsoft.com/office/drawing/2014/main" id="{72CE4A62-2374-4EBF-99B6-8107D2C5C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45" r="46667" b="16234"/>
          <a:stretch>
            <a:fillRect/>
          </a:stretch>
        </p:blipFill>
        <p:spPr bwMode="auto">
          <a:xfrm>
            <a:off x="522288" y="1878013"/>
            <a:ext cx="7872412" cy="271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8FFCCCC-DE2B-43AD-957F-2210D34E8B9F}"/>
              </a:ext>
            </a:extLst>
          </p:cNvPr>
          <p:cNvSpPr/>
          <p:nvPr/>
        </p:nvSpPr>
        <p:spPr>
          <a:xfrm>
            <a:off x="681659" y="4049713"/>
            <a:ext cx="2438400" cy="6731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/>
                </a:solidFill>
              </a:rPr>
              <a:t>Sole Proprietorship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77C4DC-DF8B-4D02-93D7-56779EC60EB3}"/>
              </a:ext>
            </a:extLst>
          </p:cNvPr>
          <p:cNvSpPr/>
          <p:nvPr/>
        </p:nvSpPr>
        <p:spPr>
          <a:xfrm>
            <a:off x="3314700" y="3988595"/>
            <a:ext cx="2438400" cy="67151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200" b="1" dirty="0">
                <a:solidFill>
                  <a:schemeClr val="tx1"/>
                </a:solidFill>
              </a:rPr>
              <a:t>Partnership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3A5F80-5C4C-440F-8F24-10E635009737}"/>
              </a:ext>
            </a:extLst>
          </p:cNvPr>
          <p:cNvSpPr/>
          <p:nvPr/>
        </p:nvSpPr>
        <p:spPr>
          <a:xfrm>
            <a:off x="6093653" y="4003572"/>
            <a:ext cx="2438400" cy="6731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chemeClr val="tx1"/>
                </a:solidFill>
              </a:rPr>
              <a:t>Corporation</a:t>
            </a:r>
          </a:p>
        </p:txBody>
      </p:sp>
      <p:pic>
        <p:nvPicPr>
          <p:cNvPr id="7187" name="Picture 6" descr="BracU Logo | Brac University">
            <a:extLst>
              <a:ext uri="{FF2B5EF4-FFF2-40B4-BE49-F238E27FC236}">
                <a16:creationId xmlns:a16="http://schemas.microsoft.com/office/drawing/2014/main" id="{95E45502-7893-4E88-A06E-B26404E19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5364163"/>
            <a:ext cx="2066925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8" name="Picture 7">
            <a:extLst>
              <a:ext uri="{FF2B5EF4-FFF2-40B4-BE49-F238E27FC236}">
                <a16:creationId xmlns:a16="http://schemas.microsoft.com/office/drawing/2014/main" id="{64764A8E-8EB1-41C6-8144-F5539C272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638800"/>
            <a:ext cx="18383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7E001304-B282-4825-9EA3-94016B6BA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3700" y="6543675"/>
            <a:ext cx="3505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Copyright @2020 Nusrat Hafiz. All Rights Reserved. </a:t>
            </a:r>
          </a:p>
        </p:txBody>
      </p:sp>
    </p:spTree>
  </p:cSld>
  <p:clrMapOvr>
    <a:masterClrMapping/>
  </p:clrMapOvr>
  <p:transition spd="slow" advTm="98674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A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ubtitle 2">
            <a:extLst>
              <a:ext uri="{FF2B5EF4-FFF2-40B4-BE49-F238E27FC236}">
                <a16:creationId xmlns:a16="http://schemas.microsoft.com/office/drawing/2014/main" id="{2897635C-AAAF-4CC1-8FFC-7642E97F95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256819F-7F9C-4C08-9640-DD95C1FEFA3A}"/>
              </a:ext>
            </a:extLst>
          </p:cNvPr>
          <p:cNvSpPr/>
          <p:nvPr/>
        </p:nvSpPr>
        <p:spPr>
          <a:xfrm>
            <a:off x="457200" y="381000"/>
            <a:ext cx="8153400" cy="6248400"/>
          </a:xfrm>
          <a:prstGeom prst="roundRect">
            <a:avLst/>
          </a:prstGeom>
          <a:solidFill>
            <a:srgbClr val="BDECBD"/>
          </a:solidFill>
          <a:ln>
            <a:solidFill>
              <a:srgbClr val="BDEC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7DE7D9-43B9-41F6-A284-051D89F6C1EE}"/>
              </a:ext>
            </a:extLst>
          </p:cNvPr>
          <p:cNvSpPr/>
          <p:nvPr/>
        </p:nvSpPr>
        <p:spPr>
          <a:xfrm>
            <a:off x="7315200" y="152400"/>
            <a:ext cx="1644650" cy="160020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21" name="TextBox 7">
            <a:extLst>
              <a:ext uri="{FF2B5EF4-FFF2-40B4-BE49-F238E27FC236}">
                <a16:creationId xmlns:a16="http://schemas.microsoft.com/office/drawing/2014/main" id="{B9DD9B5F-D77B-41F6-882C-FC17C580F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143000"/>
            <a:ext cx="501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BDECBD"/>
                </a:solidFill>
              </a:rPr>
              <a:t>*</a:t>
            </a:r>
          </a:p>
        </p:txBody>
      </p:sp>
      <p:sp>
        <p:nvSpPr>
          <p:cNvPr id="9222" name="TextBox 8">
            <a:extLst>
              <a:ext uri="{FF2B5EF4-FFF2-40B4-BE49-F238E27FC236}">
                <a16:creationId xmlns:a16="http://schemas.microsoft.com/office/drawing/2014/main" id="{E593285F-9616-4E6F-A06D-5C9E65941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609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660066"/>
                </a:solidFill>
              </a:rPr>
              <a:t>*</a:t>
            </a:r>
          </a:p>
        </p:txBody>
      </p:sp>
      <p:sp>
        <p:nvSpPr>
          <p:cNvPr id="9223" name="TextBox 9">
            <a:extLst>
              <a:ext uri="{FF2B5EF4-FFF2-40B4-BE49-F238E27FC236}">
                <a16:creationId xmlns:a16="http://schemas.microsoft.com/office/drawing/2014/main" id="{C18131B6-99AD-45CB-8043-94CCFEF4C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57200"/>
            <a:ext cx="18288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 i="1">
                <a:solidFill>
                  <a:schemeClr val="bg1"/>
                </a:solidFill>
                <a:latin typeface="Helvetica" panose="020B0604020202020204" pitchFamily="34" charset="0"/>
              </a:rPr>
              <a:t>Sole Proprietorships</a:t>
            </a:r>
          </a:p>
        </p:txBody>
      </p:sp>
      <p:sp>
        <p:nvSpPr>
          <p:cNvPr id="7176" name="TextBox 14">
            <a:extLst>
              <a:ext uri="{FF2B5EF4-FFF2-40B4-BE49-F238E27FC236}">
                <a16:creationId xmlns:a16="http://schemas.microsoft.com/office/drawing/2014/main" id="{D4F2806C-D7B3-406C-90BC-5F22FBB2D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219200"/>
            <a:ext cx="4648200" cy="47085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lvl="1" eaLnBrk="1" hangingPunct="1">
              <a:spcBef>
                <a:spcPct val="0"/>
              </a:spcBef>
              <a:spcAft>
                <a:spcPts val="1200"/>
              </a:spcAft>
              <a:buFontTx/>
              <a:buNone/>
              <a:defRPr/>
            </a:pPr>
            <a:r>
              <a:rPr lang="en-US" altLang="en-US" sz="2400" b="1" dirty="0">
                <a:solidFill>
                  <a:srgbClr val="7030A0"/>
                </a:solidFill>
                <a:latin typeface="+mj-lt"/>
              </a:rPr>
              <a:t>Key Features:</a:t>
            </a:r>
          </a:p>
          <a:p>
            <a:pPr marL="0" lvl="1" eaLnBrk="1" hangingPunct="1">
              <a:spcBef>
                <a:spcPct val="0"/>
              </a:spcBef>
              <a:spcAft>
                <a:spcPts val="1200"/>
              </a:spcAft>
              <a:buFontTx/>
              <a:buNone/>
              <a:defRPr/>
            </a:pPr>
            <a:r>
              <a:rPr lang="en-US" altLang="en-US" sz="2100" dirty="0">
                <a:solidFill>
                  <a:srgbClr val="000000"/>
                </a:solidFill>
                <a:latin typeface="+mj-lt"/>
              </a:rPr>
              <a:t>-It is a business owned, and usually managed, by one person. </a:t>
            </a:r>
          </a:p>
          <a:p>
            <a:pPr marL="0" lvl="1" eaLnBrk="1" hangingPunct="1">
              <a:spcBef>
                <a:spcPct val="0"/>
              </a:spcBef>
              <a:spcAft>
                <a:spcPts val="1200"/>
              </a:spcAft>
              <a:buFontTx/>
              <a:buNone/>
              <a:defRPr/>
            </a:pPr>
            <a:endParaRPr lang="en-US" altLang="en-US" sz="2100" dirty="0">
              <a:solidFill>
                <a:srgbClr val="000000"/>
              </a:solidFill>
              <a:latin typeface="+mj-lt"/>
            </a:endParaRPr>
          </a:p>
          <a:p>
            <a:pPr marL="0" lvl="1" eaLnBrk="1" hangingPunct="1">
              <a:spcBef>
                <a:spcPct val="0"/>
              </a:spcBef>
              <a:spcAft>
                <a:spcPts val="1200"/>
              </a:spcAft>
              <a:buFontTx/>
              <a:buNone/>
              <a:defRPr/>
            </a:pPr>
            <a:r>
              <a:rPr lang="en-US" altLang="en-US" sz="2100" dirty="0">
                <a:solidFill>
                  <a:srgbClr val="000000"/>
                </a:solidFill>
                <a:latin typeface="+mj-lt"/>
              </a:rPr>
              <a:t>-It has no legal distinction between the owner and the business entity.</a:t>
            </a:r>
          </a:p>
          <a:p>
            <a:pPr marL="0" lvl="1" eaLnBrk="1" hangingPunct="1">
              <a:spcBef>
                <a:spcPct val="0"/>
              </a:spcBef>
              <a:spcAft>
                <a:spcPts val="1200"/>
              </a:spcAft>
              <a:buFontTx/>
              <a:buNone/>
              <a:defRPr/>
            </a:pPr>
            <a:endParaRPr lang="en-US" altLang="en-US" sz="2100" dirty="0">
              <a:solidFill>
                <a:srgbClr val="000000"/>
              </a:solidFill>
              <a:latin typeface="+mj-lt"/>
            </a:endParaRPr>
          </a:p>
          <a:p>
            <a:pPr marL="0" lvl="1" eaLnBrk="1" hangingPunct="1">
              <a:spcBef>
                <a:spcPct val="0"/>
              </a:spcBef>
              <a:spcAft>
                <a:spcPts val="1200"/>
              </a:spcAft>
              <a:buFontTx/>
              <a:buNone/>
              <a:defRPr/>
            </a:pPr>
            <a:r>
              <a:rPr lang="en-US" altLang="en-US" sz="2100" dirty="0">
                <a:solidFill>
                  <a:srgbClr val="000000"/>
                </a:solidFill>
                <a:latin typeface="+mj-lt"/>
              </a:rPr>
              <a:t>-It has Unlimited Liability (debts or damages incurred by the business are not capped).</a:t>
            </a:r>
          </a:p>
          <a:p>
            <a:pPr marL="0" lvl="1" eaLnBrk="1" hangingPunct="1">
              <a:spcBef>
                <a:spcPct val="0"/>
              </a:spcBef>
              <a:spcAft>
                <a:spcPts val="1200"/>
              </a:spcAft>
              <a:buFontTx/>
              <a:buNone/>
              <a:defRPr/>
            </a:pPr>
            <a:endParaRPr lang="en-US" altLang="en-US" sz="2700" dirty="0">
              <a:latin typeface="Arial" panose="020B0604020202020204" pitchFamily="34" charset="0"/>
            </a:endParaRPr>
          </a:p>
        </p:txBody>
      </p:sp>
      <p:sp>
        <p:nvSpPr>
          <p:cNvPr id="9225" name="Title 1">
            <a:extLst>
              <a:ext uri="{FF2B5EF4-FFF2-40B4-BE49-F238E27FC236}">
                <a16:creationId xmlns:a16="http://schemas.microsoft.com/office/drawing/2014/main" id="{6B8CC5B9-3ED5-4894-BDB8-6CE04B0E2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-87313"/>
            <a:ext cx="7772400" cy="1470026"/>
          </a:xfrm>
        </p:spPr>
        <p:txBody>
          <a:bodyPr/>
          <a:lstStyle/>
          <a:p>
            <a:pPr eaLnBrk="1" hangingPunct="1"/>
            <a:r>
              <a:rPr lang="en-US" altLang="en-US" sz="3200" b="1"/>
              <a:t>SOLE PROPRIETORSHIP</a:t>
            </a:r>
            <a:endParaRPr lang="en-US" altLang="en-US" sz="3200" b="1">
              <a:latin typeface="Helvetica" panose="020B0604020202020204" pitchFamily="34" charset="0"/>
            </a:endParaRPr>
          </a:p>
        </p:txBody>
      </p:sp>
      <p:sp>
        <p:nvSpPr>
          <p:cNvPr id="9226" name="TextBox 10">
            <a:extLst>
              <a:ext uri="{FF2B5EF4-FFF2-40B4-BE49-F238E27FC236}">
                <a16:creationId xmlns:a16="http://schemas.microsoft.com/office/drawing/2014/main" id="{7F11266F-145B-4F19-AD3F-2AC351DC2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295400"/>
            <a:ext cx="6858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chemeClr val="bg1"/>
                </a:solidFill>
                <a:latin typeface="Helvetica" panose="020B0604020202020204" pitchFamily="34" charset="0"/>
              </a:rPr>
              <a:t>LG1</a:t>
            </a:r>
          </a:p>
        </p:txBody>
      </p:sp>
      <p:sp>
        <p:nvSpPr>
          <p:cNvPr id="9227" name="Text Box 10">
            <a:extLst>
              <a:ext uri="{FF2B5EF4-FFF2-40B4-BE49-F238E27FC236}">
                <a16:creationId xmlns:a16="http://schemas.microsoft.com/office/drawing/2014/main" id="{EDEBAB45-A95B-40D7-8BE9-AC0C2FFD2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30963"/>
            <a:ext cx="914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19F4FD0C-9704-480A-8B34-DA33F41D843B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4112" name="Picture 16" descr="What is sole proprietorship? - otranation">
            <a:extLst>
              <a:ext uri="{FF2B5EF4-FFF2-40B4-BE49-F238E27FC236}">
                <a16:creationId xmlns:a16="http://schemas.microsoft.com/office/drawing/2014/main" id="{5C9F2E17-E572-415C-A717-CCBAE9CDE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66967" y="2030148"/>
            <a:ext cx="3571185" cy="26292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229" name="Picture 1" descr="BracU Logo | Brac University">
            <a:extLst>
              <a:ext uri="{FF2B5EF4-FFF2-40B4-BE49-F238E27FC236}">
                <a16:creationId xmlns:a16="http://schemas.microsoft.com/office/drawing/2014/main" id="{5CC3BCF5-3899-45F0-8511-5BBF5CAAB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5364163"/>
            <a:ext cx="2066925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0" name="Picture 2">
            <a:extLst>
              <a:ext uri="{FF2B5EF4-FFF2-40B4-BE49-F238E27FC236}">
                <a16:creationId xmlns:a16="http://schemas.microsoft.com/office/drawing/2014/main" id="{27C6E512-D667-4130-9EE1-34FB9E543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638800"/>
            <a:ext cx="18383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C2A2FB9E-C929-407D-A64E-103A10FDE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3700" y="6543675"/>
            <a:ext cx="3505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Copyright @2020 Nusrat Hafiz. All Rights Reserved. </a:t>
            </a:r>
          </a:p>
        </p:txBody>
      </p:sp>
    </p:spTree>
  </p:cSld>
  <p:clrMapOvr>
    <a:masterClrMapping/>
  </p:clrMapOvr>
  <p:transition spd="slow" advTm="68114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A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ubtitle 2">
            <a:extLst>
              <a:ext uri="{FF2B5EF4-FFF2-40B4-BE49-F238E27FC236}">
                <a16:creationId xmlns:a16="http://schemas.microsoft.com/office/drawing/2014/main" id="{D695D5B4-7980-42A7-9BB4-C88F77095B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6974116-A6C6-48BB-A89B-8A5C71263238}"/>
              </a:ext>
            </a:extLst>
          </p:cNvPr>
          <p:cNvSpPr/>
          <p:nvPr/>
        </p:nvSpPr>
        <p:spPr>
          <a:xfrm>
            <a:off x="457200" y="381000"/>
            <a:ext cx="8153400" cy="6248400"/>
          </a:xfrm>
          <a:prstGeom prst="roundRect">
            <a:avLst/>
          </a:prstGeom>
          <a:solidFill>
            <a:srgbClr val="BDECBD"/>
          </a:solidFill>
          <a:ln>
            <a:solidFill>
              <a:srgbClr val="BDEC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D12DABA-941D-4FC5-8F04-193B5EB2C45B}"/>
              </a:ext>
            </a:extLst>
          </p:cNvPr>
          <p:cNvSpPr/>
          <p:nvPr/>
        </p:nvSpPr>
        <p:spPr>
          <a:xfrm>
            <a:off x="7315200" y="152400"/>
            <a:ext cx="1644650" cy="160020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269" name="TextBox 7">
            <a:extLst>
              <a:ext uri="{FF2B5EF4-FFF2-40B4-BE49-F238E27FC236}">
                <a16:creationId xmlns:a16="http://schemas.microsoft.com/office/drawing/2014/main" id="{A2ED004F-6484-4A76-A40B-2C43444F8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143000"/>
            <a:ext cx="501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BDECBD"/>
                </a:solidFill>
              </a:rPr>
              <a:t>*</a:t>
            </a:r>
          </a:p>
        </p:txBody>
      </p:sp>
      <p:sp>
        <p:nvSpPr>
          <p:cNvPr id="11270" name="TextBox 8">
            <a:extLst>
              <a:ext uri="{FF2B5EF4-FFF2-40B4-BE49-F238E27FC236}">
                <a16:creationId xmlns:a16="http://schemas.microsoft.com/office/drawing/2014/main" id="{5AC90BC7-EDDF-4ADF-817A-675A3FB46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609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660066"/>
                </a:solidFill>
              </a:rPr>
              <a:t>*</a:t>
            </a:r>
          </a:p>
        </p:txBody>
      </p:sp>
      <p:sp>
        <p:nvSpPr>
          <p:cNvPr id="11271" name="TextBox 9">
            <a:extLst>
              <a:ext uri="{FF2B5EF4-FFF2-40B4-BE49-F238E27FC236}">
                <a16:creationId xmlns:a16="http://schemas.microsoft.com/office/drawing/2014/main" id="{8AB46451-3E0B-4ADB-A9A2-3AAD85071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57200"/>
            <a:ext cx="18288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 i="1">
                <a:solidFill>
                  <a:schemeClr val="bg1"/>
                </a:solidFill>
                <a:latin typeface="Helvetica" panose="020B0604020202020204" pitchFamily="34" charset="0"/>
              </a:rPr>
              <a:t>Sole Proprietorships</a:t>
            </a:r>
          </a:p>
        </p:txBody>
      </p:sp>
      <p:sp>
        <p:nvSpPr>
          <p:cNvPr id="11272" name="Title 1">
            <a:extLst>
              <a:ext uri="{FF2B5EF4-FFF2-40B4-BE49-F238E27FC236}">
                <a16:creationId xmlns:a16="http://schemas.microsoft.com/office/drawing/2014/main" id="{E282F90E-CEA2-44F8-99E5-11D4977A4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-131763"/>
            <a:ext cx="7772400" cy="1470026"/>
          </a:xfrm>
        </p:spPr>
        <p:txBody>
          <a:bodyPr/>
          <a:lstStyle/>
          <a:p>
            <a:pPr eaLnBrk="1" hangingPunct="1"/>
            <a:r>
              <a:rPr lang="en-US" altLang="en-US" sz="3200" b="1"/>
              <a:t>SOLE PROPRIETORSHIP</a:t>
            </a:r>
          </a:p>
        </p:txBody>
      </p:sp>
      <p:sp>
        <p:nvSpPr>
          <p:cNvPr id="11273" name="TextBox 10">
            <a:extLst>
              <a:ext uri="{FF2B5EF4-FFF2-40B4-BE49-F238E27FC236}">
                <a16:creationId xmlns:a16="http://schemas.microsoft.com/office/drawing/2014/main" id="{2B2DFC56-8612-4DF4-8DD0-ADC3926AD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295400"/>
            <a:ext cx="6858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chemeClr val="bg1"/>
                </a:solidFill>
                <a:latin typeface="Helvetica" panose="020B0604020202020204" pitchFamily="34" charset="0"/>
              </a:rPr>
              <a:t>LG1</a:t>
            </a:r>
          </a:p>
        </p:txBody>
      </p:sp>
      <p:sp>
        <p:nvSpPr>
          <p:cNvPr id="11274" name="Text Box 10">
            <a:extLst>
              <a:ext uri="{FF2B5EF4-FFF2-40B4-BE49-F238E27FC236}">
                <a16:creationId xmlns:a16="http://schemas.microsoft.com/office/drawing/2014/main" id="{B3DE0CDC-810A-4E89-A037-31C016C5D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30963"/>
            <a:ext cx="914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B5F0A939-1471-42F3-898E-264EAA769690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F37A338-CA78-4268-ABF0-6B03394FB2AD}"/>
              </a:ext>
            </a:extLst>
          </p:cNvPr>
          <p:cNvGraphicFramePr>
            <a:graphicFrameLocks noGrp="1"/>
          </p:cNvGraphicFramePr>
          <p:nvPr/>
        </p:nvGraphicFramePr>
        <p:xfrm>
          <a:off x="876300" y="1076325"/>
          <a:ext cx="7620000" cy="515143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Advantages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Disadvantages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solidFill>
                            <a:srgbClr val="000000"/>
                          </a:solidFill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Ease of starting and ending the business</a:t>
                      </a:r>
                    </a:p>
                    <a:p>
                      <a:endParaRPr lang="en-US" sz="1800" dirty="0">
                        <a:latin typeface="+mj-lt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Unlimited Liability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solidFill>
                            <a:srgbClr val="000000"/>
                          </a:solidFill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Being your own boss</a:t>
                      </a:r>
                    </a:p>
                    <a:p>
                      <a:endParaRPr lang="en-US" sz="1800" dirty="0">
                        <a:latin typeface="+mj-lt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Limited Financial Resources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solidFill>
                            <a:srgbClr val="000000"/>
                          </a:solidFill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Pride of ownership</a:t>
                      </a:r>
                    </a:p>
                    <a:p>
                      <a:endParaRPr lang="en-US" sz="1800" dirty="0">
                        <a:latin typeface="+mj-lt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solidFill>
                            <a:srgbClr val="000000"/>
                          </a:solidFill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Management difficulties</a:t>
                      </a:r>
                    </a:p>
                    <a:p>
                      <a:endParaRPr lang="en-US" sz="1800" dirty="0">
                        <a:latin typeface="+mj-lt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solidFill>
                            <a:srgbClr val="000000"/>
                          </a:solidFill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Leaving a legacy</a:t>
                      </a:r>
                    </a:p>
                    <a:p>
                      <a:endParaRPr lang="en-US" sz="1800" dirty="0">
                        <a:latin typeface="+mj-lt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solidFill>
                            <a:srgbClr val="000000"/>
                          </a:solidFill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Overwhelming time commitment</a:t>
                      </a:r>
                    </a:p>
                    <a:p>
                      <a:endParaRPr lang="en-US" sz="1800" dirty="0">
                        <a:latin typeface="+mj-lt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1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solidFill>
                            <a:srgbClr val="000000"/>
                          </a:solidFill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Retention of company profit</a:t>
                      </a:r>
                    </a:p>
                    <a:p>
                      <a:endParaRPr lang="en-US" sz="1800" dirty="0">
                        <a:latin typeface="+mj-lt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solidFill>
                            <a:srgbClr val="000000"/>
                          </a:solidFill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Few fringe benefits</a:t>
                      </a:r>
                    </a:p>
                    <a:p>
                      <a:endParaRPr lang="en-US" sz="1800" dirty="0">
                        <a:latin typeface="+mj-lt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1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solidFill>
                            <a:srgbClr val="000000"/>
                          </a:solidFill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No special taxes</a:t>
                      </a:r>
                      <a:endParaRPr lang="en-US" altLang="en-US" sz="1800" dirty="0">
                        <a:latin typeface="+mj-lt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endParaRPr lang="en-US" sz="1800" dirty="0">
                        <a:latin typeface="+mj-lt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solidFill>
                            <a:srgbClr val="000000"/>
                          </a:solidFill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Limited growth</a:t>
                      </a:r>
                    </a:p>
                    <a:p>
                      <a:endParaRPr lang="en-US" sz="1800" dirty="0">
                        <a:latin typeface="+mj-lt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122">
                <a:tc>
                  <a:txBody>
                    <a:bodyPr/>
                    <a:lstStyle/>
                    <a:p>
                      <a:endParaRPr lang="en-US" sz="1800">
                        <a:latin typeface="+mj-lt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solidFill>
                            <a:srgbClr val="000000"/>
                          </a:solidFill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Limited life span</a:t>
                      </a:r>
                      <a:endParaRPr lang="en-US" altLang="en-US" sz="1800" dirty="0">
                        <a:latin typeface="+mj-lt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endParaRPr lang="en-US" sz="1800" dirty="0">
                        <a:latin typeface="+mj-lt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1304" name="Picture 2" descr="BracU Logo | Brac University">
            <a:extLst>
              <a:ext uri="{FF2B5EF4-FFF2-40B4-BE49-F238E27FC236}">
                <a16:creationId xmlns:a16="http://schemas.microsoft.com/office/drawing/2014/main" id="{4265799D-B45C-43C1-B095-BEFEAABA8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5364163"/>
            <a:ext cx="2066925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05" name="Picture 5">
            <a:extLst>
              <a:ext uri="{FF2B5EF4-FFF2-40B4-BE49-F238E27FC236}">
                <a16:creationId xmlns:a16="http://schemas.microsoft.com/office/drawing/2014/main" id="{65EE9689-4912-41F1-9481-004B237D1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638800"/>
            <a:ext cx="18383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24248376-FB96-4366-8A69-F724480C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3700" y="6543675"/>
            <a:ext cx="3505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Copyright @2020 Nusrat Hafiz. All Rights Reserved. </a:t>
            </a:r>
          </a:p>
        </p:txBody>
      </p:sp>
    </p:spTree>
  </p:cSld>
  <p:clrMapOvr>
    <a:masterClrMapping/>
  </p:clrMapOvr>
  <p:transition spd="slow" advTm="358132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>
            <a:extLst>
              <a:ext uri="{FF2B5EF4-FFF2-40B4-BE49-F238E27FC236}">
                <a16:creationId xmlns:a16="http://schemas.microsoft.com/office/drawing/2014/main" id="{A4F8DA7F-F5E7-493F-BC6F-1B9AF834A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BCDF806-5709-4E89-AB7F-E381A12E5968}"/>
              </a:ext>
            </a:extLst>
          </p:cNvPr>
          <p:cNvSpPr/>
          <p:nvPr/>
        </p:nvSpPr>
        <p:spPr>
          <a:xfrm>
            <a:off x="411163" y="444500"/>
            <a:ext cx="8153400" cy="6248400"/>
          </a:xfrm>
          <a:prstGeom prst="roundRect">
            <a:avLst/>
          </a:prstGeom>
          <a:solidFill>
            <a:srgbClr val="BDECBD"/>
          </a:solidFill>
          <a:ln>
            <a:solidFill>
              <a:srgbClr val="BDEC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648D54-C0A6-4C31-8CB4-284CA2C532F3}"/>
              </a:ext>
            </a:extLst>
          </p:cNvPr>
          <p:cNvSpPr/>
          <p:nvPr/>
        </p:nvSpPr>
        <p:spPr>
          <a:xfrm>
            <a:off x="7315200" y="152400"/>
            <a:ext cx="1644650" cy="160020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317" name="TextBox 7">
            <a:extLst>
              <a:ext uri="{FF2B5EF4-FFF2-40B4-BE49-F238E27FC236}">
                <a16:creationId xmlns:a16="http://schemas.microsoft.com/office/drawing/2014/main" id="{C829230D-1AAD-4013-9912-F9111E9A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143000"/>
            <a:ext cx="501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BDECBD"/>
                </a:solidFill>
              </a:rPr>
              <a:t>*</a:t>
            </a:r>
          </a:p>
        </p:txBody>
      </p:sp>
      <p:sp>
        <p:nvSpPr>
          <p:cNvPr id="13318" name="TextBox 8">
            <a:extLst>
              <a:ext uri="{FF2B5EF4-FFF2-40B4-BE49-F238E27FC236}">
                <a16:creationId xmlns:a16="http://schemas.microsoft.com/office/drawing/2014/main" id="{DB09F217-DF0C-4F20-8065-916671907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609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660066"/>
                </a:solidFill>
              </a:rPr>
              <a:t>*</a:t>
            </a:r>
          </a:p>
        </p:txBody>
      </p:sp>
      <p:sp>
        <p:nvSpPr>
          <p:cNvPr id="13319" name="TextBox 9">
            <a:extLst>
              <a:ext uri="{FF2B5EF4-FFF2-40B4-BE49-F238E27FC236}">
                <a16:creationId xmlns:a16="http://schemas.microsoft.com/office/drawing/2014/main" id="{FDAB08E9-84EF-43F0-9826-1A53835C5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57200"/>
            <a:ext cx="18288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 i="1">
                <a:solidFill>
                  <a:schemeClr val="bg1"/>
                </a:solidFill>
                <a:latin typeface="Helvetica" panose="020B0604020202020204" pitchFamily="34" charset="0"/>
              </a:rPr>
              <a:t>Partnership</a:t>
            </a:r>
          </a:p>
        </p:txBody>
      </p:sp>
      <p:sp>
        <p:nvSpPr>
          <p:cNvPr id="13320" name="TextBox 14">
            <a:extLst>
              <a:ext uri="{FF2B5EF4-FFF2-40B4-BE49-F238E27FC236}">
                <a16:creationId xmlns:a16="http://schemas.microsoft.com/office/drawing/2014/main" id="{33F3D4F4-055A-4C49-8179-33122A2B7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077913"/>
            <a:ext cx="6400800" cy="41544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lvl="1"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b="1" dirty="0">
                <a:solidFill>
                  <a:srgbClr val="7030A0"/>
                </a:solidFill>
              </a:rPr>
              <a:t>Key Features:</a:t>
            </a:r>
          </a:p>
          <a:p>
            <a:pPr marL="0" lvl="1"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pPr>
            <a:r>
              <a:rPr lang="en-US" altLang="en-US" sz="1900" dirty="0">
                <a:solidFill>
                  <a:srgbClr val="000000"/>
                </a:solidFill>
                <a:latin typeface="+mj-lt"/>
              </a:rPr>
              <a:t>-It </a:t>
            </a:r>
            <a:r>
              <a:rPr lang="en-US" sz="1900" dirty="0">
                <a:latin typeface="+mj-lt"/>
              </a:rPr>
              <a:t>is a formal arrangement by two or more parties agree to become co-owners of a business to manage and operate a business and share its profits. </a:t>
            </a:r>
            <a:endParaRPr lang="en-US" altLang="en-US" sz="1900" dirty="0">
              <a:solidFill>
                <a:srgbClr val="000000"/>
              </a:solidFill>
              <a:latin typeface="+mj-lt"/>
            </a:endParaRPr>
          </a:p>
          <a:p>
            <a:pPr marL="0" lvl="1" eaLnBrk="1" hangingPunct="1">
              <a:spcBef>
                <a:spcPct val="0"/>
              </a:spcBef>
              <a:spcAft>
                <a:spcPts val="1200"/>
              </a:spcAft>
              <a:buFontTx/>
              <a:buNone/>
              <a:defRPr/>
            </a:pPr>
            <a:r>
              <a:rPr lang="en-US" altLang="en-US" sz="1900" dirty="0">
                <a:solidFill>
                  <a:srgbClr val="000000"/>
                </a:solidFill>
                <a:latin typeface="+mj-lt"/>
              </a:rPr>
              <a:t>-Partners choose over sole proprietorship because business responsibility can be shared and skills &amp; experiences can be combined.</a:t>
            </a:r>
          </a:p>
          <a:p>
            <a:pPr marL="0" lvl="1"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pPr>
            <a:r>
              <a:rPr lang="en-US" altLang="en-US" sz="1900" dirty="0">
                <a:solidFill>
                  <a:srgbClr val="000000"/>
                </a:solidFill>
              </a:rPr>
              <a:t>-Partnership firms may have one or general partners and one or more limited partners.</a:t>
            </a:r>
          </a:p>
          <a:p>
            <a:pPr marL="0" lvl="1" eaLnBrk="1" hangingPunct="1">
              <a:spcBef>
                <a:spcPct val="0"/>
              </a:spcBef>
              <a:spcAft>
                <a:spcPts val="1200"/>
              </a:spcAft>
              <a:buFontTx/>
              <a:buNone/>
              <a:defRPr/>
            </a:pPr>
            <a:endParaRPr lang="en-US" altLang="en-US" sz="1900" dirty="0">
              <a:solidFill>
                <a:srgbClr val="000000"/>
              </a:solidFill>
              <a:latin typeface="+mj-lt"/>
            </a:endParaRPr>
          </a:p>
          <a:p>
            <a:pPr marL="0" lvl="1" eaLnBrk="1" hangingPunct="1">
              <a:spcBef>
                <a:spcPct val="0"/>
              </a:spcBef>
              <a:spcAft>
                <a:spcPts val="1200"/>
              </a:spcAft>
              <a:buFontTx/>
              <a:buNone/>
              <a:defRPr/>
            </a:pPr>
            <a:endParaRPr lang="en-US" altLang="en-US" sz="1900" dirty="0">
              <a:latin typeface="Arial" panose="020B0604020202020204" pitchFamily="34" charset="0"/>
            </a:endParaRPr>
          </a:p>
        </p:txBody>
      </p:sp>
      <p:sp>
        <p:nvSpPr>
          <p:cNvPr id="13321" name="Title 1">
            <a:extLst>
              <a:ext uri="{FF2B5EF4-FFF2-40B4-BE49-F238E27FC236}">
                <a16:creationId xmlns:a16="http://schemas.microsoft.com/office/drawing/2014/main" id="{B183D7E8-BDC4-4F9A-A4A1-23F154757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938" y="-26988"/>
            <a:ext cx="7772400" cy="1470026"/>
          </a:xfrm>
        </p:spPr>
        <p:txBody>
          <a:bodyPr/>
          <a:lstStyle/>
          <a:p>
            <a:pPr eaLnBrk="1" hangingPunct="1"/>
            <a:r>
              <a:rPr lang="en-US" altLang="en-US" sz="3200" b="1"/>
              <a:t>PARTNERSHIP</a:t>
            </a:r>
          </a:p>
        </p:txBody>
      </p:sp>
      <p:sp>
        <p:nvSpPr>
          <p:cNvPr id="13322" name="TextBox 10">
            <a:extLst>
              <a:ext uri="{FF2B5EF4-FFF2-40B4-BE49-F238E27FC236}">
                <a16:creationId xmlns:a16="http://schemas.microsoft.com/office/drawing/2014/main" id="{8772B7D8-A5EC-4AC7-9FD0-F6BDE4FF0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295400"/>
            <a:ext cx="6858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chemeClr val="bg1"/>
                </a:solidFill>
                <a:latin typeface="Helvetica" panose="020B0604020202020204" pitchFamily="34" charset="0"/>
              </a:rPr>
              <a:t>LG1</a:t>
            </a:r>
          </a:p>
        </p:txBody>
      </p:sp>
      <p:sp>
        <p:nvSpPr>
          <p:cNvPr id="13323" name="Text Box 10">
            <a:extLst>
              <a:ext uri="{FF2B5EF4-FFF2-40B4-BE49-F238E27FC236}">
                <a16:creationId xmlns:a16="http://schemas.microsoft.com/office/drawing/2014/main" id="{2EC6F7BE-B04E-4A91-B6C0-E96F6D004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30963"/>
            <a:ext cx="914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36B34100-6CD7-4A9B-B306-AF167EBBCA5B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74754" name="Picture 2" descr="Partnership Images, Stock Photos &amp; Vectors | Shutterstock">
            <a:extLst>
              <a:ext uri="{FF2B5EF4-FFF2-40B4-BE49-F238E27FC236}">
                <a16:creationId xmlns:a16="http://schemas.microsoft.com/office/drawing/2014/main" id="{1D7CCDC4-A356-46DF-9DCE-BF950154EC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t="37666" b="12688"/>
          <a:stretch/>
        </p:blipFill>
        <p:spPr bwMode="auto">
          <a:xfrm>
            <a:off x="1395413" y="4359275"/>
            <a:ext cx="6854825" cy="919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4756" name="Picture 4" descr="The ingredients of a true partnership">
            <a:extLst>
              <a:ext uri="{FF2B5EF4-FFF2-40B4-BE49-F238E27FC236}">
                <a16:creationId xmlns:a16="http://schemas.microsoft.com/office/drawing/2014/main" id="{1E45AF11-C61E-4A10-9007-3B82A637B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43314" y="1797865"/>
            <a:ext cx="1665562" cy="26294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326" name="Picture 1" descr="BracU Logo | Brac University">
            <a:extLst>
              <a:ext uri="{FF2B5EF4-FFF2-40B4-BE49-F238E27FC236}">
                <a16:creationId xmlns:a16="http://schemas.microsoft.com/office/drawing/2014/main" id="{3D998925-52B6-4E6D-A88C-4C0D1D543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5364163"/>
            <a:ext cx="2066925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7" name="Picture 2">
            <a:extLst>
              <a:ext uri="{FF2B5EF4-FFF2-40B4-BE49-F238E27FC236}">
                <a16:creationId xmlns:a16="http://schemas.microsoft.com/office/drawing/2014/main" id="{2738FDE4-5F04-4F1F-81FE-EFE5C739D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638800"/>
            <a:ext cx="18383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DF9A5C12-19C3-4A13-89D0-8E1437D2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3700" y="6543675"/>
            <a:ext cx="3505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Copyright @2020 Nusrat Hafiz. All Rights Reserved. </a:t>
            </a:r>
          </a:p>
        </p:txBody>
      </p:sp>
    </p:spTree>
  </p:cSld>
  <p:clrMapOvr>
    <a:masterClrMapping/>
  </p:clrMapOvr>
  <p:transition spd="slow" advTm="58335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>
            <a:extLst>
              <a:ext uri="{FF2B5EF4-FFF2-40B4-BE49-F238E27FC236}">
                <a16:creationId xmlns:a16="http://schemas.microsoft.com/office/drawing/2014/main" id="{8974CD4B-4143-4C12-9ACD-0C9045F97F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4A80BE6-43BB-48C1-A249-68E404D7A63A}"/>
              </a:ext>
            </a:extLst>
          </p:cNvPr>
          <p:cNvSpPr/>
          <p:nvPr/>
        </p:nvSpPr>
        <p:spPr>
          <a:xfrm>
            <a:off x="411163" y="444500"/>
            <a:ext cx="8153400" cy="6248400"/>
          </a:xfrm>
          <a:prstGeom prst="roundRect">
            <a:avLst/>
          </a:prstGeom>
          <a:solidFill>
            <a:srgbClr val="BDECBD"/>
          </a:solidFill>
          <a:ln>
            <a:solidFill>
              <a:srgbClr val="BDEC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1DFD1B-11DB-4F39-B467-BED6F88DB540}"/>
              </a:ext>
            </a:extLst>
          </p:cNvPr>
          <p:cNvSpPr/>
          <p:nvPr/>
        </p:nvSpPr>
        <p:spPr>
          <a:xfrm>
            <a:off x="7315200" y="152400"/>
            <a:ext cx="1644650" cy="160020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365" name="TextBox 7">
            <a:extLst>
              <a:ext uri="{FF2B5EF4-FFF2-40B4-BE49-F238E27FC236}">
                <a16:creationId xmlns:a16="http://schemas.microsoft.com/office/drawing/2014/main" id="{2A66B8EF-3735-40FB-B19B-60CF4866C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143000"/>
            <a:ext cx="501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BDECBD"/>
                </a:solidFill>
              </a:rPr>
              <a:t>*</a:t>
            </a:r>
          </a:p>
        </p:txBody>
      </p:sp>
      <p:sp>
        <p:nvSpPr>
          <p:cNvPr id="15366" name="TextBox 8">
            <a:extLst>
              <a:ext uri="{FF2B5EF4-FFF2-40B4-BE49-F238E27FC236}">
                <a16:creationId xmlns:a16="http://schemas.microsoft.com/office/drawing/2014/main" id="{DC0EED78-C5A4-475A-8DFE-BE96BD797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609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660066"/>
                </a:solidFill>
              </a:rPr>
              <a:t>*</a:t>
            </a:r>
          </a:p>
        </p:txBody>
      </p:sp>
      <p:sp>
        <p:nvSpPr>
          <p:cNvPr id="15367" name="TextBox 9">
            <a:extLst>
              <a:ext uri="{FF2B5EF4-FFF2-40B4-BE49-F238E27FC236}">
                <a16:creationId xmlns:a16="http://schemas.microsoft.com/office/drawing/2014/main" id="{9DA6B725-3121-4B79-ACBC-98A65FA1C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57200"/>
            <a:ext cx="18288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 i="1">
                <a:solidFill>
                  <a:schemeClr val="bg1"/>
                </a:solidFill>
                <a:latin typeface="Helvetica" panose="020B0604020202020204" pitchFamily="34" charset="0"/>
              </a:rPr>
              <a:t>Partnership</a:t>
            </a:r>
          </a:p>
        </p:txBody>
      </p:sp>
      <p:sp>
        <p:nvSpPr>
          <p:cNvPr id="13320" name="TextBox 14">
            <a:extLst>
              <a:ext uri="{FF2B5EF4-FFF2-40B4-BE49-F238E27FC236}">
                <a16:creationId xmlns:a16="http://schemas.microsoft.com/office/drawing/2014/main" id="{5588C427-0543-4D3B-821B-3895BC51E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63" y="1181100"/>
            <a:ext cx="7783512" cy="29225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lvl="1"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b="1" dirty="0">
                <a:solidFill>
                  <a:srgbClr val="7030A0"/>
                </a:solidFill>
              </a:rPr>
              <a:t>Key Features:</a:t>
            </a:r>
          </a:p>
          <a:p>
            <a:pPr marL="0" lvl="1" algn="just"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pPr>
            <a:r>
              <a:rPr lang="en-US" altLang="en-US" sz="1900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-General partners in a partnership business oversee &amp; run the business. They </a:t>
            </a:r>
            <a:r>
              <a:rPr lang="en-US" altLang="en-US" sz="1900" dirty="0">
                <a:solidFill>
                  <a:srgbClr val="000000"/>
                </a:solidFill>
              </a:rPr>
              <a:t>assume unlimited liability </a:t>
            </a:r>
            <a:r>
              <a:rPr lang="en-US" altLang="en-US" sz="19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for  business’s debts </a:t>
            </a:r>
            <a:r>
              <a:rPr lang="en-US" altLang="en-US" sz="1900" dirty="0">
                <a:solidFill>
                  <a:srgbClr val="000000"/>
                </a:solidFill>
              </a:rPr>
              <a:t>(being </a:t>
            </a:r>
            <a:r>
              <a:rPr lang="en-US" sz="1900" dirty="0"/>
              <a:t>liable for all business debts if the business can not pay it’s liabilities</a:t>
            </a:r>
            <a:r>
              <a:rPr lang="en-US" altLang="en-US" sz="1900" dirty="0">
                <a:solidFill>
                  <a:srgbClr val="000000"/>
                </a:solidFill>
              </a:rPr>
              <a:t>).</a:t>
            </a:r>
          </a:p>
          <a:p>
            <a:pPr marL="0" lvl="1" algn="just" eaLnBrk="1" hangingPunct="1">
              <a:spcBef>
                <a:spcPct val="0"/>
              </a:spcBef>
              <a:spcAft>
                <a:spcPts val="1200"/>
              </a:spcAft>
              <a:buFontTx/>
              <a:buNone/>
              <a:defRPr/>
            </a:pPr>
            <a:r>
              <a:rPr lang="en-US" altLang="en-US" sz="1800" dirty="0">
                <a:solidFill>
                  <a:srgbClr val="000000"/>
                </a:solidFill>
                <a:latin typeface="+mj-lt"/>
              </a:rPr>
              <a:t>-Limited Partners do not partake in managing the business. They invest money in the business but enjoy limited liability.</a:t>
            </a:r>
            <a:r>
              <a:rPr lang="en-US" altLang="en-US" sz="18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+mj-lt"/>
              </a:rPr>
              <a:t>They have limited liability to the amount of their investment. Hence, their</a:t>
            </a:r>
            <a:r>
              <a:rPr lang="en-US" altLang="en-US" sz="1800" dirty="0">
                <a:latin typeface="+mj-lt"/>
              </a:rPr>
              <a:t> personal assets are not at risk. </a:t>
            </a:r>
            <a:endParaRPr lang="en-US" altLang="en-US" sz="1800" dirty="0">
              <a:solidFill>
                <a:srgbClr val="000000"/>
              </a:solidFill>
              <a:latin typeface="+mj-lt"/>
            </a:endParaRPr>
          </a:p>
          <a:p>
            <a:pPr marL="0" lvl="1" eaLnBrk="1" hangingPunct="1">
              <a:spcBef>
                <a:spcPct val="0"/>
              </a:spcBef>
              <a:spcAft>
                <a:spcPts val="1200"/>
              </a:spcAft>
              <a:buFontTx/>
              <a:buNone/>
              <a:defRPr/>
            </a:pPr>
            <a:endParaRPr lang="en-US" altLang="en-US" sz="1900" dirty="0">
              <a:latin typeface="Arial" panose="020B0604020202020204" pitchFamily="34" charset="0"/>
            </a:endParaRPr>
          </a:p>
        </p:txBody>
      </p:sp>
      <p:sp>
        <p:nvSpPr>
          <p:cNvPr id="15369" name="Title 1">
            <a:extLst>
              <a:ext uri="{FF2B5EF4-FFF2-40B4-BE49-F238E27FC236}">
                <a16:creationId xmlns:a16="http://schemas.microsoft.com/office/drawing/2014/main" id="{E3614CF7-47C8-48E0-AF03-77F9D4CBB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-762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3200" b="1"/>
              <a:t>PARTNERSHIP</a:t>
            </a:r>
            <a:endParaRPr lang="en-US" altLang="en-US" sz="3200" b="1">
              <a:latin typeface="Helvetica" panose="020B0604020202020204" pitchFamily="34" charset="0"/>
            </a:endParaRPr>
          </a:p>
        </p:txBody>
      </p:sp>
      <p:sp>
        <p:nvSpPr>
          <p:cNvPr id="15370" name="TextBox 10">
            <a:extLst>
              <a:ext uri="{FF2B5EF4-FFF2-40B4-BE49-F238E27FC236}">
                <a16:creationId xmlns:a16="http://schemas.microsoft.com/office/drawing/2014/main" id="{3AF5BA2D-CF32-4BB1-8C31-13D0B74D2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295400"/>
            <a:ext cx="6858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chemeClr val="bg1"/>
                </a:solidFill>
                <a:latin typeface="Helvetica" panose="020B0604020202020204" pitchFamily="34" charset="0"/>
              </a:rPr>
              <a:t>LG1</a:t>
            </a:r>
          </a:p>
        </p:txBody>
      </p:sp>
      <p:sp>
        <p:nvSpPr>
          <p:cNvPr id="15371" name="Text Box 10">
            <a:extLst>
              <a:ext uri="{FF2B5EF4-FFF2-40B4-BE49-F238E27FC236}">
                <a16:creationId xmlns:a16="http://schemas.microsoft.com/office/drawing/2014/main" id="{3D1E2035-7D89-4D9E-A7B9-0C9FB868A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30963"/>
            <a:ext cx="914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DAA5A51F-D47C-431C-85B5-AE7BF24AB1D7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15372" name="Picture 2">
            <a:extLst>
              <a:ext uri="{FF2B5EF4-FFF2-40B4-BE49-F238E27FC236}">
                <a16:creationId xmlns:a16="http://schemas.microsoft.com/office/drawing/2014/main" id="{A93A5E6D-5439-4635-832D-CBFEC3BA9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3733800"/>
            <a:ext cx="5186363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3" name="Picture 1" descr="BracU Logo | Brac University">
            <a:extLst>
              <a:ext uri="{FF2B5EF4-FFF2-40B4-BE49-F238E27FC236}">
                <a16:creationId xmlns:a16="http://schemas.microsoft.com/office/drawing/2014/main" id="{B95C9332-CA80-4E83-AE12-57FD81378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5364163"/>
            <a:ext cx="2066925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4" name="Picture 2">
            <a:extLst>
              <a:ext uri="{FF2B5EF4-FFF2-40B4-BE49-F238E27FC236}">
                <a16:creationId xmlns:a16="http://schemas.microsoft.com/office/drawing/2014/main" id="{7C7EAC45-EAC9-465E-9482-51614EC5E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638800"/>
            <a:ext cx="18383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D731657C-0EB0-4F0F-971A-E3B1B8CB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3700" y="6543675"/>
            <a:ext cx="3505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Copyright @2020 Nusrat Hafiz. All Rights Reserved. </a:t>
            </a:r>
          </a:p>
        </p:txBody>
      </p:sp>
    </p:spTree>
  </p:cSld>
  <p:clrMapOvr>
    <a:masterClrMapping/>
  </p:clrMapOvr>
  <p:transition spd="slow" advTm="54783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ubtitle 2">
            <a:extLst>
              <a:ext uri="{FF2B5EF4-FFF2-40B4-BE49-F238E27FC236}">
                <a16:creationId xmlns:a16="http://schemas.microsoft.com/office/drawing/2014/main" id="{894A1C46-5EDE-4062-BE1B-D4B90EE64E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681A1F3-D05E-4E53-AA4C-79512D25146C}"/>
              </a:ext>
            </a:extLst>
          </p:cNvPr>
          <p:cNvSpPr/>
          <p:nvPr/>
        </p:nvSpPr>
        <p:spPr>
          <a:xfrm>
            <a:off x="457200" y="381000"/>
            <a:ext cx="8153400" cy="6248400"/>
          </a:xfrm>
          <a:prstGeom prst="roundRect">
            <a:avLst/>
          </a:prstGeom>
          <a:solidFill>
            <a:srgbClr val="BDECBD"/>
          </a:solidFill>
          <a:ln>
            <a:solidFill>
              <a:srgbClr val="BDEC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1661DC-B1F4-4D23-9F43-C7171589A251}"/>
              </a:ext>
            </a:extLst>
          </p:cNvPr>
          <p:cNvSpPr/>
          <p:nvPr/>
        </p:nvSpPr>
        <p:spPr>
          <a:xfrm>
            <a:off x="7315200" y="152400"/>
            <a:ext cx="1644650" cy="160020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413" name="TextBox 7">
            <a:extLst>
              <a:ext uri="{FF2B5EF4-FFF2-40B4-BE49-F238E27FC236}">
                <a16:creationId xmlns:a16="http://schemas.microsoft.com/office/drawing/2014/main" id="{07855208-8A14-4939-8CB1-4740BAE8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143000"/>
            <a:ext cx="501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BDECBD"/>
                </a:solidFill>
              </a:rPr>
              <a:t>*</a:t>
            </a:r>
          </a:p>
        </p:txBody>
      </p:sp>
      <p:sp>
        <p:nvSpPr>
          <p:cNvPr id="17414" name="TextBox 8">
            <a:extLst>
              <a:ext uri="{FF2B5EF4-FFF2-40B4-BE49-F238E27FC236}">
                <a16:creationId xmlns:a16="http://schemas.microsoft.com/office/drawing/2014/main" id="{508F09AC-186C-4027-B6B5-6501BEC30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609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660066"/>
                </a:solidFill>
              </a:rPr>
              <a:t>*</a:t>
            </a:r>
          </a:p>
        </p:txBody>
      </p:sp>
      <p:sp>
        <p:nvSpPr>
          <p:cNvPr id="17415" name="TextBox 9">
            <a:extLst>
              <a:ext uri="{FF2B5EF4-FFF2-40B4-BE49-F238E27FC236}">
                <a16:creationId xmlns:a16="http://schemas.microsoft.com/office/drawing/2014/main" id="{4AAB1807-F482-4BE7-8039-D563873EA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57200"/>
            <a:ext cx="18288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 i="1">
                <a:solidFill>
                  <a:schemeClr val="bg1"/>
                </a:solidFill>
                <a:latin typeface="Helvetica" panose="020B0604020202020204" pitchFamily="34" charset="0"/>
              </a:rPr>
              <a:t>Sole Proprietorships</a:t>
            </a:r>
          </a:p>
        </p:txBody>
      </p:sp>
      <p:sp>
        <p:nvSpPr>
          <p:cNvPr id="17416" name="Title 1">
            <a:extLst>
              <a:ext uri="{FF2B5EF4-FFF2-40B4-BE49-F238E27FC236}">
                <a16:creationId xmlns:a16="http://schemas.microsoft.com/office/drawing/2014/main" id="{DBAD2555-31E1-47BD-9C48-ED4D70A72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8257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3200" b="1">
                <a:latin typeface="Helvetica" panose="020B0604020202020204" pitchFamily="34" charset="0"/>
              </a:rPr>
              <a:t>PARTNERSHIP</a:t>
            </a:r>
          </a:p>
        </p:txBody>
      </p:sp>
      <p:sp>
        <p:nvSpPr>
          <p:cNvPr id="17417" name="TextBox 10">
            <a:extLst>
              <a:ext uri="{FF2B5EF4-FFF2-40B4-BE49-F238E27FC236}">
                <a16:creationId xmlns:a16="http://schemas.microsoft.com/office/drawing/2014/main" id="{B9E67F0E-2CF1-436B-9D2C-0E21664D1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295400"/>
            <a:ext cx="6858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chemeClr val="bg1"/>
                </a:solidFill>
                <a:latin typeface="Helvetica" panose="020B0604020202020204" pitchFamily="34" charset="0"/>
              </a:rPr>
              <a:t>LG1</a:t>
            </a:r>
          </a:p>
        </p:txBody>
      </p:sp>
      <p:sp>
        <p:nvSpPr>
          <p:cNvPr id="17418" name="Text Box 10">
            <a:extLst>
              <a:ext uri="{FF2B5EF4-FFF2-40B4-BE49-F238E27FC236}">
                <a16:creationId xmlns:a16="http://schemas.microsoft.com/office/drawing/2014/main" id="{157A3397-A127-4712-BB85-CD7E2DEDB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30963"/>
            <a:ext cx="914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C4A2E8C0-0DF1-461A-984B-56D1DAB0C8BC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74B81DA-0F2D-4E55-85E5-2AD54C2103F6}"/>
              </a:ext>
            </a:extLst>
          </p:cNvPr>
          <p:cNvGraphicFramePr>
            <a:graphicFrameLocks noGrp="1"/>
          </p:cNvGraphicFramePr>
          <p:nvPr/>
        </p:nvGraphicFramePr>
        <p:xfrm>
          <a:off x="723900" y="1905000"/>
          <a:ext cx="7620000" cy="347503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7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Advantages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Disadvantages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More financial resources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Unlimited Liability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2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solidFill>
                            <a:srgbClr val="000000"/>
                          </a:solidFill>
                          <a:latin typeface="+mj-lt"/>
                        </a:rPr>
                        <a:t>Shared management and pooled skills and knowledge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Division of profits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5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solidFill>
                            <a:srgbClr val="000000"/>
                          </a:solidFill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Longer survival</a:t>
                      </a:r>
                    </a:p>
                    <a:p>
                      <a:endParaRPr lang="en-US" sz="1800" dirty="0">
                        <a:latin typeface="+mj-lt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kern="1200" dirty="0">
                          <a:solidFill>
                            <a:srgbClr val="000000"/>
                          </a:solidFill>
                          <a:latin typeface="+mn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Disagreement among partners</a:t>
                      </a:r>
                    </a:p>
                    <a:p>
                      <a:endParaRPr lang="en-US" sz="1800" dirty="0">
                        <a:latin typeface="+mj-lt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5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solidFill>
                            <a:srgbClr val="000000"/>
                          </a:solidFill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Leaving a legacy</a:t>
                      </a:r>
                    </a:p>
                    <a:p>
                      <a:endParaRPr lang="en-US" sz="1800" dirty="0">
                        <a:latin typeface="+mj-lt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kern="1200" dirty="0">
                          <a:solidFill>
                            <a:srgbClr val="000000"/>
                          </a:solidFill>
                          <a:latin typeface="+mn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Difficult to terminate</a:t>
                      </a:r>
                    </a:p>
                    <a:p>
                      <a:endParaRPr lang="en-US" sz="1800" dirty="0">
                        <a:latin typeface="+mj-lt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15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No special taxes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j-lt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7442" name="Picture 2" descr="BracU Logo | Brac University">
            <a:extLst>
              <a:ext uri="{FF2B5EF4-FFF2-40B4-BE49-F238E27FC236}">
                <a16:creationId xmlns:a16="http://schemas.microsoft.com/office/drawing/2014/main" id="{58C079D0-A07B-42B7-BEFE-512E0DDF9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5364163"/>
            <a:ext cx="2066925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3" name="Picture 5">
            <a:extLst>
              <a:ext uri="{FF2B5EF4-FFF2-40B4-BE49-F238E27FC236}">
                <a16:creationId xmlns:a16="http://schemas.microsoft.com/office/drawing/2014/main" id="{61920051-13CB-4680-894A-18EB46C6F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638800"/>
            <a:ext cx="18383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5C713418-8CF7-4EC7-B03F-475CF7E4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3700" y="6543675"/>
            <a:ext cx="3505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Copyright @2020 Nusrat Hafiz. All Rights Reserved. </a:t>
            </a:r>
          </a:p>
        </p:txBody>
      </p:sp>
    </p:spTree>
  </p:cSld>
  <p:clrMapOvr>
    <a:masterClrMapping/>
  </p:clrMapOvr>
  <p:transition spd="slow" advTm="199102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ubtitle 2">
            <a:extLst>
              <a:ext uri="{FF2B5EF4-FFF2-40B4-BE49-F238E27FC236}">
                <a16:creationId xmlns:a16="http://schemas.microsoft.com/office/drawing/2014/main" id="{4E63EB2B-4CC2-48D0-8AD2-D68E334195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6568B7-C027-4AC1-A671-C2DAE8013596}"/>
              </a:ext>
            </a:extLst>
          </p:cNvPr>
          <p:cNvSpPr/>
          <p:nvPr/>
        </p:nvSpPr>
        <p:spPr>
          <a:xfrm>
            <a:off x="411163" y="444500"/>
            <a:ext cx="8153400" cy="6248400"/>
          </a:xfrm>
          <a:prstGeom prst="roundRect">
            <a:avLst/>
          </a:prstGeom>
          <a:solidFill>
            <a:srgbClr val="BDECBD"/>
          </a:solidFill>
          <a:ln>
            <a:solidFill>
              <a:srgbClr val="BDEC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19460" name="TextBox 7">
            <a:extLst>
              <a:ext uri="{FF2B5EF4-FFF2-40B4-BE49-F238E27FC236}">
                <a16:creationId xmlns:a16="http://schemas.microsoft.com/office/drawing/2014/main" id="{8D44A044-9A52-4ED1-A3D1-619BDD0C1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143000"/>
            <a:ext cx="501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BDECBD"/>
                </a:solidFill>
              </a:rPr>
              <a:t>*</a:t>
            </a:r>
          </a:p>
        </p:txBody>
      </p:sp>
      <p:sp>
        <p:nvSpPr>
          <p:cNvPr id="19461" name="TextBox 8">
            <a:extLst>
              <a:ext uri="{FF2B5EF4-FFF2-40B4-BE49-F238E27FC236}">
                <a16:creationId xmlns:a16="http://schemas.microsoft.com/office/drawing/2014/main" id="{200D3687-35CD-41D2-BA60-639AEF677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609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660066"/>
                </a:solidFill>
              </a:rPr>
              <a:t>*</a:t>
            </a:r>
          </a:p>
        </p:txBody>
      </p:sp>
      <p:sp>
        <p:nvSpPr>
          <p:cNvPr id="19462" name="Title 1">
            <a:extLst>
              <a:ext uri="{FF2B5EF4-FFF2-40B4-BE49-F238E27FC236}">
                <a16:creationId xmlns:a16="http://schemas.microsoft.com/office/drawing/2014/main" id="{A5E3FD08-25E3-47F0-9F87-2A44E67CC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613" y="6858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3200" b="1"/>
              <a:t>Individual Mini Activities</a:t>
            </a:r>
          </a:p>
        </p:txBody>
      </p:sp>
      <p:sp>
        <p:nvSpPr>
          <p:cNvPr id="19463" name="Text Box 10">
            <a:extLst>
              <a:ext uri="{FF2B5EF4-FFF2-40B4-BE49-F238E27FC236}">
                <a16:creationId xmlns:a16="http://schemas.microsoft.com/office/drawing/2014/main" id="{886BFCCC-E1C5-49E4-B089-C06A111A3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30963"/>
            <a:ext cx="914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5A43D57D-0E87-4F00-8C5E-D31A8B1B4DB9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9464" name="TextBox 2">
            <a:extLst>
              <a:ext uri="{FF2B5EF4-FFF2-40B4-BE49-F238E27FC236}">
                <a16:creationId xmlns:a16="http://schemas.microsoft.com/office/drawing/2014/main" id="{67081193-ABCC-49F1-8918-073871F81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2571750"/>
            <a:ext cx="749935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sz="2300" dirty="0">
                <a:solidFill>
                  <a:srgbClr val="002060"/>
                </a:solidFill>
              </a:rPr>
              <a:t>Give five (5) examples of sole proprietorship and five (5) examples of partnership business operating in Bangladesh.</a:t>
            </a:r>
          </a:p>
          <a:p>
            <a:pPr>
              <a:buFontTx/>
              <a:buAutoNum type="arabicPeriod"/>
            </a:pPr>
            <a:endParaRPr lang="en-US" altLang="en-US" sz="2300" dirty="0">
              <a:solidFill>
                <a:srgbClr val="002060"/>
              </a:solidFill>
            </a:endParaRPr>
          </a:p>
          <a:p>
            <a:pPr>
              <a:buFontTx/>
              <a:buAutoNum type="arabicPeriod"/>
            </a:pPr>
            <a:endParaRPr lang="en-US" altLang="en-US" dirty="0"/>
          </a:p>
        </p:txBody>
      </p:sp>
      <p:pic>
        <p:nvPicPr>
          <p:cNvPr id="19465" name="Picture 1" descr="BracU Logo | Brac University">
            <a:extLst>
              <a:ext uri="{FF2B5EF4-FFF2-40B4-BE49-F238E27FC236}">
                <a16:creationId xmlns:a16="http://schemas.microsoft.com/office/drawing/2014/main" id="{2E875720-8851-4809-849C-F4A873AAA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5364163"/>
            <a:ext cx="2066925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4">
            <a:extLst>
              <a:ext uri="{FF2B5EF4-FFF2-40B4-BE49-F238E27FC236}">
                <a16:creationId xmlns:a16="http://schemas.microsoft.com/office/drawing/2014/main" id="{D43B1283-41D4-4CED-AB5F-D0E3D178B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638800"/>
            <a:ext cx="18383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C20EC31C-49AA-44A3-B205-DC3D00BA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3700" y="6543675"/>
            <a:ext cx="3505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Copyright @2020 Nusrat Hafiz. All Rights Reserved. </a:t>
            </a:r>
          </a:p>
        </p:txBody>
      </p:sp>
    </p:spTree>
  </p:cSld>
  <p:clrMapOvr>
    <a:masterClrMapping/>
  </p:clrMapOvr>
  <p:transition spd="slow" advTm="17162"/>
</p:sld>
</file>

<file path=ppt/theme/theme1.xml><?xml version="1.0" encoding="utf-8"?>
<a:theme xmlns:a="http://schemas.openxmlformats.org/drawingml/2006/main" name="Section 2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Section 2 Template.pot</Template>
  <TotalTime>20468</TotalTime>
  <Words>1859</Words>
  <Application>Microsoft Office PowerPoint</Application>
  <PresentationFormat>On-screen Show (4:3)</PresentationFormat>
  <Paragraphs>316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Helvetica</vt:lpstr>
      <vt:lpstr>Wingdings</vt:lpstr>
      <vt:lpstr>Section 2 Template</vt:lpstr>
      <vt:lpstr>PowerPoint Presentation</vt:lpstr>
      <vt:lpstr>LEARNING OBJECTIVES</vt:lpstr>
      <vt:lpstr>OWNERSHIP FORMS</vt:lpstr>
      <vt:lpstr>SOLE PROPRIETORSHIP</vt:lpstr>
      <vt:lpstr>SOLE PROPRIETORSHIP</vt:lpstr>
      <vt:lpstr>PARTNERSHIP</vt:lpstr>
      <vt:lpstr>PARTNERSHIP</vt:lpstr>
      <vt:lpstr>PARTNERSHIP</vt:lpstr>
      <vt:lpstr>Individual Mini Activities</vt:lpstr>
      <vt:lpstr>CONVENTIONAL CORPORATIONS</vt:lpstr>
      <vt:lpstr>CONVENTIONAL CORPORATIONS</vt:lpstr>
      <vt:lpstr>CONVENTIONAL CORPORATIONS</vt:lpstr>
      <vt:lpstr>CORPORATE EXPANSIONS</vt:lpstr>
      <vt:lpstr>CORPORATE EXPANSION</vt:lpstr>
      <vt:lpstr>CORPORATE EXPANSION</vt:lpstr>
      <vt:lpstr>CORPORATE EXPANSION</vt:lpstr>
      <vt:lpstr>Individual Mini Activities</vt:lpstr>
      <vt:lpstr>FRANCHISING</vt:lpstr>
      <vt:lpstr>FRANCHISING</vt:lpstr>
      <vt:lpstr>FRANCHISING</vt:lpstr>
      <vt:lpstr>Individual Mini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Molly McHugh</dc:creator>
  <cp:lastModifiedBy>ali hafiz</cp:lastModifiedBy>
  <cp:revision>167</cp:revision>
  <dcterms:created xsi:type="dcterms:W3CDTF">2009-06-04T15:44:45Z</dcterms:created>
  <dcterms:modified xsi:type="dcterms:W3CDTF">2020-07-19T16:17:02Z</dcterms:modified>
</cp:coreProperties>
</file>