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handoutMasterIdLst>
    <p:handoutMasterId r:id="rId14"/>
  </p:handoutMasterIdLst>
  <p:sldIdLst>
    <p:sldId id="298" r:id="rId5"/>
    <p:sldId id="300" r:id="rId6"/>
    <p:sldId id="301" r:id="rId7"/>
    <p:sldId id="302" r:id="rId8"/>
    <p:sldId id="303" r:id="rId9"/>
    <p:sldId id="306" r:id="rId10"/>
    <p:sldId id="304" r:id="rId11"/>
    <p:sldId id="305" r:id="rId12"/>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4" autoAdjust="0"/>
    <p:restoredTop sz="94619" autoAdjust="0"/>
  </p:normalViewPr>
  <p:slideViewPr>
    <p:cSldViewPr snapToGrid="0">
      <p:cViewPr varScale="1">
        <p:scale>
          <a:sx n="72" d="100"/>
          <a:sy n="72" d="100"/>
        </p:scale>
        <p:origin x="534" y="66"/>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E74E1C-1808-45B2-B75C-4D9001095507}" type="datetime1">
              <a:rPr lang="es-ES" smtClean="0"/>
              <a:t>24/11/2022</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418C9D-7709-4A95-8F43-BBF0364748ED}" type="slidenum">
              <a:rPr lang="es-ES" smtClean="0"/>
              <a:t>‹Nº›</a:t>
            </a:fld>
            <a:endParaRPr lang="es-ES" dirty="0"/>
          </a:p>
        </p:txBody>
      </p:sp>
    </p:spTree>
    <p:extLst>
      <p:ext uri="{BB962C8B-B14F-4D97-AF65-F5344CB8AC3E}">
        <p14:creationId xmlns:p14="http://schemas.microsoft.com/office/powerpoint/2010/main" val="5320285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DDD639-B493-4C6F-8888-3252BB671C65}" type="datetime1">
              <a:rPr lang="es-ES" noProof="0" smtClean="0"/>
              <a:t>24/11/2022</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0909E6-4FD5-449B-938E-8FE1DD2E6C2B}" type="slidenum">
              <a:rPr lang="es-ES" noProof="0" smtClean="0"/>
              <a:t>‹Nº›</a:t>
            </a:fld>
            <a:endParaRPr lang="es-ES" noProof="0" dirty="0"/>
          </a:p>
        </p:txBody>
      </p:sp>
    </p:spTree>
    <p:extLst>
      <p:ext uri="{BB962C8B-B14F-4D97-AF65-F5344CB8AC3E}">
        <p14:creationId xmlns:p14="http://schemas.microsoft.com/office/powerpoint/2010/main" val="22638602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1</a:t>
            </a:fld>
            <a:endParaRPr lang="es-ES" dirty="0"/>
          </a:p>
        </p:txBody>
      </p:sp>
    </p:spTree>
    <p:extLst>
      <p:ext uri="{BB962C8B-B14F-4D97-AF65-F5344CB8AC3E}">
        <p14:creationId xmlns:p14="http://schemas.microsoft.com/office/powerpoint/2010/main" val="955056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2</a:t>
            </a:fld>
            <a:endParaRPr lang="es-ES" dirty="0"/>
          </a:p>
        </p:txBody>
      </p:sp>
    </p:spTree>
    <p:extLst>
      <p:ext uri="{BB962C8B-B14F-4D97-AF65-F5344CB8AC3E}">
        <p14:creationId xmlns:p14="http://schemas.microsoft.com/office/powerpoint/2010/main" val="4191246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ES" noProof="0"/>
              <a:t>Haga clic para modificar el estilo de subtítulo del patrón</a:t>
            </a:r>
            <a:endParaRPr lang="es-ES" noProof="0" dirty="0"/>
          </a:p>
        </p:txBody>
      </p:sp>
      <p:cxnSp>
        <p:nvCxnSpPr>
          <p:cNvPr id="9" name="Conector recto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Marcador de fech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8BC9D2E-4262-4D66-B695-BE788D84072B}" type="datetime1">
              <a:rPr lang="es-ES" noProof="0" smtClean="0"/>
              <a:t>24/11/2022</a:t>
            </a:fld>
            <a:endParaRPr lang="es-ES" noProof="0" dirty="0"/>
          </a:p>
        </p:txBody>
      </p:sp>
      <p:sp>
        <p:nvSpPr>
          <p:cNvPr id="5" name="Marcador de pie de pá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BB17B069-C176-49CE-B015-141C4094D82C}" type="datetime1">
              <a:rPr lang="es-ES" noProof="0" smtClean="0"/>
              <a:t>24/11/2022</a:t>
            </a:fld>
            <a:endParaRPr lang="es-ES" noProof="0" dirty="0"/>
          </a:p>
        </p:txBody>
      </p:sp>
      <p:sp>
        <p:nvSpPr>
          <p:cNvPr id="8" name="Marcador de pie de pá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s-ES" noProof="0" dirty="0"/>
          </a:p>
        </p:txBody>
      </p:sp>
      <p:sp>
        <p:nvSpPr>
          <p:cNvPr id="9" name="Marcador de número de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cxnSp>
        <p:nvCxnSpPr>
          <p:cNvPr id="9" name="Conector recto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Marcador de fech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185FED23-3BF1-4A68-B660-492C651EE795}" type="datetime1">
              <a:rPr lang="es-ES" noProof="0" smtClean="0"/>
              <a:t>24/11/2022</a:t>
            </a:fld>
            <a:endParaRPr lang="es-ES" noProof="0" dirty="0"/>
          </a:p>
        </p:txBody>
      </p:sp>
      <p:sp>
        <p:nvSpPr>
          <p:cNvPr id="8" name="Marcador de pie de pá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s-ES" noProof="0" dirty="0"/>
          </a:p>
        </p:txBody>
      </p:sp>
      <p:sp>
        <p:nvSpPr>
          <p:cNvPr id="11" name="Marcador de número de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ítulo 7"/>
          <p:cNvSpPr>
            <a:spLocks noGrp="1"/>
          </p:cNvSpPr>
          <p:nvPr>
            <p:ph type="title"/>
          </p:nvPr>
        </p:nvSpPr>
        <p:spPr>
          <a:xfrm>
            <a:off x="1097280" y="286603"/>
            <a:ext cx="10058400" cy="1450757"/>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097280" y="2120900"/>
            <a:ext cx="4639736" cy="3748193"/>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15944" y="2120900"/>
            <a:ext cx="4639736" cy="3748194"/>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 name="Marcador de fech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65C27429-2C82-4C57-B7CC-62FE9723E4EF}" type="datetime1">
              <a:rPr lang="es-ES" noProof="0" smtClean="0"/>
              <a:t>24/11/2022</a:t>
            </a:fld>
            <a:endParaRPr lang="es-ES" noProof="0" dirty="0"/>
          </a:p>
        </p:txBody>
      </p:sp>
      <p:sp>
        <p:nvSpPr>
          <p:cNvPr id="9" name="Marcador de pie de pá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s-ES" noProof="0" dirty="0"/>
          </a:p>
        </p:txBody>
      </p:sp>
      <p:sp>
        <p:nvSpPr>
          <p:cNvPr id="10" name="Marcador de posición de número de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a:xfrm>
            <a:off x="1097280" y="286603"/>
            <a:ext cx="10058400" cy="1450757"/>
          </a:xfrm>
        </p:spPr>
        <p:txBody>
          <a:bodyPr rtlCol="0"/>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097280" y="2958274"/>
            <a:ext cx="4639736" cy="291082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515944" y="2958273"/>
            <a:ext cx="4639736" cy="291082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 name="Marcador de fech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1C49BD86-8774-44D6-B764-617249AD43F8}" type="datetime1">
              <a:rPr lang="es-ES" noProof="0" smtClean="0"/>
              <a:t>24/11/2022</a:t>
            </a:fld>
            <a:endParaRPr lang="es-ES" noProof="0" dirty="0"/>
          </a:p>
        </p:txBody>
      </p:sp>
      <p:sp>
        <p:nvSpPr>
          <p:cNvPr id="11" name="Marcador de pie de pá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s-ES" noProof="0" dirty="0"/>
          </a:p>
        </p:txBody>
      </p:sp>
      <p:sp>
        <p:nvSpPr>
          <p:cNvPr id="12" name="Marcador de posición de número de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6" name="Marcador de fech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AB9C095-47B6-40E6-B8B1-485026BAA979}" type="datetime1">
              <a:rPr lang="es-ES" noProof="0" smtClean="0"/>
              <a:t>24/11/2022</a:t>
            </a:fld>
            <a:endParaRPr lang="es-ES" noProof="0" dirty="0"/>
          </a:p>
        </p:txBody>
      </p:sp>
      <p:sp>
        <p:nvSpPr>
          <p:cNvPr id="7" name="Marcador de pie de pá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s-ES" noProof="0" dirty="0"/>
          </a:p>
        </p:txBody>
      </p:sp>
      <p:sp>
        <p:nvSpPr>
          <p:cNvPr id="8" name="Marcador de número de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fech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CE90C87F-AA4E-4F2C-9C29-897EAC3BF71A}" type="datetime1">
              <a:rPr lang="es-ES" noProof="0" smtClean="0"/>
              <a:t>24/11/2022</a:t>
            </a:fld>
            <a:endParaRPr lang="es-ES" noProof="0" dirty="0"/>
          </a:p>
        </p:txBody>
      </p:sp>
      <p:sp>
        <p:nvSpPr>
          <p:cNvPr id="3" name="Marcador de pie de pá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s-ES" noProof="0" dirty="0"/>
          </a:p>
        </p:txBody>
      </p:sp>
      <p:sp>
        <p:nvSpPr>
          <p:cNvPr id="4" name="Marcador de número de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leyen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5458984" y="812799"/>
            <a:ext cx="5928344" cy="5294757"/>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hasCustomPrompt="1"/>
          </p:nvPr>
        </p:nvSpPr>
        <p:spPr>
          <a:xfrm>
            <a:off x="643465" y="3043050"/>
            <a:ext cx="3517567" cy="3064505"/>
          </a:xfrm>
        </p:spPr>
        <p:txBody>
          <a:bodyPr lIns="91440" rIns="91440" rtlCol="0">
            <a:normAutofit/>
          </a:bodyPr>
          <a:lstStyle>
            <a:lvl1pPr marL="0" indent="0" rtl="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Haga clic para modificar los estilos de texto del patrón</a:t>
            </a:r>
          </a:p>
        </p:txBody>
      </p:sp>
      <p:sp>
        <p:nvSpPr>
          <p:cNvPr id="5" name="Marcador de fecha 4"/>
          <p:cNvSpPr>
            <a:spLocks noGrp="1"/>
          </p:cNvSpPr>
          <p:nvPr>
            <p:ph type="dt" sz="half" idx="10"/>
          </p:nvPr>
        </p:nvSpPr>
        <p:spPr>
          <a:xfrm>
            <a:off x="643464" y="6446520"/>
            <a:ext cx="3517568" cy="365125"/>
          </a:xfrm>
        </p:spPr>
        <p:txBody>
          <a:bodyPr rtlCol="0"/>
          <a:lstStyle>
            <a:lvl1pPr algn="l">
              <a:defRPr/>
            </a:lvl1pPr>
          </a:lstStyle>
          <a:p>
            <a:pPr rtl="0"/>
            <a:fld id="{18398048-5A25-40D5-B468-A26206AE4AA8}" type="datetime1">
              <a:rPr lang="es-ES" noProof="0" smtClean="0"/>
              <a:t>24/11/2022</a:t>
            </a:fld>
            <a:endParaRPr lang="es-ES" noProof="0" dirty="0"/>
          </a:p>
        </p:txBody>
      </p:sp>
      <p:sp>
        <p:nvSpPr>
          <p:cNvPr id="6" name="Marcador de pie de página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s-ES" noProof="0" dirty="0"/>
          </a:p>
        </p:txBody>
      </p:sp>
      <p:sp>
        <p:nvSpPr>
          <p:cNvPr id="7" name="Marcador de posición de número de diapositiva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ción de imagen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2" name="Título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lvl1pPr>
              <a:defRPr/>
            </a:lvl1pPr>
          </a:lstStyle>
          <a:p>
            <a:pPr rtl="0"/>
            <a:fld id="{99645712-319F-4E90-BCEB-D987D92F516A}" type="datetime1">
              <a:rPr lang="es-ES" noProof="0" smtClean="0"/>
              <a:t>24/11/2022</a:t>
            </a:fld>
            <a:endParaRPr lang="es-ES" noProof="0" dirty="0"/>
          </a:p>
        </p:txBody>
      </p:sp>
      <p:sp>
        <p:nvSpPr>
          <p:cNvPr id="6" name="Marcador de posición de pie de página 5"/>
          <p:cNvSpPr>
            <a:spLocks noGrp="1"/>
          </p:cNvSpPr>
          <p:nvPr>
            <p:ph type="ftr" sz="quarter" idx="11"/>
          </p:nvPr>
        </p:nvSpPr>
        <p:spPr>
          <a:xfrm>
            <a:off x="1097279" y="6446838"/>
            <a:ext cx="6818262" cy="365125"/>
          </a:xfrm>
        </p:spPr>
        <p:txBody>
          <a:bodyPr rtlCol="0"/>
          <a:lstStyle/>
          <a:p>
            <a:pPr algn="l" rtl="0"/>
            <a:endParaRPr lang="es-ES" noProof="0" dirty="0"/>
          </a:p>
        </p:txBody>
      </p:sp>
      <p:sp>
        <p:nvSpPr>
          <p:cNvPr id="7" name="Marcador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títu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D1FE31BA-0339-46EE-ACF7-DCEDA255DE2F}" type="datetime1">
              <a:rPr lang="es-ES" noProof="0" smtClean="0"/>
              <a:t>24/11/2022</a:t>
            </a:fld>
            <a:endParaRPr lang="es-ES" noProof="0" dirty="0"/>
          </a:p>
        </p:txBody>
      </p:sp>
      <p:sp>
        <p:nvSpPr>
          <p:cNvPr id="5" name="Marcador de posición de pie de página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s-ES" noProof="0" dirty="0"/>
          </a:p>
        </p:txBody>
      </p:sp>
      <p:sp>
        <p:nvSpPr>
          <p:cNvPr id="6" name="Marcador de número de diapositiva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s-ES" noProof="0" smtClean="0"/>
              <a:t>‹Nº›</a:t>
            </a:fld>
            <a:endParaRPr lang="es-ES" noProof="0" dirty="0"/>
          </a:p>
        </p:txBody>
      </p:sp>
      <p:cxnSp>
        <p:nvCxnSpPr>
          <p:cNvPr id="10" name="Conector recto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hemeOverride" Target="../theme/themeOverride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ángulo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pic>
        <p:nvPicPr>
          <p:cNvPr id="4" name="Imagen 3" descr="Un trozo de papel con un lápiz situado encima">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ángulo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sp>
        <p:nvSpPr>
          <p:cNvPr id="2" name="Título 1">
            <a:extLst>
              <a:ext uri="{FF2B5EF4-FFF2-40B4-BE49-F238E27FC236}">
                <a16:creationId xmlns:a16="http://schemas.microsoft.com/office/drawing/2014/main" id="{9AB2EA78-AEB3-469B-9025-3B17201A457B}"/>
              </a:ext>
            </a:extLst>
          </p:cNvPr>
          <p:cNvSpPr>
            <a:spLocks noGrp="1"/>
          </p:cNvSpPr>
          <p:nvPr>
            <p:ph type="ctrTitle"/>
          </p:nvPr>
        </p:nvSpPr>
        <p:spPr>
          <a:xfrm>
            <a:off x="7859933" y="940903"/>
            <a:ext cx="3635926" cy="2911385"/>
          </a:xfrm>
        </p:spPr>
        <p:txBody>
          <a:bodyPr rtlCol="0" anchor="b">
            <a:normAutofit fontScale="90000"/>
          </a:bodyPr>
          <a:lstStyle/>
          <a:p>
            <a:pPr algn="ctr"/>
            <a:r>
              <a:rPr lang="es-ES" sz="4400" dirty="0">
                <a:solidFill>
                  <a:schemeClr val="tx1"/>
                </a:solidFill>
              </a:rPr>
              <a:t>MÉTODO DE MÍNIMOS CUADRADOS</a:t>
            </a:r>
          </a:p>
        </p:txBody>
      </p:sp>
      <p:sp>
        <p:nvSpPr>
          <p:cNvPr id="3" name="Subtítulo 2">
            <a:extLst>
              <a:ext uri="{FF2B5EF4-FFF2-40B4-BE49-F238E27FC236}">
                <a16:creationId xmlns:a16="http://schemas.microsoft.com/office/drawing/2014/main" id="{255E1F2F-E259-4EA8-9FFD-3A10AF541859}"/>
              </a:ext>
            </a:extLst>
          </p:cNvPr>
          <p:cNvSpPr>
            <a:spLocks noGrp="1"/>
          </p:cNvSpPr>
          <p:nvPr>
            <p:ph type="subTitle" idx="1"/>
          </p:nvPr>
        </p:nvSpPr>
        <p:spPr>
          <a:xfrm>
            <a:off x="7969616" y="4622106"/>
            <a:ext cx="3578918" cy="935297"/>
          </a:xfrm>
        </p:spPr>
        <p:txBody>
          <a:bodyPr rtlCol="0" anchor="t">
            <a:normAutofit fontScale="62500" lnSpcReduction="20000"/>
          </a:bodyPr>
          <a:lstStyle/>
          <a:p>
            <a:pPr rtl="0">
              <a:lnSpc>
                <a:spcPct val="100000"/>
              </a:lnSpc>
            </a:pPr>
            <a:r>
              <a:rPr lang="es-ES" sz="1600" dirty="0"/>
              <a:t>Integrantes de equipo:</a:t>
            </a:r>
          </a:p>
          <a:p>
            <a:pPr rtl="0">
              <a:lnSpc>
                <a:spcPct val="100000"/>
              </a:lnSpc>
            </a:pPr>
            <a:r>
              <a:rPr lang="es-ES" sz="1600" dirty="0"/>
              <a:t>Pilar hernandez Zambrano</a:t>
            </a:r>
          </a:p>
          <a:p>
            <a:pPr rtl="0">
              <a:lnSpc>
                <a:spcPct val="100000"/>
              </a:lnSpc>
            </a:pPr>
            <a:r>
              <a:rPr lang="es-ES" sz="1600" dirty="0"/>
              <a:t>Estefania Berenice Rodríguez Martínez</a:t>
            </a:r>
          </a:p>
        </p:txBody>
      </p:sp>
      <p:cxnSp>
        <p:nvCxnSpPr>
          <p:cNvPr id="37" name="Conector recto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ángulo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6" descr="Signo de interrogación en fondo de color verde pastel">
            <a:extLst>
              <a:ext uri="{FF2B5EF4-FFF2-40B4-BE49-F238E27FC236}">
                <a16:creationId xmlns:a16="http://schemas.microsoft.com/office/drawing/2014/main" id="{AF4867F5-C1FC-DC63-7865-1DAC54B7052D}"/>
              </a:ext>
            </a:extLst>
          </p:cNvPr>
          <p:cNvPicPr>
            <a:picLocks noChangeAspect="1"/>
          </p:cNvPicPr>
          <p:nvPr/>
        </p:nvPicPr>
        <p:blipFill rotWithShape="1">
          <a:blip r:embed="rId4"/>
          <a:srcRect t="16047" b="33884"/>
          <a:stretch/>
        </p:blipFill>
        <p:spPr>
          <a:xfrm>
            <a:off x="15" y="10"/>
            <a:ext cx="12191985" cy="4578340"/>
          </a:xfrm>
          <a:prstGeom prst="rect">
            <a:avLst/>
          </a:prstGeom>
          <a:noFill/>
        </p:spPr>
      </p:pic>
      <p:sp>
        <p:nvSpPr>
          <p:cNvPr id="2" name="Título 1">
            <a:extLst>
              <a:ext uri="{FF2B5EF4-FFF2-40B4-BE49-F238E27FC236}">
                <a16:creationId xmlns:a16="http://schemas.microsoft.com/office/drawing/2014/main" id="{75AC86D3-8FD1-4F47-A319-7D0542E48B2F}"/>
              </a:ext>
            </a:extLst>
          </p:cNvPr>
          <p:cNvSpPr>
            <a:spLocks noGrp="1"/>
          </p:cNvSpPr>
          <p:nvPr>
            <p:ph type="title"/>
          </p:nvPr>
        </p:nvSpPr>
        <p:spPr>
          <a:xfrm>
            <a:off x="647336" y="533399"/>
            <a:ext cx="3794035" cy="1010621"/>
          </a:xfrm>
        </p:spPr>
        <p:txBody>
          <a:bodyPr vert="horz" lIns="91440" tIns="45720" rIns="91440" bIns="45720" rtlCol="0" anchor="b">
            <a:normAutofit/>
          </a:bodyPr>
          <a:lstStyle/>
          <a:p>
            <a:r>
              <a:rPr lang="es-ES" dirty="0">
                <a:solidFill>
                  <a:schemeClr val="tx1"/>
                </a:solidFill>
              </a:rPr>
              <a:t>Regresión lineal</a:t>
            </a:r>
          </a:p>
        </p:txBody>
      </p:sp>
      <p:sp>
        <p:nvSpPr>
          <p:cNvPr id="14" name="Text Placeholder 3">
            <a:extLst>
              <a:ext uri="{FF2B5EF4-FFF2-40B4-BE49-F238E27FC236}">
                <a16:creationId xmlns:a16="http://schemas.microsoft.com/office/drawing/2014/main" id="{CE38653C-43B4-FEB0-C717-6A0D9B44D4D9}"/>
              </a:ext>
            </a:extLst>
          </p:cNvPr>
          <p:cNvSpPr>
            <a:spLocks noGrp="1"/>
          </p:cNvSpPr>
          <p:nvPr>
            <p:ph type="body" sz="half" idx="2"/>
          </p:nvPr>
        </p:nvSpPr>
        <p:spPr>
          <a:xfrm>
            <a:off x="220914" y="1754123"/>
            <a:ext cx="6522721" cy="1010621"/>
          </a:xfrm>
        </p:spPr>
        <p:txBody>
          <a:bodyPr/>
          <a:lstStyle/>
          <a:p>
            <a:r>
              <a:rPr lang="es-MX" dirty="0">
                <a:solidFill>
                  <a:schemeClr val="tx1"/>
                </a:solidFill>
              </a:rPr>
              <a:t>Una regresión lineal para un conjunto de puntos (x</a:t>
            </a:r>
            <a:r>
              <a:rPr lang="es-MX" baseline="-25000" dirty="0">
                <a:solidFill>
                  <a:schemeClr val="tx1"/>
                </a:solidFill>
              </a:rPr>
              <a:t>1</a:t>
            </a:r>
            <a:r>
              <a:rPr lang="es-MX" dirty="0">
                <a:solidFill>
                  <a:schemeClr val="tx1"/>
                </a:solidFill>
              </a:rPr>
              <a:t>, y</a:t>
            </a:r>
            <a:r>
              <a:rPr lang="es-MX" baseline="-25000" dirty="0">
                <a:solidFill>
                  <a:schemeClr val="tx1"/>
                </a:solidFill>
              </a:rPr>
              <a:t>1</a:t>
            </a:r>
            <a:r>
              <a:rPr lang="es-MX" dirty="0">
                <a:solidFill>
                  <a:schemeClr val="tx1"/>
                </a:solidFill>
              </a:rPr>
              <a:t>), (x</a:t>
            </a:r>
            <a:r>
              <a:rPr lang="es-MX" baseline="-25000" dirty="0">
                <a:solidFill>
                  <a:schemeClr val="tx1"/>
                </a:solidFill>
              </a:rPr>
              <a:t>2</a:t>
            </a:r>
            <a:r>
              <a:rPr lang="es-MX" dirty="0">
                <a:solidFill>
                  <a:schemeClr val="tx1"/>
                </a:solidFill>
              </a:rPr>
              <a:t>, y</a:t>
            </a:r>
            <a:r>
              <a:rPr lang="es-MX" baseline="-25000" dirty="0">
                <a:solidFill>
                  <a:schemeClr val="tx1"/>
                </a:solidFill>
              </a:rPr>
              <a:t>2</a:t>
            </a:r>
            <a:r>
              <a:rPr lang="es-MX" dirty="0">
                <a:solidFill>
                  <a:schemeClr val="tx1"/>
                </a:solidFill>
              </a:rPr>
              <a:t>),…, (</a:t>
            </a:r>
            <a:r>
              <a:rPr lang="es-MX" dirty="0" err="1">
                <a:solidFill>
                  <a:schemeClr val="tx1"/>
                </a:solidFill>
              </a:rPr>
              <a:t>x</a:t>
            </a:r>
            <a:r>
              <a:rPr lang="es-MX" baseline="-25000" dirty="0" err="1">
                <a:solidFill>
                  <a:schemeClr val="tx1"/>
                </a:solidFill>
              </a:rPr>
              <a:t>n</a:t>
            </a:r>
            <a:r>
              <a:rPr lang="es-MX" dirty="0">
                <a:solidFill>
                  <a:schemeClr val="tx1"/>
                </a:solidFill>
              </a:rPr>
              <a:t>, </a:t>
            </a:r>
            <a:r>
              <a:rPr lang="es-MX" dirty="0" err="1">
                <a:solidFill>
                  <a:schemeClr val="tx1"/>
                </a:solidFill>
              </a:rPr>
              <a:t>y</a:t>
            </a:r>
            <a:r>
              <a:rPr lang="es-MX" baseline="-25000" dirty="0" err="1">
                <a:solidFill>
                  <a:schemeClr val="tx1"/>
                </a:solidFill>
              </a:rPr>
              <a:t>n</a:t>
            </a:r>
            <a:r>
              <a:rPr lang="es-MX" dirty="0">
                <a:solidFill>
                  <a:schemeClr val="tx1"/>
                </a:solidFill>
              </a:rPr>
              <a:t>), se puede expresar mediante la siguiente ecuación matemática:</a:t>
            </a:r>
          </a:p>
          <a:p>
            <a:endParaRPr lang="en-US" dirty="0">
              <a:solidFill>
                <a:schemeClr val="tx1"/>
              </a:solidFill>
            </a:endParaRPr>
          </a:p>
        </p:txBody>
      </p:sp>
      <p:pic>
        <p:nvPicPr>
          <p:cNvPr id="10" name="Imagen 9">
            <a:extLst>
              <a:ext uri="{FF2B5EF4-FFF2-40B4-BE49-F238E27FC236}">
                <a16:creationId xmlns:a16="http://schemas.microsoft.com/office/drawing/2014/main" id="{7AE3EF20-5E48-479B-9F27-9623FFCA83EF}"/>
              </a:ext>
            </a:extLst>
          </p:cNvPr>
          <p:cNvPicPr>
            <a:picLocks noChangeAspect="1"/>
          </p:cNvPicPr>
          <p:nvPr/>
        </p:nvPicPr>
        <p:blipFill>
          <a:blip r:embed="rId5"/>
          <a:stretch>
            <a:fillRect/>
          </a:stretch>
        </p:blipFill>
        <p:spPr>
          <a:xfrm>
            <a:off x="2231898" y="2712983"/>
            <a:ext cx="2209473" cy="523727"/>
          </a:xfrm>
          <a:prstGeom prst="rect">
            <a:avLst/>
          </a:prstGeom>
        </p:spPr>
      </p:pic>
      <p:sp>
        <p:nvSpPr>
          <p:cNvPr id="15" name="Text Placeholder 3">
            <a:extLst>
              <a:ext uri="{FF2B5EF4-FFF2-40B4-BE49-F238E27FC236}">
                <a16:creationId xmlns:a16="http://schemas.microsoft.com/office/drawing/2014/main" id="{71A81952-F2AC-4752-A3FF-3783444091C4}"/>
              </a:ext>
            </a:extLst>
          </p:cNvPr>
          <p:cNvSpPr txBox="1">
            <a:spLocks/>
          </p:cNvSpPr>
          <p:nvPr/>
        </p:nvSpPr>
        <p:spPr>
          <a:xfrm>
            <a:off x="220914" y="3404708"/>
            <a:ext cx="7174147" cy="1278694"/>
          </a:xfrm>
          <a:prstGeom prst="rect">
            <a:avLst/>
          </a:prstGeom>
        </p:spPr>
        <p:txBody>
          <a:bodyPr vert="horz" lIns="91440" tIns="0" rIns="91440" bIns="0" rtlCol="0">
            <a:normAutofit fontScale="92500"/>
          </a:bodyPr>
          <a:lstStyle>
            <a:lvl1pPr marL="0" indent="0" algn="l" defTabSz="914400" rtl="0" eaLnBrk="1" latinLnBrk="0" hangingPunct="1">
              <a:lnSpc>
                <a:spcPct val="110000"/>
              </a:lnSpc>
              <a:spcBef>
                <a:spcPts val="0"/>
              </a:spcBef>
              <a:spcAft>
                <a:spcPts val="600"/>
              </a:spcAft>
              <a:buClr>
                <a:schemeClr val="accent1"/>
              </a:buClr>
              <a:buSzPct val="100000"/>
              <a:buFont typeface="Calibri" panose="020F0502020204030204" pitchFamily="34" charset="0"/>
              <a:buNone/>
              <a:defRPr sz="1800" kern="1200">
                <a:solidFill>
                  <a:srgbClr val="FFFFFF"/>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1200"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000"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900"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9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9pPr>
          </a:lstStyle>
          <a:p>
            <a:r>
              <a:rPr lang="es-MX" sz="1900" dirty="0">
                <a:solidFill>
                  <a:schemeClr val="tx1"/>
                </a:solidFill>
              </a:rPr>
              <a:t>donde a</a:t>
            </a:r>
            <a:r>
              <a:rPr lang="es-MX" sz="1900" baseline="-25000" dirty="0">
                <a:solidFill>
                  <a:schemeClr val="tx1"/>
                </a:solidFill>
              </a:rPr>
              <a:t>0</a:t>
            </a:r>
            <a:r>
              <a:rPr lang="es-MX" sz="1900" dirty="0">
                <a:solidFill>
                  <a:schemeClr val="tx1"/>
                </a:solidFill>
              </a:rPr>
              <a:t> es la intersección con el eje "y", a</a:t>
            </a:r>
            <a:r>
              <a:rPr lang="es-MX" sz="1900" baseline="-25000" dirty="0">
                <a:solidFill>
                  <a:schemeClr val="tx1"/>
                </a:solidFill>
              </a:rPr>
              <a:t>1</a:t>
            </a:r>
            <a:r>
              <a:rPr lang="es-MX" sz="1900" dirty="0">
                <a:solidFill>
                  <a:schemeClr val="tx1"/>
                </a:solidFill>
              </a:rPr>
              <a:t> es la pendiente de la recta y </a:t>
            </a:r>
            <a:r>
              <a:rPr lang="es-MX" sz="1900" i="1" dirty="0">
                <a:solidFill>
                  <a:schemeClr val="tx1"/>
                </a:solidFill>
              </a:rPr>
              <a:t>e</a:t>
            </a:r>
            <a:r>
              <a:rPr lang="es-MX" sz="1900" dirty="0">
                <a:solidFill>
                  <a:schemeClr val="tx1"/>
                </a:solidFill>
              </a:rPr>
              <a:t> es el error.</a:t>
            </a:r>
          </a:p>
          <a:p>
            <a:r>
              <a:rPr lang="es-MX" sz="1900" dirty="0">
                <a:solidFill>
                  <a:schemeClr val="tx1"/>
                </a:solidFill>
              </a:rPr>
              <a:t>Reordenando esta ecuación podemos tener una expresión para el error:</a:t>
            </a:r>
          </a:p>
          <a:p>
            <a:endParaRPr lang="en-US" dirty="0">
              <a:solidFill>
                <a:schemeClr val="tx1"/>
              </a:solidFill>
            </a:endParaRPr>
          </a:p>
        </p:txBody>
      </p:sp>
      <p:pic>
        <p:nvPicPr>
          <p:cNvPr id="16" name="Imagen 15">
            <a:extLst>
              <a:ext uri="{FF2B5EF4-FFF2-40B4-BE49-F238E27FC236}">
                <a16:creationId xmlns:a16="http://schemas.microsoft.com/office/drawing/2014/main" id="{FF610F9E-31C6-49E7-85A5-33D9CCFA7097}"/>
              </a:ext>
            </a:extLst>
          </p:cNvPr>
          <p:cNvPicPr>
            <a:picLocks noChangeAspect="1"/>
          </p:cNvPicPr>
          <p:nvPr/>
        </p:nvPicPr>
        <p:blipFill>
          <a:blip r:embed="rId6"/>
          <a:stretch>
            <a:fillRect/>
          </a:stretch>
        </p:blipFill>
        <p:spPr>
          <a:xfrm>
            <a:off x="2544353" y="4851400"/>
            <a:ext cx="2113506" cy="543917"/>
          </a:xfrm>
          <a:prstGeom prst="rect">
            <a:avLst/>
          </a:prstGeom>
        </p:spPr>
      </p:pic>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5EA99229-651D-4AC6-B643-389CD9BB62F8}"/>
              </a:ext>
            </a:extLst>
          </p:cNvPr>
          <p:cNvSpPr>
            <a:spLocks noGrp="1"/>
          </p:cNvSpPr>
          <p:nvPr>
            <p:ph type="body" sz="half" idx="2"/>
          </p:nvPr>
        </p:nvSpPr>
        <p:spPr>
          <a:xfrm>
            <a:off x="519345" y="1414085"/>
            <a:ext cx="11153310" cy="600075"/>
          </a:xfrm>
        </p:spPr>
        <p:txBody>
          <a:bodyPr>
            <a:normAutofit/>
          </a:bodyPr>
          <a:lstStyle/>
          <a:p>
            <a:pPr algn="just"/>
            <a:r>
              <a:rPr lang="es-MX" dirty="0">
                <a:solidFill>
                  <a:schemeClr val="tx1"/>
                </a:solidFill>
              </a:rPr>
              <a:t>El ajuste por mínimos cuadrados consiste en minimizar la suma de los cuadrados de los residuos entre la </a:t>
            </a:r>
            <a:r>
              <a:rPr lang="es-MX" i="1" dirty="0">
                <a:solidFill>
                  <a:schemeClr val="tx1"/>
                </a:solidFill>
              </a:rPr>
              <a:t>y</a:t>
            </a:r>
            <a:r>
              <a:rPr lang="es-MX" dirty="0">
                <a:solidFill>
                  <a:schemeClr val="tx1"/>
                </a:solidFill>
              </a:rPr>
              <a:t> medida y la </a:t>
            </a:r>
            <a:r>
              <a:rPr lang="es-MX" i="1" dirty="0">
                <a:solidFill>
                  <a:schemeClr val="tx1"/>
                </a:solidFill>
              </a:rPr>
              <a:t>y</a:t>
            </a:r>
            <a:r>
              <a:rPr lang="es-MX" dirty="0">
                <a:solidFill>
                  <a:schemeClr val="tx1"/>
                </a:solidFill>
              </a:rPr>
              <a:t> calculada según el siguiente modelo lineal:</a:t>
            </a:r>
          </a:p>
        </p:txBody>
      </p:sp>
      <p:pic>
        <p:nvPicPr>
          <p:cNvPr id="8" name="Imagen 7">
            <a:extLst>
              <a:ext uri="{FF2B5EF4-FFF2-40B4-BE49-F238E27FC236}">
                <a16:creationId xmlns:a16="http://schemas.microsoft.com/office/drawing/2014/main" id="{C1551006-626C-497F-BE15-22C10326DDC0}"/>
              </a:ext>
            </a:extLst>
          </p:cNvPr>
          <p:cNvPicPr>
            <a:picLocks noChangeAspect="1"/>
          </p:cNvPicPr>
          <p:nvPr/>
        </p:nvPicPr>
        <p:blipFill>
          <a:blip r:embed="rId2"/>
          <a:stretch>
            <a:fillRect/>
          </a:stretch>
        </p:blipFill>
        <p:spPr>
          <a:xfrm>
            <a:off x="2283994" y="2285246"/>
            <a:ext cx="6638385" cy="950496"/>
          </a:xfrm>
          <a:prstGeom prst="rect">
            <a:avLst/>
          </a:prstGeom>
        </p:spPr>
      </p:pic>
      <p:sp>
        <p:nvSpPr>
          <p:cNvPr id="9" name="Título 1">
            <a:extLst>
              <a:ext uri="{FF2B5EF4-FFF2-40B4-BE49-F238E27FC236}">
                <a16:creationId xmlns:a16="http://schemas.microsoft.com/office/drawing/2014/main" id="{11A10028-3405-416B-B2F4-741ABA14EF24}"/>
              </a:ext>
            </a:extLst>
          </p:cNvPr>
          <p:cNvSpPr>
            <a:spLocks noGrp="1"/>
          </p:cNvSpPr>
          <p:nvPr>
            <p:ph type="title"/>
          </p:nvPr>
        </p:nvSpPr>
        <p:spPr>
          <a:xfrm>
            <a:off x="461174" y="24061"/>
            <a:ext cx="8705211" cy="1118938"/>
          </a:xfrm>
        </p:spPr>
        <p:txBody>
          <a:bodyPr vert="horz" lIns="91440" tIns="45720" rIns="91440" bIns="45720" rtlCol="0" anchor="b">
            <a:normAutofit/>
          </a:bodyPr>
          <a:lstStyle/>
          <a:p>
            <a:r>
              <a:rPr lang="es-ES" dirty="0">
                <a:solidFill>
                  <a:schemeClr val="tx1"/>
                </a:solidFill>
              </a:rPr>
              <a:t>Método de mínimos cuadrados</a:t>
            </a:r>
          </a:p>
        </p:txBody>
      </p:sp>
      <p:sp>
        <p:nvSpPr>
          <p:cNvPr id="11" name="CuadroTexto 10">
            <a:extLst>
              <a:ext uri="{FF2B5EF4-FFF2-40B4-BE49-F238E27FC236}">
                <a16:creationId xmlns:a16="http://schemas.microsoft.com/office/drawing/2014/main" id="{2034A092-4851-45E7-AD8E-3E0714ACB2C5}"/>
              </a:ext>
            </a:extLst>
          </p:cNvPr>
          <p:cNvSpPr txBox="1"/>
          <p:nvPr/>
        </p:nvSpPr>
        <p:spPr>
          <a:xfrm>
            <a:off x="519345" y="3276447"/>
            <a:ext cx="11399939" cy="923330"/>
          </a:xfrm>
          <a:prstGeom prst="rect">
            <a:avLst/>
          </a:prstGeom>
          <a:noFill/>
        </p:spPr>
        <p:txBody>
          <a:bodyPr wrap="square">
            <a:spAutoFit/>
          </a:bodyPr>
          <a:lstStyle/>
          <a:p>
            <a:r>
              <a:rPr lang="es-MX" b="0" i="0" dirty="0">
                <a:effectLst/>
              </a:rPr>
              <a:t>derivando parcialmente esta ultima expresión respecto a </a:t>
            </a:r>
            <a:r>
              <a:rPr lang="es-MX" sz="1800" dirty="0">
                <a:solidFill>
                  <a:schemeClr val="tx1"/>
                </a:solidFill>
              </a:rPr>
              <a:t>a</a:t>
            </a:r>
            <a:r>
              <a:rPr lang="es-MX" sz="1800" baseline="-25000" dirty="0">
                <a:solidFill>
                  <a:schemeClr val="tx1"/>
                </a:solidFill>
              </a:rPr>
              <a:t>0 </a:t>
            </a:r>
            <a:r>
              <a:rPr lang="es-MX" b="0" i="0" dirty="0">
                <a:effectLst/>
              </a:rPr>
              <a:t> y </a:t>
            </a:r>
            <a:r>
              <a:rPr lang="es-MX" sz="1800" dirty="0">
                <a:solidFill>
                  <a:schemeClr val="tx1"/>
                </a:solidFill>
              </a:rPr>
              <a:t> a</a:t>
            </a:r>
            <a:r>
              <a:rPr lang="es-MX" baseline="-25000" dirty="0"/>
              <a:t>0</a:t>
            </a:r>
            <a:r>
              <a:rPr lang="es-MX" b="0" i="0" dirty="0">
                <a:effectLst/>
              </a:rPr>
              <a:t> e igualando a cero, se obtienen las </a:t>
            </a:r>
            <a:r>
              <a:rPr lang="es-MX" b="0" i="1" dirty="0">
                <a:effectLst/>
              </a:rPr>
              <a:t>ecuaciones normales</a:t>
            </a:r>
            <a:r>
              <a:rPr lang="es-MX" b="0" i="0" dirty="0">
                <a:effectLst/>
              </a:rPr>
              <a:t> con las cuales podemos calcular </a:t>
            </a:r>
            <a:r>
              <a:rPr lang="es-MX" sz="1800" dirty="0">
                <a:solidFill>
                  <a:schemeClr val="tx1"/>
                </a:solidFill>
              </a:rPr>
              <a:t> a</a:t>
            </a:r>
            <a:r>
              <a:rPr lang="es-MX" baseline="-25000" dirty="0"/>
              <a:t>0</a:t>
            </a:r>
            <a:r>
              <a:rPr lang="es-MX" b="0" i="0" dirty="0">
                <a:effectLst/>
              </a:rPr>
              <a:t> y </a:t>
            </a:r>
            <a:r>
              <a:rPr lang="es-MX" sz="1800" dirty="0">
                <a:solidFill>
                  <a:schemeClr val="tx1"/>
                </a:solidFill>
              </a:rPr>
              <a:t>a</a:t>
            </a:r>
            <a:r>
              <a:rPr lang="es-MX" sz="1800" baseline="-25000" dirty="0">
                <a:solidFill>
                  <a:schemeClr val="tx1"/>
                </a:solidFill>
              </a:rPr>
              <a:t>1:</a:t>
            </a:r>
            <a:br>
              <a:rPr lang="es-MX" dirty="0"/>
            </a:br>
            <a:endParaRPr lang="es-MX" dirty="0"/>
          </a:p>
        </p:txBody>
      </p:sp>
      <p:pic>
        <p:nvPicPr>
          <p:cNvPr id="13" name="Imagen 12">
            <a:extLst>
              <a:ext uri="{FF2B5EF4-FFF2-40B4-BE49-F238E27FC236}">
                <a16:creationId xmlns:a16="http://schemas.microsoft.com/office/drawing/2014/main" id="{7F702CE8-7346-44D0-AA00-8AA2DBC68F15}"/>
              </a:ext>
            </a:extLst>
          </p:cNvPr>
          <p:cNvPicPr>
            <a:picLocks noChangeAspect="1"/>
          </p:cNvPicPr>
          <p:nvPr/>
        </p:nvPicPr>
        <p:blipFill>
          <a:blip r:embed="rId3"/>
          <a:stretch>
            <a:fillRect/>
          </a:stretch>
        </p:blipFill>
        <p:spPr>
          <a:xfrm>
            <a:off x="4437642" y="4199777"/>
            <a:ext cx="3316716" cy="1460572"/>
          </a:xfrm>
          <a:prstGeom prst="rect">
            <a:avLst/>
          </a:prstGeom>
        </p:spPr>
      </p:pic>
      <p:sp>
        <p:nvSpPr>
          <p:cNvPr id="15" name="CuadroTexto 14">
            <a:extLst>
              <a:ext uri="{FF2B5EF4-FFF2-40B4-BE49-F238E27FC236}">
                <a16:creationId xmlns:a16="http://schemas.microsoft.com/office/drawing/2014/main" id="{1EEDAB08-9581-431D-8437-D072D19510D9}"/>
              </a:ext>
            </a:extLst>
          </p:cNvPr>
          <p:cNvSpPr txBox="1"/>
          <p:nvPr/>
        </p:nvSpPr>
        <p:spPr>
          <a:xfrm>
            <a:off x="3171314" y="5874004"/>
            <a:ext cx="6096000" cy="369332"/>
          </a:xfrm>
          <a:prstGeom prst="rect">
            <a:avLst/>
          </a:prstGeom>
          <a:noFill/>
        </p:spPr>
        <p:txBody>
          <a:bodyPr wrap="square">
            <a:spAutoFit/>
          </a:bodyPr>
          <a:lstStyle/>
          <a:p>
            <a:r>
              <a:rPr lang="es-MX" dirty="0">
                <a:solidFill>
                  <a:schemeClr val="bg1"/>
                </a:solidFill>
              </a:rPr>
              <a:t>d</a:t>
            </a:r>
            <a:r>
              <a:rPr lang="es-MX" b="0" i="0" dirty="0">
                <a:solidFill>
                  <a:schemeClr val="bg1"/>
                </a:solidFill>
                <a:effectLst/>
              </a:rPr>
              <a:t>onde </a:t>
            </a:r>
            <a:r>
              <a:rPr lang="es-MX" dirty="0">
                <a:solidFill>
                  <a:schemeClr val="bg1"/>
                </a:solidFill>
                <a:latin typeface="MS Reference Sans Serif" panose="020B0604030504040204" pitchFamily="34" charset="0"/>
              </a:rPr>
              <a:t> </a:t>
            </a:r>
            <a:r>
              <a:rPr lang="es-MX" dirty="0">
                <a:solidFill>
                  <a:schemeClr val="bg1"/>
                </a:solidFill>
              </a:rPr>
              <a:t>y</a:t>
            </a:r>
            <a:r>
              <a:rPr lang="es-MX" dirty="0">
                <a:solidFill>
                  <a:schemeClr val="bg1"/>
                </a:solidFill>
                <a:latin typeface="MS Reference Sans Serif" panose="020B0604030504040204" pitchFamily="34" charset="0"/>
              </a:rPr>
              <a:t>  </a:t>
            </a:r>
            <a:r>
              <a:rPr lang="es-MX" b="0" i="0" dirty="0">
                <a:solidFill>
                  <a:schemeClr val="bg1"/>
                </a:solidFill>
                <a:effectLst/>
              </a:rPr>
              <a:t>son el promedio de </a:t>
            </a:r>
            <a:r>
              <a:rPr lang="es-MX" i="1" dirty="0">
                <a:solidFill>
                  <a:schemeClr val="bg1"/>
                </a:solidFill>
              </a:rPr>
              <a:t>y</a:t>
            </a:r>
            <a:r>
              <a:rPr lang="es-MX" b="0" i="0" dirty="0">
                <a:solidFill>
                  <a:schemeClr val="bg1"/>
                </a:solidFill>
                <a:effectLst/>
              </a:rPr>
              <a:t> </a:t>
            </a:r>
            <a:r>
              <a:rPr lang="es-MX" b="0" i="0" dirty="0" err="1">
                <a:solidFill>
                  <a:schemeClr val="bg1"/>
                </a:solidFill>
                <a:effectLst/>
              </a:rPr>
              <a:t>y</a:t>
            </a:r>
            <a:r>
              <a:rPr lang="es-MX" b="0" i="0" dirty="0">
                <a:solidFill>
                  <a:schemeClr val="bg1"/>
                </a:solidFill>
                <a:effectLst/>
              </a:rPr>
              <a:t> </a:t>
            </a:r>
            <a:r>
              <a:rPr lang="es-MX" i="1" dirty="0">
                <a:solidFill>
                  <a:schemeClr val="bg1"/>
                </a:solidFill>
              </a:rPr>
              <a:t>x</a:t>
            </a:r>
            <a:r>
              <a:rPr lang="es-MX" b="0" i="0" dirty="0">
                <a:solidFill>
                  <a:schemeClr val="bg1"/>
                </a:solidFill>
                <a:effectLst/>
              </a:rPr>
              <a:t>, respectivamente</a:t>
            </a:r>
            <a:endParaRPr lang="es-MX" dirty="0">
              <a:solidFill>
                <a:schemeClr val="bg1"/>
              </a:solidFill>
            </a:endParaRPr>
          </a:p>
        </p:txBody>
      </p:sp>
    </p:spTree>
    <p:extLst>
      <p:ext uri="{BB962C8B-B14F-4D97-AF65-F5344CB8AC3E}">
        <p14:creationId xmlns:p14="http://schemas.microsoft.com/office/powerpoint/2010/main" val="2406360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45B350E-BD6F-416F-8588-E4643261BC7A}"/>
              </a:ext>
            </a:extLst>
          </p:cNvPr>
          <p:cNvSpPr>
            <a:spLocks noGrp="1"/>
          </p:cNvSpPr>
          <p:nvPr>
            <p:ph type="title"/>
          </p:nvPr>
        </p:nvSpPr>
        <p:spPr>
          <a:xfrm>
            <a:off x="680184" y="399318"/>
            <a:ext cx="10113645" cy="743682"/>
          </a:xfrm>
        </p:spPr>
        <p:txBody>
          <a:bodyPr/>
          <a:lstStyle/>
          <a:p>
            <a:r>
              <a:rPr lang="es-MX" dirty="0">
                <a:solidFill>
                  <a:schemeClr val="tx1"/>
                </a:solidFill>
              </a:rPr>
              <a:t>Estadísticos para estimar el error</a:t>
            </a:r>
          </a:p>
        </p:txBody>
      </p:sp>
      <p:sp>
        <p:nvSpPr>
          <p:cNvPr id="4" name="Marcador de texto 3">
            <a:extLst>
              <a:ext uri="{FF2B5EF4-FFF2-40B4-BE49-F238E27FC236}">
                <a16:creationId xmlns:a16="http://schemas.microsoft.com/office/drawing/2014/main" id="{E67E6B44-0552-4D2C-85B0-834CF3679A83}"/>
              </a:ext>
            </a:extLst>
          </p:cNvPr>
          <p:cNvSpPr>
            <a:spLocks noGrp="1"/>
          </p:cNvSpPr>
          <p:nvPr>
            <p:ph type="body" sz="half" idx="2"/>
          </p:nvPr>
        </p:nvSpPr>
        <p:spPr>
          <a:xfrm>
            <a:off x="1571299" y="1649196"/>
            <a:ext cx="1751958" cy="609600"/>
          </a:xfrm>
        </p:spPr>
        <p:txBody>
          <a:bodyPr/>
          <a:lstStyle/>
          <a:p>
            <a:r>
              <a:rPr lang="es-MX" b="1" dirty="0">
                <a:solidFill>
                  <a:schemeClr val="tx1"/>
                </a:solidFill>
              </a:rPr>
              <a:t>Error estándar</a:t>
            </a:r>
          </a:p>
        </p:txBody>
      </p:sp>
      <p:pic>
        <p:nvPicPr>
          <p:cNvPr id="6" name="Imagen 5">
            <a:extLst>
              <a:ext uri="{FF2B5EF4-FFF2-40B4-BE49-F238E27FC236}">
                <a16:creationId xmlns:a16="http://schemas.microsoft.com/office/drawing/2014/main" id="{BAA023FB-19D0-45B4-8431-6C98A0D6F515}"/>
              </a:ext>
            </a:extLst>
          </p:cNvPr>
          <p:cNvPicPr>
            <a:picLocks noChangeAspect="1"/>
          </p:cNvPicPr>
          <p:nvPr/>
        </p:nvPicPr>
        <p:blipFill>
          <a:blip r:embed="rId2"/>
          <a:stretch>
            <a:fillRect/>
          </a:stretch>
        </p:blipFill>
        <p:spPr>
          <a:xfrm>
            <a:off x="1338688" y="1966897"/>
            <a:ext cx="2217179" cy="1108590"/>
          </a:xfrm>
          <a:prstGeom prst="rect">
            <a:avLst/>
          </a:prstGeom>
        </p:spPr>
      </p:pic>
      <p:pic>
        <p:nvPicPr>
          <p:cNvPr id="8" name="Imagen 7">
            <a:extLst>
              <a:ext uri="{FF2B5EF4-FFF2-40B4-BE49-F238E27FC236}">
                <a16:creationId xmlns:a16="http://schemas.microsoft.com/office/drawing/2014/main" id="{6C966160-CDBF-456F-B2B2-E4F25A1A14F4}"/>
              </a:ext>
            </a:extLst>
          </p:cNvPr>
          <p:cNvPicPr>
            <a:picLocks noChangeAspect="1"/>
          </p:cNvPicPr>
          <p:nvPr/>
        </p:nvPicPr>
        <p:blipFill>
          <a:blip r:embed="rId3"/>
          <a:stretch>
            <a:fillRect/>
          </a:stretch>
        </p:blipFill>
        <p:spPr>
          <a:xfrm>
            <a:off x="7379368" y="5045291"/>
            <a:ext cx="2646787" cy="794036"/>
          </a:xfrm>
          <a:prstGeom prst="rect">
            <a:avLst/>
          </a:prstGeom>
        </p:spPr>
      </p:pic>
      <p:pic>
        <p:nvPicPr>
          <p:cNvPr id="10" name="Imagen 9">
            <a:extLst>
              <a:ext uri="{FF2B5EF4-FFF2-40B4-BE49-F238E27FC236}">
                <a16:creationId xmlns:a16="http://schemas.microsoft.com/office/drawing/2014/main" id="{112457A0-850C-40F9-BE63-B021F7F32FD7}"/>
              </a:ext>
            </a:extLst>
          </p:cNvPr>
          <p:cNvPicPr>
            <a:picLocks noChangeAspect="1"/>
          </p:cNvPicPr>
          <p:nvPr/>
        </p:nvPicPr>
        <p:blipFill>
          <a:blip r:embed="rId4"/>
          <a:stretch>
            <a:fillRect/>
          </a:stretch>
        </p:blipFill>
        <p:spPr>
          <a:xfrm>
            <a:off x="7594171" y="2097844"/>
            <a:ext cx="2217179" cy="1031246"/>
          </a:xfrm>
          <a:prstGeom prst="rect">
            <a:avLst/>
          </a:prstGeom>
        </p:spPr>
      </p:pic>
      <p:sp>
        <p:nvSpPr>
          <p:cNvPr id="12" name="CuadroTexto 11">
            <a:extLst>
              <a:ext uri="{FF2B5EF4-FFF2-40B4-BE49-F238E27FC236}">
                <a16:creationId xmlns:a16="http://schemas.microsoft.com/office/drawing/2014/main" id="{81DBFC37-8689-449E-8721-61268E79B4F3}"/>
              </a:ext>
            </a:extLst>
          </p:cNvPr>
          <p:cNvSpPr txBox="1"/>
          <p:nvPr/>
        </p:nvSpPr>
        <p:spPr>
          <a:xfrm>
            <a:off x="513347" y="3295495"/>
            <a:ext cx="4507832" cy="1200329"/>
          </a:xfrm>
          <a:prstGeom prst="rect">
            <a:avLst/>
          </a:prstGeom>
          <a:noFill/>
        </p:spPr>
        <p:txBody>
          <a:bodyPr wrap="square">
            <a:spAutoFit/>
          </a:bodyPr>
          <a:lstStyle/>
          <a:p>
            <a:r>
              <a:rPr lang="es-MX" dirty="0"/>
              <a:t>donde a </a:t>
            </a:r>
            <a:r>
              <a:rPr lang="es-MX" dirty="0" err="1"/>
              <a:t>S</a:t>
            </a:r>
            <a:r>
              <a:rPr lang="es-MX" baseline="-25000" dirty="0" err="1"/>
              <a:t>y</a:t>
            </a:r>
            <a:r>
              <a:rPr lang="es-MX" baseline="-25000" dirty="0"/>
              <a:t>/x</a:t>
            </a:r>
            <a:r>
              <a:rPr lang="es-MX" dirty="0"/>
              <a:t> se le llama error estándar del estimado. El </a:t>
            </a:r>
            <a:r>
              <a:rPr lang="es-MX" dirty="0" err="1"/>
              <a:t>subindice</a:t>
            </a:r>
            <a:r>
              <a:rPr lang="es-MX" dirty="0"/>
              <a:t> "y/x" designa que el error es para un valor predicho de</a:t>
            </a:r>
            <a:r>
              <a:rPr lang="es-MX" i="1" dirty="0"/>
              <a:t> </a:t>
            </a:r>
            <a:r>
              <a:rPr lang="es-MX" dirty="0"/>
              <a:t>y</a:t>
            </a:r>
            <a:r>
              <a:rPr lang="es-MX" i="1" dirty="0"/>
              <a:t> </a:t>
            </a:r>
            <a:r>
              <a:rPr lang="es-MX" dirty="0"/>
              <a:t>correspondiente a un valor particular de </a:t>
            </a:r>
            <a:r>
              <a:rPr lang="es-MX" i="1" dirty="0"/>
              <a:t>x</a:t>
            </a:r>
            <a:r>
              <a:rPr lang="es-MX" dirty="0"/>
              <a:t>.</a:t>
            </a:r>
          </a:p>
        </p:txBody>
      </p:sp>
      <p:sp>
        <p:nvSpPr>
          <p:cNvPr id="14" name="CuadroTexto 13">
            <a:extLst>
              <a:ext uri="{FF2B5EF4-FFF2-40B4-BE49-F238E27FC236}">
                <a16:creationId xmlns:a16="http://schemas.microsoft.com/office/drawing/2014/main" id="{C2183673-035C-4039-90D1-6007B840D3A7}"/>
              </a:ext>
            </a:extLst>
          </p:cNvPr>
          <p:cNvSpPr txBox="1"/>
          <p:nvPr/>
        </p:nvSpPr>
        <p:spPr>
          <a:xfrm>
            <a:off x="7161514" y="1728512"/>
            <a:ext cx="3414461" cy="369332"/>
          </a:xfrm>
          <a:prstGeom prst="rect">
            <a:avLst/>
          </a:prstGeom>
          <a:noFill/>
        </p:spPr>
        <p:txBody>
          <a:bodyPr wrap="square">
            <a:spAutoFit/>
          </a:bodyPr>
          <a:lstStyle/>
          <a:p>
            <a:r>
              <a:rPr lang="es-MX" b="1" i="0" dirty="0">
                <a:effectLst/>
              </a:rPr>
              <a:t>Coeficiente de Determinación</a:t>
            </a:r>
            <a:r>
              <a:rPr lang="es-MX" b="0" i="0" dirty="0">
                <a:effectLst/>
              </a:rPr>
              <a:t> </a:t>
            </a:r>
            <a:endParaRPr lang="es-MX" dirty="0"/>
          </a:p>
        </p:txBody>
      </p:sp>
      <p:sp>
        <p:nvSpPr>
          <p:cNvPr id="16" name="CuadroTexto 15">
            <a:extLst>
              <a:ext uri="{FF2B5EF4-FFF2-40B4-BE49-F238E27FC236}">
                <a16:creationId xmlns:a16="http://schemas.microsoft.com/office/drawing/2014/main" id="{444D9DF4-4E99-4E08-BC18-58A91046D2D9}"/>
              </a:ext>
            </a:extLst>
          </p:cNvPr>
          <p:cNvSpPr txBox="1"/>
          <p:nvPr/>
        </p:nvSpPr>
        <p:spPr>
          <a:xfrm>
            <a:off x="6038597" y="3275381"/>
            <a:ext cx="6096000" cy="1477328"/>
          </a:xfrm>
          <a:prstGeom prst="rect">
            <a:avLst/>
          </a:prstGeom>
          <a:noFill/>
        </p:spPr>
        <p:txBody>
          <a:bodyPr wrap="square">
            <a:spAutoFit/>
          </a:bodyPr>
          <a:lstStyle/>
          <a:p>
            <a:pPr algn="just"/>
            <a:r>
              <a:rPr lang="es-MX" dirty="0"/>
              <a:t>donde r</a:t>
            </a:r>
            <a:r>
              <a:rPr lang="es-MX" baseline="30000" dirty="0"/>
              <a:t>2</a:t>
            </a:r>
            <a:r>
              <a:rPr lang="es-MX" dirty="0"/>
              <a:t> es el coeficiente de determinación, r es el coeficiente de correlación y </a:t>
            </a:r>
            <a:r>
              <a:rPr lang="es-MX" dirty="0" err="1"/>
              <a:t>S</a:t>
            </a:r>
            <a:r>
              <a:rPr lang="es-MX" baseline="-25000" dirty="0" err="1"/>
              <a:t>t</a:t>
            </a:r>
            <a:r>
              <a:rPr lang="es-MX" dirty="0"/>
              <a:t> se define como la suma total de los cuadrados de las diferencias entre los datos y la media, así:</a:t>
            </a:r>
          </a:p>
          <a:p>
            <a:endParaRPr lang="es-MX" dirty="0"/>
          </a:p>
        </p:txBody>
      </p:sp>
    </p:spTree>
    <p:extLst>
      <p:ext uri="{BB962C8B-B14F-4D97-AF65-F5344CB8AC3E}">
        <p14:creationId xmlns:p14="http://schemas.microsoft.com/office/powerpoint/2010/main" val="2615608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6798CA4-D4B3-46CA-9D5A-1719462CC192}"/>
              </a:ext>
            </a:extLst>
          </p:cNvPr>
          <p:cNvSpPr>
            <a:spLocks noGrp="1"/>
          </p:cNvSpPr>
          <p:nvPr>
            <p:ph type="title"/>
          </p:nvPr>
        </p:nvSpPr>
        <p:spPr>
          <a:xfrm>
            <a:off x="4097154" y="0"/>
            <a:ext cx="4292867" cy="859055"/>
          </a:xfrm>
        </p:spPr>
        <p:txBody>
          <a:bodyPr anchor="b">
            <a:normAutofit/>
          </a:bodyPr>
          <a:lstStyle/>
          <a:p>
            <a:r>
              <a:rPr lang="es-MX" sz="2800" dirty="0"/>
              <a:t>CÓDIGO EN PYTHON</a:t>
            </a:r>
          </a:p>
        </p:txBody>
      </p:sp>
      <p:pic>
        <p:nvPicPr>
          <p:cNvPr id="10" name="Imagen 9">
            <a:extLst>
              <a:ext uri="{FF2B5EF4-FFF2-40B4-BE49-F238E27FC236}">
                <a16:creationId xmlns:a16="http://schemas.microsoft.com/office/drawing/2014/main" id="{33B1244C-F2AF-4D64-B510-202B6C2C47C6}"/>
              </a:ext>
            </a:extLst>
          </p:cNvPr>
          <p:cNvPicPr>
            <a:picLocks noChangeAspect="1"/>
          </p:cNvPicPr>
          <p:nvPr/>
        </p:nvPicPr>
        <p:blipFill>
          <a:blip r:embed="rId2"/>
          <a:stretch>
            <a:fillRect/>
          </a:stretch>
        </p:blipFill>
        <p:spPr>
          <a:xfrm>
            <a:off x="2295012" y="859055"/>
            <a:ext cx="7904713" cy="5998945"/>
          </a:xfrm>
          <a:prstGeom prst="rect">
            <a:avLst/>
          </a:prstGeom>
        </p:spPr>
      </p:pic>
    </p:spTree>
    <p:extLst>
      <p:ext uri="{BB962C8B-B14F-4D97-AF65-F5344CB8AC3E}">
        <p14:creationId xmlns:p14="http://schemas.microsoft.com/office/powerpoint/2010/main" val="1845481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F954D32-34AA-6D76-F8E5-EFC0B06DA452}"/>
              </a:ext>
            </a:extLst>
          </p:cNvPr>
          <p:cNvSpPr>
            <a:spLocks noGrp="1"/>
          </p:cNvSpPr>
          <p:nvPr>
            <p:ph type="title"/>
          </p:nvPr>
        </p:nvSpPr>
        <p:spPr>
          <a:xfrm>
            <a:off x="824565" y="413493"/>
            <a:ext cx="3073667" cy="545432"/>
          </a:xfrm>
        </p:spPr>
        <p:txBody>
          <a:bodyPr>
            <a:normAutofit/>
          </a:bodyPr>
          <a:lstStyle/>
          <a:p>
            <a:r>
              <a:rPr lang="en-US" sz="3200" dirty="0" err="1"/>
              <a:t>Ejercicio</a:t>
            </a:r>
            <a:endParaRPr lang="en-US" sz="3200" dirty="0"/>
          </a:p>
        </p:txBody>
      </p:sp>
      <p:sp>
        <p:nvSpPr>
          <p:cNvPr id="7" name="CuadroTexto 6">
            <a:extLst>
              <a:ext uri="{FF2B5EF4-FFF2-40B4-BE49-F238E27FC236}">
                <a16:creationId xmlns:a16="http://schemas.microsoft.com/office/drawing/2014/main" id="{11C63899-634E-4AC3-9826-7BC74AC9C07E}"/>
              </a:ext>
            </a:extLst>
          </p:cNvPr>
          <p:cNvSpPr txBox="1"/>
          <p:nvPr/>
        </p:nvSpPr>
        <p:spPr>
          <a:xfrm>
            <a:off x="505325" y="1058779"/>
            <a:ext cx="11181348" cy="923330"/>
          </a:xfrm>
          <a:prstGeom prst="rect">
            <a:avLst/>
          </a:prstGeom>
          <a:noFill/>
        </p:spPr>
        <p:txBody>
          <a:bodyPr wrap="square">
            <a:spAutoFit/>
          </a:bodyPr>
          <a:lstStyle/>
          <a:p>
            <a:r>
              <a:rPr lang="es-MX" b="0" i="0" dirty="0">
                <a:effectLst/>
                <a:latin typeface="-apple-system"/>
              </a:rPr>
              <a:t>Se realizó un experimento con un fluido al que se le transfirió calor de forma constante. La temperatura se tomó cada dos minutos durante los primeros 14 minutos. La siguiente tabla resume los resultados obtenidos, y se observa que la temperatura aumenta de forma lineal.</a:t>
            </a:r>
            <a:endParaRPr lang="es-MX" dirty="0"/>
          </a:p>
        </p:txBody>
      </p:sp>
      <p:pic>
        <p:nvPicPr>
          <p:cNvPr id="8" name="Imagen 7">
            <a:extLst>
              <a:ext uri="{FF2B5EF4-FFF2-40B4-BE49-F238E27FC236}">
                <a16:creationId xmlns:a16="http://schemas.microsoft.com/office/drawing/2014/main" id="{87CE5614-EDAA-4E52-9CF3-E90CCDF92D28}"/>
              </a:ext>
            </a:extLst>
          </p:cNvPr>
          <p:cNvPicPr>
            <a:picLocks noChangeAspect="1"/>
          </p:cNvPicPr>
          <p:nvPr/>
        </p:nvPicPr>
        <p:blipFill>
          <a:blip r:embed="rId2"/>
          <a:stretch>
            <a:fillRect/>
          </a:stretch>
        </p:blipFill>
        <p:spPr>
          <a:xfrm>
            <a:off x="824565" y="2142129"/>
            <a:ext cx="3217141" cy="3657092"/>
          </a:xfrm>
          <a:prstGeom prst="rect">
            <a:avLst/>
          </a:prstGeom>
        </p:spPr>
      </p:pic>
      <p:sp>
        <p:nvSpPr>
          <p:cNvPr id="10" name="CuadroTexto 9">
            <a:extLst>
              <a:ext uri="{FF2B5EF4-FFF2-40B4-BE49-F238E27FC236}">
                <a16:creationId xmlns:a16="http://schemas.microsoft.com/office/drawing/2014/main" id="{E06459F2-87B0-464C-B921-8EB784A71B25}"/>
              </a:ext>
            </a:extLst>
          </p:cNvPr>
          <p:cNvSpPr txBox="1"/>
          <p:nvPr/>
        </p:nvSpPr>
        <p:spPr>
          <a:xfrm>
            <a:off x="4924926" y="2542275"/>
            <a:ext cx="6096000" cy="2308324"/>
          </a:xfrm>
          <a:prstGeom prst="rect">
            <a:avLst/>
          </a:prstGeom>
          <a:noFill/>
        </p:spPr>
        <p:txBody>
          <a:bodyPr wrap="square">
            <a:spAutoFit/>
          </a:bodyPr>
          <a:lstStyle/>
          <a:p>
            <a:pPr algn="just"/>
            <a:r>
              <a:rPr lang="es-MX" b="0" i="0" dirty="0">
                <a:effectLst/>
                <a:latin typeface="-apple-system"/>
              </a:rPr>
              <a:t>realice un programa en Python empleando Google </a:t>
            </a:r>
            <a:r>
              <a:rPr lang="es-MX" b="0" i="0" dirty="0" err="1">
                <a:effectLst/>
                <a:latin typeface="-apple-system"/>
              </a:rPr>
              <a:t>Colab</a:t>
            </a:r>
            <a:r>
              <a:rPr lang="es-MX" b="0" i="0" dirty="0">
                <a:effectLst/>
                <a:latin typeface="-apple-system"/>
              </a:rPr>
              <a:t> que:</a:t>
            </a:r>
          </a:p>
          <a:p>
            <a:pPr algn="just"/>
            <a:endParaRPr lang="es-MX" b="0" i="0" dirty="0">
              <a:effectLst/>
              <a:latin typeface="-apple-system"/>
            </a:endParaRPr>
          </a:p>
          <a:p>
            <a:pPr marL="285750" indent="-285750" algn="just">
              <a:buFont typeface="Arial" panose="020B0604020202020204" pitchFamily="34" charset="0"/>
              <a:buChar char="•"/>
            </a:pPr>
            <a:r>
              <a:rPr lang="es-MX" b="0" i="0" dirty="0">
                <a:effectLst/>
                <a:latin typeface="-apple-system"/>
              </a:rPr>
              <a:t>Ajuste los datos a una línea recta empleando el método de los mínimos cuadrados</a:t>
            </a:r>
            <a:endParaRPr lang="es-MX" dirty="0">
              <a:latin typeface="-apple-system"/>
            </a:endParaRPr>
          </a:p>
          <a:p>
            <a:pPr marL="285750" indent="-285750" algn="just">
              <a:buFont typeface="Arial" panose="020B0604020202020204" pitchFamily="34" charset="0"/>
              <a:buChar char="•"/>
            </a:pPr>
            <a:r>
              <a:rPr lang="es-MX" b="0" i="0" dirty="0">
                <a:effectLst/>
                <a:latin typeface="-apple-system"/>
              </a:rPr>
              <a:t>Calcular la pendiente y la intersección, así como el error estándar y el coeficiente de correlación.</a:t>
            </a:r>
          </a:p>
          <a:p>
            <a:pPr marL="285750" indent="-285750" algn="just">
              <a:buFont typeface="Arial" panose="020B0604020202020204" pitchFamily="34" charset="0"/>
              <a:buChar char="•"/>
            </a:pPr>
            <a:r>
              <a:rPr lang="es-MX" b="0" i="0" dirty="0">
                <a:effectLst/>
                <a:latin typeface="-apple-system"/>
              </a:rPr>
              <a:t>Realizar una gráfica en donde se muestren los datos originales y</a:t>
            </a:r>
            <a:r>
              <a:rPr lang="es-MX" dirty="0">
                <a:latin typeface="-apple-system"/>
              </a:rPr>
              <a:t> </a:t>
            </a:r>
            <a:r>
              <a:rPr lang="es-MX" b="0" i="0" dirty="0">
                <a:effectLst/>
                <a:latin typeface="-apple-system"/>
              </a:rPr>
              <a:t>la recta que ajusta.</a:t>
            </a:r>
          </a:p>
        </p:txBody>
      </p:sp>
    </p:spTree>
    <p:extLst>
      <p:ext uri="{BB962C8B-B14F-4D97-AF65-F5344CB8AC3E}">
        <p14:creationId xmlns:p14="http://schemas.microsoft.com/office/powerpoint/2010/main" val="3580717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F5ECA47-B3E7-4D1A-85CC-23A919B3D22E}"/>
              </a:ext>
            </a:extLst>
          </p:cNvPr>
          <p:cNvPicPr>
            <a:picLocks noChangeAspect="1"/>
          </p:cNvPicPr>
          <p:nvPr/>
        </p:nvPicPr>
        <p:blipFill>
          <a:blip r:embed="rId2"/>
          <a:stretch>
            <a:fillRect/>
          </a:stretch>
        </p:blipFill>
        <p:spPr>
          <a:xfrm>
            <a:off x="1818774" y="167941"/>
            <a:ext cx="9190367" cy="6136606"/>
          </a:xfrm>
          <a:prstGeom prst="rect">
            <a:avLst/>
          </a:prstGeom>
        </p:spPr>
      </p:pic>
    </p:spTree>
    <p:extLst>
      <p:ext uri="{BB962C8B-B14F-4D97-AF65-F5344CB8AC3E}">
        <p14:creationId xmlns:p14="http://schemas.microsoft.com/office/powerpoint/2010/main" val="3835211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41BF504-1B78-424D-AD32-4A08F11662C6}"/>
              </a:ext>
            </a:extLst>
          </p:cNvPr>
          <p:cNvPicPr>
            <a:picLocks noChangeAspect="1"/>
          </p:cNvPicPr>
          <p:nvPr/>
        </p:nvPicPr>
        <p:blipFill>
          <a:blip r:embed="rId2"/>
          <a:stretch>
            <a:fillRect/>
          </a:stretch>
        </p:blipFill>
        <p:spPr>
          <a:xfrm>
            <a:off x="2441157" y="222484"/>
            <a:ext cx="7309686" cy="6413031"/>
          </a:xfrm>
          <a:prstGeom prst="rect">
            <a:avLst/>
          </a:prstGeom>
        </p:spPr>
      </p:pic>
    </p:spTree>
    <p:extLst>
      <p:ext uri="{BB962C8B-B14F-4D97-AF65-F5344CB8AC3E}">
        <p14:creationId xmlns:p14="http://schemas.microsoft.com/office/powerpoint/2010/main" val="283660631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6108_TF22712842.potx" id="{4708C323-9511-41F2-A34B-4D9FB1CD758F}" vid="{2A25D6EF-FD31-443E-8F41-09AF3298DEF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{4B62D12C-BEDD-4E46-85FC-8BE511CEA486}tf22712842_win32</Template>
  <TotalTime>600</TotalTime>
  <Words>360</Words>
  <Application>Microsoft Office PowerPoint</Application>
  <PresentationFormat>Panorámica</PresentationFormat>
  <Paragraphs>27</Paragraphs>
  <Slides>8</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8</vt:i4>
      </vt:variant>
    </vt:vector>
  </HeadingPairs>
  <TitlesOfParts>
    <vt:vector size="15" baseType="lpstr">
      <vt:lpstr>-apple-system</vt:lpstr>
      <vt:lpstr>Arial</vt:lpstr>
      <vt:lpstr>Bookman Old Style</vt:lpstr>
      <vt:lpstr>Calibri</vt:lpstr>
      <vt:lpstr>Franklin Gothic Book</vt:lpstr>
      <vt:lpstr>MS Reference Sans Serif</vt:lpstr>
      <vt:lpstr>1_RetrospectVTI</vt:lpstr>
      <vt:lpstr>MÉTODO DE MÍNIMOS CUADRADOS</vt:lpstr>
      <vt:lpstr>Regresión lineal</vt:lpstr>
      <vt:lpstr>Método de mínimos cuadrados</vt:lpstr>
      <vt:lpstr>Estadísticos para estimar el error</vt:lpstr>
      <vt:lpstr>CÓDIGO EN PYTHON</vt:lpstr>
      <vt:lpstr>Ejercicio</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MÉTODO DE MÍNIMOS CUADRADOS</dc:title>
  <dc:creator>ESTEFANIA RODRIGUEZ MARTINEZ</dc:creator>
  <cp:lastModifiedBy>ESTEFANIA RODRIGUEZ MARTINEZ</cp:lastModifiedBy>
  <cp:revision>2</cp:revision>
  <dcterms:created xsi:type="dcterms:W3CDTF">2022-11-24T20:32:51Z</dcterms:created>
  <dcterms:modified xsi:type="dcterms:W3CDTF">2022-11-25T07:07:20Z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