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imes New Roman Bold" charset="1" panose="02030802070405020303"/>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6559256" y="547115"/>
            <a:ext cx="5826193" cy="1825411"/>
          </a:xfrm>
          <a:custGeom>
            <a:avLst/>
            <a:gdLst/>
            <a:ahLst/>
            <a:cxnLst/>
            <a:rect r="r" b="b" t="t" l="l"/>
            <a:pathLst>
              <a:path h="1825411" w="5826193">
                <a:moveTo>
                  <a:pt x="0" y="0"/>
                </a:moveTo>
                <a:lnTo>
                  <a:pt x="5826194" y="0"/>
                </a:lnTo>
                <a:lnTo>
                  <a:pt x="5826194" y="1825411"/>
                </a:lnTo>
                <a:lnTo>
                  <a:pt x="0" y="1825411"/>
                </a:lnTo>
                <a:lnTo>
                  <a:pt x="0" y="0"/>
                </a:lnTo>
                <a:close/>
              </a:path>
            </a:pathLst>
          </a:custGeom>
          <a:blipFill>
            <a:blip r:embed="rId2"/>
            <a:stretch>
              <a:fillRect l="0" t="-4617" r="0" b="-9853"/>
            </a:stretch>
          </a:blipFill>
        </p:spPr>
      </p:sp>
      <p:graphicFrame>
        <p:nvGraphicFramePr>
          <p:cNvPr name="Table 3" id="3"/>
          <p:cNvGraphicFramePr>
            <a:graphicFrameLocks noGrp="true"/>
          </p:cNvGraphicFramePr>
          <p:nvPr/>
        </p:nvGraphicFramePr>
        <p:xfrm>
          <a:off x="709316" y="5636122"/>
          <a:ext cx="16869368" cy="4477720"/>
        </p:xfrm>
        <a:graphic>
          <a:graphicData uri="http://schemas.openxmlformats.org/drawingml/2006/table">
            <a:tbl>
              <a:tblPr/>
              <a:tblGrid>
                <a:gridCol w="8434684"/>
                <a:gridCol w="8434684"/>
              </a:tblGrid>
              <a:tr h="1114382">
                <a:tc>
                  <a:txBody>
                    <a:bodyPr anchor="t" rtlCol="false"/>
                    <a:lstStyle/>
                    <a:p>
                      <a:pPr algn="ctr">
                        <a:lnSpc>
                          <a:spcPts val="4899"/>
                        </a:lnSpc>
                        <a:defRPr/>
                      </a:pPr>
                      <a:r>
                        <a:rPr lang="en-US" sz="3499" b="true">
                          <a:solidFill>
                            <a:srgbClr val="000000"/>
                          </a:solidFill>
                          <a:latin typeface="Times New Roman Bold"/>
                          <a:ea typeface="Times New Roman Bold"/>
                          <a:cs typeface="Times New Roman Bold"/>
                          <a:sym typeface="Times New Roman Bold"/>
                        </a:rPr>
                        <a:t>Supervised by: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899"/>
                        </a:lnSpc>
                        <a:defRPr/>
                      </a:pPr>
                      <a:r>
                        <a:rPr lang="en-US" sz="3499" b="true">
                          <a:solidFill>
                            <a:srgbClr val="000000"/>
                          </a:solidFill>
                          <a:latin typeface="Times New Roman Bold"/>
                          <a:ea typeface="Times New Roman Bold"/>
                          <a:cs typeface="Times New Roman Bold"/>
                          <a:sym typeface="Times New Roman Bold"/>
                        </a:rPr>
                        <a:t>Compiled by: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363338">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Ravi Chandra Sir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699">
                          <a:solidFill>
                            <a:srgbClr val="000000"/>
                          </a:solidFill>
                          <a:latin typeface="Times New Roman"/>
                          <a:ea typeface="Times New Roman"/>
                          <a:cs typeface="Times New Roman"/>
                          <a:sym typeface="Times New Roman"/>
                        </a:rPr>
                        <a:t>Shravani Mamidwar, IIT(BHU) Varanasi </a:t>
                      </a:r>
                      <a:endParaRPr lang="en-US" sz="1100"/>
                    </a:p>
                    <a:p>
                      <a:pPr algn="ctr">
                        <a:lnSpc>
                          <a:spcPts val="3779"/>
                        </a:lnSpc>
                      </a:pPr>
                      <a:r>
                        <a:rPr lang="en-US" sz="2699">
                          <a:solidFill>
                            <a:srgbClr val="000000"/>
                          </a:solidFill>
                          <a:latin typeface="Times New Roman"/>
                          <a:ea typeface="Times New Roman"/>
                          <a:cs typeface="Times New Roman"/>
                          <a:sym typeface="Times New Roman"/>
                        </a:rPr>
                        <a:t>Bandlamudi Manogna, R.V.R&amp; J.C College of Engineering </a:t>
                      </a:r>
                    </a:p>
                    <a:p>
                      <a:pPr algn="ctr">
                        <a:lnSpc>
                          <a:spcPts val="3779"/>
                        </a:lnSpc>
                      </a:pPr>
                      <a:r>
                        <a:rPr lang="en-US" sz="2699">
                          <a:solidFill>
                            <a:srgbClr val="000000"/>
                          </a:solidFill>
                          <a:latin typeface="Times New Roman"/>
                          <a:ea typeface="Times New Roman"/>
                          <a:cs typeface="Times New Roman"/>
                          <a:sym typeface="Times New Roman"/>
                        </a:rPr>
                        <a:t>Sanjana Tomar, Banasthali Vidhyapith </a:t>
                      </a:r>
                    </a:p>
                    <a:p>
                      <a:pPr algn="ctr">
                        <a:lnSpc>
                          <a:spcPts val="3779"/>
                        </a:lnSpc>
                      </a:pPr>
                      <a:r>
                        <a:rPr lang="en-US" sz="2699">
                          <a:solidFill>
                            <a:srgbClr val="000000"/>
                          </a:solidFill>
                          <a:latin typeface="Times New Roman"/>
                          <a:ea typeface="Times New Roman"/>
                          <a:cs typeface="Times New Roman"/>
                          <a:sym typeface="Times New Roman"/>
                        </a:rPr>
                        <a:t>Arvapally Saichandana, NIT RAIPUR</a:t>
                      </a:r>
                    </a:p>
                    <a:p>
                      <a:pPr algn="ctr">
                        <a:lnSpc>
                          <a:spcPts val="377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4297737" y="3488704"/>
            <a:ext cx="11073677" cy="890271"/>
          </a:xfrm>
          <a:prstGeom prst="rect">
            <a:avLst/>
          </a:prstGeom>
        </p:spPr>
        <p:txBody>
          <a:bodyPr anchor="t" rtlCol="false" tIns="0" lIns="0" bIns="0" rIns="0">
            <a:spAutoFit/>
          </a:bodyPr>
          <a:lstStyle/>
          <a:p>
            <a:pPr algn="ctr">
              <a:lnSpc>
                <a:spcPts val="6579"/>
              </a:lnSpc>
              <a:spcBef>
                <a:spcPct val="0"/>
              </a:spcBef>
            </a:pPr>
            <a:r>
              <a:rPr lang="en-US" b="true" sz="4699">
                <a:solidFill>
                  <a:srgbClr val="000000"/>
                </a:solidFill>
                <a:latin typeface="Times New Roman Bold"/>
                <a:ea typeface="Times New Roman Bold"/>
                <a:cs typeface="Times New Roman Bold"/>
                <a:sym typeface="Times New Roman Bold"/>
              </a:rPr>
              <a:t>RTL Design of I2C master using Verilog</a:t>
            </a:r>
          </a:p>
        </p:txBody>
      </p:sp>
      <p:sp>
        <p:nvSpPr>
          <p:cNvPr name="TextBox 5" id="5"/>
          <p:cNvSpPr txBox="true"/>
          <p:nvPr/>
        </p:nvSpPr>
        <p:spPr>
          <a:xfrm rot="0">
            <a:off x="2578435" y="4569460"/>
            <a:ext cx="14680865" cy="663575"/>
          </a:xfrm>
          <a:prstGeom prst="rect">
            <a:avLst/>
          </a:prstGeom>
        </p:spPr>
        <p:txBody>
          <a:bodyPr anchor="t" rtlCol="false" tIns="0" lIns="0" bIns="0" rIns="0">
            <a:spAutoFit/>
          </a:bodyPr>
          <a:lstStyle/>
          <a:p>
            <a:pPr algn="ctr">
              <a:lnSpc>
                <a:spcPts val="4899"/>
              </a:lnSpc>
              <a:spcBef>
                <a:spcPct val="0"/>
              </a:spcBef>
            </a:pPr>
            <a:r>
              <a:rPr lang="en-US" sz="3499">
                <a:solidFill>
                  <a:srgbClr val="000000"/>
                </a:solidFill>
                <a:latin typeface="Times New Roman"/>
                <a:ea typeface="Times New Roman"/>
                <a:cs typeface="Times New Roman"/>
                <a:sym typeface="Times New Roman"/>
              </a:rPr>
              <a:t>Bridging Digital Worlds: A Precise I2C Master Design with Verilog RTL</a:t>
            </a:r>
          </a:p>
        </p:txBody>
      </p:sp>
      <p:sp>
        <p:nvSpPr>
          <p:cNvPr name="TextBox 6" id="6"/>
          <p:cNvSpPr txBox="true"/>
          <p:nvPr/>
        </p:nvSpPr>
        <p:spPr>
          <a:xfrm rot="0">
            <a:off x="6559256" y="2515008"/>
            <a:ext cx="5644711" cy="840740"/>
          </a:xfrm>
          <a:prstGeom prst="rect">
            <a:avLst/>
          </a:prstGeom>
        </p:spPr>
        <p:txBody>
          <a:bodyPr anchor="t" rtlCol="false" tIns="0" lIns="0" bIns="0" rIns="0">
            <a:spAutoFit/>
          </a:bodyPr>
          <a:lstStyle/>
          <a:p>
            <a:pPr algn="ctr">
              <a:lnSpc>
                <a:spcPts val="6160"/>
              </a:lnSpc>
              <a:spcBef>
                <a:spcPct val="0"/>
              </a:spcBef>
            </a:pPr>
            <a:r>
              <a:rPr lang="en-US" b="true" sz="4400">
                <a:solidFill>
                  <a:srgbClr val="000000"/>
                </a:solidFill>
                <a:latin typeface="Times New Roman Bold"/>
                <a:ea typeface="Times New Roman Bold"/>
                <a:cs typeface="Times New Roman Bold"/>
                <a:sym typeface="Times New Roman Bold"/>
              </a:rPr>
              <a:t>WIT BATCH-II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5616322" y="248172"/>
            <a:ext cx="2491223" cy="780528"/>
          </a:xfrm>
          <a:custGeom>
            <a:avLst/>
            <a:gdLst/>
            <a:ahLst/>
            <a:cxnLst/>
            <a:rect r="r" b="b" t="t" l="l"/>
            <a:pathLst>
              <a:path h="780528" w="2491223">
                <a:moveTo>
                  <a:pt x="0" y="0"/>
                </a:moveTo>
                <a:lnTo>
                  <a:pt x="2491223" y="0"/>
                </a:lnTo>
                <a:lnTo>
                  <a:pt x="2491223" y="780528"/>
                </a:lnTo>
                <a:lnTo>
                  <a:pt x="0" y="780528"/>
                </a:lnTo>
                <a:lnTo>
                  <a:pt x="0" y="0"/>
                </a:lnTo>
                <a:close/>
              </a:path>
            </a:pathLst>
          </a:custGeom>
          <a:blipFill>
            <a:blip r:embed="rId2"/>
            <a:stretch>
              <a:fillRect l="0" t="-4617" r="0" b="-9853"/>
            </a:stretch>
          </a:blipFill>
        </p:spPr>
      </p:sp>
      <p:sp>
        <p:nvSpPr>
          <p:cNvPr name="Freeform 3" id="3"/>
          <p:cNvSpPr/>
          <p:nvPr/>
        </p:nvSpPr>
        <p:spPr>
          <a:xfrm flipH="false" flipV="false" rot="0">
            <a:off x="10476850" y="2676852"/>
            <a:ext cx="7630694" cy="7092509"/>
          </a:xfrm>
          <a:custGeom>
            <a:avLst/>
            <a:gdLst/>
            <a:ahLst/>
            <a:cxnLst/>
            <a:rect r="r" b="b" t="t" l="l"/>
            <a:pathLst>
              <a:path h="7092509" w="7630694">
                <a:moveTo>
                  <a:pt x="0" y="0"/>
                </a:moveTo>
                <a:lnTo>
                  <a:pt x="7630695" y="0"/>
                </a:lnTo>
                <a:lnTo>
                  <a:pt x="7630695" y="7092510"/>
                </a:lnTo>
                <a:lnTo>
                  <a:pt x="0" y="7092510"/>
                </a:lnTo>
                <a:lnTo>
                  <a:pt x="0" y="0"/>
                </a:lnTo>
                <a:close/>
              </a:path>
            </a:pathLst>
          </a:custGeom>
          <a:blipFill>
            <a:blip r:embed="rId3"/>
            <a:stretch>
              <a:fillRect l="0" t="0" r="0" b="0"/>
            </a:stretch>
          </a:blipFill>
          <a:ln cap="sq">
            <a:noFill/>
            <a:prstDash val="solid"/>
            <a:miter/>
          </a:ln>
        </p:spPr>
      </p:sp>
      <p:sp>
        <p:nvSpPr>
          <p:cNvPr name="TextBox 4" id="4"/>
          <p:cNvSpPr txBox="true"/>
          <p:nvPr/>
        </p:nvSpPr>
        <p:spPr>
          <a:xfrm rot="0">
            <a:off x="0" y="1054735"/>
            <a:ext cx="16230600" cy="80632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Times New Roman"/>
                <a:ea typeface="Times New Roman"/>
                <a:cs typeface="Times New Roman"/>
                <a:sym typeface="Times New Roman"/>
              </a:rPr>
              <a:t>The I2C single master has been designed in Verilog and simulated in simulator tool EDA playground, which is used to verify the design functioning. This design works for both read and write cycle.</a:t>
            </a:r>
          </a:p>
          <a:p>
            <a:pPr algn="l">
              <a:lnSpc>
                <a:spcPts val="3919"/>
              </a:lnSpc>
            </a:pPr>
          </a:p>
          <a:p>
            <a:pPr algn="l">
              <a:lnSpc>
                <a:spcPts val="3919"/>
              </a:lnSpc>
            </a:pPr>
          </a:p>
          <a:p>
            <a:pPr algn="l">
              <a:lnSpc>
                <a:spcPts val="4339"/>
              </a:lnSpc>
            </a:pPr>
            <a:r>
              <a:rPr lang="en-US" sz="3099">
                <a:solidFill>
                  <a:srgbClr val="000000"/>
                </a:solidFill>
                <a:latin typeface="Times New Roman"/>
                <a:ea typeface="Times New Roman"/>
                <a:cs typeface="Times New Roman"/>
                <a:sym typeface="Times New Roman"/>
              </a:rPr>
              <a:t>   </a:t>
            </a:r>
            <a:r>
              <a:rPr lang="en-US" b="true" sz="3099">
                <a:solidFill>
                  <a:srgbClr val="000000"/>
                </a:solidFill>
                <a:latin typeface="Times New Roman Bold"/>
                <a:ea typeface="Times New Roman Bold"/>
                <a:cs typeface="Times New Roman Bold"/>
                <a:sym typeface="Times New Roman Bold"/>
              </a:rPr>
              <a:t>Prerequisites :</a:t>
            </a:r>
          </a:p>
          <a:p>
            <a:pPr algn="l" marL="604519" indent="-302260" lvl="1">
              <a:lnSpc>
                <a:spcPts val="3919"/>
              </a:lnSpc>
              <a:buFont typeface="Arial"/>
              <a:buChar char="•"/>
            </a:pPr>
            <a:r>
              <a:rPr lang="en-US" sz="2799">
                <a:solidFill>
                  <a:srgbClr val="000000"/>
                </a:solidFill>
                <a:latin typeface="Times New Roman"/>
                <a:ea typeface="Times New Roman"/>
                <a:cs typeface="Times New Roman"/>
                <a:sym typeface="Times New Roman"/>
              </a:rPr>
              <a:t>Eda Playground</a:t>
            </a:r>
            <a:r>
              <a:rPr lang="en-US" sz="2799">
                <a:solidFill>
                  <a:srgbClr val="000000"/>
                </a:solidFill>
                <a:latin typeface="Times New Roman"/>
                <a:ea typeface="Times New Roman"/>
                <a:cs typeface="Times New Roman"/>
                <a:sym typeface="Times New Roman"/>
              </a:rPr>
              <a:t> for simulation</a:t>
            </a:r>
          </a:p>
          <a:p>
            <a:pPr algn="l" marL="604519" indent="-302260" lvl="1">
              <a:lnSpc>
                <a:spcPts val="3919"/>
              </a:lnSpc>
              <a:buFont typeface="Arial"/>
              <a:buChar char="•"/>
            </a:pPr>
            <a:r>
              <a:rPr lang="en-US" sz="2799">
                <a:solidFill>
                  <a:srgbClr val="000000"/>
                </a:solidFill>
                <a:latin typeface="Times New Roman"/>
                <a:ea typeface="Times New Roman"/>
                <a:cs typeface="Times New Roman"/>
                <a:sym typeface="Times New Roman"/>
              </a:rPr>
              <a:t>Xilinx 14.1 or later for synthesis (if FPGA implementation</a:t>
            </a:r>
          </a:p>
          <a:p>
            <a:pPr algn="l">
              <a:lnSpc>
                <a:spcPts val="3919"/>
              </a:lnSpc>
            </a:pPr>
            <a:r>
              <a:rPr lang="en-US" sz="2799">
                <a:solidFill>
                  <a:srgbClr val="000000"/>
                </a:solidFill>
                <a:latin typeface="Times New Roman"/>
                <a:ea typeface="Times New Roman"/>
                <a:cs typeface="Times New Roman"/>
                <a:sym typeface="Times New Roman"/>
              </a:rPr>
              <a:t>       is intended)</a:t>
            </a:r>
          </a:p>
          <a:p>
            <a:pPr algn="l">
              <a:lnSpc>
                <a:spcPts val="4339"/>
              </a:lnSpc>
            </a:pPr>
            <a:r>
              <a:rPr lang="en-US" sz="3099">
                <a:solidFill>
                  <a:srgbClr val="000000"/>
                </a:solidFill>
                <a:latin typeface="Times New Roman"/>
                <a:ea typeface="Times New Roman"/>
                <a:cs typeface="Times New Roman"/>
                <a:sym typeface="Times New Roman"/>
              </a:rPr>
              <a:t>   </a:t>
            </a:r>
            <a:r>
              <a:rPr lang="en-US" b="true" sz="3099">
                <a:solidFill>
                  <a:srgbClr val="000000"/>
                </a:solidFill>
                <a:latin typeface="Times New Roman Bold"/>
                <a:ea typeface="Times New Roman Bold"/>
                <a:cs typeface="Times New Roman Bold"/>
                <a:sym typeface="Times New Roman Bold"/>
              </a:rPr>
              <a:t>Steps to Run :</a:t>
            </a:r>
          </a:p>
          <a:p>
            <a:pPr algn="l" marL="604519" indent="-302260" lvl="1">
              <a:lnSpc>
                <a:spcPts val="3919"/>
              </a:lnSpc>
              <a:buAutoNum type="arabicPeriod" startAt="1"/>
            </a:pPr>
            <a:r>
              <a:rPr lang="en-US" sz="2799">
                <a:solidFill>
                  <a:srgbClr val="000000"/>
                </a:solidFill>
                <a:latin typeface="Times New Roman"/>
                <a:ea typeface="Times New Roman"/>
                <a:cs typeface="Times New Roman"/>
                <a:sym typeface="Times New Roman"/>
              </a:rPr>
              <a:t>Simulation: Use I2C_tb.v in Eda playground to verify the design.</a:t>
            </a:r>
          </a:p>
          <a:p>
            <a:pPr algn="l" marL="604519" indent="-302260" lvl="1">
              <a:lnSpc>
                <a:spcPts val="3919"/>
              </a:lnSpc>
              <a:buAutoNum type="arabicPeriod" startAt="1"/>
            </a:pPr>
            <a:r>
              <a:rPr lang="en-US" sz="2799">
                <a:solidFill>
                  <a:srgbClr val="000000"/>
                </a:solidFill>
                <a:latin typeface="Times New Roman"/>
                <a:ea typeface="Times New Roman"/>
                <a:cs typeface="Times New Roman"/>
                <a:sym typeface="Times New Roman"/>
              </a:rPr>
              <a:t>Synthesis (Optional): Load I2C_Master_Dut.v into Xilinx </a:t>
            </a:r>
          </a:p>
          <a:p>
            <a:pPr algn="l">
              <a:lnSpc>
                <a:spcPts val="3919"/>
              </a:lnSpc>
            </a:pPr>
            <a:r>
              <a:rPr lang="en-US" sz="2799">
                <a:solidFill>
                  <a:srgbClr val="000000"/>
                </a:solidFill>
                <a:latin typeface="Times New Roman"/>
                <a:ea typeface="Times New Roman"/>
                <a:cs typeface="Times New Roman"/>
                <a:sym typeface="Times New Roman"/>
              </a:rPr>
              <a:t>      </a:t>
            </a:r>
            <a:r>
              <a:rPr lang="en-US" sz="2799">
                <a:solidFill>
                  <a:srgbClr val="000000"/>
                </a:solidFill>
                <a:latin typeface="Times New Roman"/>
                <a:ea typeface="Times New Roman"/>
                <a:cs typeface="Times New Roman"/>
                <a:sym typeface="Times New Roman"/>
              </a:rPr>
              <a:t>for synthesis on FPGA.</a:t>
            </a:r>
          </a:p>
          <a:p>
            <a:pPr algn="l">
              <a:lnSpc>
                <a:spcPts val="3919"/>
              </a:lnSpc>
            </a:pPr>
          </a:p>
          <a:p>
            <a:pPr algn="l">
              <a:lnSpc>
                <a:spcPts val="3919"/>
              </a:lnSpc>
            </a:pPr>
          </a:p>
          <a:p>
            <a:pPr algn="l">
              <a:lnSpc>
                <a:spcPts val="3919"/>
              </a:lnSpc>
            </a:pPr>
          </a:p>
          <a:p>
            <a:pPr algn="l">
              <a:lnSpc>
                <a:spcPts val="3919"/>
              </a:lnSpc>
            </a:pPr>
          </a:p>
        </p:txBody>
      </p:sp>
      <p:sp>
        <p:nvSpPr>
          <p:cNvPr name="TextBox 5" id="5"/>
          <p:cNvSpPr txBox="true"/>
          <p:nvPr/>
        </p:nvSpPr>
        <p:spPr>
          <a:xfrm rot="0">
            <a:off x="2528220" y="-22812"/>
            <a:ext cx="12520687" cy="922705"/>
          </a:xfrm>
          <a:prstGeom prst="rect">
            <a:avLst/>
          </a:prstGeom>
        </p:spPr>
        <p:txBody>
          <a:bodyPr anchor="t" rtlCol="false" tIns="0" lIns="0" bIns="0" rIns="0">
            <a:spAutoFit/>
          </a:bodyPr>
          <a:lstStyle/>
          <a:p>
            <a:pPr algn="ctr">
              <a:lnSpc>
                <a:spcPts val="6892"/>
              </a:lnSpc>
              <a:spcBef>
                <a:spcPct val="0"/>
              </a:spcBef>
            </a:pPr>
            <a:r>
              <a:rPr lang="en-US" b="true" sz="4923">
                <a:solidFill>
                  <a:srgbClr val="70AEDD"/>
                </a:solidFill>
                <a:latin typeface="Times New Roman Bold"/>
                <a:ea typeface="Times New Roman Bold"/>
                <a:cs typeface="Times New Roman Bold"/>
                <a:sym typeface="Times New Roman Bold"/>
              </a:rPr>
              <a:t>SIMULATION AND VERIFICATION</a:t>
            </a:r>
          </a:p>
        </p:txBody>
      </p:sp>
      <p:sp>
        <p:nvSpPr>
          <p:cNvPr name="TextBox 6" id="6"/>
          <p:cNvSpPr txBox="true"/>
          <p:nvPr/>
        </p:nvSpPr>
        <p:spPr>
          <a:xfrm rot="0">
            <a:off x="236204" y="7371201"/>
            <a:ext cx="9843973" cy="1887099"/>
          </a:xfrm>
          <a:prstGeom prst="rect">
            <a:avLst/>
          </a:prstGeom>
        </p:spPr>
        <p:txBody>
          <a:bodyPr anchor="t" rtlCol="false" tIns="0" lIns="0" bIns="0" rIns="0">
            <a:spAutoFit/>
          </a:bodyPr>
          <a:lstStyle/>
          <a:p>
            <a:pPr algn="l">
              <a:lnSpc>
                <a:spcPts val="3764"/>
              </a:lnSpc>
            </a:pPr>
            <a:r>
              <a:rPr lang="en-US" sz="2688">
                <a:solidFill>
                  <a:srgbClr val="000000"/>
                </a:solidFill>
                <a:latin typeface="Times New Roman"/>
                <a:ea typeface="Times New Roman"/>
                <a:cs typeface="Times New Roman"/>
                <a:sym typeface="Times New Roman"/>
              </a:rPr>
              <a:t>These are some of the test cases verified using the I2C Master : </a:t>
            </a:r>
          </a:p>
          <a:p>
            <a:pPr algn="l" marL="558640" indent="-279320" lvl="1">
              <a:lnSpc>
                <a:spcPts val="3622"/>
              </a:lnSpc>
              <a:buAutoNum type="arabicPeriod" startAt="1"/>
            </a:pPr>
            <a:r>
              <a:rPr lang="en-US" sz="2587">
                <a:solidFill>
                  <a:srgbClr val="000000"/>
                </a:solidFill>
                <a:latin typeface="Times New Roman"/>
                <a:ea typeface="Times New Roman"/>
                <a:cs typeface="Times New Roman"/>
                <a:sym typeface="Times New Roman"/>
              </a:rPr>
              <a:t>Read write operation</a:t>
            </a:r>
          </a:p>
          <a:p>
            <a:pPr algn="l" marL="583880" indent="-291940" lvl="1">
              <a:lnSpc>
                <a:spcPts val="3786"/>
              </a:lnSpc>
              <a:buAutoNum type="arabicPeriod" startAt="1"/>
            </a:pPr>
            <a:r>
              <a:rPr lang="en-US" sz="2704">
                <a:solidFill>
                  <a:srgbClr val="000000"/>
                </a:solidFill>
                <a:latin typeface="Times New Roman"/>
                <a:ea typeface="Times New Roman"/>
                <a:cs typeface="Times New Roman"/>
                <a:sym typeface="Times New Roman"/>
              </a:rPr>
              <a:t>Second write </a:t>
            </a:r>
          </a:p>
          <a:p>
            <a:pPr algn="l" marL="533399" indent="-266699" lvl="1">
              <a:lnSpc>
                <a:spcPts val="3458"/>
              </a:lnSpc>
              <a:spcBef>
                <a:spcPct val="0"/>
              </a:spcBef>
              <a:buAutoNum type="arabicPeriod" startAt="1"/>
            </a:pPr>
            <a:r>
              <a:rPr lang="en-US" sz="2470">
                <a:solidFill>
                  <a:srgbClr val="000000"/>
                </a:solidFill>
                <a:latin typeface="Times New Roman"/>
                <a:ea typeface="Times New Roman"/>
                <a:cs typeface="Times New Roman"/>
                <a:sym typeface="Times New Roman"/>
              </a:rPr>
              <a:t>Nack response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5616322" y="248172"/>
            <a:ext cx="2491223" cy="780528"/>
          </a:xfrm>
          <a:custGeom>
            <a:avLst/>
            <a:gdLst/>
            <a:ahLst/>
            <a:cxnLst/>
            <a:rect r="r" b="b" t="t" l="l"/>
            <a:pathLst>
              <a:path h="780528" w="2491223">
                <a:moveTo>
                  <a:pt x="0" y="0"/>
                </a:moveTo>
                <a:lnTo>
                  <a:pt x="2491223" y="0"/>
                </a:lnTo>
                <a:lnTo>
                  <a:pt x="2491223" y="780528"/>
                </a:lnTo>
                <a:lnTo>
                  <a:pt x="0" y="780528"/>
                </a:lnTo>
                <a:lnTo>
                  <a:pt x="0" y="0"/>
                </a:lnTo>
                <a:close/>
              </a:path>
            </a:pathLst>
          </a:custGeom>
          <a:blipFill>
            <a:blip r:embed="rId2"/>
            <a:stretch>
              <a:fillRect l="0" t="-4617" r="0" b="-9853"/>
            </a:stretch>
          </a:blipFill>
        </p:spPr>
      </p:sp>
      <p:sp>
        <p:nvSpPr>
          <p:cNvPr name="Freeform 3" id="3"/>
          <p:cNvSpPr/>
          <p:nvPr/>
        </p:nvSpPr>
        <p:spPr>
          <a:xfrm flipH="false" flipV="false" rot="0">
            <a:off x="455255" y="1513457"/>
            <a:ext cx="17377490" cy="3493905"/>
          </a:xfrm>
          <a:custGeom>
            <a:avLst/>
            <a:gdLst/>
            <a:ahLst/>
            <a:cxnLst/>
            <a:rect r="r" b="b" t="t" l="l"/>
            <a:pathLst>
              <a:path h="3493905" w="17377490">
                <a:moveTo>
                  <a:pt x="0" y="0"/>
                </a:moveTo>
                <a:lnTo>
                  <a:pt x="17377490" y="0"/>
                </a:lnTo>
                <a:lnTo>
                  <a:pt x="17377490" y="3493904"/>
                </a:lnTo>
                <a:lnTo>
                  <a:pt x="0" y="3493904"/>
                </a:lnTo>
                <a:lnTo>
                  <a:pt x="0" y="0"/>
                </a:lnTo>
                <a:close/>
              </a:path>
            </a:pathLst>
          </a:custGeom>
          <a:blipFill>
            <a:blip r:embed="rId3"/>
            <a:stretch>
              <a:fillRect l="0" t="-9683" r="0" b="-9683"/>
            </a:stretch>
          </a:blipFill>
        </p:spPr>
      </p:sp>
      <p:sp>
        <p:nvSpPr>
          <p:cNvPr name="Freeform 4" id="4"/>
          <p:cNvSpPr/>
          <p:nvPr/>
        </p:nvSpPr>
        <p:spPr>
          <a:xfrm flipH="false" flipV="false" rot="0">
            <a:off x="2862124" y="5143500"/>
            <a:ext cx="11882315" cy="2779825"/>
          </a:xfrm>
          <a:custGeom>
            <a:avLst/>
            <a:gdLst/>
            <a:ahLst/>
            <a:cxnLst/>
            <a:rect r="r" b="b" t="t" l="l"/>
            <a:pathLst>
              <a:path h="2779825" w="11882315">
                <a:moveTo>
                  <a:pt x="0" y="0"/>
                </a:moveTo>
                <a:lnTo>
                  <a:pt x="11882315" y="0"/>
                </a:lnTo>
                <a:lnTo>
                  <a:pt x="11882315" y="2779825"/>
                </a:lnTo>
                <a:lnTo>
                  <a:pt x="0" y="2779825"/>
                </a:lnTo>
                <a:lnTo>
                  <a:pt x="0" y="0"/>
                </a:lnTo>
                <a:close/>
              </a:path>
            </a:pathLst>
          </a:custGeom>
          <a:blipFill>
            <a:blip r:embed="rId4"/>
            <a:stretch>
              <a:fillRect l="0" t="-18108" r="-1615" b="-18108"/>
            </a:stretch>
          </a:blipFill>
        </p:spPr>
      </p:sp>
      <p:sp>
        <p:nvSpPr>
          <p:cNvPr name="TextBox 5" id="5"/>
          <p:cNvSpPr txBox="true"/>
          <p:nvPr/>
        </p:nvSpPr>
        <p:spPr>
          <a:xfrm rot="0">
            <a:off x="3631218" y="57672"/>
            <a:ext cx="10344128" cy="978649"/>
          </a:xfrm>
          <a:prstGeom prst="rect">
            <a:avLst/>
          </a:prstGeom>
        </p:spPr>
        <p:txBody>
          <a:bodyPr anchor="t" rtlCol="false" tIns="0" lIns="0" bIns="0" rIns="0">
            <a:spAutoFit/>
          </a:bodyPr>
          <a:lstStyle/>
          <a:p>
            <a:pPr algn="ctr">
              <a:lnSpc>
                <a:spcPts val="7297"/>
              </a:lnSpc>
              <a:spcBef>
                <a:spcPct val="0"/>
              </a:spcBef>
            </a:pPr>
            <a:r>
              <a:rPr lang="en-US" b="true" sz="5212">
                <a:solidFill>
                  <a:srgbClr val="70AEDD"/>
                </a:solidFill>
                <a:latin typeface="Times New Roman Bold"/>
                <a:ea typeface="Times New Roman Bold"/>
                <a:cs typeface="Times New Roman Bold"/>
                <a:sym typeface="Times New Roman Bold"/>
              </a:rPr>
              <a:t>RESULTS AND OBSERVATIONS</a:t>
            </a:r>
          </a:p>
        </p:txBody>
      </p:sp>
      <p:sp>
        <p:nvSpPr>
          <p:cNvPr name="TextBox 6" id="6"/>
          <p:cNvSpPr txBox="true"/>
          <p:nvPr/>
        </p:nvSpPr>
        <p:spPr>
          <a:xfrm rot="0">
            <a:off x="0" y="8368046"/>
            <a:ext cx="17606563" cy="1819926"/>
          </a:xfrm>
          <a:prstGeom prst="rect">
            <a:avLst/>
          </a:prstGeom>
        </p:spPr>
        <p:txBody>
          <a:bodyPr anchor="t" rtlCol="false" tIns="0" lIns="0" bIns="0" rIns="0">
            <a:spAutoFit/>
          </a:bodyPr>
          <a:lstStyle/>
          <a:p>
            <a:pPr algn="l" marL="723128" indent="-361564" lvl="1">
              <a:lnSpc>
                <a:spcPts val="4689"/>
              </a:lnSpc>
              <a:buFont typeface="Arial"/>
              <a:buChar char="•"/>
            </a:pPr>
            <a:r>
              <a:rPr lang="en-US" sz="3349">
                <a:solidFill>
                  <a:srgbClr val="000000"/>
                </a:solidFill>
                <a:latin typeface="Times New Roman"/>
                <a:ea typeface="Times New Roman"/>
                <a:cs typeface="Times New Roman"/>
                <a:sym typeface="Times New Roman"/>
              </a:rPr>
              <a:t>Simulations in Eda Playground validate the design's functionality across various scenarios, confirming that the master accurately initiates, transfers, and terminates communication as per the I2C protocol.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5616322" y="248172"/>
            <a:ext cx="2491223" cy="780528"/>
          </a:xfrm>
          <a:custGeom>
            <a:avLst/>
            <a:gdLst/>
            <a:ahLst/>
            <a:cxnLst/>
            <a:rect r="r" b="b" t="t" l="l"/>
            <a:pathLst>
              <a:path h="780528" w="2491223">
                <a:moveTo>
                  <a:pt x="0" y="0"/>
                </a:moveTo>
                <a:lnTo>
                  <a:pt x="2491223" y="0"/>
                </a:lnTo>
                <a:lnTo>
                  <a:pt x="2491223" y="780528"/>
                </a:lnTo>
                <a:lnTo>
                  <a:pt x="0" y="780528"/>
                </a:lnTo>
                <a:lnTo>
                  <a:pt x="0" y="0"/>
                </a:lnTo>
                <a:close/>
              </a:path>
            </a:pathLst>
          </a:custGeom>
          <a:blipFill>
            <a:blip r:embed="rId2"/>
            <a:stretch>
              <a:fillRect l="0" t="-4617" r="0" b="-9853"/>
            </a:stretch>
          </a:blipFill>
        </p:spPr>
      </p:sp>
      <p:sp>
        <p:nvSpPr>
          <p:cNvPr name="TextBox 3" id="3"/>
          <p:cNvSpPr txBox="true"/>
          <p:nvPr/>
        </p:nvSpPr>
        <p:spPr>
          <a:xfrm rot="0">
            <a:off x="0" y="57672"/>
            <a:ext cx="15431145" cy="1799590"/>
          </a:xfrm>
          <a:prstGeom prst="rect">
            <a:avLst/>
          </a:prstGeom>
        </p:spPr>
        <p:txBody>
          <a:bodyPr anchor="t" rtlCol="false" tIns="0" lIns="0" bIns="0" rIns="0">
            <a:spAutoFit/>
          </a:bodyPr>
          <a:lstStyle/>
          <a:p>
            <a:pPr algn="ctr">
              <a:lnSpc>
                <a:spcPts val="6859"/>
              </a:lnSpc>
            </a:pPr>
            <a:r>
              <a:rPr lang="en-US" sz="4899" b="true">
                <a:solidFill>
                  <a:srgbClr val="70AEDD"/>
                </a:solidFill>
                <a:latin typeface="Times New Roman Bold"/>
                <a:ea typeface="Times New Roman Bold"/>
                <a:cs typeface="Times New Roman Bold"/>
                <a:sym typeface="Times New Roman Bold"/>
              </a:rPr>
              <a:t>CONCLUSION AND FUTURE SCOPE</a:t>
            </a:r>
          </a:p>
          <a:p>
            <a:pPr algn="ctr">
              <a:lnSpc>
                <a:spcPts val="6859"/>
              </a:lnSpc>
              <a:spcBef>
                <a:spcPct val="0"/>
              </a:spcBef>
            </a:pPr>
          </a:p>
        </p:txBody>
      </p:sp>
      <p:sp>
        <p:nvSpPr>
          <p:cNvPr name="TextBox 4" id="4"/>
          <p:cNvSpPr txBox="true"/>
          <p:nvPr/>
        </p:nvSpPr>
        <p:spPr>
          <a:xfrm rot="0">
            <a:off x="641315" y="1361423"/>
            <a:ext cx="17005370" cy="9223375"/>
          </a:xfrm>
          <a:prstGeom prst="rect">
            <a:avLst/>
          </a:prstGeom>
        </p:spPr>
        <p:txBody>
          <a:bodyPr anchor="t" rtlCol="false" tIns="0" lIns="0" bIns="0" rIns="0">
            <a:spAutoFit/>
          </a:bodyPr>
          <a:lstStyle/>
          <a:p>
            <a:pPr algn="l" marL="863603" indent="-431801" lvl="1">
              <a:lnSpc>
                <a:spcPts val="5600"/>
              </a:lnSpc>
              <a:buFont typeface="Arial"/>
              <a:buChar char="•"/>
            </a:pPr>
            <a:r>
              <a:rPr lang="en-US" sz="4000">
                <a:solidFill>
                  <a:srgbClr val="000000"/>
                </a:solidFill>
                <a:latin typeface="Times New Roman"/>
                <a:ea typeface="Times New Roman"/>
                <a:cs typeface="Times New Roman"/>
                <a:sym typeface="Times New Roman"/>
              </a:rPr>
              <a:t>The I2C Master project successfully established reliable communication between master and slave devices, proving its effectiveness for embedded applications.</a:t>
            </a:r>
          </a:p>
          <a:p>
            <a:pPr algn="l">
              <a:lnSpc>
                <a:spcPts val="5599"/>
              </a:lnSpc>
            </a:pPr>
            <a:r>
              <a:rPr lang="en-US" sz="3999">
                <a:solidFill>
                  <a:srgbClr val="000000"/>
                </a:solidFill>
                <a:latin typeface="Times New Roman"/>
                <a:ea typeface="Times New Roman"/>
                <a:cs typeface="Times New Roman"/>
                <a:sym typeface="Times New Roman"/>
              </a:rPr>
              <a:t>  </a:t>
            </a:r>
            <a:r>
              <a:rPr lang="en-US" b="true" sz="3999">
                <a:solidFill>
                  <a:srgbClr val="000000"/>
                </a:solidFill>
                <a:latin typeface="Times New Roman Bold"/>
                <a:ea typeface="Times New Roman Bold"/>
                <a:cs typeface="Times New Roman Bold"/>
                <a:sym typeface="Times New Roman Bold"/>
              </a:rPr>
              <a:t>Future Improvements</a:t>
            </a:r>
            <a:r>
              <a:rPr lang="en-US" sz="3999">
                <a:solidFill>
                  <a:srgbClr val="000000"/>
                </a:solidFill>
                <a:latin typeface="Times New Roman"/>
                <a:ea typeface="Times New Roman"/>
                <a:cs typeface="Times New Roman"/>
                <a:sym typeface="Times New Roman"/>
              </a:rPr>
              <a:t>:</a:t>
            </a:r>
          </a:p>
          <a:p>
            <a:pPr algn="l" marL="863596" indent="-431798" lvl="1">
              <a:lnSpc>
                <a:spcPts val="5599"/>
              </a:lnSpc>
              <a:buFont typeface="Arial"/>
              <a:buChar char="•"/>
            </a:pPr>
            <a:r>
              <a:rPr lang="en-US" b="true" sz="3999">
                <a:solidFill>
                  <a:srgbClr val="000000"/>
                </a:solidFill>
                <a:latin typeface="Times New Roman Bold"/>
                <a:ea typeface="Times New Roman Bold"/>
                <a:cs typeface="Times New Roman Bold"/>
                <a:sym typeface="Times New Roman Bold"/>
              </a:rPr>
              <a:t>Multi-Master Support:</a:t>
            </a:r>
            <a:r>
              <a:rPr lang="en-US" sz="3999">
                <a:solidFill>
                  <a:srgbClr val="000000"/>
                </a:solidFill>
                <a:latin typeface="Times New Roman"/>
                <a:ea typeface="Times New Roman"/>
                <a:cs typeface="Times New Roman"/>
                <a:sym typeface="Times New Roman"/>
              </a:rPr>
              <a:t> Enable multiple masters on the same bus for enhanced flexibility.</a:t>
            </a:r>
          </a:p>
          <a:p>
            <a:pPr algn="l" marL="863596" indent="-431798" lvl="1">
              <a:lnSpc>
                <a:spcPts val="5599"/>
              </a:lnSpc>
              <a:buFont typeface="Arial"/>
              <a:buChar char="•"/>
            </a:pPr>
            <a:r>
              <a:rPr lang="en-US" b="true" sz="3999">
                <a:solidFill>
                  <a:srgbClr val="000000"/>
                </a:solidFill>
                <a:latin typeface="Times New Roman Bold"/>
                <a:ea typeface="Times New Roman Bold"/>
                <a:cs typeface="Times New Roman Bold"/>
                <a:sym typeface="Times New Roman Bold"/>
              </a:rPr>
              <a:t>Enhanced Error-Handling:</a:t>
            </a:r>
            <a:r>
              <a:rPr lang="en-US" sz="3999">
                <a:solidFill>
                  <a:srgbClr val="000000"/>
                </a:solidFill>
                <a:latin typeface="Times New Roman"/>
                <a:ea typeface="Times New Roman"/>
                <a:cs typeface="Times New Roman"/>
                <a:sym typeface="Times New Roman"/>
              </a:rPr>
              <a:t> Add features to manage bus errors and improve reliability.</a:t>
            </a:r>
          </a:p>
          <a:p>
            <a:pPr algn="l">
              <a:lnSpc>
                <a:spcPts val="5600"/>
              </a:lnSpc>
            </a:pPr>
            <a:r>
              <a:rPr lang="en-US" sz="4000">
                <a:solidFill>
                  <a:srgbClr val="000000"/>
                </a:solidFill>
                <a:latin typeface="Times New Roman"/>
                <a:ea typeface="Times New Roman"/>
                <a:cs typeface="Times New Roman"/>
                <a:sym typeface="Times New Roman"/>
              </a:rPr>
              <a:t>  </a:t>
            </a:r>
            <a:r>
              <a:rPr lang="en-US" b="true" sz="4000">
                <a:solidFill>
                  <a:srgbClr val="000000"/>
                </a:solidFill>
                <a:latin typeface="Times New Roman Bold"/>
                <a:ea typeface="Times New Roman Bold"/>
                <a:cs typeface="Times New Roman Bold"/>
                <a:sym typeface="Times New Roman Bold"/>
              </a:rPr>
              <a:t>Applications: </a:t>
            </a:r>
          </a:p>
          <a:p>
            <a:pPr algn="l" marL="863603" indent="-431801" lvl="1">
              <a:lnSpc>
                <a:spcPts val="5600"/>
              </a:lnSpc>
              <a:buFont typeface="Arial"/>
              <a:buChar char="•"/>
            </a:pPr>
            <a:r>
              <a:rPr lang="en-US" b="true" sz="4000">
                <a:solidFill>
                  <a:srgbClr val="000000"/>
                </a:solidFill>
                <a:latin typeface="Times New Roman Bold"/>
                <a:ea typeface="Times New Roman Bold"/>
                <a:cs typeface="Times New Roman Bold"/>
                <a:sym typeface="Times New Roman Bold"/>
              </a:rPr>
              <a:t> </a:t>
            </a:r>
            <a:r>
              <a:rPr lang="en-US" sz="4000">
                <a:solidFill>
                  <a:srgbClr val="000000"/>
                </a:solidFill>
                <a:latin typeface="Times New Roman"/>
                <a:ea typeface="Times New Roman"/>
                <a:cs typeface="Times New Roman"/>
                <a:sym typeface="Times New Roman"/>
              </a:rPr>
              <a:t>Ideal for embedded systems needing sensor integration, display control, or  memory access, such as IoT devices, environmental monitors, and robotics.</a:t>
            </a:r>
          </a:p>
          <a:p>
            <a:pPr algn="l">
              <a:lnSpc>
                <a:spcPts val="560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5616322" y="248172"/>
            <a:ext cx="2491223" cy="780528"/>
          </a:xfrm>
          <a:custGeom>
            <a:avLst/>
            <a:gdLst/>
            <a:ahLst/>
            <a:cxnLst/>
            <a:rect r="r" b="b" t="t" l="l"/>
            <a:pathLst>
              <a:path h="780528" w="2491223">
                <a:moveTo>
                  <a:pt x="0" y="0"/>
                </a:moveTo>
                <a:lnTo>
                  <a:pt x="2491223" y="0"/>
                </a:lnTo>
                <a:lnTo>
                  <a:pt x="2491223" y="780528"/>
                </a:lnTo>
                <a:lnTo>
                  <a:pt x="0" y="780528"/>
                </a:lnTo>
                <a:lnTo>
                  <a:pt x="0" y="0"/>
                </a:lnTo>
                <a:close/>
              </a:path>
            </a:pathLst>
          </a:custGeom>
          <a:blipFill>
            <a:blip r:embed="rId2"/>
            <a:stretch>
              <a:fillRect l="0" t="-4617" r="0" b="-9853"/>
            </a:stretch>
          </a:blipFill>
        </p:spPr>
      </p:sp>
      <p:sp>
        <p:nvSpPr>
          <p:cNvPr name="TextBox 3" id="3"/>
          <p:cNvSpPr txBox="true"/>
          <p:nvPr/>
        </p:nvSpPr>
        <p:spPr>
          <a:xfrm rot="0">
            <a:off x="2393043" y="292100"/>
            <a:ext cx="10460113" cy="1426210"/>
          </a:xfrm>
          <a:prstGeom prst="rect">
            <a:avLst/>
          </a:prstGeom>
        </p:spPr>
        <p:txBody>
          <a:bodyPr anchor="t" rtlCol="false" tIns="0" lIns="0" bIns="0" rIns="0">
            <a:spAutoFit/>
          </a:bodyPr>
          <a:lstStyle/>
          <a:p>
            <a:pPr algn="ctr">
              <a:lnSpc>
                <a:spcPts val="5879"/>
              </a:lnSpc>
            </a:pPr>
            <a:r>
              <a:rPr lang="en-US" sz="4199" b="true">
                <a:solidFill>
                  <a:srgbClr val="70AEDD"/>
                </a:solidFill>
                <a:latin typeface="Times New Roman Bold"/>
                <a:ea typeface="Times New Roman Bold"/>
                <a:cs typeface="Times New Roman Bold"/>
                <a:sym typeface="Times New Roman Bold"/>
              </a:rPr>
              <a:t>CHALLENGES FACED</a:t>
            </a:r>
          </a:p>
          <a:p>
            <a:pPr algn="ctr">
              <a:lnSpc>
                <a:spcPts val="4900"/>
              </a:lnSpc>
              <a:spcBef>
                <a:spcPct val="0"/>
              </a:spcBef>
            </a:pPr>
          </a:p>
        </p:txBody>
      </p:sp>
      <p:sp>
        <p:nvSpPr>
          <p:cNvPr name="TextBox 4" id="4"/>
          <p:cNvSpPr txBox="true"/>
          <p:nvPr/>
        </p:nvSpPr>
        <p:spPr>
          <a:xfrm rot="0">
            <a:off x="243667" y="1392043"/>
            <a:ext cx="18044333" cy="3435350"/>
          </a:xfrm>
          <a:prstGeom prst="rect">
            <a:avLst/>
          </a:prstGeom>
        </p:spPr>
        <p:txBody>
          <a:bodyPr anchor="t" rtlCol="false" tIns="0" lIns="0" bIns="0" rIns="0">
            <a:spAutoFit/>
          </a:bodyPr>
          <a:lstStyle/>
          <a:p>
            <a:pPr algn="l">
              <a:lnSpc>
                <a:spcPts val="5599"/>
              </a:lnSpc>
              <a:spcBef>
                <a:spcPct val="0"/>
              </a:spcBef>
            </a:pPr>
            <a:r>
              <a:rPr lang="en-US" b="true" sz="3999">
                <a:solidFill>
                  <a:srgbClr val="000000"/>
                </a:solidFill>
                <a:latin typeface="Times New Roman Bold"/>
                <a:ea typeface="Times New Roman Bold"/>
                <a:cs typeface="Times New Roman Bold"/>
                <a:sym typeface="Times New Roman Bold"/>
              </a:rPr>
              <a:t>1.</a:t>
            </a:r>
            <a:r>
              <a:rPr lang="en-US" b="true" sz="3999">
                <a:solidFill>
                  <a:srgbClr val="000000"/>
                </a:solidFill>
                <a:latin typeface="Times New Roman Bold"/>
                <a:ea typeface="Times New Roman Bold"/>
                <a:cs typeface="Times New Roman Bold"/>
                <a:sym typeface="Times New Roman Bold"/>
              </a:rPr>
              <a:t>Timing Issues:</a:t>
            </a:r>
          </a:p>
          <a:p>
            <a:pPr algn="l">
              <a:lnSpc>
                <a:spcPts val="4200"/>
              </a:lnSpc>
              <a:spcBef>
                <a:spcPct val="0"/>
              </a:spcBef>
            </a:pPr>
          </a:p>
          <a:p>
            <a:pPr algn="l">
              <a:lnSpc>
                <a:spcPts val="4200"/>
              </a:lnSpc>
              <a:spcBef>
                <a:spcPct val="0"/>
              </a:spcBef>
            </a:pPr>
            <a:r>
              <a:rPr lang="en-US" b="true" sz="3000">
                <a:solidFill>
                  <a:srgbClr val="000000"/>
                </a:solidFill>
                <a:latin typeface="Times New Roman Bold"/>
                <a:ea typeface="Times New Roman Bold"/>
                <a:cs typeface="Times New Roman Bold"/>
                <a:sym typeface="Times New Roman Bold"/>
              </a:rPr>
              <a:t>Challenge: </a:t>
            </a:r>
            <a:r>
              <a:rPr lang="en-US" sz="3000">
                <a:solidFill>
                  <a:srgbClr val="000000"/>
                </a:solidFill>
                <a:latin typeface="Times New Roman"/>
                <a:ea typeface="Times New Roman"/>
                <a:cs typeface="Times New Roman"/>
                <a:sym typeface="Times New Roman"/>
              </a:rPr>
              <a:t>Ensuring precise timing to meet I2C protocol requirements, especially for setup and hold times on SDA and SCL lines.</a:t>
            </a:r>
          </a:p>
          <a:p>
            <a:pPr algn="l">
              <a:lnSpc>
                <a:spcPts val="4200"/>
              </a:lnSpc>
              <a:spcBef>
                <a:spcPct val="0"/>
              </a:spcBef>
            </a:pPr>
            <a:r>
              <a:rPr lang="en-US" b="true" sz="3000">
                <a:solidFill>
                  <a:srgbClr val="000000"/>
                </a:solidFill>
                <a:latin typeface="Times New Roman Bold"/>
                <a:ea typeface="Times New Roman Bold"/>
                <a:cs typeface="Times New Roman Bold"/>
                <a:sym typeface="Times New Roman Bold"/>
              </a:rPr>
              <a:t>Solution: </a:t>
            </a:r>
            <a:r>
              <a:rPr lang="en-US" sz="3000">
                <a:solidFill>
                  <a:srgbClr val="000000"/>
                </a:solidFill>
                <a:latin typeface="Times New Roman"/>
                <a:ea typeface="Times New Roman"/>
                <a:cs typeface="Times New Roman"/>
                <a:sym typeface="Times New Roman"/>
              </a:rPr>
              <a:t>Applied constraints in the synthesis tool and used timing analysis to verify all paths. Adjusted clock signal propagation to ensure compliance with I2C timing specifications.</a:t>
            </a:r>
          </a:p>
        </p:txBody>
      </p:sp>
      <p:sp>
        <p:nvSpPr>
          <p:cNvPr name="TextBox 5" id="5"/>
          <p:cNvSpPr txBox="true"/>
          <p:nvPr/>
        </p:nvSpPr>
        <p:spPr>
          <a:xfrm rot="0">
            <a:off x="182750" y="4991100"/>
            <a:ext cx="18105250" cy="3466465"/>
          </a:xfrm>
          <a:prstGeom prst="rect">
            <a:avLst/>
          </a:prstGeom>
        </p:spPr>
        <p:txBody>
          <a:bodyPr anchor="t" rtlCol="false" tIns="0" lIns="0" bIns="0" rIns="0">
            <a:spAutoFit/>
          </a:bodyPr>
          <a:lstStyle/>
          <a:p>
            <a:pPr algn="l">
              <a:lnSpc>
                <a:spcPts val="5319"/>
              </a:lnSpc>
              <a:spcBef>
                <a:spcPct val="0"/>
              </a:spcBef>
            </a:pPr>
            <a:r>
              <a:rPr lang="en-US" b="true" sz="3799">
                <a:solidFill>
                  <a:srgbClr val="000000"/>
                </a:solidFill>
                <a:latin typeface="Times New Roman Bold"/>
                <a:ea typeface="Times New Roman Bold"/>
                <a:cs typeface="Times New Roman Bold"/>
                <a:sym typeface="Times New Roman Bold"/>
              </a:rPr>
              <a:t>2.</a:t>
            </a:r>
            <a:r>
              <a:rPr lang="en-US" b="true" sz="3799">
                <a:solidFill>
                  <a:srgbClr val="000000"/>
                </a:solidFill>
                <a:latin typeface="Times New Roman Bold"/>
                <a:ea typeface="Times New Roman Bold"/>
                <a:cs typeface="Times New Roman Bold"/>
                <a:sym typeface="Times New Roman Bold"/>
              </a:rPr>
              <a:t>Clock Synchronization:</a:t>
            </a:r>
          </a:p>
          <a:p>
            <a:pPr algn="l">
              <a:lnSpc>
                <a:spcPts val="4759"/>
              </a:lnSpc>
              <a:spcBef>
                <a:spcPct val="0"/>
              </a:spcBef>
            </a:pPr>
          </a:p>
          <a:p>
            <a:pPr algn="l">
              <a:lnSpc>
                <a:spcPts val="4200"/>
              </a:lnSpc>
              <a:spcBef>
                <a:spcPct val="0"/>
              </a:spcBef>
            </a:pPr>
            <a:r>
              <a:rPr lang="en-US" b="true" sz="3000">
                <a:solidFill>
                  <a:srgbClr val="000000"/>
                </a:solidFill>
                <a:latin typeface="Times New Roman Bold"/>
                <a:ea typeface="Times New Roman Bold"/>
                <a:cs typeface="Times New Roman Bold"/>
                <a:sym typeface="Times New Roman Bold"/>
              </a:rPr>
              <a:t>Challenge: </a:t>
            </a:r>
            <a:r>
              <a:rPr lang="en-US" sz="3000">
                <a:solidFill>
                  <a:srgbClr val="000000"/>
                </a:solidFill>
                <a:latin typeface="Times New Roman"/>
                <a:ea typeface="Times New Roman"/>
                <a:cs typeface="Times New Roman"/>
                <a:sym typeface="Times New Roman"/>
              </a:rPr>
              <a:t>Managing clock synchronization between the FPGA’s internal clock and the slower I2C clock, especially for multi-speed I2C communication.</a:t>
            </a:r>
          </a:p>
          <a:p>
            <a:pPr algn="l">
              <a:lnSpc>
                <a:spcPts val="4200"/>
              </a:lnSpc>
              <a:spcBef>
                <a:spcPct val="0"/>
              </a:spcBef>
            </a:pPr>
            <a:r>
              <a:rPr lang="en-US" b="true" sz="3000">
                <a:solidFill>
                  <a:srgbClr val="000000"/>
                </a:solidFill>
                <a:latin typeface="Times New Roman Bold"/>
                <a:ea typeface="Times New Roman Bold"/>
                <a:cs typeface="Times New Roman Bold"/>
                <a:sym typeface="Times New Roman Bold"/>
              </a:rPr>
              <a:t>Solution: </a:t>
            </a:r>
            <a:r>
              <a:rPr lang="en-US" sz="3000">
                <a:solidFill>
                  <a:srgbClr val="000000"/>
                </a:solidFill>
                <a:latin typeface="Times New Roman"/>
                <a:ea typeface="Times New Roman"/>
                <a:cs typeface="Times New Roman"/>
                <a:sym typeface="Times New Roman"/>
              </a:rPr>
              <a:t>Implemented a clock divider to generate the appropriate I2C clock frequency. Ensured proper sampling edges for reliable data transfers.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371092" y="838200"/>
            <a:ext cx="16490842" cy="6522720"/>
          </a:xfrm>
          <a:prstGeom prst="rect">
            <a:avLst/>
          </a:prstGeom>
        </p:spPr>
        <p:txBody>
          <a:bodyPr anchor="t" rtlCol="false" tIns="0" lIns="0" bIns="0" rIns="0">
            <a:spAutoFit/>
          </a:bodyPr>
          <a:lstStyle/>
          <a:p>
            <a:pPr algn="ctr">
              <a:lnSpc>
                <a:spcPts val="6859"/>
              </a:lnSpc>
              <a:spcBef>
                <a:spcPct val="0"/>
              </a:spcBef>
            </a:pPr>
            <a:r>
              <a:rPr lang="en-US" b="true" sz="4899">
                <a:solidFill>
                  <a:srgbClr val="70AEDD"/>
                </a:solidFill>
                <a:latin typeface="Times New Roman Bold"/>
                <a:ea typeface="Times New Roman Bold"/>
                <a:cs typeface="Times New Roman Bold"/>
                <a:sym typeface="Times New Roman Bold"/>
              </a:rPr>
              <a:t>     </a:t>
            </a:r>
            <a:r>
              <a:rPr lang="en-US" b="true" sz="4899">
                <a:solidFill>
                  <a:srgbClr val="70AEDD"/>
                </a:solidFill>
                <a:latin typeface="Times New Roman Bold"/>
                <a:ea typeface="Times New Roman Bold"/>
                <a:cs typeface="Times New Roman Bold"/>
                <a:sym typeface="Times New Roman Bold"/>
              </a:rPr>
              <a:t>REFERENCES</a:t>
            </a:r>
            <a:r>
              <a:rPr lang="en-US" b="true" sz="4899">
                <a:solidFill>
                  <a:srgbClr val="000000"/>
                </a:solidFill>
                <a:latin typeface="Times New Roman Bold"/>
                <a:ea typeface="Times New Roman Bold"/>
                <a:cs typeface="Times New Roman Bold"/>
                <a:sym typeface="Times New Roman Bold"/>
              </a:rPr>
              <a:t> </a:t>
            </a:r>
          </a:p>
          <a:p>
            <a:pPr algn="ctr">
              <a:lnSpc>
                <a:spcPts val="4900"/>
              </a:lnSpc>
              <a:spcBef>
                <a:spcPct val="0"/>
              </a:spcBef>
            </a:pPr>
            <a:r>
              <a:rPr lang="en-US" sz="3500">
                <a:solidFill>
                  <a:srgbClr val="000000"/>
                </a:solidFill>
                <a:latin typeface="Times New Roman"/>
                <a:ea typeface="Times New Roman"/>
                <a:cs typeface="Times New Roman"/>
                <a:sym typeface="Times New Roman"/>
              </a:rPr>
              <a:t>[1] Samir Palnitkar ―Verilog HDL A guide to Digital </a:t>
            </a:r>
          </a:p>
          <a:p>
            <a:pPr algn="ctr">
              <a:lnSpc>
                <a:spcPts val="4900"/>
              </a:lnSpc>
              <a:spcBef>
                <a:spcPct val="0"/>
              </a:spcBef>
            </a:pPr>
            <a:r>
              <a:rPr lang="en-US" sz="3500">
                <a:solidFill>
                  <a:srgbClr val="000000"/>
                </a:solidFill>
                <a:latin typeface="Times New Roman"/>
                <a:ea typeface="Times New Roman"/>
                <a:cs typeface="Times New Roman"/>
                <a:sym typeface="Times New Roman"/>
              </a:rPr>
              <a:t>Design and Synthesis‖ SunSoft Press,1996 </a:t>
            </a:r>
          </a:p>
          <a:p>
            <a:pPr algn="ctr">
              <a:lnSpc>
                <a:spcPts val="4900"/>
              </a:lnSpc>
              <a:spcBef>
                <a:spcPct val="0"/>
              </a:spcBef>
            </a:pPr>
            <a:r>
              <a:rPr lang="en-US" sz="3500">
                <a:solidFill>
                  <a:srgbClr val="000000"/>
                </a:solidFill>
                <a:latin typeface="Times New Roman"/>
                <a:ea typeface="Times New Roman"/>
                <a:cs typeface="Times New Roman"/>
                <a:sym typeface="Times New Roman"/>
              </a:rPr>
              <a:t>[2] Stuart Sutherland ―Verilog HDL Quick Reference </a:t>
            </a:r>
          </a:p>
          <a:p>
            <a:pPr algn="ctr">
              <a:lnSpc>
                <a:spcPts val="4900"/>
              </a:lnSpc>
              <a:spcBef>
                <a:spcPct val="0"/>
              </a:spcBef>
            </a:pPr>
            <a:r>
              <a:rPr lang="en-US" sz="3500">
                <a:solidFill>
                  <a:srgbClr val="000000"/>
                </a:solidFill>
                <a:latin typeface="Times New Roman"/>
                <a:ea typeface="Times New Roman"/>
                <a:cs typeface="Times New Roman"/>
                <a:sym typeface="Times New Roman"/>
              </a:rPr>
              <a:t>Guide‖ IEEE Std 1364-2001 </a:t>
            </a:r>
          </a:p>
          <a:p>
            <a:pPr algn="ctr">
              <a:lnSpc>
                <a:spcPts val="4900"/>
              </a:lnSpc>
              <a:spcBef>
                <a:spcPct val="0"/>
              </a:spcBef>
            </a:pPr>
            <a:r>
              <a:rPr lang="en-US" sz="3500">
                <a:solidFill>
                  <a:srgbClr val="000000"/>
                </a:solidFill>
                <a:latin typeface="Times New Roman"/>
                <a:ea typeface="Times New Roman"/>
                <a:cs typeface="Times New Roman"/>
                <a:sym typeface="Times New Roman"/>
              </a:rPr>
              <a:t>       [3] M.Morris Mano ―Digital Design‖ EBSCO publishing. </a:t>
            </a:r>
          </a:p>
          <a:p>
            <a:pPr algn="ctr">
              <a:lnSpc>
                <a:spcPts val="4900"/>
              </a:lnSpc>
              <a:spcBef>
                <a:spcPct val="0"/>
              </a:spcBef>
            </a:pPr>
            <a:r>
              <a:rPr lang="en-US" sz="3500">
                <a:solidFill>
                  <a:srgbClr val="000000"/>
                </a:solidFill>
                <a:latin typeface="Times New Roman"/>
                <a:ea typeface="Times New Roman"/>
                <a:cs typeface="Times New Roman"/>
                <a:sym typeface="Times New Roman"/>
              </a:rPr>
              <a:t>Inc, 2002 </a:t>
            </a:r>
          </a:p>
          <a:p>
            <a:pPr algn="ctr">
              <a:lnSpc>
                <a:spcPts val="4900"/>
              </a:lnSpc>
              <a:spcBef>
                <a:spcPct val="0"/>
              </a:spcBef>
            </a:pPr>
            <a:r>
              <a:rPr lang="en-US" sz="3500">
                <a:solidFill>
                  <a:srgbClr val="000000"/>
                </a:solidFill>
                <a:latin typeface="Times New Roman"/>
                <a:ea typeface="Times New Roman"/>
                <a:cs typeface="Times New Roman"/>
                <a:sym typeface="Times New Roman"/>
              </a:rPr>
              <a:t>      [4] Philips Semiconductor ―I2C Bus Specification‖, April </a:t>
            </a:r>
          </a:p>
          <a:p>
            <a:pPr algn="ctr">
              <a:lnSpc>
                <a:spcPts val="4900"/>
              </a:lnSpc>
              <a:spcBef>
                <a:spcPct val="0"/>
              </a:spcBef>
            </a:pPr>
            <a:r>
              <a:rPr lang="en-US" sz="3500">
                <a:solidFill>
                  <a:srgbClr val="000000"/>
                </a:solidFill>
                <a:latin typeface="Times New Roman"/>
                <a:ea typeface="Times New Roman"/>
                <a:cs typeface="Times New Roman"/>
                <a:sym typeface="Times New Roman"/>
              </a:rPr>
              <a:t>1995 </a:t>
            </a:r>
          </a:p>
          <a:p>
            <a:pPr algn="ctr">
              <a:lnSpc>
                <a:spcPts val="4900"/>
              </a:lnSpc>
              <a:spcBef>
                <a:spcPct val="0"/>
              </a:spcBef>
            </a:pPr>
          </a:p>
        </p:txBody>
      </p:sp>
      <p:sp>
        <p:nvSpPr>
          <p:cNvPr name="Freeform 3" id="3"/>
          <p:cNvSpPr/>
          <p:nvPr/>
        </p:nvSpPr>
        <p:spPr>
          <a:xfrm flipH="false" flipV="false" rot="0">
            <a:off x="15616322" y="248172"/>
            <a:ext cx="2491223" cy="780528"/>
          </a:xfrm>
          <a:custGeom>
            <a:avLst/>
            <a:gdLst/>
            <a:ahLst/>
            <a:cxnLst/>
            <a:rect r="r" b="b" t="t" l="l"/>
            <a:pathLst>
              <a:path h="780528" w="2491223">
                <a:moveTo>
                  <a:pt x="0" y="0"/>
                </a:moveTo>
                <a:lnTo>
                  <a:pt x="2491223" y="0"/>
                </a:lnTo>
                <a:lnTo>
                  <a:pt x="2491223" y="780528"/>
                </a:lnTo>
                <a:lnTo>
                  <a:pt x="0" y="780528"/>
                </a:lnTo>
                <a:lnTo>
                  <a:pt x="0" y="0"/>
                </a:lnTo>
                <a:close/>
              </a:path>
            </a:pathLst>
          </a:custGeom>
          <a:blipFill>
            <a:blip r:embed="rId2"/>
            <a:stretch>
              <a:fillRect l="0" t="-4617" r="0" b="-9853"/>
            </a:stretch>
          </a:blipFill>
        </p:spPr>
      </p:sp>
      <p:sp>
        <p:nvSpPr>
          <p:cNvPr name="TextBox 4" id="4"/>
          <p:cNvSpPr txBox="true"/>
          <p:nvPr/>
        </p:nvSpPr>
        <p:spPr>
          <a:xfrm rot="0">
            <a:off x="7135714" y="7914288"/>
            <a:ext cx="3349526" cy="1126446"/>
          </a:xfrm>
          <a:prstGeom prst="rect">
            <a:avLst/>
          </a:prstGeom>
        </p:spPr>
        <p:txBody>
          <a:bodyPr anchor="t" rtlCol="false" tIns="0" lIns="0" bIns="0" rIns="0">
            <a:spAutoFit/>
          </a:bodyPr>
          <a:lstStyle/>
          <a:p>
            <a:pPr algn="ctr">
              <a:lnSpc>
                <a:spcPts val="8262"/>
              </a:lnSpc>
              <a:spcBef>
                <a:spcPct val="0"/>
              </a:spcBef>
            </a:pPr>
            <a:r>
              <a:rPr lang="en-US" b="true" sz="5901">
                <a:solidFill>
                  <a:srgbClr val="000000"/>
                </a:solidFill>
                <a:latin typeface="Times New Roman Bold"/>
                <a:ea typeface="Times New Roman Bold"/>
                <a:cs typeface="Times New Roman Bold"/>
                <a:sym typeface="Times New Roman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5835224" y="255599"/>
            <a:ext cx="2134561" cy="668781"/>
          </a:xfrm>
          <a:custGeom>
            <a:avLst/>
            <a:gdLst/>
            <a:ahLst/>
            <a:cxnLst/>
            <a:rect r="r" b="b" t="t" l="l"/>
            <a:pathLst>
              <a:path h="668781" w="2134561">
                <a:moveTo>
                  <a:pt x="0" y="0"/>
                </a:moveTo>
                <a:lnTo>
                  <a:pt x="2134561" y="0"/>
                </a:lnTo>
                <a:lnTo>
                  <a:pt x="2134561" y="668782"/>
                </a:lnTo>
                <a:lnTo>
                  <a:pt x="0" y="668782"/>
                </a:lnTo>
                <a:lnTo>
                  <a:pt x="0" y="0"/>
                </a:lnTo>
                <a:close/>
              </a:path>
            </a:pathLst>
          </a:custGeom>
          <a:blipFill>
            <a:blip r:embed="rId2"/>
            <a:stretch>
              <a:fillRect l="0" t="-4617" r="0" b="-9853"/>
            </a:stretch>
          </a:blipFill>
        </p:spPr>
      </p:sp>
      <p:sp>
        <p:nvSpPr>
          <p:cNvPr name="TextBox 3" id="3"/>
          <p:cNvSpPr txBox="true"/>
          <p:nvPr/>
        </p:nvSpPr>
        <p:spPr>
          <a:xfrm rot="0">
            <a:off x="387132" y="-41882"/>
            <a:ext cx="14499721" cy="1173899"/>
          </a:xfrm>
          <a:prstGeom prst="rect">
            <a:avLst/>
          </a:prstGeom>
        </p:spPr>
        <p:txBody>
          <a:bodyPr anchor="t" rtlCol="false" tIns="0" lIns="0" bIns="0" rIns="0">
            <a:spAutoFit/>
          </a:bodyPr>
          <a:lstStyle/>
          <a:p>
            <a:pPr algn="ctr">
              <a:lnSpc>
                <a:spcPts val="8663"/>
              </a:lnSpc>
              <a:spcBef>
                <a:spcPct val="0"/>
              </a:spcBef>
            </a:pPr>
            <a:r>
              <a:rPr lang="en-US" b="true" sz="6188">
                <a:solidFill>
                  <a:srgbClr val="70AEDD"/>
                </a:solidFill>
                <a:latin typeface="Times New Roman Bold"/>
                <a:ea typeface="Times New Roman Bold"/>
                <a:cs typeface="Times New Roman Bold"/>
                <a:sym typeface="Times New Roman Bold"/>
              </a:rPr>
              <a:t>INTRODUCTION TO I2C MASTER</a:t>
            </a:r>
          </a:p>
        </p:txBody>
      </p:sp>
      <p:sp>
        <p:nvSpPr>
          <p:cNvPr name="TextBox 4" id="4"/>
          <p:cNvSpPr txBox="true"/>
          <p:nvPr/>
        </p:nvSpPr>
        <p:spPr>
          <a:xfrm rot="0">
            <a:off x="128727" y="4301803"/>
            <a:ext cx="17930513" cy="2214245"/>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Times New Roman Bold"/>
                <a:ea typeface="Times New Roman Bold"/>
                <a:cs typeface="Times New Roman Bold"/>
                <a:sym typeface="Times New Roman Bold"/>
              </a:rPr>
              <a:t>I2C uses two bidirectional lines for communication</a:t>
            </a:r>
            <a:r>
              <a:rPr lang="en-US" sz="3499">
                <a:solidFill>
                  <a:srgbClr val="000000"/>
                </a:solidFill>
                <a:latin typeface="Times New Roman"/>
                <a:ea typeface="Times New Roman"/>
                <a:cs typeface="Times New Roman"/>
                <a:sym typeface="Times New Roman"/>
              </a:rPr>
              <a:t>:</a:t>
            </a:r>
          </a:p>
          <a:p>
            <a:pPr algn="l">
              <a:lnSpc>
                <a:spcPts val="4059"/>
              </a:lnSpc>
              <a:spcBef>
                <a:spcPct val="0"/>
              </a:spcBef>
            </a:pPr>
            <a:r>
              <a:rPr lang="en-US" sz="2899">
                <a:solidFill>
                  <a:srgbClr val="000000"/>
                </a:solidFill>
                <a:latin typeface="Times New Roman"/>
                <a:ea typeface="Times New Roman"/>
                <a:cs typeface="Times New Roman"/>
                <a:sym typeface="Times New Roman"/>
              </a:rPr>
              <a:t>1.SDA (Serial Data Line): Transmits the actual data between devices.</a:t>
            </a:r>
          </a:p>
          <a:p>
            <a:pPr algn="l">
              <a:lnSpc>
                <a:spcPts val="4059"/>
              </a:lnSpc>
              <a:spcBef>
                <a:spcPct val="0"/>
              </a:spcBef>
            </a:pPr>
            <a:r>
              <a:rPr lang="en-US" sz="2899">
                <a:solidFill>
                  <a:srgbClr val="000000"/>
                </a:solidFill>
                <a:latin typeface="Times New Roman"/>
                <a:ea typeface="Times New Roman"/>
                <a:cs typeface="Times New Roman"/>
                <a:sym typeface="Times New Roman"/>
              </a:rPr>
              <a:t>2.SCL (Serial Clock Line): Carries the clock signal, generated by </a:t>
            </a:r>
            <a:r>
              <a:rPr lang="en-US" b="true" sz="2899">
                <a:solidFill>
                  <a:srgbClr val="000000"/>
                </a:solidFill>
                <a:latin typeface="Times New Roman Bold"/>
                <a:ea typeface="Times New Roman Bold"/>
                <a:cs typeface="Times New Roman Bold"/>
                <a:sym typeface="Times New Roman Bold"/>
              </a:rPr>
              <a:t>t</a:t>
            </a:r>
            <a:r>
              <a:rPr lang="en-US" sz="2899">
                <a:solidFill>
                  <a:srgbClr val="000000"/>
                </a:solidFill>
                <a:latin typeface="Times New Roman"/>
                <a:ea typeface="Times New Roman"/>
                <a:cs typeface="Times New Roman"/>
                <a:sym typeface="Times New Roman"/>
              </a:rPr>
              <a:t>he master device, to synchronize data transfer across all devices on the bu</a:t>
            </a:r>
            <a:r>
              <a:rPr lang="en-US" b="true" sz="2899">
                <a:solidFill>
                  <a:srgbClr val="000000"/>
                </a:solidFill>
                <a:latin typeface="Times New Roman Bold"/>
                <a:ea typeface="Times New Roman Bold"/>
                <a:cs typeface="Times New Roman Bold"/>
                <a:sym typeface="Times New Roman Bold"/>
              </a:rPr>
              <a:t>s.</a:t>
            </a:r>
          </a:p>
        </p:txBody>
      </p:sp>
      <p:sp>
        <p:nvSpPr>
          <p:cNvPr name="TextBox 5" id="5"/>
          <p:cNvSpPr txBox="true"/>
          <p:nvPr/>
        </p:nvSpPr>
        <p:spPr>
          <a:xfrm rot="0">
            <a:off x="109091" y="1396678"/>
            <a:ext cx="17969785" cy="2657475"/>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Times New Roman"/>
                <a:ea typeface="Times New Roman"/>
                <a:cs typeface="Times New Roman"/>
                <a:sym typeface="Times New Roman"/>
              </a:rPr>
              <a:t>                         The I2C Master is a crucial component in I2C communication systems, responsible for controlling data flow and synchronizing communication with one or multiple I2C slave devices. As the central controller, the I2C Master initiates and manages data transactions on the I2C bus, a widely-used protocol for low-speed, short-distance data communication. This design is particularly useful in embedded systems, where the master typically manages data exchange with peripherals like sensors, memory modules, and displays.</a:t>
            </a:r>
          </a:p>
        </p:txBody>
      </p:sp>
      <p:sp>
        <p:nvSpPr>
          <p:cNvPr name="TextBox 6" id="6"/>
          <p:cNvSpPr txBox="true"/>
          <p:nvPr/>
        </p:nvSpPr>
        <p:spPr>
          <a:xfrm rot="0">
            <a:off x="109091" y="6763699"/>
            <a:ext cx="18178909" cy="2747645"/>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Times New Roman Bold"/>
                <a:ea typeface="Times New Roman Bold"/>
                <a:cs typeface="Times New Roman Bold"/>
                <a:sym typeface="Times New Roman Bold"/>
              </a:rPr>
              <a:t>Role of I2C Master in Communication:</a:t>
            </a:r>
          </a:p>
          <a:p>
            <a:pPr algn="l">
              <a:lnSpc>
                <a:spcPts val="4199"/>
              </a:lnSpc>
              <a:spcBef>
                <a:spcPct val="0"/>
              </a:spcBef>
            </a:pPr>
            <a:r>
              <a:rPr lang="en-US" sz="2999">
                <a:solidFill>
                  <a:srgbClr val="000000"/>
                </a:solidFill>
                <a:latin typeface="Times New Roman"/>
                <a:ea typeface="Times New Roman"/>
                <a:cs typeface="Times New Roman"/>
                <a:sym typeface="Times New Roman"/>
              </a:rPr>
              <a:t>The I2C Master initiates and controls communication, generating start and stop conditions to mark each data transaction.</a:t>
            </a:r>
          </a:p>
          <a:p>
            <a:pPr algn="l">
              <a:lnSpc>
                <a:spcPts val="4199"/>
              </a:lnSpc>
              <a:spcBef>
                <a:spcPct val="0"/>
              </a:spcBef>
            </a:pPr>
            <a:r>
              <a:rPr lang="en-US" sz="2999">
                <a:solidFill>
                  <a:srgbClr val="000000"/>
                </a:solidFill>
                <a:latin typeface="Times New Roman"/>
                <a:ea typeface="Times New Roman"/>
                <a:cs typeface="Times New Roman"/>
                <a:sym typeface="Times New Roman"/>
              </a:rPr>
              <a:t>It synchronizes data transfer by providing a clock (SCL) for timing, which ensures organized data exchange on the I2C bus.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5616322" y="248172"/>
            <a:ext cx="2491223" cy="780528"/>
          </a:xfrm>
          <a:custGeom>
            <a:avLst/>
            <a:gdLst/>
            <a:ahLst/>
            <a:cxnLst/>
            <a:rect r="r" b="b" t="t" l="l"/>
            <a:pathLst>
              <a:path h="780528" w="2491223">
                <a:moveTo>
                  <a:pt x="0" y="0"/>
                </a:moveTo>
                <a:lnTo>
                  <a:pt x="2491223" y="0"/>
                </a:lnTo>
                <a:lnTo>
                  <a:pt x="2491223" y="780528"/>
                </a:lnTo>
                <a:lnTo>
                  <a:pt x="0" y="780528"/>
                </a:lnTo>
                <a:lnTo>
                  <a:pt x="0" y="0"/>
                </a:lnTo>
                <a:close/>
              </a:path>
            </a:pathLst>
          </a:custGeom>
          <a:blipFill>
            <a:blip r:embed="rId2"/>
            <a:stretch>
              <a:fillRect l="0" t="-4617" r="0" b="-9853"/>
            </a:stretch>
          </a:blipFill>
        </p:spPr>
      </p:sp>
      <p:sp>
        <p:nvSpPr>
          <p:cNvPr name="TextBox 3" id="3"/>
          <p:cNvSpPr txBox="true"/>
          <p:nvPr/>
        </p:nvSpPr>
        <p:spPr>
          <a:xfrm rot="0">
            <a:off x="-399536" y="-167005"/>
            <a:ext cx="15639367" cy="2239011"/>
          </a:xfrm>
          <a:prstGeom prst="rect">
            <a:avLst/>
          </a:prstGeom>
        </p:spPr>
        <p:txBody>
          <a:bodyPr anchor="t" rtlCol="false" tIns="0" lIns="0" bIns="0" rIns="0">
            <a:spAutoFit/>
          </a:bodyPr>
          <a:lstStyle/>
          <a:p>
            <a:pPr algn="ctr">
              <a:lnSpc>
                <a:spcPts val="5459"/>
              </a:lnSpc>
              <a:spcBef>
                <a:spcPct val="0"/>
              </a:spcBef>
            </a:pPr>
          </a:p>
          <a:p>
            <a:pPr algn="ctr">
              <a:lnSpc>
                <a:spcPts val="3919"/>
              </a:lnSpc>
              <a:spcBef>
                <a:spcPct val="0"/>
              </a:spcBef>
            </a:pPr>
          </a:p>
          <a:p>
            <a:pPr algn="ctr">
              <a:lnSpc>
                <a:spcPts val="3919"/>
              </a:lnSpc>
              <a:spcBef>
                <a:spcPct val="0"/>
              </a:spcBef>
            </a:pPr>
            <a:r>
              <a:rPr lang="en-US" sz="2799">
                <a:solidFill>
                  <a:srgbClr val="000000"/>
                </a:solidFill>
                <a:latin typeface="Times New Roman"/>
                <a:ea typeface="Times New Roman"/>
                <a:cs typeface="Times New Roman"/>
                <a:sym typeface="Times New Roman"/>
              </a:rPr>
              <a:t>The I2C protocol follows a straightforward communication process managed by the master</a:t>
            </a:r>
            <a:r>
              <a:rPr lang="en-US" b="true" sz="2799">
                <a:solidFill>
                  <a:srgbClr val="000000"/>
                </a:solidFill>
                <a:latin typeface="Times New Roman Bold"/>
                <a:ea typeface="Times New Roman Bold"/>
                <a:cs typeface="Times New Roman Bold"/>
                <a:sym typeface="Times New Roman Bold"/>
              </a:rPr>
              <a:t>:</a:t>
            </a:r>
          </a:p>
          <a:p>
            <a:pPr algn="ctr">
              <a:lnSpc>
                <a:spcPts val="3919"/>
              </a:lnSpc>
              <a:spcBef>
                <a:spcPct val="0"/>
              </a:spcBef>
            </a:pPr>
          </a:p>
        </p:txBody>
      </p:sp>
      <p:sp>
        <p:nvSpPr>
          <p:cNvPr name="TextBox 4" id="4"/>
          <p:cNvSpPr txBox="true"/>
          <p:nvPr/>
        </p:nvSpPr>
        <p:spPr>
          <a:xfrm rot="0">
            <a:off x="0" y="1614488"/>
            <a:ext cx="16340051" cy="1410335"/>
          </a:xfrm>
          <a:prstGeom prst="rect">
            <a:avLst/>
          </a:prstGeom>
        </p:spPr>
        <p:txBody>
          <a:bodyPr anchor="t" rtlCol="false" tIns="0" lIns="0" bIns="0" rIns="0">
            <a:spAutoFit/>
          </a:bodyPr>
          <a:lstStyle/>
          <a:p>
            <a:pPr algn="ctr" marL="561341" indent="-280670" lvl="1">
              <a:lnSpc>
                <a:spcPts val="3640"/>
              </a:lnSpc>
              <a:buFont typeface="Arial"/>
              <a:buChar char="•"/>
            </a:pPr>
            <a:r>
              <a:rPr lang="en-US" b="true" sz="2600">
                <a:solidFill>
                  <a:srgbClr val="000000"/>
                </a:solidFill>
                <a:latin typeface="Times New Roman Bold"/>
                <a:ea typeface="Times New Roman Bold"/>
                <a:cs typeface="Times New Roman Bold"/>
                <a:sym typeface="Times New Roman Bold"/>
              </a:rPr>
              <a:t>Start Condition :     </a:t>
            </a:r>
            <a:r>
              <a:rPr lang="en-US" sz="2600">
                <a:solidFill>
                  <a:srgbClr val="000000"/>
                </a:solidFill>
                <a:latin typeface="Times New Roman"/>
                <a:ea typeface="Times New Roman"/>
                <a:cs typeface="Times New Roman"/>
                <a:sym typeface="Times New Roman"/>
              </a:rPr>
              <a:t> Initiated when SDA goes low while SCL is high, signaling the beginning of a data transfer.</a:t>
            </a:r>
          </a:p>
          <a:p>
            <a:pPr algn="ctr">
              <a:lnSpc>
                <a:spcPts val="3640"/>
              </a:lnSpc>
            </a:pPr>
          </a:p>
          <a:p>
            <a:pPr algn="ctr">
              <a:lnSpc>
                <a:spcPts val="3640"/>
              </a:lnSpc>
              <a:spcBef>
                <a:spcPct val="0"/>
              </a:spcBef>
            </a:pPr>
          </a:p>
        </p:txBody>
      </p:sp>
      <p:sp>
        <p:nvSpPr>
          <p:cNvPr name="TextBox 5" id="5"/>
          <p:cNvSpPr txBox="true"/>
          <p:nvPr/>
        </p:nvSpPr>
        <p:spPr>
          <a:xfrm rot="0">
            <a:off x="54725" y="2495868"/>
            <a:ext cx="16230600" cy="1867535"/>
          </a:xfrm>
          <a:prstGeom prst="rect">
            <a:avLst/>
          </a:prstGeom>
        </p:spPr>
        <p:txBody>
          <a:bodyPr anchor="t" rtlCol="false" tIns="0" lIns="0" bIns="0" rIns="0">
            <a:spAutoFit/>
          </a:bodyPr>
          <a:lstStyle/>
          <a:p>
            <a:pPr algn="ctr" marL="561341" indent="-280670" lvl="1">
              <a:lnSpc>
                <a:spcPts val="3640"/>
              </a:lnSpc>
              <a:spcBef>
                <a:spcPct val="0"/>
              </a:spcBef>
              <a:buFont typeface="Arial"/>
              <a:buChar char="•"/>
            </a:pPr>
            <a:r>
              <a:rPr lang="en-US" b="true" sz="2600">
                <a:solidFill>
                  <a:srgbClr val="000000"/>
                </a:solidFill>
                <a:latin typeface="Times New Roman Bold"/>
                <a:ea typeface="Times New Roman Bold"/>
                <a:cs typeface="Times New Roman Bold"/>
                <a:sym typeface="Times New Roman Bold"/>
              </a:rPr>
              <a:t>Data Transfer: </a:t>
            </a:r>
            <a:r>
              <a:rPr lang="en-US" sz="2600">
                <a:solidFill>
                  <a:srgbClr val="000000"/>
                </a:solidFill>
                <a:latin typeface="Times New Roman"/>
                <a:ea typeface="Times New Roman"/>
                <a:cs typeface="Times New Roman"/>
                <a:sym typeface="Times New Roman"/>
              </a:rPr>
              <a:t>Data is sent as a series </a:t>
            </a:r>
            <a:r>
              <a:rPr lang="en-US" sz="2600">
                <a:solidFill>
                  <a:srgbClr val="000000"/>
                </a:solidFill>
                <a:latin typeface="Times New Roman"/>
                <a:ea typeface="Times New Roman"/>
                <a:cs typeface="Times New Roman"/>
                <a:sym typeface="Times New Roman"/>
              </a:rPr>
              <a:t>of bits, synchronized with the clock signal on SCL. Each byte of data is followed by an acknowledgment (ACK) or no-acknowledgment (NACK) bit, indicating successful reception.</a:t>
            </a:r>
          </a:p>
          <a:p>
            <a:pPr algn="ctr">
              <a:lnSpc>
                <a:spcPts val="3640"/>
              </a:lnSpc>
              <a:spcBef>
                <a:spcPct val="0"/>
              </a:spcBef>
            </a:pPr>
          </a:p>
          <a:p>
            <a:pPr algn="ctr">
              <a:lnSpc>
                <a:spcPts val="3640"/>
              </a:lnSpc>
              <a:spcBef>
                <a:spcPct val="0"/>
              </a:spcBef>
            </a:pPr>
          </a:p>
        </p:txBody>
      </p:sp>
      <p:sp>
        <p:nvSpPr>
          <p:cNvPr name="TextBox 6" id="6"/>
          <p:cNvSpPr txBox="true"/>
          <p:nvPr/>
        </p:nvSpPr>
        <p:spPr>
          <a:xfrm rot="0">
            <a:off x="54725" y="3399552"/>
            <a:ext cx="16712224" cy="1410335"/>
          </a:xfrm>
          <a:prstGeom prst="rect">
            <a:avLst/>
          </a:prstGeom>
        </p:spPr>
        <p:txBody>
          <a:bodyPr anchor="t" rtlCol="false" tIns="0" lIns="0" bIns="0" rIns="0">
            <a:spAutoFit/>
          </a:bodyPr>
          <a:lstStyle/>
          <a:p>
            <a:pPr algn="l" marL="561341" indent="-280670" lvl="1">
              <a:lnSpc>
                <a:spcPts val="3640"/>
              </a:lnSpc>
              <a:spcBef>
                <a:spcPct val="0"/>
              </a:spcBef>
              <a:buFont typeface="Arial"/>
              <a:buChar char="•"/>
            </a:pPr>
            <a:r>
              <a:rPr lang="en-US" b="true" sz="2600">
                <a:solidFill>
                  <a:srgbClr val="000000"/>
                </a:solidFill>
                <a:latin typeface="Times New Roman Bold"/>
                <a:ea typeface="Times New Roman Bold"/>
                <a:cs typeface="Times New Roman Bold"/>
                <a:sym typeface="Times New Roman Bold"/>
              </a:rPr>
              <a:t>St</a:t>
            </a:r>
            <a:r>
              <a:rPr lang="en-US" b="true" sz="2600">
                <a:solidFill>
                  <a:srgbClr val="000000"/>
                </a:solidFill>
                <a:latin typeface="Times New Roman Bold"/>
                <a:ea typeface="Times New Roman Bold"/>
                <a:cs typeface="Times New Roman Bold"/>
                <a:sym typeface="Times New Roman Bold"/>
              </a:rPr>
              <a:t>op Condition: </a:t>
            </a:r>
            <a:r>
              <a:rPr lang="en-US" sz="2600">
                <a:solidFill>
                  <a:srgbClr val="000000"/>
                </a:solidFill>
                <a:latin typeface="Times New Roman"/>
                <a:ea typeface="Times New Roman"/>
                <a:cs typeface="Times New Roman"/>
                <a:sym typeface="Times New Roman"/>
              </a:rPr>
              <a:t>The transaction ends when SDA goes high while SCL remains high, signaling the bus is released for other operations</a:t>
            </a:r>
            <a:r>
              <a:rPr lang="en-US" b="true" sz="2600">
                <a:solidFill>
                  <a:srgbClr val="000000"/>
                </a:solidFill>
                <a:latin typeface="Times New Roman Bold"/>
                <a:ea typeface="Times New Roman Bold"/>
                <a:cs typeface="Times New Roman Bold"/>
                <a:sym typeface="Times New Roman Bold"/>
              </a:rPr>
              <a:t>.</a:t>
            </a:r>
          </a:p>
          <a:p>
            <a:pPr algn="l">
              <a:lnSpc>
                <a:spcPts val="3640"/>
              </a:lnSpc>
              <a:spcBef>
                <a:spcPct val="0"/>
              </a:spcBef>
            </a:pPr>
          </a:p>
        </p:txBody>
      </p:sp>
      <p:sp>
        <p:nvSpPr>
          <p:cNvPr name="TextBox 7" id="7"/>
          <p:cNvSpPr txBox="true"/>
          <p:nvPr/>
        </p:nvSpPr>
        <p:spPr>
          <a:xfrm rot="0">
            <a:off x="-4956065" y="4689951"/>
            <a:ext cx="16712224" cy="7556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imes New Roman Bold"/>
                <a:ea typeface="Times New Roman Bold"/>
                <a:cs typeface="Times New Roman Bold"/>
                <a:sym typeface="Times New Roman Bold"/>
              </a:rPr>
              <a:t>Applications of I2C Master  :</a:t>
            </a:r>
          </a:p>
        </p:txBody>
      </p:sp>
      <p:sp>
        <p:nvSpPr>
          <p:cNvPr name="TextBox 8" id="8"/>
          <p:cNvSpPr txBox="true"/>
          <p:nvPr/>
        </p:nvSpPr>
        <p:spPr>
          <a:xfrm rot="0">
            <a:off x="-5616000" y="184411"/>
            <a:ext cx="16712224" cy="7556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imes New Roman Bold"/>
                <a:ea typeface="Times New Roman Bold"/>
                <a:cs typeface="Times New Roman Bold"/>
                <a:sym typeface="Times New Roman Bold"/>
              </a:rPr>
              <a:t>Communication Process:</a:t>
            </a:r>
          </a:p>
        </p:txBody>
      </p:sp>
      <p:sp>
        <p:nvSpPr>
          <p:cNvPr name="TextBox 9" id="9"/>
          <p:cNvSpPr txBox="true"/>
          <p:nvPr/>
        </p:nvSpPr>
        <p:spPr>
          <a:xfrm rot="0">
            <a:off x="0" y="5810250"/>
            <a:ext cx="17894275" cy="4631690"/>
          </a:xfrm>
          <a:prstGeom prst="rect">
            <a:avLst/>
          </a:prstGeom>
        </p:spPr>
        <p:txBody>
          <a:bodyPr anchor="t" rtlCol="false" tIns="0" lIns="0" bIns="0" rIns="0">
            <a:spAutoFit/>
          </a:bodyPr>
          <a:lstStyle/>
          <a:p>
            <a:pPr algn="l" marL="647698" indent="-323849" lvl="1">
              <a:lnSpc>
                <a:spcPts val="4199"/>
              </a:lnSpc>
              <a:buFont typeface="Arial"/>
              <a:buChar char="•"/>
            </a:pPr>
            <a:r>
              <a:rPr lang="en-US" b="true" sz="2999">
                <a:solidFill>
                  <a:srgbClr val="000000"/>
                </a:solidFill>
                <a:latin typeface="Times New Roman Bold"/>
                <a:ea typeface="Times New Roman Bold"/>
                <a:cs typeface="Times New Roman Bold"/>
                <a:sym typeface="Times New Roman Bold"/>
              </a:rPr>
              <a:t>Sensor Networks: </a:t>
            </a:r>
            <a:r>
              <a:rPr lang="en-US" sz="2999">
                <a:solidFill>
                  <a:srgbClr val="000000"/>
                </a:solidFill>
                <a:latin typeface="Times New Roman"/>
                <a:ea typeface="Times New Roman"/>
                <a:cs typeface="Times New Roman"/>
                <a:sym typeface="Times New Roman"/>
              </a:rPr>
              <a:t>Used in IoT and embedded systems, the I2C Master communicates with various sensors (e.g., temperature, pressure, humidity) for data collection and monitoring.</a:t>
            </a:r>
          </a:p>
          <a:p>
            <a:pPr algn="l" marL="604519" indent="-302260" lvl="1">
              <a:lnSpc>
                <a:spcPts val="3919"/>
              </a:lnSpc>
              <a:buFont typeface="Arial"/>
              <a:buChar char="•"/>
            </a:pPr>
            <a:r>
              <a:rPr lang="en-US" b="true" sz="2799">
                <a:solidFill>
                  <a:srgbClr val="000000"/>
                </a:solidFill>
                <a:latin typeface="Times New Roman Bold"/>
                <a:ea typeface="Times New Roman Bold"/>
                <a:cs typeface="Times New Roman Bold"/>
                <a:sym typeface="Times New Roman Bold"/>
              </a:rPr>
              <a:t>EEPROM and Memory Access: </a:t>
            </a:r>
            <a:r>
              <a:rPr lang="en-US" sz="2799">
                <a:solidFill>
                  <a:srgbClr val="000000"/>
                </a:solidFill>
                <a:latin typeface="Times New Roman"/>
                <a:ea typeface="Times New Roman"/>
                <a:cs typeface="Times New Roman"/>
                <a:sym typeface="Times New Roman"/>
              </a:rPr>
              <a:t>The master controls communication with EEPROMs and other memory devices for storing and retrieving data, such as configuration settings or logged data in microcontroller-based systems.</a:t>
            </a:r>
          </a:p>
          <a:p>
            <a:pPr algn="l" marL="626109" indent="-313054" lvl="1">
              <a:lnSpc>
                <a:spcPts val="4059"/>
              </a:lnSpc>
              <a:buFont typeface="Arial"/>
              <a:buChar char="•"/>
            </a:pPr>
            <a:r>
              <a:rPr lang="en-US" b="true" sz="2899">
                <a:solidFill>
                  <a:srgbClr val="000000"/>
                </a:solidFill>
                <a:latin typeface="Times New Roman Bold"/>
                <a:ea typeface="Times New Roman Bold"/>
                <a:cs typeface="Times New Roman Bold"/>
                <a:sym typeface="Times New Roman Bold"/>
              </a:rPr>
              <a:t>Real-Time Clock (RTC) Modules:</a:t>
            </a:r>
            <a:r>
              <a:rPr lang="en-US" sz="2899">
                <a:solidFill>
                  <a:srgbClr val="000000"/>
                </a:solidFill>
                <a:latin typeface="Times New Roman"/>
                <a:ea typeface="Times New Roman"/>
                <a:cs typeface="Times New Roman"/>
                <a:sym typeface="Times New Roman"/>
              </a:rPr>
              <a:t> Accesses time and date information from RTC modules for applications that need accurate timekeeping, like scheduling, logging, or alarms.</a:t>
            </a:r>
          </a:p>
          <a:p>
            <a:pPr algn="l" marL="626109" indent="-313054" lvl="1">
              <a:lnSpc>
                <a:spcPts val="4059"/>
              </a:lnSpc>
              <a:buFont typeface="Arial"/>
              <a:buChar char="•"/>
            </a:pPr>
            <a:r>
              <a:rPr lang="en-US" b="true" sz="2899">
                <a:solidFill>
                  <a:srgbClr val="000000"/>
                </a:solidFill>
                <a:latin typeface="Times New Roman Bold"/>
                <a:ea typeface="Times New Roman Bold"/>
                <a:cs typeface="Times New Roman Bold"/>
                <a:sym typeface="Times New Roman Bold"/>
              </a:rPr>
              <a:t>Display Control: </a:t>
            </a:r>
            <a:r>
              <a:rPr lang="en-US" sz="2899">
                <a:solidFill>
                  <a:srgbClr val="000000"/>
                </a:solidFill>
                <a:latin typeface="Times New Roman"/>
                <a:ea typeface="Times New Roman"/>
                <a:cs typeface="Times New Roman"/>
                <a:sym typeface="Times New Roman"/>
              </a:rPr>
              <a:t>Interfaces with LCD or OLED displays, allowing microcontrollers to show information while using minimal pins, useful in handheld and embedded devices</a:t>
            </a:r>
          </a:p>
          <a:p>
            <a:pPr algn="l">
              <a:lnSpc>
                <a:spcPts val="391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4018010" y="11840"/>
            <a:ext cx="8833210" cy="1718945"/>
          </a:xfrm>
          <a:prstGeom prst="rect">
            <a:avLst/>
          </a:prstGeom>
        </p:spPr>
        <p:txBody>
          <a:bodyPr anchor="t" rtlCol="false" tIns="0" lIns="0" bIns="0" rIns="0">
            <a:spAutoFit/>
          </a:bodyPr>
          <a:lstStyle/>
          <a:p>
            <a:pPr algn="ctr">
              <a:lnSpc>
                <a:spcPts val="6579"/>
              </a:lnSpc>
            </a:pPr>
            <a:r>
              <a:rPr lang="en-US" sz="4699">
                <a:solidFill>
                  <a:srgbClr val="70AEDD"/>
                </a:solidFill>
                <a:latin typeface="Times New Roman"/>
                <a:ea typeface="Times New Roman"/>
                <a:cs typeface="Times New Roman"/>
                <a:sym typeface="Times New Roman"/>
              </a:rPr>
              <a:t>PROJECT OVERVIEW</a:t>
            </a:r>
          </a:p>
          <a:p>
            <a:pPr algn="ctr">
              <a:lnSpc>
                <a:spcPts val="6579"/>
              </a:lnSpc>
              <a:spcBef>
                <a:spcPct val="0"/>
              </a:spcBef>
            </a:pPr>
          </a:p>
        </p:txBody>
      </p:sp>
      <p:sp>
        <p:nvSpPr>
          <p:cNvPr name="Freeform 3" id="3"/>
          <p:cNvSpPr/>
          <p:nvPr/>
        </p:nvSpPr>
        <p:spPr>
          <a:xfrm flipH="false" flipV="false" rot="0">
            <a:off x="15622087" y="192815"/>
            <a:ext cx="2400425" cy="752080"/>
          </a:xfrm>
          <a:custGeom>
            <a:avLst/>
            <a:gdLst/>
            <a:ahLst/>
            <a:cxnLst/>
            <a:rect r="r" b="b" t="t" l="l"/>
            <a:pathLst>
              <a:path h="752080" w="2400425">
                <a:moveTo>
                  <a:pt x="0" y="0"/>
                </a:moveTo>
                <a:lnTo>
                  <a:pt x="2400425" y="0"/>
                </a:lnTo>
                <a:lnTo>
                  <a:pt x="2400425" y="752079"/>
                </a:lnTo>
                <a:lnTo>
                  <a:pt x="0" y="752079"/>
                </a:lnTo>
                <a:lnTo>
                  <a:pt x="0" y="0"/>
                </a:lnTo>
                <a:close/>
              </a:path>
            </a:pathLst>
          </a:custGeom>
          <a:blipFill>
            <a:blip r:embed="rId2"/>
            <a:stretch>
              <a:fillRect l="0" t="-4617" r="0" b="-9853"/>
            </a:stretch>
          </a:blipFill>
        </p:spPr>
      </p:sp>
      <p:sp>
        <p:nvSpPr>
          <p:cNvPr name="TextBox 4" id="4"/>
          <p:cNvSpPr txBox="true"/>
          <p:nvPr/>
        </p:nvSpPr>
        <p:spPr>
          <a:xfrm rot="0">
            <a:off x="251459" y="3466099"/>
            <a:ext cx="2339578" cy="7556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imes New Roman Bold"/>
                <a:ea typeface="Times New Roman Bold"/>
                <a:cs typeface="Times New Roman Bold"/>
                <a:sym typeface="Times New Roman Bold"/>
              </a:rPr>
              <a:t>Objectives:</a:t>
            </a:r>
          </a:p>
        </p:txBody>
      </p:sp>
      <p:sp>
        <p:nvSpPr>
          <p:cNvPr name="TextBox 5" id="5"/>
          <p:cNvSpPr txBox="true"/>
          <p:nvPr/>
        </p:nvSpPr>
        <p:spPr>
          <a:xfrm rot="0">
            <a:off x="175831" y="988456"/>
            <a:ext cx="18112169" cy="2417445"/>
          </a:xfrm>
          <a:prstGeom prst="rect">
            <a:avLst/>
          </a:prstGeom>
        </p:spPr>
        <p:txBody>
          <a:bodyPr anchor="t" rtlCol="false" tIns="0" lIns="0" bIns="0" rIns="0">
            <a:spAutoFit/>
          </a:bodyPr>
          <a:lstStyle/>
          <a:p>
            <a:pPr algn="l">
              <a:lnSpc>
                <a:spcPts val="3779"/>
              </a:lnSpc>
              <a:spcBef>
                <a:spcPct val="0"/>
              </a:spcBef>
            </a:pPr>
            <a:r>
              <a:rPr lang="en-US" sz="2700">
                <a:solidFill>
                  <a:srgbClr val="000000"/>
                </a:solidFill>
                <a:latin typeface="Times New Roman"/>
                <a:ea typeface="Times New Roman"/>
                <a:cs typeface="Times New Roman"/>
                <a:sym typeface="Times New Roman"/>
              </a:rPr>
              <a:t>The goal of this project is to design and implement an I2C Master Controller using Verilog at the RTL (Register Transfer Level). This I2C Master will facilitate communication between a central processing unit (CPU) or microcontroller and various slave devices such as sensors, memory modules, and display controllers. As the master device on the I2C bus, this controller will generate the necessary clock signals and manage the data flow between itself and multiple connected I2C slave devices</a:t>
            </a:r>
          </a:p>
        </p:txBody>
      </p:sp>
      <p:sp>
        <p:nvSpPr>
          <p:cNvPr name="TextBox 6" id="6"/>
          <p:cNvSpPr txBox="true"/>
          <p:nvPr/>
        </p:nvSpPr>
        <p:spPr>
          <a:xfrm rot="0">
            <a:off x="-85033" y="4291868"/>
            <a:ext cx="18107545" cy="4500880"/>
          </a:xfrm>
          <a:prstGeom prst="rect">
            <a:avLst/>
          </a:prstGeom>
        </p:spPr>
        <p:txBody>
          <a:bodyPr anchor="t" rtlCol="false" tIns="0" lIns="0" bIns="0" rIns="0">
            <a:spAutoFit/>
          </a:bodyPr>
          <a:lstStyle/>
          <a:p>
            <a:pPr algn="ctr" marL="604519" indent="-302260" lvl="1">
              <a:lnSpc>
                <a:spcPts val="3919"/>
              </a:lnSpc>
              <a:spcBef>
                <a:spcPct val="0"/>
              </a:spcBef>
              <a:buFont typeface="Arial"/>
              <a:buChar char="•"/>
            </a:pPr>
            <a:r>
              <a:rPr lang="en-US" b="true" sz="2799">
                <a:solidFill>
                  <a:srgbClr val="000000"/>
                </a:solidFill>
                <a:latin typeface="Times New Roman Bold"/>
                <a:ea typeface="Times New Roman Bold"/>
                <a:cs typeface="Times New Roman Bold"/>
                <a:sym typeface="Times New Roman Bold"/>
              </a:rPr>
              <a:t>Protocol C</a:t>
            </a:r>
            <a:r>
              <a:rPr lang="en-US" b="true" sz="2799">
                <a:solidFill>
                  <a:srgbClr val="000000"/>
                </a:solidFill>
                <a:latin typeface="Times New Roman Bold"/>
                <a:ea typeface="Times New Roman Bold"/>
                <a:cs typeface="Times New Roman Bold"/>
                <a:sym typeface="Times New Roman Bold"/>
              </a:rPr>
              <a:t>ompliance:</a:t>
            </a:r>
            <a:r>
              <a:rPr lang="en-US" sz="2799">
                <a:solidFill>
                  <a:srgbClr val="000000"/>
                </a:solidFill>
                <a:latin typeface="Times New Roman"/>
                <a:ea typeface="Times New Roman"/>
                <a:cs typeface="Times New Roman"/>
                <a:sym typeface="Times New Roman"/>
              </a:rPr>
              <a:t> The design must fully comply with the I2C standard, supporting key operations like start, stop, read, write, and ACK/NACK detection.</a:t>
            </a:r>
          </a:p>
          <a:p>
            <a:pPr algn="ctr" marL="604519" indent="-302260" lvl="1">
              <a:lnSpc>
                <a:spcPts val="3919"/>
              </a:lnSpc>
              <a:spcBef>
                <a:spcPct val="0"/>
              </a:spcBef>
              <a:buFont typeface="Arial"/>
              <a:buChar char="•"/>
            </a:pPr>
            <a:r>
              <a:rPr lang="en-US" b="true" sz="2799">
                <a:solidFill>
                  <a:srgbClr val="000000"/>
                </a:solidFill>
                <a:latin typeface="Times New Roman Bold"/>
                <a:ea typeface="Times New Roman Bold"/>
                <a:cs typeface="Times New Roman Bold"/>
                <a:sym typeface="Times New Roman Bold"/>
              </a:rPr>
              <a:t>Efficient Data Transfer</a:t>
            </a:r>
            <a:r>
              <a:rPr lang="en-US" sz="2799">
                <a:solidFill>
                  <a:srgbClr val="000000"/>
                </a:solidFill>
                <a:latin typeface="Times New Roman"/>
                <a:ea typeface="Times New Roman"/>
                <a:cs typeface="Times New Roman"/>
                <a:sym typeface="Times New Roman"/>
              </a:rPr>
              <a:t>: Enable reliable data exchange with minimal errors by ensuring precise clock timing and data synchronization.</a:t>
            </a:r>
          </a:p>
          <a:p>
            <a:pPr algn="ctr" marL="604519" indent="-302260" lvl="1">
              <a:lnSpc>
                <a:spcPts val="3919"/>
              </a:lnSpc>
              <a:spcBef>
                <a:spcPct val="0"/>
              </a:spcBef>
              <a:buFont typeface="Arial"/>
              <a:buChar char="•"/>
            </a:pPr>
            <a:r>
              <a:rPr lang="en-US" b="true" sz="2799">
                <a:solidFill>
                  <a:srgbClr val="000000"/>
                </a:solidFill>
                <a:latin typeface="Times New Roman Bold"/>
                <a:ea typeface="Times New Roman Bold"/>
                <a:cs typeface="Times New Roman Bold"/>
                <a:sym typeface="Times New Roman Bold"/>
              </a:rPr>
              <a:t>Modularity and Scalability: </a:t>
            </a:r>
            <a:r>
              <a:rPr lang="en-US" sz="2799">
                <a:solidFill>
                  <a:srgbClr val="000000"/>
                </a:solidFill>
                <a:latin typeface="Times New Roman"/>
                <a:ea typeface="Times New Roman"/>
                <a:cs typeface="Times New Roman"/>
                <a:sym typeface="Times New Roman"/>
              </a:rPr>
              <a:t>Design the I2C Master to be modular, allowing for easy integration into larger systems and expansion to support additional slave devices.</a:t>
            </a:r>
          </a:p>
          <a:p>
            <a:pPr algn="ctr" marL="604519" indent="-302260" lvl="1">
              <a:lnSpc>
                <a:spcPts val="3919"/>
              </a:lnSpc>
              <a:spcBef>
                <a:spcPct val="0"/>
              </a:spcBef>
              <a:buFont typeface="Arial"/>
              <a:buChar char="•"/>
            </a:pPr>
            <a:r>
              <a:rPr lang="en-US" b="true" sz="2799">
                <a:solidFill>
                  <a:srgbClr val="000000"/>
                </a:solidFill>
                <a:latin typeface="Times New Roman Bold"/>
                <a:ea typeface="Times New Roman Bold"/>
                <a:cs typeface="Times New Roman Bold"/>
                <a:sym typeface="Times New Roman Bold"/>
              </a:rPr>
              <a:t>FPGA/ASIC Compatibility: </a:t>
            </a:r>
            <a:r>
              <a:rPr lang="en-US" sz="2799">
                <a:solidFill>
                  <a:srgbClr val="000000"/>
                </a:solidFill>
                <a:latin typeface="Times New Roman"/>
                <a:ea typeface="Times New Roman"/>
                <a:cs typeface="Times New Roman"/>
                <a:sym typeface="Times New Roman"/>
              </a:rPr>
              <a:t>The RTL design in Verilog allows the controller to be synthesized on FPGA or ASIC, making it suitable for real-world applications</a:t>
            </a:r>
          </a:p>
          <a:p>
            <a:pPr algn="ctr">
              <a:lnSpc>
                <a:spcPts val="3919"/>
              </a:lnSpc>
              <a:spcBef>
                <a:spcPct val="0"/>
              </a:spcBef>
            </a:pPr>
          </a:p>
        </p:txBody>
      </p:sp>
      <p:sp>
        <p:nvSpPr>
          <p:cNvPr name="TextBox 7" id="7"/>
          <p:cNvSpPr txBox="true"/>
          <p:nvPr/>
        </p:nvSpPr>
        <p:spPr>
          <a:xfrm rot="0">
            <a:off x="0" y="8436610"/>
            <a:ext cx="17937479" cy="1529080"/>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Times New Roman"/>
                <a:ea typeface="Times New Roman"/>
                <a:cs typeface="Times New Roman"/>
                <a:sym typeface="Times New Roman"/>
              </a:rPr>
              <a:t>By implementing the I2C protocol at the RTL level, this project explores the practical aspects of digital design, from timing considerations to state machine management, providing a hands-on understanding of I2C communication fundamentals in embedded systems.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5968801" y="0"/>
            <a:ext cx="2147174" cy="672733"/>
          </a:xfrm>
          <a:custGeom>
            <a:avLst/>
            <a:gdLst/>
            <a:ahLst/>
            <a:cxnLst/>
            <a:rect r="r" b="b" t="t" l="l"/>
            <a:pathLst>
              <a:path h="672733" w="2147174">
                <a:moveTo>
                  <a:pt x="0" y="0"/>
                </a:moveTo>
                <a:lnTo>
                  <a:pt x="2147175" y="0"/>
                </a:lnTo>
                <a:lnTo>
                  <a:pt x="2147175" y="672733"/>
                </a:lnTo>
                <a:lnTo>
                  <a:pt x="0" y="672733"/>
                </a:lnTo>
                <a:lnTo>
                  <a:pt x="0" y="0"/>
                </a:lnTo>
                <a:close/>
              </a:path>
            </a:pathLst>
          </a:custGeom>
          <a:blipFill>
            <a:blip r:embed="rId2"/>
            <a:stretch>
              <a:fillRect l="0" t="-4617" r="0" b="-9853"/>
            </a:stretch>
          </a:blipFill>
        </p:spPr>
      </p:sp>
      <p:sp>
        <p:nvSpPr>
          <p:cNvPr name="TextBox 3" id="3"/>
          <p:cNvSpPr txBox="true"/>
          <p:nvPr/>
        </p:nvSpPr>
        <p:spPr>
          <a:xfrm rot="0">
            <a:off x="-1463389" y="3133952"/>
            <a:ext cx="17087276" cy="1410335"/>
          </a:xfrm>
          <a:prstGeom prst="rect">
            <a:avLst/>
          </a:prstGeom>
        </p:spPr>
        <p:txBody>
          <a:bodyPr anchor="t" rtlCol="false" tIns="0" lIns="0" bIns="0" rIns="0">
            <a:spAutoFit/>
          </a:bodyPr>
          <a:lstStyle/>
          <a:p>
            <a:pPr algn="ctr">
              <a:lnSpc>
                <a:spcPts val="3640"/>
              </a:lnSpc>
            </a:pPr>
            <a:r>
              <a:rPr lang="en-US" sz="2600" b="true">
                <a:solidFill>
                  <a:srgbClr val="000000"/>
                </a:solidFill>
                <a:latin typeface="Times New Roman Bold"/>
                <a:ea typeface="Times New Roman Bold"/>
                <a:cs typeface="Times New Roman Bold"/>
                <a:sym typeface="Times New Roman Bold"/>
              </a:rPr>
              <a:t>1.SDA (Serial Data Line): T</a:t>
            </a:r>
            <a:r>
              <a:rPr lang="en-US" sz="2600">
                <a:solidFill>
                  <a:srgbClr val="000000"/>
                </a:solidFill>
                <a:latin typeface="Times New Roman"/>
                <a:ea typeface="Times New Roman"/>
                <a:cs typeface="Times New Roman"/>
                <a:sym typeface="Times New Roman"/>
              </a:rPr>
              <a:t>ransmits data bidirectionally between master and slave devices.</a:t>
            </a:r>
          </a:p>
          <a:p>
            <a:pPr algn="ctr">
              <a:lnSpc>
                <a:spcPts val="3640"/>
              </a:lnSpc>
            </a:pPr>
            <a:r>
              <a:rPr lang="en-US" sz="2600" b="true">
                <a:solidFill>
                  <a:srgbClr val="000000"/>
                </a:solidFill>
                <a:latin typeface="Times New Roman Bold"/>
                <a:ea typeface="Times New Roman Bold"/>
                <a:cs typeface="Times New Roman Bold"/>
                <a:sym typeface="Times New Roman Bold"/>
              </a:rPr>
              <a:t>                    2.</a:t>
            </a:r>
            <a:r>
              <a:rPr lang="en-US" sz="2600" b="true">
                <a:solidFill>
                  <a:srgbClr val="000000"/>
                </a:solidFill>
                <a:latin typeface="Times New Roman Bold"/>
                <a:ea typeface="Times New Roman Bold"/>
                <a:cs typeface="Times New Roman Bold"/>
                <a:sym typeface="Times New Roman Bold"/>
              </a:rPr>
              <a:t>SCL (Serial Clock Line): </a:t>
            </a:r>
            <a:r>
              <a:rPr lang="en-US" sz="2600">
                <a:solidFill>
                  <a:srgbClr val="000000"/>
                </a:solidFill>
                <a:latin typeface="Times New Roman"/>
                <a:ea typeface="Times New Roman"/>
                <a:cs typeface="Times New Roman"/>
                <a:sym typeface="Times New Roman"/>
              </a:rPr>
              <a:t>The master device generates this clock signal to synchronize data transmission.</a:t>
            </a:r>
          </a:p>
          <a:p>
            <a:pPr algn="ctr">
              <a:lnSpc>
                <a:spcPts val="3640"/>
              </a:lnSpc>
            </a:pPr>
          </a:p>
        </p:txBody>
      </p:sp>
      <p:sp>
        <p:nvSpPr>
          <p:cNvPr name="TextBox 4" id="4"/>
          <p:cNvSpPr txBox="true"/>
          <p:nvPr/>
        </p:nvSpPr>
        <p:spPr>
          <a:xfrm rot="0">
            <a:off x="4620251" y="-14406"/>
            <a:ext cx="9218771" cy="931869"/>
          </a:xfrm>
          <a:prstGeom prst="rect">
            <a:avLst/>
          </a:prstGeom>
        </p:spPr>
        <p:txBody>
          <a:bodyPr anchor="t" rtlCol="false" tIns="0" lIns="0" bIns="0" rIns="0">
            <a:spAutoFit/>
          </a:bodyPr>
          <a:lstStyle/>
          <a:p>
            <a:pPr algn="ctr">
              <a:lnSpc>
                <a:spcPts val="6823"/>
              </a:lnSpc>
              <a:spcBef>
                <a:spcPct val="0"/>
              </a:spcBef>
            </a:pPr>
            <a:r>
              <a:rPr lang="en-US" b="true" sz="4873">
                <a:solidFill>
                  <a:srgbClr val="70AEDD"/>
                </a:solidFill>
                <a:latin typeface="Times New Roman Bold"/>
                <a:ea typeface="Times New Roman Bold"/>
                <a:cs typeface="Times New Roman Bold"/>
                <a:sym typeface="Times New Roman Bold"/>
              </a:rPr>
              <a:t>I2C PROTOCOL BASICS</a:t>
            </a:r>
          </a:p>
        </p:txBody>
      </p:sp>
      <p:sp>
        <p:nvSpPr>
          <p:cNvPr name="TextBox 5" id="5"/>
          <p:cNvSpPr txBox="true"/>
          <p:nvPr/>
        </p:nvSpPr>
        <p:spPr>
          <a:xfrm rot="0">
            <a:off x="-86359" y="923665"/>
            <a:ext cx="17876200" cy="14103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Times New Roman"/>
                <a:ea typeface="Times New Roman"/>
                <a:cs typeface="Times New Roman"/>
                <a:sym typeface="Times New Roman"/>
              </a:rPr>
              <a:t>The I2C (Inter-Integrated Circuit) protocol is a synchronous, serial communication protocol designed for low-speed, short-distance communication between devices on the same PCB. Developed by Philips, it is widely used due to its simplicity and flexibility in connecting multiple devices with only two communication lines.</a:t>
            </a:r>
          </a:p>
        </p:txBody>
      </p:sp>
      <p:sp>
        <p:nvSpPr>
          <p:cNvPr name="TextBox 6" id="6"/>
          <p:cNvSpPr txBox="true"/>
          <p:nvPr/>
        </p:nvSpPr>
        <p:spPr>
          <a:xfrm rot="0">
            <a:off x="0" y="2302102"/>
            <a:ext cx="4620251" cy="1292225"/>
          </a:xfrm>
          <a:prstGeom prst="rect">
            <a:avLst/>
          </a:prstGeom>
        </p:spPr>
        <p:txBody>
          <a:bodyPr anchor="t" rtlCol="false" tIns="0" lIns="0" bIns="0" rIns="0">
            <a:spAutoFit/>
          </a:bodyPr>
          <a:lstStyle/>
          <a:p>
            <a:pPr algn="ctr">
              <a:lnSpc>
                <a:spcPts val="4900"/>
              </a:lnSpc>
            </a:pPr>
            <a:r>
              <a:rPr lang="en-US" sz="3500" b="true">
                <a:solidFill>
                  <a:srgbClr val="000000"/>
                </a:solidFill>
                <a:latin typeface="Times New Roman Bold"/>
                <a:ea typeface="Times New Roman Bold"/>
                <a:cs typeface="Times New Roman Bold"/>
                <a:sym typeface="Times New Roman Bold"/>
              </a:rPr>
              <a:t>Communication lines:</a:t>
            </a:r>
          </a:p>
          <a:p>
            <a:pPr algn="ctr">
              <a:lnSpc>
                <a:spcPts val="4900"/>
              </a:lnSpc>
              <a:spcBef>
                <a:spcPct val="0"/>
              </a:spcBef>
            </a:pPr>
          </a:p>
        </p:txBody>
      </p:sp>
      <p:sp>
        <p:nvSpPr>
          <p:cNvPr name="TextBox 7" id="7"/>
          <p:cNvSpPr txBox="true"/>
          <p:nvPr/>
        </p:nvSpPr>
        <p:spPr>
          <a:xfrm rot="0">
            <a:off x="-124497" y="4439512"/>
            <a:ext cx="18412497" cy="3239135"/>
          </a:xfrm>
          <a:prstGeom prst="rect">
            <a:avLst/>
          </a:prstGeom>
        </p:spPr>
        <p:txBody>
          <a:bodyPr anchor="t" rtlCol="false" tIns="0" lIns="0" bIns="0" rIns="0">
            <a:spAutoFit/>
          </a:bodyPr>
          <a:lstStyle/>
          <a:p>
            <a:pPr algn="l">
              <a:lnSpc>
                <a:spcPts val="3640"/>
              </a:lnSpc>
            </a:pPr>
          </a:p>
          <a:p>
            <a:pPr algn="l" marL="561341" indent="-280670" lvl="1">
              <a:lnSpc>
                <a:spcPts val="3640"/>
              </a:lnSpc>
              <a:buFont typeface="Arial"/>
              <a:buChar char="•"/>
            </a:pPr>
            <a:r>
              <a:rPr lang="en-US" b="true" sz="2600">
                <a:solidFill>
                  <a:srgbClr val="000000"/>
                </a:solidFill>
                <a:latin typeface="Times New Roman Bold"/>
                <a:ea typeface="Times New Roman Bold"/>
                <a:cs typeface="Times New Roman Bold"/>
                <a:sym typeface="Times New Roman Bold"/>
              </a:rPr>
              <a:t>Multi-Master, Multi-Slave Architecture: </a:t>
            </a:r>
            <a:r>
              <a:rPr lang="en-US" sz="2600">
                <a:solidFill>
                  <a:srgbClr val="000000"/>
                </a:solidFill>
                <a:latin typeface="Times New Roman"/>
                <a:ea typeface="Times New Roman"/>
                <a:cs typeface="Times New Roman"/>
                <a:sym typeface="Times New Roman"/>
              </a:rPr>
              <a:t>I2C can support multiple master and slave devices on a single bus, though only one master actively controls the bus at a time.</a:t>
            </a:r>
          </a:p>
          <a:p>
            <a:pPr algn="l" marL="561341" indent="-280670" lvl="1">
              <a:lnSpc>
                <a:spcPts val="3640"/>
              </a:lnSpc>
              <a:buFont typeface="Arial"/>
              <a:buChar char="•"/>
            </a:pPr>
            <a:r>
              <a:rPr lang="en-US" b="true" sz="2600">
                <a:solidFill>
                  <a:srgbClr val="000000"/>
                </a:solidFill>
                <a:latin typeface="Times New Roman Bold"/>
                <a:ea typeface="Times New Roman Bold"/>
                <a:cs typeface="Times New Roman Bold"/>
                <a:sym typeface="Times New Roman Bold"/>
              </a:rPr>
              <a:t>Addressing: </a:t>
            </a:r>
            <a:r>
              <a:rPr lang="en-US" sz="2600">
                <a:solidFill>
                  <a:srgbClr val="000000"/>
                </a:solidFill>
                <a:latin typeface="Times New Roman"/>
                <a:ea typeface="Times New Roman"/>
                <a:cs typeface="Times New Roman"/>
                <a:sym typeface="Times New Roman"/>
              </a:rPr>
              <a:t>Each device has a unique address (usually 7-bit, though 10-bit addressing is supported), allowing the master to communicate selectively with specific slave devices.</a:t>
            </a:r>
          </a:p>
          <a:p>
            <a:pPr algn="l" marL="561341" indent="-280670" lvl="1">
              <a:lnSpc>
                <a:spcPts val="3640"/>
              </a:lnSpc>
              <a:buFont typeface="Arial"/>
              <a:buChar char="•"/>
            </a:pPr>
            <a:r>
              <a:rPr lang="en-US" b="true" sz="2600">
                <a:solidFill>
                  <a:srgbClr val="000000"/>
                </a:solidFill>
                <a:latin typeface="Times New Roman Bold"/>
                <a:ea typeface="Times New Roman Bold"/>
                <a:cs typeface="Times New Roman Bold"/>
                <a:sym typeface="Times New Roman Bold"/>
              </a:rPr>
              <a:t>Data Transfer and Acknowledgment: </a:t>
            </a:r>
            <a:r>
              <a:rPr lang="en-US" sz="2600">
                <a:solidFill>
                  <a:srgbClr val="000000"/>
                </a:solidFill>
                <a:latin typeface="Times New Roman"/>
                <a:ea typeface="Times New Roman"/>
                <a:cs typeface="Times New Roman"/>
                <a:sym typeface="Times New Roman"/>
              </a:rPr>
              <a:t>Data is transmitted in 8-bit bytes, and each byte is followed by an acknowledgment (ACK) or no-acknowledgment (NACK) bit to indicate successful reception or error</a:t>
            </a:r>
            <a:r>
              <a:rPr lang="en-US" b="true" sz="2600">
                <a:solidFill>
                  <a:srgbClr val="000000"/>
                </a:solidFill>
                <a:latin typeface="Times New Roman Bold"/>
                <a:ea typeface="Times New Roman Bold"/>
                <a:cs typeface="Times New Roman Bold"/>
                <a:sym typeface="Times New Roman Bold"/>
              </a:rPr>
              <a:t>.</a:t>
            </a:r>
          </a:p>
        </p:txBody>
      </p:sp>
      <p:sp>
        <p:nvSpPr>
          <p:cNvPr name="TextBox 8" id="8"/>
          <p:cNvSpPr txBox="true"/>
          <p:nvPr/>
        </p:nvSpPr>
        <p:spPr>
          <a:xfrm rot="0">
            <a:off x="202844" y="4177665"/>
            <a:ext cx="3024481" cy="673100"/>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Times New Roman Bold"/>
                <a:ea typeface="Times New Roman Bold"/>
                <a:cs typeface="Times New Roman Bold"/>
                <a:sym typeface="Times New Roman Bold"/>
              </a:rPr>
              <a:t>Key Features:</a:t>
            </a:r>
          </a:p>
        </p:txBody>
      </p:sp>
      <p:sp>
        <p:nvSpPr>
          <p:cNvPr name="TextBox 9" id="9"/>
          <p:cNvSpPr txBox="true"/>
          <p:nvPr/>
        </p:nvSpPr>
        <p:spPr>
          <a:xfrm rot="0">
            <a:off x="0" y="7792947"/>
            <a:ext cx="17789840" cy="2011045"/>
          </a:xfrm>
          <a:prstGeom prst="rect">
            <a:avLst/>
          </a:prstGeom>
        </p:spPr>
        <p:txBody>
          <a:bodyPr anchor="t" rtlCol="false" tIns="0" lIns="0" bIns="0" rIns="0">
            <a:spAutoFit/>
          </a:bodyPr>
          <a:lstStyle/>
          <a:p>
            <a:pPr algn="l">
              <a:lnSpc>
                <a:spcPts val="4619"/>
              </a:lnSpc>
              <a:spcBef>
                <a:spcPct val="0"/>
              </a:spcBef>
            </a:pPr>
            <a:r>
              <a:rPr lang="en-US" b="true" sz="3299">
                <a:solidFill>
                  <a:srgbClr val="000000"/>
                </a:solidFill>
                <a:latin typeface="Times New Roman Bold"/>
                <a:ea typeface="Times New Roman Bold"/>
                <a:cs typeface="Times New Roman Bold"/>
                <a:sym typeface="Times New Roman Bold"/>
              </a:rPr>
              <a:t>   </a:t>
            </a:r>
            <a:r>
              <a:rPr lang="en-US" b="true" sz="3299">
                <a:solidFill>
                  <a:srgbClr val="000000"/>
                </a:solidFill>
                <a:latin typeface="Times New Roman Bold"/>
                <a:ea typeface="Times New Roman Bold"/>
                <a:cs typeface="Times New Roman Bold"/>
                <a:sym typeface="Times New Roman Bold"/>
              </a:rPr>
              <a:t>Protocol Phases:</a:t>
            </a:r>
          </a:p>
          <a:p>
            <a:pPr algn="l" marL="561341" indent="-280670" lvl="1">
              <a:lnSpc>
                <a:spcPts val="3640"/>
              </a:lnSpc>
              <a:buFont typeface="Arial"/>
              <a:buChar char="•"/>
            </a:pPr>
            <a:r>
              <a:rPr lang="en-US" b="true" sz="2600">
                <a:solidFill>
                  <a:srgbClr val="000000"/>
                </a:solidFill>
                <a:latin typeface="Times New Roman Bold"/>
                <a:ea typeface="Times New Roman Bold"/>
                <a:cs typeface="Times New Roman Bold"/>
                <a:sym typeface="Times New Roman Bold"/>
              </a:rPr>
              <a:t>Start Condition: </a:t>
            </a:r>
            <a:r>
              <a:rPr lang="en-US" sz="2600">
                <a:solidFill>
                  <a:srgbClr val="000000"/>
                </a:solidFill>
                <a:latin typeface="Times New Roman"/>
                <a:ea typeface="Times New Roman"/>
                <a:cs typeface="Times New Roman"/>
                <a:sym typeface="Times New Roman"/>
              </a:rPr>
              <a:t>SDA goes low while SCL is high, signaling the beginning of communication</a:t>
            </a:r>
            <a:r>
              <a:rPr lang="en-US" b="true" sz="2600">
                <a:solidFill>
                  <a:srgbClr val="000000"/>
                </a:solidFill>
                <a:latin typeface="Times New Roman Bold"/>
                <a:ea typeface="Times New Roman Bold"/>
                <a:cs typeface="Times New Roman Bold"/>
                <a:sym typeface="Times New Roman Bold"/>
              </a:rPr>
              <a:t>.</a:t>
            </a:r>
          </a:p>
          <a:p>
            <a:pPr algn="l" marL="561341" indent="-280670" lvl="1">
              <a:lnSpc>
                <a:spcPts val="3640"/>
              </a:lnSpc>
              <a:buFont typeface="Arial"/>
              <a:buChar char="•"/>
            </a:pPr>
            <a:r>
              <a:rPr lang="en-US" b="true" sz="2600">
                <a:solidFill>
                  <a:srgbClr val="000000"/>
                </a:solidFill>
                <a:latin typeface="Times New Roman Bold"/>
                <a:ea typeface="Times New Roman Bold"/>
                <a:cs typeface="Times New Roman Bold"/>
                <a:sym typeface="Times New Roman Bold"/>
              </a:rPr>
              <a:t>Data Transfer: </a:t>
            </a:r>
            <a:r>
              <a:rPr lang="en-US" sz="2600">
                <a:solidFill>
                  <a:srgbClr val="000000"/>
                </a:solidFill>
                <a:latin typeface="Times New Roman"/>
                <a:ea typeface="Times New Roman"/>
                <a:cs typeface="Times New Roman"/>
                <a:sym typeface="Times New Roman"/>
              </a:rPr>
              <a:t>Data bits are transferred on SDA, synchronized by the clock on SCL.</a:t>
            </a:r>
          </a:p>
          <a:p>
            <a:pPr algn="l" marL="561341" indent="-280670" lvl="1">
              <a:lnSpc>
                <a:spcPts val="3640"/>
              </a:lnSpc>
              <a:buFont typeface="Arial"/>
              <a:buChar char="•"/>
            </a:pPr>
            <a:r>
              <a:rPr lang="en-US" b="true" sz="2600">
                <a:solidFill>
                  <a:srgbClr val="000000"/>
                </a:solidFill>
                <a:latin typeface="Times New Roman Bold"/>
                <a:ea typeface="Times New Roman Bold"/>
                <a:cs typeface="Times New Roman Bold"/>
                <a:sym typeface="Times New Roman Bold"/>
              </a:rPr>
              <a:t>Stop Condition: </a:t>
            </a:r>
            <a:r>
              <a:rPr lang="en-US" sz="2600">
                <a:solidFill>
                  <a:srgbClr val="000000"/>
                </a:solidFill>
                <a:latin typeface="Times New Roman"/>
                <a:ea typeface="Times New Roman"/>
                <a:cs typeface="Times New Roman"/>
                <a:sym typeface="Times New Roman"/>
              </a:rPr>
              <a:t>SDA goes high while SCL is high, marking the end of the communication</a:t>
            </a:r>
            <a:r>
              <a:rPr lang="en-US" b="true" sz="2600">
                <a:solidFill>
                  <a:srgbClr val="000000"/>
                </a:solidFill>
                <a:latin typeface="Times New Roman Bold"/>
                <a:ea typeface="Times New Roman Bold"/>
                <a:cs typeface="Times New Roman Bold"/>
                <a:sym typeface="Times New Roman Bold"/>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6437811" y="172322"/>
            <a:ext cx="1642978" cy="514763"/>
          </a:xfrm>
          <a:custGeom>
            <a:avLst/>
            <a:gdLst/>
            <a:ahLst/>
            <a:cxnLst/>
            <a:rect r="r" b="b" t="t" l="l"/>
            <a:pathLst>
              <a:path h="514763" w="1642978">
                <a:moveTo>
                  <a:pt x="0" y="0"/>
                </a:moveTo>
                <a:lnTo>
                  <a:pt x="1642978" y="0"/>
                </a:lnTo>
                <a:lnTo>
                  <a:pt x="1642978" y="514763"/>
                </a:lnTo>
                <a:lnTo>
                  <a:pt x="0" y="514763"/>
                </a:lnTo>
                <a:lnTo>
                  <a:pt x="0" y="0"/>
                </a:lnTo>
                <a:close/>
              </a:path>
            </a:pathLst>
          </a:custGeom>
          <a:blipFill>
            <a:blip r:embed="rId2"/>
            <a:stretch>
              <a:fillRect l="0" t="-4617" r="0" b="-9853"/>
            </a:stretch>
          </a:blipFill>
        </p:spPr>
      </p:sp>
      <p:sp>
        <p:nvSpPr>
          <p:cNvPr name="TextBox 3" id="3"/>
          <p:cNvSpPr txBox="true"/>
          <p:nvPr/>
        </p:nvSpPr>
        <p:spPr>
          <a:xfrm rot="0">
            <a:off x="1964972" y="-56278"/>
            <a:ext cx="12145376" cy="1100677"/>
          </a:xfrm>
          <a:prstGeom prst="rect">
            <a:avLst/>
          </a:prstGeom>
        </p:spPr>
        <p:txBody>
          <a:bodyPr anchor="t" rtlCol="false" tIns="0" lIns="0" bIns="0" rIns="0">
            <a:spAutoFit/>
          </a:bodyPr>
          <a:lstStyle/>
          <a:p>
            <a:pPr algn="ctr">
              <a:lnSpc>
                <a:spcPts val="8059"/>
              </a:lnSpc>
              <a:spcBef>
                <a:spcPct val="0"/>
              </a:spcBef>
            </a:pPr>
            <a:r>
              <a:rPr lang="en-US" b="true" sz="5756">
                <a:solidFill>
                  <a:srgbClr val="70AEDD"/>
                </a:solidFill>
                <a:latin typeface="Times New Roman Bold"/>
                <a:ea typeface="Times New Roman Bold"/>
                <a:cs typeface="Times New Roman Bold"/>
                <a:sym typeface="Times New Roman Bold"/>
              </a:rPr>
              <a:t>FUNCTIONAL REQUIREMENTS</a:t>
            </a:r>
          </a:p>
        </p:txBody>
      </p:sp>
      <p:sp>
        <p:nvSpPr>
          <p:cNvPr name="TextBox 4" id="4"/>
          <p:cNvSpPr txBox="true"/>
          <p:nvPr/>
        </p:nvSpPr>
        <p:spPr>
          <a:xfrm rot="0">
            <a:off x="0" y="1170825"/>
            <a:ext cx="16845752" cy="1583690"/>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Times New Roman"/>
                <a:ea typeface="Times New Roman"/>
                <a:cs typeface="Times New Roman"/>
                <a:sym typeface="Times New Roman"/>
              </a:rPr>
              <a:t>T</a:t>
            </a:r>
            <a:r>
              <a:rPr lang="en-US" sz="2899">
                <a:solidFill>
                  <a:srgbClr val="000000"/>
                </a:solidFill>
                <a:latin typeface="Times New Roman"/>
                <a:ea typeface="Times New Roman"/>
                <a:cs typeface="Times New Roman"/>
                <a:sym typeface="Times New Roman"/>
              </a:rPr>
              <a:t>o design a reliable and efficient I2C Master Controller, several key functional requirements must be met to ensure accurate and seamless communication with I2C slave devices.</a:t>
            </a:r>
          </a:p>
          <a:p>
            <a:pPr algn="ctr">
              <a:lnSpc>
                <a:spcPts val="4059"/>
              </a:lnSpc>
              <a:spcBef>
                <a:spcPct val="0"/>
              </a:spcBef>
            </a:pPr>
          </a:p>
        </p:txBody>
      </p:sp>
      <p:sp>
        <p:nvSpPr>
          <p:cNvPr name="TextBox 5" id="5"/>
          <p:cNvSpPr txBox="true"/>
          <p:nvPr/>
        </p:nvSpPr>
        <p:spPr>
          <a:xfrm rot="0">
            <a:off x="250251" y="2280920"/>
            <a:ext cx="17806548" cy="7241540"/>
          </a:xfrm>
          <a:prstGeom prst="rect">
            <a:avLst/>
          </a:prstGeom>
        </p:spPr>
        <p:txBody>
          <a:bodyPr anchor="t" rtlCol="false" tIns="0" lIns="0" bIns="0" rIns="0">
            <a:spAutoFit/>
          </a:bodyPr>
          <a:lstStyle/>
          <a:p>
            <a:pPr algn="l">
              <a:lnSpc>
                <a:spcPts val="4059"/>
              </a:lnSpc>
              <a:spcBef>
                <a:spcPct val="0"/>
              </a:spcBef>
            </a:pPr>
            <a:r>
              <a:rPr lang="en-US" b="true" sz="2899">
                <a:solidFill>
                  <a:srgbClr val="000000"/>
                </a:solidFill>
                <a:latin typeface="Times New Roman Bold"/>
                <a:ea typeface="Times New Roman Bold"/>
                <a:cs typeface="Times New Roman Bold"/>
                <a:sym typeface="Times New Roman Bold"/>
              </a:rPr>
              <a:t>1.</a:t>
            </a:r>
            <a:r>
              <a:rPr lang="en-US" b="true" sz="2899">
                <a:solidFill>
                  <a:srgbClr val="000000"/>
                </a:solidFill>
                <a:latin typeface="Times New Roman Bold"/>
                <a:ea typeface="Times New Roman Bold"/>
                <a:cs typeface="Times New Roman Bold"/>
                <a:sym typeface="Times New Roman Bold"/>
              </a:rPr>
              <a:t>Start and Stop Conditions: </a:t>
            </a:r>
            <a:r>
              <a:rPr lang="en-US" sz="2899">
                <a:solidFill>
                  <a:srgbClr val="000000"/>
                </a:solidFill>
                <a:latin typeface="Times New Roman"/>
                <a:ea typeface="Times New Roman"/>
                <a:cs typeface="Times New Roman"/>
                <a:sym typeface="Times New Roman"/>
              </a:rPr>
              <a:t>The I2C Master must generate precise start and stop signals, which are critical for initiating and terminating communication. These signals mark the beginning and end of a data transfer session on the I2C bus.</a:t>
            </a:r>
          </a:p>
          <a:p>
            <a:pPr algn="l">
              <a:lnSpc>
                <a:spcPts val="4059"/>
              </a:lnSpc>
              <a:spcBef>
                <a:spcPct val="0"/>
              </a:spcBef>
            </a:pPr>
            <a:r>
              <a:rPr lang="en-US" b="true" sz="2899">
                <a:solidFill>
                  <a:srgbClr val="000000"/>
                </a:solidFill>
                <a:latin typeface="Times New Roman Bold"/>
                <a:ea typeface="Times New Roman Bold"/>
                <a:cs typeface="Times New Roman Bold"/>
                <a:sym typeface="Times New Roman Bold"/>
              </a:rPr>
              <a:t>2.Clock Generation:</a:t>
            </a:r>
            <a:r>
              <a:rPr lang="en-US" sz="2899">
                <a:solidFill>
                  <a:srgbClr val="000000"/>
                </a:solidFill>
                <a:latin typeface="Times New Roman"/>
                <a:ea typeface="Times New Roman"/>
                <a:cs typeface="Times New Roman"/>
                <a:sym typeface="Times New Roman"/>
              </a:rPr>
              <a:t> The master must generate an accurate and stable clock signal (SCL) to synchronize data transfers. This clock must be adjustable to meet the standard I2C speeds (100 kbps to 3.4 Mbps) and compatible with various I2C slave devices.</a:t>
            </a:r>
          </a:p>
          <a:p>
            <a:pPr algn="l">
              <a:lnSpc>
                <a:spcPts val="4059"/>
              </a:lnSpc>
              <a:spcBef>
                <a:spcPct val="0"/>
              </a:spcBef>
            </a:pPr>
            <a:r>
              <a:rPr lang="en-US" b="true" sz="2899">
                <a:solidFill>
                  <a:srgbClr val="000000"/>
                </a:solidFill>
                <a:latin typeface="Times New Roman Bold"/>
                <a:ea typeface="Times New Roman Bold"/>
                <a:cs typeface="Times New Roman Bold"/>
                <a:sym typeface="Times New Roman Bold"/>
              </a:rPr>
              <a:t>3.Data Read/Write Operations: </a:t>
            </a:r>
            <a:r>
              <a:rPr lang="en-US" sz="2899">
                <a:solidFill>
                  <a:srgbClr val="000000"/>
                </a:solidFill>
                <a:latin typeface="Times New Roman"/>
                <a:ea typeface="Times New Roman"/>
                <a:cs typeface="Times New Roman"/>
                <a:sym typeface="Times New Roman"/>
              </a:rPr>
              <a:t>The I2C Master should support both reading from and writing to slave devices, sending data over the SDA line in 8-bit bytes. Each transaction must be followed by an acknowledgment (ACK/NACK) from the slave to verify successful data transmission.</a:t>
            </a:r>
          </a:p>
          <a:p>
            <a:pPr algn="l">
              <a:lnSpc>
                <a:spcPts val="4059"/>
              </a:lnSpc>
              <a:spcBef>
                <a:spcPct val="0"/>
              </a:spcBef>
            </a:pPr>
            <a:r>
              <a:rPr lang="en-US" b="true" sz="2899">
                <a:solidFill>
                  <a:srgbClr val="000000"/>
                </a:solidFill>
                <a:latin typeface="Times New Roman Bold"/>
                <a:ea typeface="Times New Roman Bold"/>
                <a:cs typeface="Times New Roman Bold"/>
                <a:sym typeface="Times New Roman Bold"/>
              </a:rPr>
              <a:t>4.Addressing and Selection of Slave Devices: </a:t>
            </a:r>
            <a:r>
              <a:rPr lang="en-US" sz="2899">
                <a:solidFill>
                  <a:srgbClr val="000000"/>
                </a:solidFill>
                <a:latin typeface="Times New Roman"/>
                <a:ea typeface="Times New Roman"/>
                <a:cs typeface="Times New Roman"/>
                <a:sym typeface="Times New Roman"/>
              </a:rPr>
              <a:t>The I2C Master must handle the addressing of slave devices on the bus, sending unique 7-bit or 10-bit addresses to initiate communication with specific slaves.</a:t>
            </a:r>
          </a:p>
          <a:p>
            <a:pPr algn="l">
              <a:lnSpc>
                <a:spcPts val="4059"/>
              </a:lnSpc>
              <a:spcBef>
                <a:spcPct val="0"/>
              </a:spcBef>
            </a:pPr>
            <a:r>
              <a:rPr lang="en-US" b="true" sz="2899">
                <a:solidFill>
                  <a:srgbClr val="000000"/>
                </a:solidFill>
                <a:latin typeface="Times New Roman Bold"/>
                <a:ea typeface="Times New Roman Bold"/>
                <a:cs typeface="Times New Roman Bold"/>
                <a:sym typeface="Times New Roman Bold"/>
              </a:rPr>
              <a:t>5.Error Detection and Handling: </a:t>
            </a:r>
            <a:r>
              <a:rPr lang="en-US" sz="2899">
                <a:solidFill>
                  <a:srgbClr val="000000"/>
                </a:solidFill>
                <a:latin typeface="Times New Roman"/>
                <a:ea typeface="Times New Roman"/>
                <a:cs typeface="Times New Roman"/>
                <a:sym typeface="Times New Roman"/>
              </a:rPr>
              <a:t>The controller should monitor for ACK/NACK responses after each byte to identify errors. In the case of a missing acknowledgment, it should attempt error-handling procedures to maintain reliable communication</a:t>
            </a:r>
            <a:r>
              <a:rPr lang="en-US" b="true" sz="2899">
                <a:solidFill>
                  <a:srgbClr val="000000"/>
                </a:solidFill>
                <a:latin typeface="Times New Roman Bold"/>
                <a:ea typeface="Times New Roman Bold"/>
                <a:cs typeface="Times New Roman Bold"/>
                <a:sym typeface="Times New Roman Bold"/>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5850289" y="-130111"/>
            <a:ext cx="2491223" cy="780528"/>
          </a:xfrm>
          <a:custGeom>
            <a:avLst/>
            <a:gdLst/>
            <a:ahLst/>
            <a:cxnLst/>
            <a:rect r="r" b="b" t="t" l="l"/>
            <a:pathLst>
              <a:path h="780528" w="2491223">
                <a:moveTo>
                  <a:pt x="0" y="0"/>
                </a:moveTo>
                <a:lnTo>
                  <a:pt x="2491223" y="0"/>
                </a:lnTo>
                <a:lnTo>
                  <a:pt x="2491223" y="780528"/>
                </a:lnTo>
                <a:lnTo>
                  <a:pt x="0" y="780528"/>
                </a:lnTo>
                <a:lnTo>
                  <a:pt x="0" y="0"/>
                </a:lnTo>
                <a:close/>
              </a:path>
            </a:pathLst>
          </a:custGeom>
          <a:blipFill>
            <a:blip r:embed="rId2"/>
            <a:stretch>
              <a:fillRect l="0" t="-4617" r="0" b="-9853"/>
            </a:stretch>
          </a:blipFill>
        </p:spPr>
      </p:sp>
      <p:sp>
        <p:nvSpPr>
          <p:cNvPr name="TextBox 3" id="3"/>
          <p:cNvSpPr txBox="true"/>
          <p:nvPr/>
        </p:nvSpPr>
        <p:spPr>
          <a:xfrm rot="0">
            <a:off x="53512" y="1597376"/>
            <a:ext cx="18234488" cy="1291590"/>
          </a:xfrm>
          <a:prstGeom prst="rect">
            <a:avLst/>
          </a:prstGeom>
        </p:spPr>
        <p:txBody>
          <a:bodyPr anchor="t" rtlCol="false" tIns="0" lIns="0" bIns="0" rIns="0">
            <a:spAutoFit/>
          </a:bodyPr>
          <a:lstStyle/>
          <a:p>
            <a:pPr algn="l">
              <a:lnSpc>
                <a:spcPts val="3359"/>
              </a:lnSpc>
              <a:spcBef>
                <a:spcPct val="0"/>
              </a:spcBef>
            </a:pPr>
            <a:r>
              <a:rPr lang="en-US" sz="2400">
                <a:solidFill>
                  <a:srgbClr val="000000"/>
                </a:solidFill>
                <a:latin typeface="Times New Roman"/>
                <a:ea typeface="Times New Roman"/>
                <a:cs typeface="Times New Roman"/>
                <a:sym typeface="Times New Roman"/>
              </a:rPr>
              <a:t>The RTL (Register Transfer Level) approach is crucial in designing digital circuits as it allows designers to model complex hardware behaviors while focusing on data flow and timing. In the case of an I2C Master, RTL design enables a structured and modular approach to implementing each aspect of the I2C protocol, ensuring reliable communication between the master and various slave devices on the bus.</a:t>
            </a:r>
          </a:p>
        </p:txBody>
      </p:sp>
      <p:sp>
        <p:nvSpPr>
          <p:cNvPr name="TextBox 4" id="4"/>
          <p:cNvSpPr txBox="true"/>
          <p:nvPr/>
        </p:nvSpPr>
        <p:spPr>
          <a:xfrm rot="0">
            <a:off x="-6498589" y="895350"/>
            <a:ext cx="18288000" cy="630555"/>
          </a:xfrm>
          <a:prstGeom prst="rect">
            <a:avLst/>
          </a:prstGeom>
        </p:spPr>
        <p:txBody>
          <a:bodyPr anchor="t" rtlCol="false" tIns="0" lIns="0" bIns="0" rIns="0">
            <a:spAutoFit/>
          </a:bodyPr>
          <a:lstStyle/>
          <a:p>
            <a:pPr algn="ctr">
              <a:lnSpc>
                <a:spcPts val="4619"/>
              </a:lnSpc>
              <a:spcBef>
                <a:spcPct val="0"/>
              </a:spcBef>
            </a:pPr>
            <a:r>
              <a:rPr lang="en-US" b="true" sz="3299">
                <a:solidFill>
                  <a:srgbClr val="000000"/>
                </a:solidFill>
                <a:latin typeface="Times New Roman Bold"/>
                <a:ea typeface="Times New Roman Bold"/>
                <a:cs typeface="Times New Roman Bold"/>
                <a:sym typeface="Times New Roman Bold"/>
              </a:rPr>
              <a:t>Importance Of RTL Design:</a:t>
            </a:r>
          </a:p>
        </p:txBody>
      </p:sp>
      <p:sp>
        <p:nvSpPr>
          <p:cNvPr name="TextBox 5" id="5"/>
          <p:cNvSpPr txBox="true"/>
          <p:nvPr/>
        </p:nvSpPr>
        <p:spPr>
          <a:xfrm rot="0">
            <a:off x="221843" y="3953226"/>
            <a:ext cx="17790802" cy="2967990"/>
          </a:xfrm>
          <a:prstGeom prst="rect">
            <a:avLst/>
          </a:prstGeom>
        </p:spPr>
        <p:txBody>
          <a:bodyPr anchor="t" rtlCol="false" tIns="0" lIns="0" bIns="0" rIns="0">
            <a:spAutoFit/>
          </a:bodyPr>
          <a:lstStyle/>
          <a:p>
            <a:pPr algn="l">
              <a:lnSpc>
                <a:spcPts val="3359"/>
              </a:lnSpc>
              <a:spcBef>
                <a:spcPct val="0"/>
              </a:spcBef>
            </a:pPr>
            <a:r>
              <a:rPr lang="en-US" b="true" sz="2400">
                <a:solidFill>
                  <a:srgbClr val="000000"/>
                </a:solidFill>
                <a:latin typeface="Times New Roman Bold"/>
                <a:ea typeface="Times New Roman Bold"/>
                <a:cs typeface="Times New Roman Bold"/>
                <a:sym typeface="Times New Roman Bold"/>
              </a:rPr>
              <a:t>1.</a:t>
            </a:r>
            <a:r>
              <a:rPr lang="en-US" b="true" sz="2400">
                <a:solidFill>
                  <a:srgbClr val="000000"/>
                </a:solidFill>
                <a:latin typeface="Times New Roman Bold"/>
                <a:ea typeface="Times New Roman Bold"/>
                <a:cs typeface="Times New Roman Bold"/>
                <a:sym typeface="Times New Roman Bold"/>
              </a:rPr>
              <a:t>Clock Generation: </a:t>
            </a:r>
            <a:r>
              <a:rPr lang="en-US" sz="2400">
                <a:solidFill>
                  <a:srgbClr val="000000"/>
                </a:solidFill>
                <a:latin typeface="Times New Roman"/>
                <a:ea typeface="Times New Roman"/>
                <a:cs typeface="Times New Roman"/>
                <a:sym typeface="Times New Roman"/>
              </a:rPr>
              <a:t>This module generates the SCL clock signal by dividing the main system clock, allowing control over the I2C speed. The clock frequency is adjustable, making it compatible with standard I2C speeds.</a:t>
            </a:r>
          </a:p>
          <a:p>
            <a:pPr algn="l">
              <a:lnSpc>
                <a:spcPts val="3359"/>
              </a:lnSpc>
              <a:spcBef>
                <a:spcPct val="0"/>
              </a:spcBef>
            </a:pPr>
            <a:r>
              <a:rPr lang="en-US" b="true" sz="2400">
                <a:solidFill>
                  <a:srgbClr val="000000"/>
                </a:solidFill>
                <a:latin typeface="Times New Roman Bold"/>
                <a:ea typeface="Times New Roman Bold"/>
                <a:cs typeface="Times New Roman Bold"/>
                <a:sym typeface="Times New Roman Bold"/>
              </a:rPr>
              <a:t>2.Control Unit: </a:t>
            </a:r>
            <a:r>
              <a:rPr lang="en-US" sz="2400">
                <a:solidFill>
                  <a:srgbClr val="000000"/>
                </a:solidFill>
                <a:latin typeface="Times New Roman"/>
                <a:ea typeface="Times New Roman"/>
                <a:cs typeface="Times New Roman"/>
                <a:sym typeface="Times New Roman"/>
              </a:rPr>
              <a:t>The heart of the I2C Master, the Control Unit is modeled as a Finite State Machine (FSM) that manages protocol stages—START, READ, WRITE, ACK/NACK, and STOP. It handles timing and signal generation, ensuring compliance with I2C protocol requirements.</a:t>
            </a:r>
          </a:p>
          <a:p>
            <a:pPr algn="l">
              <a:lnSpc>
                <a:spcPts val="3359"/>
              </a:lnSpc>
              <a:spcBef>
                <a:spcPct val="0"/>
              </a:spcBef>
            </a:pPr>
            <a:r>
              <a:rPr lang="en-US" b="true" sz="2400">
                <a:solidFill>
                  <a:srgbClr val="000000"/>
                </a:solidFill>
                <a:latin typeface="Times New Roman Bold"/>
                <a:ea typeface="Times New Roman Bold"/>
                <a:cs typeface="Times New Roman Bold"/>
                <a:sym typeface="Times New Roman Bold"/>
              </a:rPr>
              <a:t>3.Data Shift Register: </a:t>
            </a:r>
            <a:r>
              <a:rPr lang="en-US" sz="2400">
                <a:solidFill>
                  <a:srgbClr val="000000"/>
                </a:solidFill>
                <a:latin typeface="Times New Roman"/>
                <a:ea typeface="Times New Roman"/>
                <a:cs typeface="Times New Roman"/>
                <a:sym typeface="Times New Roman"/>
              </a:rPr>
              <a:t>The Shift Register is responsible for serializing and deserializing data, converting parallel data to serial format for SDA line transmission. It supports both data read and write operations with bitwise control.</a:t>
            </a:r>
          </a:p>
        </p:txBody>
      </p:sp>
      <p:sp>
        <p:nvSpPr>
          <p:cNvPr name="TextBox 6" id="6"/>
          <p:cNvSpPr txBox="true"/>
          <p:nvPr/>
        </p:nvSpPr>
        <p:spPr>
          <a:xfrm rot="0">
            <a:off x="-1300405" y="3086769"/>
            <a:ext cx="7891632" cy="630555"/>
          </a:xfrm>
          <a:prstGeom prst="rect">
            <a:avLst/>
          </a:prstGeom>
        </p:spPr>
        <p:txBody>
          <a:bodyPr anchor="t" rtlCol="false" tIns="0" lIns="0" bIns="0" rIns="0">
            <a:spAutoFit/>
          </a:bodyPr>
          <a:lstStyle/>
          <a:p>
            <a:pPr algn="ctr">
              <a:lnSpc>
                <a:spcPts val="4619"/>
              </a:lnSpc>
              <a:spcBef>
                <a:spcPct val="0"/>
              </a:spcBef>
            </a:pPr>
            <a:r>
              <a:rPr lang="en-US" b="true" sz="3299">
                <a:solidFill>
                  <a:srgbClr val="000000"/>
                </a:solidFill>
                <a:latin typeface="Times New Roman Bold"/>
                <a:ea typeface="Times New Roman Bold"/>
                <a:cs typeface="Times New Roman Bold"/>
                <a:sym typeface="Times New Roman Bold"/>
              </a:rPr>
              <a:t>  Main Modules in  I2C Master:</a:t>
            </a:r>
          </a:p>
        </p:txBody>
      </p:sp>
      <p:sp>
        <p:nvSpPr>
          <p:cNvPr name="TextBox 7" id="7"/>
          <p:cNvSpPr txBox="true"/>
          <p:nvPr/>
        </p:nvSpPr>
        <p:spPr>
          <a:xfrm rot="0">
            <a:off x="221843" y="7168866"/>
            <a:ext cx="17737290" cy="2826385"/>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Verilog Modeling:</a:t>
            </a:r>
          </a:p>
          <a:p>
            <a:pPr algn="l">
              <a:lnSpc>
                <a:spcPts val="3360"/>
              </a:lnSpc>
            </a:pPr>
            <a:r>
              <a:rPr lang="en-US" sz="2400">
                <a:solidFill>
                  <a:srgbClr val="000000"/>
                </a:solidFill>
                <a:latin typeface="Times New Roman"/>
                <a:ea typeface="Times New Roman"/>
                <a:cs typeface="Times New Roman"/>
                <a:sym typeface="Times New Roman"/>
              </a:rPr>
              <a:t>V</a:t>
            </a:r>
            <a:r>
              <a:rPr lang="en-US" sz="2400">
                <a:solidFill>
                  <a:srgbClr val="000000"/>
                </a:solidFill>
                <a:latin typeface="Times New Roman"/>
                <a:ea typeface="Times New Roman"/>
                <a:cs typeface="Times New Roman"/>
                <a:sym typeface="Times New Roman"/>
              </a:rPr>
              <a:t>erilog was used to model each module at the RTL level, defining how data moves between registers and the logic of the control signals. The Clock Generation module was created using clock division techniques, while the Control Unit FSM was coded to manage protocol sequences. The Shift Register was built using shift operations to enable bitwise data flow on the SDA line. This Verilog-based RTL design provides a flexible, synthesizable I2C Master suitable for real-world embedded applications</a:t>
            </a:r>
            <a:r>
              <a:rPr lang="en-US" sz="2400" b="true">
                <a:solidFill>
                  <a:srgbClr val="000000"/>
                </a:solidFill>
                <a:latin typeface="Times New Roman Bold"/>
                <a:ea typeface="Times New Roman Bold"/>
                <a:cs typeface="Times New Roman Bold"/>
                <a:sym typeface="Times New Roman Bold"/>
              </a:rPr>
              <a:t>.</a:t>
            </a:r>
          </a:p>
          <a:p>
            <a:pPr algn="l">
              <a:lnSpc>
                <a:spcPts val="3919"/>
              </a:lnSpc>
              <a:spcBef>
                <a:spcPct val="0"/>
              </a:spcBef>
            </a:pPr>
          </a:p>
        </p:txBody>
      </p:sp>
      <p:sp>
        <p:nvSpPr>
          <p:cNvPr name="TextBox 8" id="8"/>
          <p:cNvSpPr txBox="true"/>
          <p:nvPr/>
        </p:nvSpPr>
        <p:spPr>
          <a:xfrm rot="0">
            <a:off x="4232120" y="-73706"/>
            <a:ext cx="10064975" cy="932942"/>
          </a:xfrm>
          <a:prstGeom prst="rect">
            <a:avLst/>
          </a:prstGeom>
        </p:spPr>
        <p:txBody>
          <a:bodyPr anchor="t" rtlCol="false" tIns="0" lIns="0" bIns="0" rIns="0">
            <a:spAutoFit/>
          </a:bodyPr>
          <a:lstStyle/>
          <a:p>
            <a:pPr algn="ctr">
              <a:lnSpc>
                <a:spcPts val="6853"/>
              </a:lnSpc>
              <a:spcBef>
                <a:spcPct val="0"/>
              </a:spcBef>
            </a:pPr>
            <a:r>
              <a:rPr lang="en-US" b="true" sz="4895">
                <a:solidFill>
                  <a:srgbClr val="70AEDD"/>
                </a:solidFill>
                <a:latin typeface="Times New Roman Bold"/>
                <a:ea typeface="Times New Roman Bold"/>
                <a:cs typeface="Times New Roman Bold"/>
                <a:sym typeface="Times New Roman Bold"/>
              </a:rPr>
              <a:t>RTL DESIGN OF I2C MASTER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5616322" y="248172"/>
            <a:ext cx="2491223" cy="780528"/>
          </a:xfrm>
          <a:custGeom>
            <a:avLst/>
            <a:gdLst/>
            <a:ahLst/>
            <a:cxnLst/>
            <a:rect r="r" b="b" t="t" l="l"/>
            <a:pathLst>
              <a:path h="780528" w="2491223">
                <a:moveTo>
                  <a:pt x="0" y="0"/>
                </a:moveTo>
                <a:lnTo>
                  <a:pt x="2491223" y="0"/>
                </a:lnTo>
                <a:lnTo>
                  <a:pt x="2491223" y="780528"/>
                </a:lnTo>
                <a:lnTo>
                  <a:pt x="0" y="780528"/>
                </a:lnTo>
                <a:lnTo>
                  <a:pt x="0" y="0"/>
                </a:lnTo>
                <a:close/>
              </a:path>
            </a:pathLst>
          </a:custGeom>
          <a:blipFill>
            <a:blip r:embed="rId2"/>
            <a:stretch>
              <a:fillRect l="0" t="-4617" r="0" b="-9853"/>
            </a:stretch>
          </a:blipFill>
        </p:spPr>
      </p:sp>
      <p:sp>
        <p:nvSpPr>
          <p:cNvPr name="TextBox 3" id="3"/>
          <p:cNvSpPr txBox="true"/>
          <p:nvPr/>
        </p:nvSpPr>
        <p:spPr>
          <a:xfrm rot="0">
            <a:off x="248777" y="1621408"/>
            <a:ext cx="17790446" cy="8251392"/>
          </a:xfrm>
          <a:prstGeom prst="rect">
            <a:avLst/>
          </a:prstGeom>
        </p:spPr>
        <p:txBody>
          <a:bodyPr anchor="t" rtlCol="false" tIns="0" lIns="0" bIns="0" rIns="0">
            <a:spAutoFit/>
          </a:bodyPr>
          <a:lstStyle/>
          <a:p>
            <a:pPr algn="ctr">
              <a:lnSpc>
                <a:spcPts val="5387"/>
              </a:lnSpc>
            </a:pPr>
            <a:r>
              <a:rPr lang="en-US" sz="3591">
                <a:solidFill>
                  <a:srgbClr val="000000"/>
                </a:solidFill>
                <a:latin typeface="Times New Roman"/>
                <a:ea typeface="Times New Roman"/>
                <a:cs typeface="Times New Roman"/>
                <a:sym typeface="Times New Roman"/>
              </a:rPr>
              <a:t>A breakdown of each module related to a communication protocol (like I2C):</a:t>
            </a:r>
          </a:p>
          <a:p>
            <a:pPr algn="ctr">
              <a:lnSpc>
                <a:spcPts val="4146"/>
              </a:lnSpc>
            </a:pPr>
          </a:p>
          <a:p>
            <a:pPr algn="l">
              <a:lnSpc>
                <a:spcPts val="4767"/>
              </a:lnSpc>
            </a:pPr>
            <a:r>
              <a:rPr lang="en-US" sz="3178" b="true">
                <a:solidFill>
                  <a:srgbClr val="000000"/>
                </a:solidFill>
                <a:latin typeface="Times New Roman Bold"/>
                <a:ea typeface="Times New Roman Bold"/>
                <a:cs typeface="Times New Roman Bold"/>
                <a:sym typeface="Times New Roman Bold"/>
              </a:rPr>
              <a:t>1. Clock Generator:</a:t>
            </a:r>
          </a:p>
          <a:p>
            <a:pPr algn="l" marL="596891" indent="-298446" lvl="1">
              <a:lnSpc>
                <a:spcPts val="4146"/>
              </a:lnSpc>
              <a:buFont typeface="Arial"/>
              <a:buChar char="•"/>
            </a:pPr>
            <a:r>
              <a:rPr lang="en-US" sz="2764">
                <a:solidFill>
                  <a:srgbClr val="000000"/>
                </a:solidFill>
                <a:latin typeface="Times New Roman"/>
                <a:ea typeface="Times New Roman"/>
                <a:cs typeface="Times New Roman"/>
                <a:sym typeface="Times New Roman"/>
              </a:rPr>
              <a:t>Generates the Serial Clock Line (SCL).</a:t>
            </a:r>
          </a:p>
          <a:p>
            <a:pPr algn="l" marL="596891" indent="-298446" lvl="1">
              <a:lnSpc>
                <a:spcPts val="4146"/>
              </a:lnSpc>
              <a:buFont typeface="Arial"/>
              <a:buChar char="•"/>
            </a:pPr>
            <a:r>
              <a:rPr lang="en-US" sz="2764">
                <a:solidFill>
                  <a:srgbClr val="000000"/>
                </a:solidFill>
                <a:latin typeface="Times New Roman"/>
                <a:ea typeface="Times New Roman"/>
                <a:cs typeface="Times New Roman"/>
                <a:sym typeface="Times New Roman"/>
              </a:rPr>
              <a:t>SCL synchronizes data transfer between master and slave devices.</a:t>
            </a:r>
          </a:p>
          <a:p>
            <a:pPr algn="l" marL="596891" indent="-298446" lvl="1">
              <a:lnSpc>
                <a:spcPts val="4146"/>
              </a:lnSpc>
              <a:buFont typeface="Arial"/>
              <a:buChar char="•"/>
            </a:pPr>
            <a:r>
              <a:rPr lang="en-US" sz="2764">
                <a:solidFill>
                  <a:srgbClr val="000000"/>
                </a:solidFill>
                <a:latin typeface="Times New Roman"/>
                <a:ea typeface="Times New Roman"/>
                <a:cs typeface="Times New Roman"/>
                <a:sym typeface="Times New Roman"/>
              </a:rPr>
              <a:t>Clock frequency is derived from the system clock for consistent timing.</a:t>
            </a:r>
          </a:p>
          <a:p>
            <a:pPr algn="ctr">
              <a:lnSpc>
                <a:spcPts val="4146"/>
              </a:lnSpc>
            </a:pPr>
          </a:p>
          <a:p>
            <a:pPr algn="l">
              <a:lnSpc>
                <a:spcPts val="4767"/>
              </a:lnSpc>
            </a:pPr>
            <a:r>
              <a:rPr lang="en-US" sz="3178" b="true">
                <a:solidFill>
                  <a:srgbClr val="000000"/>
                </a:solidFill>
                <a:latin typeface="Times New Roman Bold"/>
                <a:ea typeface="Times New Roman Bold"/>
                <a:cs typeface="Times New Roman Bold"/>
                <a:sym typeface="Times New Roman Bold"/>
              </a:rPr>
              <a:t>2. Control Logic:</a:t>
            </a:r>
          </a:p>
          <a:p>
            <a:pPr algn="l" marL="596891" indent="-298446" lvl="1">
              <a:lnSpc>
                <a:spcPts val="4146"/>
              </a:lnSpc>
              <a:buFont typeface="Arial"/>
              <a:buChar char="•"/>
            </a:pPr>
            <a:r>
              <a:rPr lang="en-US" sz="2764">
                <a:solidFill>
                  <a:srgbClr val="000000"/>
                </a:solidFill>
                <a:latin typeface="Times New Roman"/>
                <a:ea typeface="Times New Roman"/>
                <a:cs typeface="Times New Roman"/>
                <a:sym typeface="Times New Roman"/>
              </a:rPr>
              <a:t>Manages start and stop conditions for data transmission.</a:t>
            </a:r>
          </a:p>
          <a:p>
            <a:pPr algn="l" marL="596891" indent="-298446" lvl="1">
              <a:lnSpc>
                <a:spcPts val="4146"/>
              </a:lnSpc>
              <a:buFont typeface="Arial"/>
              <a:buChar char="•"/>
            </a:pPr>
            <a:r>
              <a:rPr lang="en-US" sz="2764">
                <a:solidFill>
                  <a:srgbClr val="000000"/>
                </a:solidFill>
                <a:latin typeface="Times New Roman"/>
                <a:ea typeface="Times New Roman"/>
                <a:cs typeface="Times New Roman"/>
                <a:sym typeface="Times New Roman"/>
              </a:rPr>
              <a:t>Handles acknowledgment (ACK) and not-acknowledgment (NACK) signals.</a:t>
            </a:r>
          </a:p>
          <a:p>
            <a:pPr algn="l" marL="596891" indent="-298446" lvl="1">
              <a:lnSpc>
                <a:spcPts val="4146"/>
              </a:lnSpc>
              <a:buFont typeface="Arial"/>
              <a:buChar char="•"/>
            </a:pPr>
            <a:r>
              <a:rPr lang="en-US" sz="2764">
                <a:solidFill>
                  <a:srgbClr val="000000"/>
                </a:solidFill>
                <a:latin typeface="Times New Roman"/>
                <a:ea typeface="Times New Roman"/>
                <a:cs typeface="Times New Roman"/>
                <a:sym typeface="Times New Roman"/>
              </a:rPr>
              <a:t>Ensures correct sequence of operations during communication.</a:t>
            </a:r>
          </a:p>
          <a:p>
            <a:pPr algn="l">
              <a:lnSpc>
                <a:spcPts val="4146"/>
              </a:lnSpc>
            </a:pPr>
          </a:p>
          <a:p>
            <a:pPr algn="l">
              <a:lnSpc>
                <a:spcPts val="4457"/>
              </a:lnSpc>
            </a:pPr>
            <a:r>
              <a:rPr lang="en-US" sz="2971" b="true">
                <a:solidFill>
                  <a:srgbClr val="000000"/>
                </a:solidFill>
                <a:latin typeface="Times New Roman Bold"/>
                <a:ea typeface="Times New Roman Bold"/>
                <a:cs typeface="Times New Roman Bold"/>
                <a:sym typeface="Times New Roman Bold"/>
              </a:rPr>
              <a:t>3. Data Shift Register</a:t>
            </a:r>
            <a:r>
              <a:rPr lang="en-US" sz="2971">
                <a:solidFill>
                  <a:srgbClr val="000000"/>
                </a:solidFill>
                <a:latin typeface="Times New Roman"/>
                <a:ea typeface="Times New Roman"/>
                <a:cs typeface="Times New Roman"/>
                <a:sym typeface="Times New Roman"/>
              </a:rPr>
              <a:t>:</a:t>
            </a:r>
          </a:p>
          <a:p>
            <a:pPr algn="l" marL="596891" indent="-298446" lvl="1">
              <a:lnSpc>
                <a:spcPts val="4146"/>
              </a:lnSpc>
              <a:buFont typeface="Arial"/>
              <a:buChar char="•"/>
            </a:pPr>
            <a:r>
              <a:rPr lang="en-US" sz="2764">
                <a:solidFill>
                  <a:srgbClr val="000000"/>
                </a:solidFill>
                <a:latin typeface="Times New Roman"/>
                <a:ea typeface="Times New Roman"/>
                <a:cs typeface="Times New Roman"/>
                <a:sym typeface="Times New Roman"/>
              </a:rPr>
              <a:t>Serializes parallel data from the microcontroller for transmission.</a:t>
            </a:r>
          </a:p>
          <a:p>
            <a:pPr algn="l" marL="596891" indent="-298446" lvl="1">
              <a:lnSpc>
                <a:spcPts val="4146"/>
              </a:lnSpc>
              <a:buFont typeface="Arial"/>
              <a:buChar char="•"/>
            </a:pPr>
            <a:r>
              <a:rPr lang="en-US" sz="2764">
                <a:solidFill>
                  <a:srgbClr val="000000"/>
                </a:solidFill>
                <a:latin typeface="Times New Roman"/>
                <a:ea typeface="Times New Roman"/>
                <a:cs typeface="Times New Roman"/>
                <a:sym typeface="Times New Roman"/>
              </a:rPr>
              <a:t>Deserializes incoming data for processing by the microcontroller.</a:t>
            </a:r>
          </a:p>
        </p:txBody>
      </p:sp>
      <p:sp>
        <p:nvSpPr>
          <p:cNvPr name="TextBox 4" id="4"/>
          <p:cNvSpPr txBox="true"/>
          <p:nvPr/>
        </p:nvSpPr>
        <p:spPr>
          <a:xfrm rot="0">
            <a:off x="2412425" y="212897"/>
            <a:ext cx="11591969" cy="1240880"/>
          </a:xfrm>
          <a:prstGeom prst="rect">
            <a:avLst/>
          </a:prstGeom>
        </p:spPr>
        <p:txBody>
          <a:bodyPr anchor="t" rtlCol="false" tIns="0" lIns="0" bIns="0" rIns="0">
            <a:spAutoFit/>
          </a:bodyPr>
          <a:lstStyle/>
          <a:p>
            <a:pPr algn="ctr">
              <a:lnSpc>
                <a:spcPts val="9121"/>
              </a:lnSpc>
              <a:spcBef>
                <a:spcPct val="0"/>
              </a:spcBef>
            </a:pPr>
            <a:r>
              <a:rPr lang="en-US" b="true" sz="6515">
                <a:solidFill>
                  <a:srgbClr val="70AEDD"/>
                </a:solidFill>
                <a:latin typeface="Times New Roman Bold"/>
                <a:ea typeface="Times New Roman Bold"/>
                <a:cs typeface="Times New Roman Bold"/>
                <a:sym typeface="Times New Roman Bold"/>
              </a:rPr>
              <a:t>MODULE BREAKDOWN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15616322" y="248172"/>
            <a:ext cx="2491223" cy="780528"/>
          </a:xfrm>
          <a:custGeom>
            <a:avLst/>
            <a:gdLst/>
            <a:ahLst/>
            <a:cxnLst/>
            <a:rect r="r" b="b" t="t" l="l"/>
            <a:pathLst>
              <a:path h="780528" w="2491223">
                <a:moveTo>
                  <a:pt x="0" y="0"/>
                </a:moveTo>
                <a:lnTo>
                  <a:pt x="2491223" y="0"/>
                </a:lnTo>
                <a:lnTo>
                  <a:pt x="2491223" y="780528"/>
                </a:lnTo>
                <a:lnTo>
                  <a:pt x="0" y="780528"/>
                </a:lnTo>
                <a:lnTo>
                  <a:pt x="0" y="0"/>
                </a:lnTo>
                <a:close/>
              </a:path>
            </a:pathLst>
          </a:custGeom>
          <a:blipFill>
            <a:blip r:embed="rId2"/>
            <a:stretch>
              <a:fillRect l="0" t="-4617" r="0" b="-9853"/>
            </a:stretch>
          </a:blipFill>
        </p:spPr>
      </p:sp>
      <p:sp>
        <p:nvSpPr>
          <p:cNvPr name="Freeform 3" id="3"/>
          <p:cNvSpPr/>
          <p:nvPr/>
        </p:nvSpPr>
        <p:spPr>
          <a:xfrm flipH="false" flipV="false" rot="0">
            <a:off x="10459757" y="1511996"/>
            <a:ext cx="7331419" cy="7263007"/>
          </a:xfrm>
          <a:custGeom>
            <a:avLst/>
            <a:gdLst/>
            <a:ahLst/>
            <a:cxnLst/>
            <a:rect r="r" b="b" t="t" l="l"/>
            <a:pathLst>
              <a:path h="7263007" w="7331419">
                <a:moveTo>
                  <a:pt x="0" y="0"/>
                </a:moveTo>
                <a:lnTo>
                  <a:pt x="7331419" y="0"/>
                </a:lnTo>
                <a:lnTo>
                  <a:pt x="7331419" y="7263008"/>
                </a:lnTo>
                <a:lnTo>
                  <a:pt x="0" y="7263008"/>
                </a:lnTo>
                <a:lnTo>
                  <a:pt x="0" y="0"/>
                </a:lnTo>
                <a:close/>
              </a:path>
            </a:pathLst>
          </a:custGeom>
          <a:blipFill>
            <a:blip r:embed="rId3"/>
            <a:stretch>
              <a:fillRect l="0" t="0" r="0" b="0"/>
            </a:stretch>
          </a:blipFill>
          <a:ln w="38100" cap="sq">
            <a:solidFill>
              <a:srgbClr val="000000"/>
            </a:solidFill>
            <a:prstDash val="dash"/>
            <a:miter/>
          </a:ln>
        </p:spPr>
      </p:sp>
      <p:sp>
        <p:nvSpPr>
          <p:cNvPr name="TextBox 4" id="4"/>
          <p:cNvSpPr txBox="true"/>
          <p:nvPr/>
        </p:nvSpPr>
        <p:spPr>
          <a:xfrm rot="0">
            <a:off x="7094464" y="-157940"/>
            <a:ext cx="2976825" cy="1288656"/>
          </a:xfrm>
          <a:prstGeom prst="rect">
            <a:avLst/>
          </a:prstGeom>
        </p:spPr>
        <p:txBody>
          <a:bodyPr anchor="t" rtlCol="false" tIns="0" lIns="0" bIns="0" rIns="0">
            <a:spAutoFit/>
          </a:bodyPr>
          <a:lstStyle/>
          <a:p>
            <a:pPr algn="ctr">
              <a:lnSpc>
                <a:spcPts val="9493"/>
              </a:lnSpc>
              <a:spcBef>
                <a:spcPct val="0"/>
              </a:spcBef>
            </a:pPr>
            <a:r>
              <a:rPr lang="en-US" b="true" sz="6781">
                <a:solidFill>
                  <a:srgbClr val="70AEDD"/>
                </a:solidFill>
                <a:latin typeface="Times New Roman Bold"/>
                <a:ea typeface="Times New Roman Bold"/>
                <a:cs typeface="Times New Roman Bold"/>
                <a:sym typeface="Times New Roman Bold"/>
              </a:rPr>
              <a:t>FSM</a:t>
            </a:r>
          </a:p>
        </p:txBody>
      </p:sp>
      <p:sp>
        <p:nvSpPr>
          <p:cNvPr name="TextBox 5" id="5"/>
          <p:cNvSpPr txBox="true"/>
          <p:nvPr/>
        </p:nvSpPr>
        <p:spPr>
          <a:xfrm rot="0">
            <a:off x="142718" y="1016416"/>
            <a:ext cx="10317039" cy="9949180"/>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Times New Roman Bold"/>
                <a:ea typeface="Times New Roman Bold"/>
                <a:cs typeface="Times New Roman Bold"/>
                <a:sym typeface="Times New Roman Bold"/>
              </a:rPr>
              <a:t>1.Ready State (Idle)</a:t>
            </a:r>
            <a:r>
              <a:rPr lang="en-US" b="true" sz="2799">
                <a:solidFill>
                  <a:srgbClr val="000000"/>
                </a:solidFill>
                <a:latin typeface="Times New Roman Bold"/>
                <a:ea typeface="Times New Roman Bold"/>
                <a:cs typeface="Times New Roman Bold"/>
                <a:sym typeface="Times New Roman Bold"/>
              </a:rPr>
              <a:t>: </a:t>
            </a:r>
          </a:p>
          <a:p>
            <a:pPr algn="l" marL="604519" indent="-302260" lvl="1">
              <a:lnSpc>
                <a:spcPts val="3919"/>
              </a:lnSpc>
              <a:buFont typeface="Arial"/>
              <a:buChar char="•"/>
            </a:pPr>
            <a:r>
              <a:rPr lang="en-US" sz="2799">
                <a:solidFill>
                  <a:srgbClr val="000000"/>
                </a:solidFill>
                <a:latin typeface="Times New Roman"/>
                <a:ea typeface="Times New Roman"/>
                <a:cs typeface="Times New Roman"/>
                <a:sym typeface="Times New Roman"/>
              </a:rPr>
              <a:t>Bus inactive (SCL/SDA high) &amp; Waits for enable signal</a:t>
            </a:r>
          </a:p>
          <a:p>
            <a:pPr algn="l">
              <a:lnSpc>
                <a:spcPts val="3919"/>
              </a:lnSpc>
              <a:spcBef>
                <a:spcPct val="0"/>
              </a:spcBef>
            </a:pPr>
            <a:r>
              <a:rPr lang="en-US" b="true" sz="2799">
                <a:solidFill>
                  <a:srgbClr val="000000"/>
                </a:solidFill>
                <a:latin typeface="Times New Roman Bold"/>
                <a:ea typeface="Times New Roman Bold"/>
                <a:cs typeface="Times New Roman Bold"/>
                <a:sym typeface="Times New Roman Bold"/>
              </a:rPr>
              <a:t>2. Start state : </a:t>
            </a:r>
          </a:p>
          <a:p>
            <a:pPr algn="l" marL="604519" indent="-302260" lvl="1">
              <a:lnSpc>
                <a:spcPts val="3919"/>
              </a:lnSpc>
              <a:spcBef>
                <a:spcPct val="0"/>
              </a:spcBef>
              <a:buFont typeface="Arial"/>
              <a:buChar char="•"/>
            </a:pPr>
            <a:r>
              <a:rPr lang="en-US" sz="2799">
                <a:solidFill>
                  <a:srgbClr val="000000"/>
                </a:solidFill>
                <a:latin typeface="Times New Roman"/>
                <a:ea typeface="Times New Roman"/>
                <a:cs typeface="Times New Roman"/>
                <a:sym typeface="Times New Roman"/>
              </a:rPr>
              <a:t>Initiates communication</a:t>
            </a:r>
          </a:p>
          <a:p>
            <a:pPr algn="l" marL="604519" indent="-302260" lvl="1">
              <a:lnSpc>
                <a:spcPts val="3919"/>
              </a:lnSpc>
              <a:buFont typeface="Arial"/>
              <a:buChar char="•"/>
            </a:pPr>
            <a:r>
              <a:rPr lang="en-US" sz="2799">
                <a:solidFill>
                  <a:srgbClr val="000000"/>
                </a:solidFill>
                <a:latin typeface="Times New Roman"/>
                <a:ea typeface="Times New Roman"/>
                <a:cs typeface="Times New Roman"/>
                <a:sym typeface="Times New Roman"/>
              </a:rPr>
              <a:t>SDA goes low while SCL high</a:t>
            </a:r>
          </a:p>
          <a:p>
            <a:pPr algn="l">
              <a:lnSpc>
                <a:spcPts val="3919"/>
              </a:lnSpc>
              <a:spcBef>
                <a:spcPct val="0"/>
              </a:spcBef>
            </a:pPr>
            <a:r>
              <a:rPr lang="en-US" b="true" sz="2799">
                <a:solidFill>
                  <a:srgbClr val="000000"/>
                </a:solidFill>
                <a:latin typeface="Times New Roman Bold"/>
                <a:ea typeface="Times New Roman Bold"/>
                <a:cs typeface="Times New Roman Bold"/>
                <a:sym typeface="Times New Roman Bold"/>
              </a:rPr>
              <a:t>3.Address State:</a:t>
            </a:r>
          </a:p>
          <a:p>
            <a:pPr algn="l" marL="604519" indent="-302260" lvl="1">
              <a:lnSpc>
                <a:spcPts val="3919"/>
              </a:lnSpc>
              <a:buFont typeface="Arial"/>
              <a:buChar char="•"/>
            </a:pPr>
            <a:r>
              <a:rPr lang="en-US" sz="2799">
                <a:solidFill>
                  <a:srgbClr val="000000"/>
                </a:solidFill>
                <a:latin typeface="Times New Roman"/>
                <a:ea typeface="Times New Roman"/>
                <a:cs typeface="Times New Roman"/>
                <a:sym typeface="Times New Roman"/>
              </a:rPr>
              <a:t>Transmits slave address serially &amp; Counts bits sent</a:t>
            </a:r>
          </a:p>
          <a:p>
            <a:pPr algn="l">
              <a:lnSpc>
                <a:spcPts val="3919"/>
              </a:lnSpc>
              <a:spcBef>
                <a:spcPct val="0"/>
              </a:spcBef>
            </a:pPr>
            <a:r>
              <a:rPr lang="en-US" b="true" sz="2799">
                <a:solidFill>
                  <a:srgbClr val="000000"/>
                </a:solidFill>
                <a:latin typeface="Times New Roman Bold"/>
                <a:ea typeface="Times New Roman Bold"/>
                <a:cs typeface="Times New Roman Bold"/>
                <a:sym typeface="Times New Roman Bold"/>
              </a:rPr>
              <a:t>4.Acknowledge State:</a:t>
            </a:r>
          </a:p>
          <a:p>
            <a:pPr algn="l" marL="604519" indent="-302260" lvl="1">
              <a:lnSpc>
                <a:spcPts val="3919"/>
              </a:lnSpc>
              <a:spcBef>
                <a:spcPct val="0"/>
              </a:spcBef>
              <a:buFont typeface="Arial"/>
              <a:buChar char="•"/>
            </a:pPr>
            <a:r>
              <a:rPr lang="en-US" sz="2799">
                <a:solidFill>
                  <a:srgbClr val="000000"/>
                </a:solidFill>
                <a:latin typeface="Times New Roman"/>
                <a:ea typeface="Times New Roman"/>
                <a:cs typeface="Times New Roman"/>
                <a:sym typeface="Times New Roman"/>
              </a:rPr>
              <a:t>Receives slave acknowledgment</a:t>
            </a:r>
          </a:p>
          <a:p>
            <a:pPr algn="l" marL="604519" indent="-302260" lvl="1">
              <a:lnSpc>
                <a:spcPts val="3919"/>
              </a:lnSpc>
              <a:buFont typeface="Arial"/>
              <a:buChar char="•"/>
            </a:pPr>
            <a:r>
              <a:rPr lang="en-US" sz="2799">
                <a:solidFill>
                  <a:srgbClr val="000000"/>
                </a:solidFill>
                <a:latin typeface="Times New Roman"/>
                <a:ea typeface="Times New Roman"/>
                <a:cs typeface="Times New Roman"/>
                <a:sym typeface="Times New Roman"/>
              </a:rPr>
              <a:t>Checks R/W bit direction</a:t>
            </a:r>
          </a:p>
          <a:p>
            <a:pPr algn="l">
              <a:lnSpc>
                <a:spcPts val="3919"/>
              </a:lnSpc>
              <a:spcBef>
                <a:spcPct val="0"/>
              </a:spcBef>
            </a:pPr>
            <a:r>
              <a:rPr lang="en-US" b="true" sz="2799">
                <a:solidFill>
                  <a:srgbClr val="000000"/>
                </a:solidFill>
                <a:latin typeface="Times New Roman Bold"/>
                <a:ea typeface="Times New Roman Bold"/>
                <a:cs typeface="Times New Roman Bold"/>
                <a:sym typeface="Times New Roman Bold"/>
              </a:rPr>
              <a:t>5.Write state:</a:t>
            </a:r>
          </a:p>
          <a:p>
            <a:pPr algn="l" marL="604519" indent="-302260" lvl="1">
              <a:lnSpc>
                <a:spcPts val="3919"/>
              </a:lnSpc>
              <a:buFont typeface="Arial"/>
              <a:buChar char="•"/>
            </a:pPr>
            <a:r>
              <a:rPr lang="en-US" sz="2799">
                <a:solidFill>
                  <a:srgbClr val="000000"/>
                </a:solidFill>
                <a:latin typeface="Times New Roman"/>
                <a:ea typeface="Times New Roman"/>
                <a:cs typeface="Times New Roman"/>
                <a:sym typeface="Times New Roman"/>
              </a:rPr>
              <a:t>Master sends 8-bit data &amp; Receives slave acknowledgment</a:t>
            </a:r>
          </a:p>
          <a:p>
            <a:pPr algn="l">
              <a:lnSpc>
                <a:spcPts val="3919"/>
              </a:lnSpc>
              <a:spcBef>
                <a:spcPct val="0"/>
              </a:spcBef>
            </a:pPr>
            <a:r>
              <a:rPr lang="en-US" b="true" sz="2799">
                <a:solidFill>
                  <a:srgbClr val="000000"/>
                </a:solidFill>
                <a:latin typeface="Times New Roman Bold"/>
                <a:ea typeface="Times New Roman Bold"/>
                <a:cs typeface="Times New Roman Bold"/>
                <a:sym typeface="Times New Roman Bold"/>
              </a:rPr>
              <a:t>6.Read state :</a:t>
            </a:r>
          </a:p>
          <a:p>
            <a:pPr algn="l" marL="604519" indent="-302260" lvl="1">
              <a:lnSpc>
                <a:spcPts val="3919"/>
              </a:lnSpc>
              <a:spcBef>
                <a:spcPct val="0"/>
              </a:spcBef>
              <a:buFont typeface="Arial"/>
              <a:buChar char="•"/>
            </a:pPr>
            <a:r>
              <a:rPr lang="en-US" sz="2799">
                <a:solidFill>
                  <a:srgbClr val="000000"/>
                </a:solidFill>
                <a:latin typeface="Times New Roman"/>
                <a:ea typeface="Times New Roman"/>
                <a:cs typeface="Times New Roman"/>
                <a:sym typeface="Times New Roman"/>
              </a:rPr>
              <a:t>Master reads 8-bit data</a:t>
            </a:r>
          </a:p>
          <a:p>
            <a:pPr algn="l" marL="604519" indent="-302260" lvl="1">
              <a:lnSpc>
                <a:spcPts val="3919"/>
              </a:lnSpc>
              <a:spcBef>
                <a:spcPct val="0"/>
              </a:spcBef>
              <a:buFont typeface="Arial"/>
              <a:buChar char="•"/>
            </a:pPr>
            <a:r>
              <a:rPr lang="en-US" sz="2799">
                <a:solidFill>
                  <a:srgbClr val="000000"/>
                </a:solidFill>
                <a:latin typeface="Times New Roman"/>
                <a:ea typeface="Times New Roman"/>
                <a:cs typeface="Times New Roman"/>
                <a:sym typeface="Times New Roman"/>
              </a:rPr>
              <a:t>Sends acknowledgment</a:t>
            </a:r>
          </a:p>
          <a:p>
            <a:pPr algn="l">
              <a:lnSpc>
                <a:spcPts val="3919"/>
              </a:lnSpc>
              <a:spcBef>
                <a:spcPct val="0"/>
              </a:spcBef>
            </a:pPr>
            <a:r>
              <a:rPr lang="en-US" b="true" sz="2799">
                <a:solidFill>
                  <a:srgbClr val="000000"/>
                </a:solidFill>
                <a:latin typeface="Times New Roman Bold"/>
                <a:ea typeface="Times New Roman Bold"/>
                <a:cs typeface="Times New Roman Bold"/>
                <a:sym typeface="Times New Roman Bold"/>
              </a:rPr>
              <a:t>7.Stop :</a:t>
            </a:r>
          </a:p>
          <a:p>
            <a:pPr algn="l" marL="604519" indent="-302260" lvl="1">
              <a:lnSpc>
                <a:spcPts val="3919"/>
              </a:lnSpc>
              <a:spcBef>
                <a:spcPct val="0"/>
              </a:spcBef>
              <a:buFont typeface="Arial"/>
              <a:buChar char="•"/>
            </a:pPr>
            <a:r>
              <a:rPr lang="en-US" sz="2799">
                <a:solidFill>
                  <a:srgbClr val="000000"/>
                </a:solidFill>
                <a:latin typeface="Times New Roman"/>
                <a:ea typeface="Times New Roman"/>
                <a:cs typeface="Times New Roman"/>
                <a:sym typeface="Times New Roman"/>
              </a:rPr>
              <a:t>Ends transmission</a:t>
            </a:r>
          </a:p>
          <a:p>
            <a:pPr algn="l" marL="604519" indent="-302260" lvl="1">
              <a:lnSpc>
                <a:spcPts val="3919"/>
              </a:lnSpc>
              <a:spcBef>
                <a:spcPct val="0"/>
              </a:spcBef>
              <a:buFont typeface="Arial"/>
              <a:buChar char="•"/>
            </a:pPr>
            <a:r>
              <a:rPr lang="en-US" sz="2799">
                <a:solidFill>
                  <a:srgbClr val="000000"/>
                </a:solidFill>
                <a:latin typeface="Times New Roman"/>
                <a:ea typeface="Times New Roman"/>
                <a:cs typeface="Times New Roman"/>
                <a:sym typeface="Times New Roman"/>
              </a:rPr>
              <a:t>Returns to Ready if enable low</a:t>
            </a:r>
          </a:p>
          <a:p>
            <a:pPr algn="l">
              <a:lnSpc>
                <a:spcPts val="3919"/>
              </a:lnSpc>
            </a:pPr>
          </a:p>
          <a:p>
            <a:pPr algn="l">
              <a:lnSpc>
                <a:spcPts val="3919"/>
              </a:lnSpc>
              <a:spcBef>
                <a:spcPct val="0"/>
              </a:spcBef>
            </a:pPr>
          </a:p>
        </p:txBody>
      </p:sp>
      <p:sp>
        <p:nvSpPr>
          <p:cNvPr name="TextBox 6" id="6"/>
          <p:cNvSpPr txBox="true"/>
          <p:nvPr/>
        </p:nvSpPr>
        <p:spPr>
          <a:xfrm rot="0">
            <a:off x="8379506" y="9032179"/>
            <a:ext cx="11491921" cy="1166494"/>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Times New Roman Bold"/>
                <a:ea typeface="Times New Roman Bold"/>
                <a:cs typeface="Times New Roman Bold"/>
                <a:sym typeface="Times New Roman Bold"/>
              </a:rPr>
              <a:t>Finite State Machine for Design of Single </a:t>
            </a:r>
          </a:p>
          <a:p>
            <a:pPr algn="ctr">
              <a:lnSpc>
                <a:spcPts val="4480"/>
              </a:lnSpc>
              <a:spcBef>
                <a:spcPct val="0"/>
              </a:spcBef>
            </a:pPr>
            <a:r>
              <a:rPr lang="en-US" b="true" sz="3200">
                <a:solidFill>
                  <a:srgbClr val="000000"/>
                </a:solidFill>
                <a:latin typeface="Times New Roman Bold"/>
                <a:ea typeface="Times New Roman Bold"/>
                <a:cs typeface="Times New Roman Bold"/>
                <a:sym typeface="Times New Roman Bold"/>
              </a:rPr>
              <a:t>Master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DAGWbkBSsE4</dc:identifier>
  <dcterms:modified xsi:type="dcterms:W3CDTF">2011-08-01T06:04:30Z</dcterms:modified>
  <cp:revision>1</cp:revision>
  <dc:title>Presentation_WIT(II)</dc:title>
</cp:coreProperties>
</file>