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81" r:id="rId9"/>
    <p:sldId id="262" r:id="rId10"/>
    <p:sldId id="263" r:id="rId11"/>
    <p:sldId id="284" r:id="rId12"/>
    <p:sldId id="28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9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4D12-227E-7ED1-68A1-F97E90B06E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485D2-6FB0-9F86-680A-9CEFF6C10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ADDA7-FEAC-1D40-7EF4-AADD61F2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91D01-EF07-1EC0-9EDF-70ABD9E2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009E-8630-A3F8-E0EE-5A93DEB0B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835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1F57B-3750-7474-924F-B1E206F1A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E5D3B-C93D-5728-25BA-4956188AE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D1919-D8AE-5664-2C0B-761E093B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112BC-55D3-D6FB-F278-CE12F8049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FE25B-9DF7-C38F-98DE-1CD4D663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002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94F3C2-C3C8-5FC7-7C0B-56ED454D3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9793E-774D-4306-97C4-9F3CA5770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15C65-2E4B-B9F9-FB90-A6FDE9251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E6BFB-99A2-FAA6-3C4C-35282B640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4EFBF-82F5-3B7B-257B-2E38F8642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654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082E-340F-265B-A73A-47EDDA1E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DA6C0-87C1-3F54-6BCB-F5E323659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2C950-9CAF-FFA4-27D9-BE701082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4F1DA-E8A6-98CF-B234-F3BFA584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1AABC-D027-9CE7-8609-CEEE03E5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32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8B29-63CD-E33A-D6D3-C6A78150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A075A-34F6-E416-6016-F788EF85A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D2F6D-8861-B532-5D72-F4B4F44C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CAE4A-84ED-CEE6-5651-E183285F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BA73C-C46E-D92F-E34E-53E9D26A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446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B06A2-2A3E-CCBC-E206-40627EFD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AD7C-4E9E-1237-2ABB-2482B7D7D6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191273-30E3-981B-9F56-213F73F9B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4A67D-9EEA-7D63-CF67-2E762709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5E647-4AA7-CF3E-29CA-E34E2B10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83CC4F-670F-CA7B-C663-5F382BB6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44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54885-BE90-29E5-C8C3-530F5F52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7536C-1F3B-3B05-947C-C9910CF2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66F99-6D6E-C5A2-A504-878FB3656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127BBD-E396-CACC-D8CC-EF6F0D1C7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FA440-52B2-20F1-77AA-9E9FDDBA3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3F32B1-3F3E-590D-BECD-E1F9B8893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9E98F9-2B24-8970-FC2F-09195C707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22E4E-E515-9A73-C175-2EC8AF5FF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84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35181-F584-6532-B8F0-1CB5408A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476E3-F024-6C3D-8DAB-9A862886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1C40B-60C8-32DC-B32F-734785F4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47188-0F8E-1F56-398F-1BD2B691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52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5F852-189D-3CA6-2647-4CED8B03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CC94ED-6627-1823-8340-1396BFA1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B6273-01ED-99CD-4104-2EE7AB5D9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211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445C-64D0-5BE4-4598-E1145F1C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E2122-1B0B-1162-A091-03D0488EB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96623-D0EB-9D0A-7571-04CB6BDFC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E5B76-C8F0-66AB-660C-E933F79C1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38B6E-F8DE-2506-0968-AA6E1C41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81F83-E1F3-8BA8-BD10-0DD79DB98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4538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6995-8CE9-B773-4C0E-433805221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4ED71-3190-EC72-6B33-C4AF48FAE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33CA0-6EF7-F08F-9343-8CD49BEF7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109E6-0719-351B-6983-D188F229F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CDBF1-970C-4EE7-B49A-41DD4DCEF239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94D6F-99A4-F98E-589A-63BBD129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A6211-F53C-9BE5-EAC7-9200BAB3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316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05056A-631C-3EE2-8726-6EEACE50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3A22B-C47A-BEC8-8FB3-86AB9F0286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7D7A2-1202-221F-F5F3-D2C87AB5E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CDBF1-970C-4EE7-B49A-41DD4DCEF239}" type="datetimeFigureOut">
              <a:rPr lang="fr-FR" smtClean="0"/>
              <a:t>26/02/2025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0C92B-4817-F887-BC15-501D4875F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97982-AB55-8331-3667-C982E5819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3E051-FEC0-49FE-9357-4F36E9D53B4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336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0F660-6538-AB63-E1B2-82BEE4655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Garamond" panose="02020404030301010803" pitchFamily="18" charset="0"/>
              </a:rPr>
              <a:t>photoStockage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9A1FD-E8C8-D3CC-F0A9-5A01925A8F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Garamond" panose="02020404030301010803" pitchFamily="18" charset="0"/>
              </a:rPr>
              <a:t>A platform for free photo sharing and community engagement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Sotirios NATSIOS</a:t>
            </a:r>
          </a:p>
          <a:p>
            <a:r>
              <a:rPr lang="en-US" dirty="0">
                <a:latin typeface="Garamond" panose="02020404030301010803" pitchFamily="18" charset="0"/>
              </a:rPr>
              <a:t>February 22, 2025</a:t>
            </a:r>
            <a:endParaRPr lang="fr-F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11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7B47-5956-3AFB-FB81-C21E4052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Frontend Code Examples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627D8-9DDB-92A1-22FC-452DE0AD5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Hero component 1/3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Imports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 of component</a:t>
            </a:r>
          </a:p>
          <a:p>
            <a:pPr lvl="1"/>
            <a:r>
              <a:rPr lang="fr-FR" dirty="0" err="1">
                <a:latin typeface="Garamond" panose="02020404030301010803" pitchFamily="18" charset="0"/>
              </a:rPr>
              <a:t>Render</a:t>
            </a:r>
            <a:endParaRPr lang="fr-FR" dirty="0">
              <a:latin typeface="Garamond" panose="02020404030301010803" pitchFamily="18" charset="0"/>
            </a:endParaRP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913A9241-4CD7-FB08-E866-BB80BD1F68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146" y="1825625"/>
            <a:ext cx="6161654" cy="296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498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204FA-99A2-CF93-4BFF-EDC239F41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6902F-AA4D-581D-2BC5-BB76B870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Frontend Code Examples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8FB9B-1394-D68E-52DE-5467ECB1B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Hero component 2/3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Imports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 of component</a:t>
            </a:r>
          </a:p>
          <a:p>
            <a:pPr lvl="1"/>
            <a:r>
              <a:rPr lang="fr-FR" dirty="0" err="1">
                <a:latin typeface="Garamond" panose="02020404030301010803" pitchFamily="18" charset="0"/>
              </a:rPr>
              <a:t>Render</a:t>
            </a:r>
            <a:endParaRPr lang="fr-FR" dirty="0">
              <a:latin typeface="Garamond" panose="02020404030301010803" pitchFamily="18" charset="0"/>
            </a:endParaRPr>
          </a:p>
          <a:p>
            <a:pPr marL="0" indent="0">
              <a:buNone/>
            </a:pPr>
            <a:endParaRPr lang="fr-FR" dirty="0">
              <a:latin typeface="Garamond" panose="02020404030301010803" pitchFamily="18" charset="0"/>
            </a:endParaRPr>
          </a:p>
        </p:txBody>
      </p:sp>
      <p:pic>
        <p:nvPicPr>
          <p:cNvPr id="5" name="Picture 4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982BBE65-11EA-C38C-FA45-F1515CFB5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500" y="242887"/>
            <a:ext cx="4051300" cy="65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01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C329C-B4B9-198B-E23F-05B2F9830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CC5D-66CE-CB71-B545-D01B7DFE2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Frontend Code Examples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5D0E-C947-FE59-EBC9-3C8CB3610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Hero component 3/3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Imports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 of component</a:t>
            </a:r>
          </a:p>
          <a:p>
            <a:pPr lvl="1"/>
            <a:r>
              <a:rPr lang="fr-FR" dirty="0" err="1">
                <a:latin typeface="Garamond" panose="02020404030301010803" pitchFamily="18" charset="0"/>
              </a:rPr>
              <a:t>Render</a:t>
            </a:r>
            <a:endParaRPr lang="fr-FR" dirty="0">
              <a:latin typeface="Garamond" panose="02020404030301010803" pitchFamily="18" charset="0"/>
            </a:endParaRPr>
          </a:p>
          <a:p>
            <a:endParaRPr lang="fr-FR" dirty="0">
              <a:latin typeface="Garamond" panose="02020404030301010803" pitchFamily="18" charset="0"/>
            </a:endParaRPr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2D50662-4020-D62C-A68E-5B9FC6ECA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662" y="82423"/>
            <a:ext cx="5333688" cy="669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380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EAE9-8DA1-72C2-50EE-26F2BB91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Data Management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135D-B130-4650-6708-0BD778433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Data models: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Tables of users, photos, likes, categories, </a:t>
            </a:r>
            <a:r>
              <a:rPr lang="en-US" dirty="0" err="1">
                <a:latin typeface="Garamond" panose="02020404030301010803" pitchFamily="18" charset="0"/>
              </a:rPr>
              <a:t>photos_categories</a:t>
            </a:r>
            <a:r>
              <a:rPr lang="en-US" dirty="0">
                <a:latin typeface="Garamond" panose="02020404030301010803" pitchFamily="18" charset="0"/>
              </a:rPr>
              <a:t>, comments, downloads</a:t>
            </a:r>
          </a:p>
          <a:p>
            <a:r>
              <a:rPr lang="fr-FR" dirty="0">
                <a:latin typeface="Garamond" panose="02020404030301010803" pitchFamily="18" charset="0"/>
              </a:rPr>
              <a:t>Data </a:t>
            </a:r>
            <a:r>
              <a:rPr lang="fr-FR" dirty="0" err="1">
                <a:latin typeface="Garamond" panose="02020404030301010803" pitchFamily="18" charset="0"/>
              </a:rPr>
              <a:t>storage</a:t>
            </a:r>
            <a:r>
              <a:rPr lang="fr-FR" dirty="0">
                <a:latin typeface="Garamond" panose="02020404030301010803" pitchFamily="18" charset="0"/>
              </a:rPr>
              <a:t>: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Use of PostgreSQL (local)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Use of MySQL (</a:t>
            </a:r>
            <a:r>
              <a:rPr lang="fr-FR" dirty="0" err="1">
                <a:latin typeface="Garamond" panose="02020404030301010803" pitchFamily="18" charset="0"/>
              </a:rPr>
              <a:t>hosted</a:t>
            </a:r>
            <a:r>
              <a:rPr lang="fr-FR" dirty="0">
                <a:latin typeface="Garamond" panose="02020404030301010803" pitchFamily="18" charset="0"/>
              </a:rPr>
              <a:t> for </a:t>
            </a:r>
            <a:r>
              <a:rPr lang="fr-FR" dirty="0" err="1">
                <a:latin typeface="Garamond" panose="02020404030301010803" pitchFamily="18" charset="0"/>
              </a:rPr>
              <a:t>demo</a:t>
            </a:r>
            <a:r>
              <a:rPr lang="fr-FR" dirty="0">
                <a:latin typeface="Garamond" panose="02020404030301010803" pitchFamily="18" charset="0"/>
              </a:rPr>
              <a:t>)</a:t>
            </a:r>
          </a:p>
          <a:p>
            <a:pPr lvl="1"/>
            <a:r>
              <a:rPr lang="fr-FR" dirty="0" err="1">
                <a:latin typeface="Garamond" panose="02020404030301010803" pitchFamily="18" charset="0"/>
              </a:rPr>
              <a:t>Hosted</a:t>
            </a:r>
            <a:r>
              <a:rPr lang="fr-FR" dirty="0">
                <a:latin typeface="Garamond" panose="02020404030301010803" pitchFamily="18" charset="0"/>
              </a:rPr>
              <a:t> on </a:t>
            </a:r>
            <a:r>
              <a:rPr lang="fr-FR" dirty="0" err="1">
                <a:latin typeface="Garamond" panose="02020404030301010803" pitchFamily="18" charset="0"/>
              </a:rPr>
              <a:t>Namecheap</a:t>
            </a:r>
            <a:r>
              <a:rPr lang="fr-FR" dirty="0">
                <a:latin typeface="Garamond" panose="02020404030301010803" pitchFamily="18" charset="0"/>
              </a:rPr>
              <a:t> and </a:t>
            </a:r>
            <a:r>
              <a:rPr lang="fr-FR" dirty="0" err="1">
                <a:latin typeface="Garamond" panose="02020404030301010803" pitchFamily="18" charset="0"/>
              </a:rPr>
              <a:t>Vercel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499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8446-37E3-7836-61B8-5C4E74A73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Testing &amp; Quality Assurance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7B74-C249-6F51-D89E-211A24D7E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Testing strategy: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Unit testing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Backend and Frontend tests</a:t>
            </a:r>
          </a:p>
          <a:p>
            <a:pPr lvl="1"/>
            <a:endParaRPr lang="fr-F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604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7096-F505-77AB-78F6-3F80568C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Testing &amp; Quality Assurance Code Examples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74169D8-D53C-E88E-D61B-DD22D4CF3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Imports</a:t>
            </a:r>
          </a:p>
          <a:p>
            <a:r>
              <a:rPr lang="en-US" dirty="0">
                <a:latin typeface="Garamond" panose="02020404030301010803" pitchFamily="18" charset="0"/>
              </a:rPr>
              <a:t>Preparation</a:t>
            </a:r>
          </a:p>
          <a:p>
            <a:r>
              <a:rPr lang="fr-FR" dirty="0">
                <a:latin typeface="Garamond" panose="02020404030301010803" pitchFamily="18" charset="0"/>
              </a:rPr>
              <a:t>Expectation</a:t>
            </a:r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02DE8B2-995F-A535-4E8C-061D9A6F1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237" y="1346200"/>
            <a:ext cx="4007563" cy="546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57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5252-2450-061D-A0D9-CF293A60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Challenges &amp; Solutions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8DE25-446D-9AAE-F497-832FCFCB8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Technical challenges: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Prototyping with Adobe XD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Reconversion of style for mobile-first design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Management of JWT</a:t>
            </a:r>
          </a:p>
          <a:p>
            <a:r>
              <a:rPr lang="en-US" dirty="0">
                <a:latin typeface="Garamond" panose="02020404030301010803" pitchFamily="18" charset="0"/>
              </a:rPr>
              <a:t>Solutions: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Watched tutorials and sought guidance from forums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Re-read styles and re-imagined them as mobile-first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Learned from training projects for JWT and cookie management</a:t>
            </a:r>
          </a:p>
        </p:txBody>
      </p:sp>
    </p:spTree>
    <p:extLst>
      <p:ext uri="{BB962C8B-B14F-4D97-AF65-F5344CB8AC3E}">
        <p14:creationId xmlns:p14="http://schemas.microsoft.com/office/powerpoint/2010/main" val="1151645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D0B4-04A9-397A-50A8-C5DF1701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Project Timeline &amp; Milestones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EFAA7-8AA1-DD73-D310-748E5F491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Phases: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Specification document (May 2024)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UML diagrams and visual definitions (June-July 2024)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Backend development (August-September 2024)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Fronted development (September-December 2024)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Finalization (February 2025)</a:t>
            </a:r>
            <a:endParaRPr lang="fr-F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57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5542-6E4F-160A-B3C9-7E226A8C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Legal &amp; Compliance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FBA9F-70BF-9222-A791-08F5C879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Intellectual property: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Licensed under the MIT license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Open-source</a:t>
            </a:r>
          </a:p>
          <a:p>
            <a:r>
              <a:rPr lang="en-US" dirty="0">
                <a:latin typeface="Garamond" panose="02020404030301010803" pitchFamily="18" charset="0"/>
              </a:rPr>
              <a:t>Compliance</a:t>
            </a:r>
            <a:r>
              <a:rPr lang="fr-FR" dirty="0">
                <a:latin typeface="Garamond" panose="02020404030301010803" pitchFamily="18" charset="0"/>
              </a:rPr>
              <a:t>: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DGPR and </a:t>
            </a:r>
            <a:r>
              <a:rPr lang="fr-FR" dirty="0" err="1">
                <a:latin typeface="Garamond" panose="02020404030301010803" pitchFamily="18" charset="0"/>
              </a:rPr>
              <a:t>European</a:t>
            </a:r>
            <a:r>
              <a:rPr lang="fr-FR" dirty="0">
                <a:latin typeface="Garamond" panose="02020404030301010803" pitchFamily="18" charset="0"/>
              </a:rPr>
              <a:t> </a:t>
            </a:r>
            <a:r>
              <a:rPr lang="fr-FR" dirty="0" err="1">
                <a:latin typeface="Garamond" panose="02020404030301010803" pitchFamily="18" charset="0"/>
              </a:rPr>
              <a:t>laws</a:t>
            </a:r>
            <a:endParaRPr lang="fr-FR" dirty="0">
              <a:latin typeface="Garamond" panose="02020404030301010803" pitchFamily="18" charset="0"/>
            </a:endParaRPr>
          </a:p>
          <a:p>
            <a:pPr lvl="1"/>
            <a:r>
              <a:rPr lang="fr-FR" dirty="0" err="1">
                <a:latin typeface="Garamond" panose="02020404030301010803" pitchFamily="18" charset="0"/>
              </a:rPr>
              <a:t>Terms</a:t>
            </a:r>
            <a:r>
              <a:rPr lang="fr-FR" dirty="0">
                <a:latin typeface="Garamond" panose="02020404030301010803" pitchFamily="18" charset="0"/>
              </a:rPr>
              <a:t> and conditions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658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3DCA-030B-5965-0D4C-A7DD098F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Conclusion &amp; Approval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D90FB-787E-FE5A-76A7-54045D114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Summary: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Recap of key points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Importance of the project</a:t>
            </a:r>
          </a:p>
          <a:p>
            <a:r>
              <a:rPr lang="en-US" dirty="0">
                <a:latin typeface="Garamond" panose="02020404030301010803" pitchFamily="18" charset="0"/>
              </a:rPr>
              <a:t>Additional considerations: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Documentation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Future improvements</a:t>
            </a:r>
            <a:endParaRPr lang="fr-F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89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27D1-FA79-A26A-F0D4-3DA3159F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Introduction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36D91-DAF3-F794-25F1-5DE5F09C8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Garamond" panose="02020404030301010803" pitchFamily="18" charset="0"/>
              </a:rPr>
              <a:t>Self introduction:</a:t>
            </a:r>
          </a:p>
          <a:p>
            <a:r>
              <a:rPr lang="en-US" dirty="0">
                <a:latin typeface="Garamond" panose="02020404030301010803" pitchFamily="18" charset="0"/>
              </a:rPr>
              <a:t>Name</a:t>
            </a:r>
          </a:p>
          <a:p>
            <a:r>
              <a:rPr lang="en-US" dirty="0">
                <a:latin typeface="Garamond" panose="02020404030301010803" pitchFamily="18" charset="0"/>
              </a:rPr>
              <a:t>Background</a:t>
            </a:r>
          </a:p>
          <a:p>
            <a:r>
              <a:rPr lang="en-US" dirty="0">
                <a:latin typeface="Garamond" panose="02020404030301010803" pitchFamily="18" charset="0"/>
              </a:rPr>
              <a:t>Role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2672186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416D-8E80-EF1C-3DEE-9F935CC9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Q&amp;A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8F33-3577-95A5-3A86-8F527664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Follow-up questions</a:t>
            </a:r>
          </a:p>
          <a:p>
            <a:r>
              <a:rPr lang="en-US" dirty="0">
                <a:latin typeface="Garamond" panose="02020404030301010803" pitchFamily="18" charset="0"/>
              </a:rPr>
              <a:t>General questions</a:t>
            </a:r>
            <a:endParaRPr lang="fr-F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186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22B5-6BC7-902A-414D-4F5A5CDB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Thank you for your time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A51B-F3D2-9C9C-C84E-4A84AB729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558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EA2A-AA3F-51A3-52E9-F5F9525EB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Project Overview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42E47-C143-AC76-0EB6-B7A7EEC99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1752600"/>
            <a:ext cx="5683250" cy="4351338"/>
          </a:xfrm>
        </p:spPr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What is </a:t>
            </a:r>
            <a:r>
              <a:rPr lang="en-US" dirty="0" err="1">
                <a:latin typeface="Garamond" panose="02020404030301010803" pitchFamily="18" charset="0"/>
              </a:rPr>
              <a:t>photoStockage</a:t>
            </a:r>
            <a:r>
              <a:rPr lang="en-US" dirty="0">
                <a:latin typeface="Garamond" panose="02020404030301010803" pitchFamily="18" charset="0"/>
              </a:rPr>
              <a:t>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A platform for free photo sharing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Encourages community engagement</a:t>
            </a:r>
          </a:p>
          <a:p>
            <a:r>
              <a:rPr lang="en-US" dirty="0">
                <a:latin typeface="Garamond" panose="02020404030301010803" pitchFamily="18" charset="0"/>
              </a:rPr>
              <a:t>Core functionalities: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User registration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Photo sharing (upload / download)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Liking and saving photos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Searching and filtering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94ECDF-DD76-B1CB-3242-D9AA5F2A8351}"/>
              </a:ext>
            </a:extLst>
          </p:cNvPr>
          <p:cNvSpPr txBox="1">
            <a:spLocks/>
          </p:cNvSpPr>
          <p:nvPr/>
        </p:nvSpPr>
        <p:spPr>
          <a:xfrm>
            <a:off x="6432550" y="1752600"/>
            <a:ext cx="4025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Garamond" panose="02020404030301010803" pitchFamily="18" charset="0"/>
              </a:rPr>
              <a:t>Target audience: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Photographers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Content creators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Graphic designers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Web developers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Marketing professionals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Students and educators</a:t>
            </a:r>
          </a:p>
        </p:txBody>
      </p:sp>
    </p:spTree>
    <p:extLst>
      <p:ext uri="{BB962C8B-B14F-4D97-AF65-F5344CB8AC3E}">
        <p14:creationId xmlns:p14="http://schemas.microsoft.com/office/powerpoint/2010/main" val="725357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16EE-C261-C965-4774-C76CF6AF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Technical Specifications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038A2-9662-13F1-0552-AC3FF625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Platform: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Platform-agnostic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Responsive design</a:t>
            </a:r>
            <a:endParaRPr lang="fr-FR" dirty="0">
              <a:latin typeface="Garamond" panose="02020404030301010803" pitchFamily="18" charset="0"/>
            </a:endParaRPr>
          </a:p>
          <a:p>
            <a:endParaRPr lang="fr-FR" dirty="0">
              <a:latin typeface="Garamond" panose="02020404030301010803" pitchFamily="18" charset="0"/>
            </a:endParaRPr>
          </a:p>
          <a:p>
            <a:r>
              <a:rPr lang="fr-FR" dirty="0" err="1">
                <a:latin typeface="Garamond" panose="02020404030301010803" pitchFamily="18" charset="0"/>
              </a:rPr>
              <a:t>Technology</a:t>
            </a:r>
            <a:r>
              <a:rPr lang="fr-FR" dirty="0">
                <a:latin typeface="Garamond" panose="02020404030301010803" pitchFamily="18" charset="0"/>
              </a:rPr>
              <a:t> stack: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Frontend: Next.js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Backend: Node.js </a:t>
            </a:r>
            <a:r>
              <a:rPr lang="fr-FR" dirty="0" err="1">
                <a:latin typeface="Garamond" panose="02020404030301010803" pitchFamily="18" charset="0"/>
              </a:rPr>
              <a:t>with</a:t>
            </a:r>
            <a:r>
              <a:rPr lang="fr-FR" dirty="0">
                <a:latin typeface="Garamond" panose="02020404030301010803" pitchFamily="18" charset="0"/>
              </a:rPr>
              <a:t> Express.js</a:t>
            </a:r>
          </a:p>
          <a:p>
            <a:pPr lvl="1"/>
            <a:r>
              <a:rPr lang="fr-FR" dirty="0" err="1">
                <a:latin typeface="Garamond" panose="02020404030301010803" pitchFamily="18" charset="0"/>
              </a:rPr>
              <a:t>Database</a:t>
            </a:r>
            <a:r>
              <a:rPr lang="fr-FR" dirty="0">
                <a:latin typeface="Garamond" panose="02020404030301010803" pitchFamily="18" charset="0"/>
              </a:rPr>
              <a:t>: PostgreSQL</a:t>
            </a:r>
            <a:endParaRPr 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2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09ADC-2BC8-E230-A13F-1B2810AC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Backend Architecture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A7B6-8146-D722-365B-A16E1E043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MVC-like architecture:</a:t>
            </a:r>
          </a:p>
          <a:p>
            <a:pPr lvl="1"/>
            <a:r>
              <a:rPr lang="fr-FR" dirty="0" err="1">
                <a:latin typeface="Garamond" panose="02020404030301010803" pitchFamily="18" charset="0"/>
              </a:rPr>
              <a:t>Models</a:t>
            </a:r>
            <a:endParaRPr lang="fr-FR" dirty="0">
              <a:latin typeface="Garamond" panose="02020404030301010803" pitchFamily="18" charset="0"/>
            </a:endParaRPr>
          </a:p>
          <a:p>
            <a:pPr lvl="1"/>
            <a:r>
              <a:rPr lang="fr-FR" dirty="0" err="1">
                <a:latin typeface="Garamond" panose="02020404030301010803" pitchFamily="18" charset="0"/>
              </a:rPr>
              <a:t>Controllers</a:t>
            </a:r>
            <a:endParaRPr lang="fr-FR" dirty="0">
              <a:latin typeface="Garamond" panose="02020404030301010803" pitchFamily="18" charset="0"/>
            </a:endParaRPr>
          </a:p>
          <a:p>
            <a:pPr lvl="1"/>
            <a:r>
              <a:rPr lang="fr-FR" dirty="0">
                <a:latin typeface="Garamond" panose="02020404030301010803" pitchFamily="18" charset="0"/>
              </a:rPr>
              <a:t>Routes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API </a:t>
            </a:r>
            <a:r>
              <a:rPr lang="fr-FR" dirty="0" err="1">
                <a:latin typeface="Garamond" panose="02020404030301010803" pitchFamily="18" charset="0"/>
              </a:rPr>
              <a:t>endpoints</a:t>
            </a:r>
            <a:endParaRPr lang="fr-FR" dirty="0">
              <a:latin typeface="Garamond" panose="02020404030301010803" pitchFamily="18" charset="0"/>
            </a:endParaRPr>
          </a:p>
          <a:p>
            <a:endParaRPr lang="fr-FR" dirty="0">
              <a:latin typeface="Garamond" panose="02020404030301010803" pitchFamily="18" charset="0"/>
            </a:endParaRPr>
          </a:p>
          <a:p>
            <a:r>
              <a:rPr lang="fr-FR" dirty="0">
                <a:latin typeface="Garamond" panose="02020404030301010803" pitchFamily="18" charset="0"/>
              </a:rPr>
              <a:t>Security </a:t>
            </a:r>
            <a:r>
              <a:rPr lang="fr-FR" dirty="0" err="1">
                <a:latin typeface="Garamond" panose="02020404030301010803" pitchFamily="18" charset="0"/>
              </a:rPr>
              <a:t>measures</a:t>
            </a:r>
            <a:r>
              <a:rPr lang="fr-FR" dirty="0">
                <a:latin typeface="Garamond" panose="02020404030301010803" pitchFamily="18" charset="0"/>
              </a:rPr>
              <a:t>:</a:t>
            </a:r>
          </a:p>
          <a:p>
            <a:pPr lvl="1"/>
            <a:r>
              <a:rPr lang="fr-FR" dirty="0" err="1">
                <a:latin typeface="Garamond" panose="02020404030301010803" pitchFamily="18" charset="0"/>
              </a:rPr>
              <a:t>Authentication</a:t>
            </a:r>
            <a:r>
              <a:rPr lang="fr-FR" dirty="0">
                <a:latin typeface="Garamond" panose="02020404030301010803" pitchFamily="18" charset="0"/>
              </a:rPr>
              <a:t> and </a:t>
            </a:r>
            <a:r>
              <a:rPr lang="fr-FR" dirty="0" err="1">
                <a:latin typeface="Garamond" panose="02020404030301010803" pitchFamily="18" charset="0"/>
              </a:rPr>
              <a:t>authorization</a:t>
            </a:r>
            <a:r>
              <a:rPr lang="fr-FR" dirty="0">
                <a:latin typeface="Garamond" panose="02020404030301010803" pitchFamily="18" charset="0"/>
              </a:rPr>
              <a:t> (</a:t>
            </a:r>
            <a:r>
              <a:rPr lang="fr-FR" dirty="0" err="1">
                <a:latin typeface="Garamond" panose="02020404030301010803" pitchFamily="18" charset="0"/>
              </a:rPr>
              <a:t>with</a:t>
            </a:r>
            <a:r>
              <a:rPr lang="fr-FR" dirty="0">
                <a:latin typeface="Garamond" panose="02020404030301010803" pitchFamily="18" charset="0"/>
              </a:rPr>
              <a:t> </a:t>
            </a:r>
            <a:r>
              <a:rPr lang="fr-FR" dirty="0" err="1">
                <a:latin typeface="Garamond" panose="02020404030301010803" pitchFamily="18" charset="0"/>
              </a:rPr>
              <a:t>jwt</a:t>
            </a:r>
            <a:r>
              <a:rPr lang="fr-FR" dirty="0">
                <a:latin typeface="Garamond" panose="02020404030301010803" pitchFamily="18" charset="0"/>
              </a:rPr>
              <a:t> management)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Input </a:t>
            </a:r>
            <a:r>
              <a:rPr lang="fr-FR" dirty="0" err="1">
                <a:latin typeface="Garamond" panose="02020404030301010803" pitchFamily="18" charset="0"/>
              </a:rPr>
              <a:t>sanitization</a:t>
            </a:r>
            <a:endParaRPr lang="fr-FR" dirty="0">
              <a:latin typeface="Garamond" panose="02020404030301010803" pitchFamily="18" charset="0"/>
            </a:endParaRPr>
          </a:p>
          <a:p>
            <a:pPr lvl="1"/>
            <a:r>
              <a:rPr lang="fr-FR" dirty="0">
                <a:latin typeface="Garamond" panose="02020404030301010803" pitchFamily="18" charset="0"/>
              </a:rPr>
              <a:t>Rate </a:t>
            </a:r>
            <a:r>
              <a:rPr lang="fr-FR" dirty="0" err="1">
                <a:latin typeface="Garamond" panose="02020404030301010803" pitchFamily="18" charset="0"/>
              </a:rPr>
              <a:t>limiting</a:t>
            </a:r>
            <a:endParaRPr lang="fr-FR" dirty="0">
              <a:latin typeface="Garamond" panose="02020404030301010803" pitchFamily="18" charset="0"/>
            </a:endParaRPr>
          </a:p>
          <a:p>
            <a:pPr lvl="1"/>
            <a:endParaRPr lang="fr-F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364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F027-DEB5-5AD2-B5B9-14BB225D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Backend Code Examples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71F86-112A-FEF4-662B-52C509183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Model example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Imports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Functions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Exports</a:t>
            </a:r>
          </a:p>
          <a:p>
            <a:endParaRPr lang="fr-FR" dirty="0">
              <a:latin typeface="Garamond" panose="02020404030301010803" pitchFamily="18" charset="0"/>
            </a:endParaRP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71052DD-57D2-23DF-A008-C290FAA37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80" y="1690688"/>
            <a:ext cx="5084620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56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AB708-4BD6-6361-0A9F-C0F26C722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A4ACF-2A15-6FFF-5F69-3A488667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Backend Code Examples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BAC9-7BFE-1C66-0AB9-F249E4DBC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Controller example</a:t>
            </a:r>
          </a:p>
          <a:p>
            <a:pPr lvl="1"/>
            <a:r>
              <a:rPr lang="fr-FR" dirty="0">
                <a:latin typeface="Garamond" panose="02020404030301010803" pitchFamily="18" charset="0"/>
              </a:rPr>
              <a:t>Imports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Functions</a:t>
            </a:r>
            <a:endParaRPr lang="fr-FR" dirty="0">
              <a:latin typeface="Garamond" panose="02020404030301010803" pitchFamily="18" charset="0"/>
            </a:endParaRPr>
          </a:p>
          <a:p>
            <a:pPr lvl="1"/>
            <a:r>
              <a:rPr lang="fr-FR" dirty="0">
                <a:latin typeface="Garamond" panose="02020404030301010803" pitchFamily="18" charset="0"/>
              </a:rPr>
              <a:t>Exports</a:t>
            </a:r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ABCEDCC-B60B-77E8-81E4-609A52B0A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437" y="1960561"/>
            <a:ext cx="4916363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44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60CBB-5826-C2F7-8225-815AEA152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276FC-1CCB-DB73-2854-7D2D4A19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Backend Code Examples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EB23-CA1D-2DBF-DDCE-4EF7B4B2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Routes example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Imports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Routing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Exports</a:t>
            </a:r>
            <a:endParaRPr lang="fr-FR" dirty="0">
              <a:latin typeface="Garamond" panose="02020404030301010803" pitchFamily="18" charset="0"/>
            </a:endParaRP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B38C094-73D7-6CAE-9D51-0952025BB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663" y="1825625"/>
            <a:ext cx="5557137" cy="263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96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8B03-6207-C0B5-2586-2B73B264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Frontend Architecture</a:t>
            </a:r>
            <a:endParaRPr lang="fr-FR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FD97-1ADA-8120-9D28-F2394F3AA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aramond" panose="02020404030301010803" pitchFamily="18" charset="0"/>
              </a:rPr>
              <a:t>Component-based architecture</a:t>
            </a:r>
          </a:p>
          <a:p>
            <a:r>
              <a:rPr lang="en-US" dirty="0">
                <a:latin typeface="Garamond" panose="02020404030301010803" pitchFamily="18" charset="0"/>
              </a:rPr>
              <a:t>Reusable UI elements</a:t>
            </a:r>
          </a:p>
          <a:p>
            <a:r>
              <a:rPr lang="en-US" dirty="0">
                <a:latin typeface="Garamond" panose="02020404030301010803" pitchFamily="18" charset="0"/>
              </a:rPr>
              <a:t>State management</a:t>
            </a:r>
          </a:p>
          <a:p>
            <a:r>
              <a:rPr lang="en-US" dirty="0">
                <a:latin typeface="Garamond" panose="02020404030301010803" pitchFamily="18" charset="0"/>
              </a:rPr>
              <a:t>API integration</a:t>
            </a:r>
          </a:p>
          <a:p>
            <a:r>
              <a:rPr lang="en-US" dirty="0">
                <a:latin typeface="Garamond" panose="02020404030301010803" pitchFamily="18" charset="0"/>
              </a:rPr>
              <a:t>Responsive Design:</a:t>
            </a:r>
          </a:p>
          <a:p>
            <a:pPr lvl="1"/>
            <a:r>
              <a:rPr lang="en-US" dirty="0">
                <a:latin typeface="Garamond" panose="02020404030301010803" pitchFamily="18" charset="0"/>
              </a:rPr>
              <a:t>Mobile-first approach (tailwind)</a:t>
            </a:r>
            <a:endParaRPr lang="fr-F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301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403</Words>
  <Application>Microsoft Office PowerPoint</Application>
  <PresentationFormat>Widescreen</PresentationFormat>
  <Paragraphs>132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Garamond</vt:lpstr>
      <vt:lpstr>Office Theme</vt:lpstr>
      <vt:lpstr>photoStockage</vt:lpstr>
      <vt:lpstr>Introduction</vt:lpstr>
      <vt:lpstr>Project Overview</vt:lpstr>
      <vt:lpstr>Technical Specifications</vt:lpstr>
      <vt:lpstr>Backend Architecture</vt:lpstr>
      <vt:lpstr>Backend Code Examples</vt:lpstr>
      <vt:lpstr>Backend Code Examples</vt:lpstr>
      <vt:lpstr>Backend Code Examples</vt:lpstr>
      <vt:lpstr>Frontend Architecture</vt:lpstr>
      <vt:lpstr>Frontend Code Examples</vt:lpstr>
      <vt:lpstr>Frontend Code Examples</vt:lpstr>
      <vt:lpstr>Frontend Code Examples</vt:lpstr>
      <vt:lpstr>Data Management</vt:lpstr>
      <vt:lpstr>Testing &amp; Quality Assurance</vt:lpstr>
      <vt:lpstr>Testing &amp; Quality Assurance Code Examples</vt:lpstr>
      <vt:lpstr>Challenges &amp; Solutions</vt:lpstr>
      <vt:lpstr>Project Timeline &amp; Milestones</vt:lpstr>
      <vt:lpstr>Legal &amp; Compliance</vt:lpstr>
      <vt:lpstr>Conclusion &amp; Approval</vt:lpstr>
      <vt:lpstr>Q&amp;A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Sigmund Frost</dc:creator>
  <cp:lastModifiedBy>Sigmund Frost</cp:lastModifiedBy>
  <cp:revision>26</cp:revision>
  <dcterms:created xsi:type="dcterms:W3CDTF">2025-02-22T07:28:24Z</dcterms:created>
  <dcterms:modified xsi:type="dcterms:W3CDTF">2025-02-26T09:17:32Z</dcterms:modified>
</cp:coreProperties>
</file>