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DM Sans" pitchFamily="2" charset="0"/>
      <p:regular r:id="rId15"/>
    </p:embeddedFont>
    <p:embeddedFont>
      <p:font typeface="DM Sans Bold" panose="020B0604020202020204" charset="0"/>
      <p:regular r:id="rId16"/>
    </p:embeddedFont>
    <p:embeddedFont>
      <p:font typeface="DM Sans Italics"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43.pn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1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44.pn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45.pn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27.sv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34.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35.pn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6.png"/><Relationship Id="rId7"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7.sv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D" dirty="0"/>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3696650" y="1719013"/>
            <a:ext cx="10910396" cy="3200970"/>
          </a:xfrm>
          <a:prstGeom prst="rect">
            <a:avLst/>
          </a:prstGeom>
        </p:spPr>
        <p:txBody>
          <a:bodyPr lIns="0" tIns="0" rIns="0" bIns="0" rtlCol="0" anchor="t">
            <a:spAutoFit/>
          </a:bodyPr>
          <a:lstStyle/>
          <a:p>
            <a:pPr algn="ctr">
              <a:lnSpc>
                <a:spcPts val="12218"/>
              </a:lnSpc>
            </a:pPr>
            <a:r>
              <a:rPr lang="en-US" sz="12998" b="1" dirty="0" err="1">
                <a:solidFill>
                  <a:srgbClr val="000000"/>
                </a:solidFill>
                <a:latin typeface="DM Sans Bold"/>
                <a:ea typeface="DM Sans Bold"/>
                <a:cs typeface="DM Sans Bold"/>
                <a:sym typeface="DM Sans Bold"/>
              </a:rPr>
              <a:t>Progres</a:t>
            </a:r>
            <a:r>
              <a:rPr lang="en-US" sz="12998" b="1" dirty="0">
                <a:solidFill>
                  <a:srgbClr val="000000"/>
                </a:solidFill>
                <a:latin typeface="DM Sans Bold"/>
                <a:ea typeface="DM Sans Bold"/>
                <a:cs typeface="DM Sans Bold"/>
                <a:sym typeface="DM Sans Bold"/>
              </a:rPr>
              <a:t> </a:t>
            </a:r>
            <a:r>
              <a:rPr lang="en-US" sz="12998" b="1" dirty="0" err="1">
                <a:solidFill>
                  <a:srgbClr val="000000"/>
                </a:solidFill>
                <a:latin typeface="DM Sans Bold"/>
                <a:ea typeface="DM Sans Bold"/>
                <a:cs typeface="DM Sans Bold"/>
                <a:sym typeface="DM Sans Bold"/>
              </a:rPr>
              <a:t>Tugas</a:t>
            </a:r>
            <a:r>
              <a:rPr lang="en-US" sz="12998" b="1" dirty="0">
                <a:solidFill>
                  <a:srgbClr val="000000"/>
                </a:solidFill>
                <a:latin typeface="DM Sans Bold"/>
                <a:ea typeface="DM Sans Bold"/>
                <a:cs typeface="DM Sans Bold"/>
                <a:sym typeface="DM Sans Bold"/>
              </a:rPr>
              <a:t> </a:t>
            </a:r>
            <a:r>
              <a:rPr lang="en-US" sz="12998" b="1" dirty="0" err="1">
                <a:solidFill>
                  <a:srgbClr val="000000"/>
                </a:solidFill>
                <a:latin typeface="DM Sans Bold"/>
                <a:ea typeface="DM Sans Bold"/>
                <a:cs typeface="DM Sans Bold"/>
                <a:sym typeface="DM Sans Bold"/>
              </a:rPr>
              <a:t>Besar</a:t>
            </a:r>
            <a:endParaRPr lang="en-US" sz="12998" b="1" dirty="0">
              <a:solidFill>
                <a:srgbClr val="000000"/>
              </a:solidFill>
              <a:latin typeface="DM Sans Bold"/>
              <a:ea typeface="DM Sans Bold"/>
              <a:cs typeface="DM Sans Bold"/>
              <a:sym typeface="DM Sans Bold"/>
            </a:endParaRPr>
          </a:p>
        </p:txBody>
      </p:sp>
      <p:sp>
        <p:nvSpPr>
          <p:cNvPr id="18" name="TextBox 18"/>
          <p:cNvSpPr txBox="1"/>
          <p:nvPr/>
        </p:nvSpPr>
        <p:spPr>
          <a:xfrm>
            <a:off x="4921950" y="4972630"/>
            <a:ext cx="8459795" cy="578026"/>
          </a:xfrm>
          <a:prstGeom prst="rect">
            <a:avLst/>
          </a:prstGeom>
        </p:spPr>
        <p:txBody>
          <a:bodyPr lIns="0" tIns="0" rIns="0" bIns="0" rtlCol="0" anchor="t">
            <a:spAutoFit/>
          </a:bodyPr>
          <a:lstStyle/>
          <a:p>
            <a:pPr algn="ctr">
              <a:lnSpc>
                <a:spcPts val="4381"/>
              </a:lnSpc>
            </a:pPr>
            <a:r>
              <a:rPr lang="en-US" sz="4381" b="1" spc="-87" dirty="0" err="1">
                <a:solidFill>
                  <a:srgbClr val="000000"/>
                </a:solidFill>
                <a:latin typeface="DM Sans Bold"/>
                <a:ea typeface="DM Sans Bold"/>
                <a:cs typeface="DM Sans Bold"/>
                <a:sym typeface="DM Sans Bold"/>
              </a:rPr>
              <a:t>Alogritma</a:t>
            </a:r>
            <a:r>
              <a:rPr lang="en-US" sz="4381" b="1" spc="-87" dirty="0">
                <a:solidFill>
                  <a:srgbClr val="000000"/>
                </a:solidFill>
                <a:latin typeface="DM Sans Bold"/>
                <a:ea typeface="DM Sans Bold"/>
                <a:cs typeface="DM Sans Bold"/>
                <a:sym typeface="DM Sans Bold"/>
              </a:rPr>
              <a:t> dan </a:t>
            </a:r>
            <a:r>
              <a:rPr lang="en-US" sz="4381" b="1" spc="-87" dirty="0" err="1">
                <a:solidFill>
                  <a:srgbClr val="000000"/>
                </a:solidFill>
                <a:latin typeface="DM Sans Bold"/>
                <a:ea typeface="DM Sans Bold"/>
                <a:cs typeface="DM Sans Bold"/>
                <a:sym typeface="DM Sans Bold"/>
              </a:rPr>
              <a:t>Pemrograman</a:t>
            </a:r>
            <a:endParaRPr lang="en-US" sz="4381" b="1" spc="-87" dirty="0">
              <a:solidFill>
                <a:srgbClr val="000000"/>
              </a:solidFill>
              <a:latin typeface="DM Sans Bold"/>
              <a:ea typeface="DM Sans Bold"/>
              <a:cs typeface="DM Sans Bold"/>
              <a:sym typeface="DM Sans Bold"/>
            </a:endParaRPr>
          </a:p>
        </p:txBody>
      </p:sp>
      <p:sp>
        <p:nvSpPr>
          <p:cNvPr id="19" name="TextBox 19"/>
          <p:cNvSpPr txBox="1"/>
          <p:nvPr/>
        </p:nvSpPr>
        <p:spPr>
          <a:xfrm>
            <a:off x="3696650" y="6208421"/>
            <a:ext cx="7229230" cy="3085588"/>
          </a:xfrm>
          <a:prstGeom prst="rect">
            <a:avLst/>
          </a:prstGeom>
        </p:spPr>
        <p:txBody>
          <a:bodyPr wrap="square" lIns="0" tIns="0" rIns="0" bIns="0" rtlCol="0" anchor="t">
            <a:spAutoFit/>
          </a:bodyPr>
          <a:lstStyle/>
          <a:p>
            <a:pPr algn="ctr">
              <a:lnSpc>
                <a:spcPts val="1963"/>
              </a:lnSpc>
            </a:pPr>
            <a:endParaRPr lang="en-US" sz="1963" b="1" spc="-39" dirty="0">
              <a:solidFill>
                <a:srgbClr val="000000"/>
              </a:solidFill>
              <a:latin typeface="DM Sans Bold"/>
              <a:ea typeface="DM Sans Bold"/>
              <a:cs typeface="DM Sans Bold"/>
              <a:sym typeface="DM Sans Bold"/>
            </a:endParaRPr>
          </a:p>
          <a:p>
            <a:pPr algn="l">
              <a:lnSpc>
                <a:spcPts val="1963"/>
              </a:lnSpc>
            </a:pPr>
            <a:r>
              <a:rPr lang="en-US" sz="1963" b="1" spc="-39" dirty="0" err="1">
                <a:solidFill>
                  <a:srgbClr val="000000"/>
                </a:solidFill>
                <a:latin typeface="DM Sans Bold"/>
                <a:ea typeface="DM Sans Bold"/>
                <a:cs typeface="DM Sans Bold"/>
                <a:sym typeface="DM Sans Bold"/>
              </a:rPr>
              <a:t>Itsna</a:t>
            </a:r>
            <a:r>
              <a:rPr lang="en-US" sz="1963" b="1" spc="-39" dirty="0">
                <a:solidFill>
                  <a:srgbClr val="000000"/>
                </a:solidFill>
                <a:latin typeface="DM Sans Bold"/>
                <a:ea typeface="DM Sans Bold"/>
                <a:cs typeface="DM Sans Bold"/>
                <a:sym typeface="DM Sans Bold"/>
              </a:rPr>
              <a:t> </a:t>
            </a:r>
            <a:r>
              <a:rPr lang="en-US" sz="1963" b="1" spc="-39" dirty="0" err="1">
                <a:solidFill>
                  <a:srgbClr val="000000"/>
                </a:solidFill>
                <a:latin typeface="DM Sans Bold"/>
                <a:ea typeface="DM Sans Bold"/>
                <a:cs typeface="DM Sans Bold"/>
                <a:sym typeface="DM Sans Bold"/>
              </a:rPr>
              <a:t>Akhdan</a:t>
            </a:r>
            <a:r>
              <a:rPr lang="en-US" sz="1963" b="1" spc="-39" dirty="0">
                <a:solidFill>
                  <a:srgbClr val="000000"/>
                </a:solidFill>
                <a:latin typeface="DM Sans Bold"/>
                <a:ea typeface="DM Sans Bold"/>
                <a:cs typeface="DM Sans Bold"/>
                <a:sym typeface="DM Sans Bold"/>
              </a:rPr>
              <a:t> Fadhil (102022400056)</a:t>
            </a:r>
          </a:p>
          <a:p>
            <a:pPr algn="l">
              <a:lnSpc>
                <a:spcPts val="1963"/>
              </a:lnSpc>
            </a:pPr>
            <a:r>
              <a:rPr lang="en-US" sz="1963" b="1" spc="-39" dirty="0">
                <a:solidFill>
                  <a:srgbClr val="000000"/>
                </a:solidFill>
                <a:latin typeface="DM Sans Bold"/>
                <a:ea typeface="DM Sans Bold"/>
                <a:cs typeface="DM Sans Bold"/>
                <a:sym typeface="DM Sans Bold"/>
              </a:rPr>
              <a:t>-Programming</a:t>
            </a:r>
          </a:p>
          <a:p>
            <a:pPr algn="l">
              <a:lnSpc>
                <a:spcPts val="1963"/>
              </a:lnSpc>
            </a:pPr>
            <a:r>
              <a:rPr lang="en-US" sz="1963" b="1" spc="-39" dirty="0">
                <a:solidFill>
                  <a:srgbClr val="000000"/>
                </a:solidFill>
                <a:latin typeface="DM Sans Bold"/>
                <a:ea typeface="DM Sans Bold"/>
                <a:cs typeface="DM Sans Bold"/>
                <a:sym typeface="DM Sans Bold"/>
              </a:rPr>
              <a:t>-Database</a:t>
            </a:r>
          </a:p>
          <a:p>
            <a:pPr algn="l">
              <a:lnSpc>
                <a:spcPts val="1963"/>
              </a:lnSpc>
            </a:pPr>
            <a:r>
              <a:rPr lang="en-US" sz="1963" b="1" spc="-39" dirty="0">
                <a:solidFill>
                  <a:srgbClr val="000000"/>
                </a:solidFill>
                <a:latin typeface="DM Sans Bold"/>
                <a:ea typeface="DM Sans Bold"/>
                <a:cs typeface="DM Sans Bold"/>
                <a:sym typeface="DM Sans Bold"/>
              </a:rPr>
              <a:t>-PPT</a:t>
            </a:r>
          </a:p>
          <a:p>
            <a:pPr algn="l">
              <a:lnSpc>
                <a:spcPts val="1963"/>
              </a:lnSpc>
            </a:pPr>
            <a:endParaRPr lang="en-US" sz="1963" b="1" spc="-39" dirty="0">
              <a:solidFill>
                <a:srgbClr val="000000"/>
              </a:solidFill>
              <a:latin typeface="DM Sans Bold"/>
              <a:ea typeface="DM Sans Bold"/>
              <a:cs typeface="DM Sans Bold"/>
              <a:sym typeface="DM Sans Bold"/>
            </a:endParaRPr>
          </a:p>
          <a:p>
            <a:pPr algn="l">
              <a:lnSpc>
                <a:spcPts val="1963"/>
              </a:lnSpc>
            </a:pPr>
            <a:r>
              <a:rPr lang="en-US" sz="1963" b="1" spc="-39" dirty="0" err="1">
                <a:solidFill>
                  <a:srgbClr val="000000"/>
                </a:solidFill>
                <a:latin typeface="DM Sans Bold"/>
                <a:ea typeface="DM Sans Bold"/>
                <a:cs typeface="DM Sans Bold"/>
                <a:sym typeface="DM Sans Bold"/>
              </a:rPr>
              <a:t>Rafly</a:t>
            </a:r>
            <a:r>
              <a:rPr lang="en-US" sz="1963" b="1" spc="-39" dirty="0">
                <a:solidFill>
                  <a:srgbClr val="000000"/>
                </a:solidFill>
                <a:latin typeface="DM Sans Bold"/>
                <a:ea typeface="DM Sans Bold"/>
                <a:cs typeface="DM Sans Bold"/>
                <a:sym typeface="DM Sans Bold"/>
              </a:rPr>
              <a:t> Zulfikar </a:t>
            </a:r>
            <a:r>
              <a:rPr lang="en-US" sz="1963" b="1" spc="-39" dirty="0" err="1">
                <a:solidFill>
                  <a:srgbClr val="000000"/>
                </a:solidFill>
                <a:latin typeface="DM Sans Bold"/>
                <a:ea typeface="DM Sans Bold"/>
                <a:cs typeface="DM Sans Bold"/>
                <a:sym typeface="DM Sans Bold"/>
              </a:rPr>
              <a:t>Alkautsar</a:t>
            </a:r>
            <a:r>
              <a:rPr lang="en-US" sz="1963" b="1" spc="-39" dirty="0">
                <a:solidFill>
                  <a:srgbClr val="000000"/>
                </a:solidFill>
                <a:latin typeface="DM Sans Bold"/>
                <a:ea typeface="DM Sans Bold"/>
                <a:cs typeface="DM Sans Bold"/>
                <a:sym typeface="DM Sans Bold"/>
              </a:rPr>
              <a:t>(102022400192)</a:t>
            </a:r>
          </a:p>
          <a:p>
            <a:pPr algn="l">
              <a:lnSpc>
                <a:spcPts val="1963"/>
              </a:lnSpc>
            </a:pPr>
            <a:r>
              <a:rPr lang="en-US" sz="1963" b="1" spc="-39" dirty="0">
                <a:solidFill>
                  <a:srgbClr val="000000"/>
                </a:solidFill>
                <a:latin typeface="DM Sans Bold"/>
                <a:ea typeface="DM Sans Bold"/>
                <a:cs typeface="DM Sans Bold"/>
                <a:sym typeface="DM Sans Bold"/>
              </a:rPr>
              <a:t>-</a:t>
            </a:r>
            <a:r>
              <a:rPr lang="en-US" sz="1963" b="1" spc="-39" dirty="0" err="1">
                <a:solidFill>
                  <a:srgbClr val="000000"/>
                </a:solidFill>
                <a:latin typeface="DM Sans Bold"/>
                <a:ea typeface="DM Sans Bold"/>
                <a:cs typeface="DM Sans Bold"/>
                <a:sym typeface="DM Sans Bold"/>
              </a:rPr>
              <a:t>mencari</a:t>
            </a:r>
            <a:r>
              <a:rPr lang="en-US" sz="1963" b="1" spc="-39" dirty="0">
                <a:solidFill>
                  <a:srgbClr val="000000"/>
                </a:solidFill>
                <a:latin typeface="DM Sans Bold"/>
                <a:ea typeface="DM Sans Bold"/>
                <a:cs typeface="DM Sans Bold"/>
                <a:sym typeface="DM Sans Bold"/>
              </a:rPr>
              <a:t> </a:t>
            </a:r>
            <a:r>
              <a:rPr lang="en-US" sz="1963" b="1" spc="-39" dirty="0" err="1">
                <a:solidFill>
                  <a:srgbClr val="000000"/>
                </a:solidFill>
                <a:latin typeface="DM Sans Bold"/>
                <a:ea typeface="DM Sans Bold"/>
                <a:cs typeface="DM Sans Bold"/>
                <a:sym typeface="DM Sans Bold"/>
              </a:rPr>
              <a:t>refrensi</a:t>
            </a:r>
            <a:r>
              <a:rPr lang="en-US" sz="1963" b="1" spc="-39" dirty="0">
                <a:solidFill>
                  <a:srgbClr val="000000"/>
                </a:solidFill>
                <a:latin typeface="DM Sans Bold"/>
                <a:ea typeface="DM Sans Bold"/>
                <a:cs typeface="DM Sans Bold"/>
                <a:sym typeface="DM Sans Bold"/>
              </a:rPr>
              <a:t> </a:t>
            </a:r>
          </a:p>
          <a:p>
            <a:pPr algn="l">
              <a:lnSpc>
                <a:spcPts val="1963"/>
              </a:lnSpc>
            </a:pPr>
            <a:r>
              <a:rPr lang="en-US" sz="1963" b="1" spc="-39" dirty="0">
                <a:solidFill>
                  <a:srgbClr val="000000"/>
                </a:solidFill>
                <a:latin typeface="DM Sans Bold"/>
                <a:ea typeface="DM Sans Bold"/>
                <a:cs typeface="DM Sans Bold"/>
                <a:sym typeface="DM Sans Bold"/>
              </a:rPr>
              <a:t>-dan </a:t>
            </a:r>
            <a:r>
              <a:rPr lang="en-US" sz="1963" b="1" spc="-39" dirty="0" err="1">
                <a:solidFill>
                  <a:srgbClr val="000000"/>
                </a:solidFill>
                <a:latin typeface="DM Sans Bold"/>
                <a:ea typeface="DM Sans Bold"/>
                <a:cs typeface="DM Sans Bold"/>
                <a:sym typeface="DM Sans Bold"/>
              </a:rPr>
              <a:t>melanjutkan</a:t>
            </a:r>
            <a:r>
              <a:rPr lang="en-US" sz="1963" b="1" spc="-39" dirty="0">
                <a:solidFill>
                  <a:srgbClr val="000000"/>
                </a:solidFill>
                <a:latin typeface="DM Sans Bold"/>
                <a:ea typeface="DM Sans Bold"/>
                <a:cs typeface="DM Sans Bold"/>
                <a:sym typeface="DM Sans Bold"/>
              </a:rPr>
              <a:t> flowchart</a:t>
            </a:r>
          </a:p>
          <a:p>
            <a:pPr algn="l">
              <a:lnSpc>
                <a:spcPts val="1963"/>
              </a:lnSpc>
            </a:pPr>
            <a:endParaRPr lang="en-US" sz="1963" b="1" spc="-39" dirty="0">
              <a:solidFill>
                <a:srgbClr val="000000"/>
              </a:solidFill>
              <a:latin typeface="DM Sans Bold"/>
              <a:ea typeface="DM Sans Bold"/>
              <a:cs typeface="DM Sans Bold"/>
              <a:sym typeface="DM Sans Bold"/>
            </a:endParaRPr>
          </a:p>
          <a:p>
            <a:pPr algn="l">
              <a:lnSpc>
                <a:spcPts val="1963"/>
              </a:lnSpc>
            </a:pPr>
            <a:endParaRPr lang="en-US" sz="1963" b="1" spc="-39" dirty="0">
              <a:solidFill>
                <a:srgbClr val="000000"/>
              </a:solidFill>
              <a:latin typeface="DM Sans Bold"/>
              <a:ea typeface="DM Sans Bold"/>
              <a:cs typeface="DM Sans Bold"/>
              <a:sym typeface="DM Sans Bold"/>
            </a:endParaRPr>
          </a:p>
          <a:p>
            <a:pPr algn="l">
              <a:lnSpc>
                <a:spcPts val="1963"/>
              </a:lnSpc>
            </a:pPr>
            <a:endParaRPr lang="en-US" sz="1963" b="1" spc="-39" dirty="0">
              <a:solidFill>
                <a:srgbClr val="000000"/>
              </a:solidFill>
              <a:latin typeface="DM Sans Bold"/>
              <a:ea typeface="DM Sans Bold"/>
              <a:cs typeface="DM Sans Bold"/>
              <a:sym typeface="DM Sans Bold"/>
            </a:endParaRPr>
          </a:p>
        </p:txBody>
      </p:sp>
      <p:sp>
        <p:nvSpPr>
          <p:cNvPr id="20" name="Freeform 20"/>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 name="TextBox 20">
            <a:extLst>
              <a:ext uri="{FF2B5EF4-FFF2-40B4-BE49-F238E27FC236}">
                <a16:creationId xmlns:a16="http://schemas.microsoft.com/office/drawing/2014/main" id="{C12172F7-27AD-E654-A496-3A2DDF0769E6}"/>
              </a:ext>
            </a:extLst>
          </p:cNvPr>
          <p:cNvSpPr txBox="1"/>
          <p:nvPr/>
        </p:nvSpPr>
        <p:spPr>
          <a:xfrm>
            <a:off x="8695583" y="6448738"/>
            <a:ext cx="7749919" cy="2144177"/>
          </a:xfrm>
          <a:prstGeom prst="rect">
            <a:avLst/>
          </a:prstGeom>
          <a:noFill/>
        </p:spPr>
        <p:txBody>
          <a:bodyPr wrap="square" rtlCol="0">
            <a:spAutoFit/>
          </a:bodyPr>
          <a:lstStyle/>
          <a:p>
            <a:pPr algn="l">
              <a:lnSpc>
                <a:spcPts val="1963"/>
              </a:lnSpc>
            </a:pPr>
            <a:r>
              <a:rPr lang="en-US" sz="1800" b="1" spc="-39" dirty="0">
                <a:solidFill>
                  <a:srgbClr val="000000"/>
                </a:solidFill>
                <a:latin typeface="DM Sans Bold"/>
                <a:ea typeface="DM Sans Bold"/>
                <a:cs typeface="DM Sans Bold"/>
                <a:sym typeface="DM Sans Bold"/>
              </a:rPr>
              <a:t>Ardhyarino Dawai </a:t>
            </a:r>
            <a:r>
              <a:rPr lang="en-US" sz="1800" b="1" spc="-39" dirty="0" err="1">
                <a:solidFill>
                  <a:srgbClr val="000000"/>
                </a:solidFill>
                <a:latin typeface="DM Sans Bold"/>
                <a:ea typeface="DM Sans Bold"/>
                <a:cs typeface="DM Sans Bold"/>
                <a:sym typeface="DM Sans Bold"/>
              </a:rPr>
              <a:t>Farabi</a:t>
            </a:r>
            <a:r>
              <a:rPr lang="en-US" sz="1800" b="1" spc="-39" dirty="0">
                <a:solidFill>
                  <a:srgbClr val="000000"/>
                </a:solidFill>
                <a:latin typeface="DM Sans Bold"/>
                <a:ea typeface="DM Sans Bold"/>
                <a:cs typeface="DM Sans Bold"/>
                <a:sym typeface="DM Sans Bold"/>
              </a:rPr>
              <a:t> (102022400198)</a:t>
            </a:r>
          </a:p>
          <a:p>
            <a:pPr marL="285750" indent="-285750" algn="l">
              <a:lnSpc>
                <a:spcPts val="1963"/>
              </a:lnSpc>
              <a:buFontTx/>
              <a:buChar char="-"/>
            </a:pPr>
            <a:r>
              <a:rPr lang="en-US" b="1" spc="-39" dirty="0" err="1">
                <a:solidFill>
                  <a:srgbClr val="000000"/>
                </a:solidFill>
                <a:latin typeface="DM Sans Bold"/>
                <a:ea typeface="DM Sans Bold"/>
                <a:cs typeface="DM Sans Bold"/>
                <a:sym typeface="DM Sans Bold"/>
              </a:rPr>
              <a:t>Mencari</a:t>
            </a:r>
            <a:r>
              <a:rPr lang="en-US" b="1" spc="-39" dirty="0">
                <a:solidFill>
                  <a:srgbClr val="000000"/>
                </a:solidFill>
                <a:latin typeface="DM Sans Bold"/>
                <a:ea typeface="DM Sans Bold"/>
                <a:cs typeface="DM Sans Bold"/>
                <a:sym typeface="DM Sans Bold"/>
              </a:rPr>
              <a:t> </a:t>
            </a:r>
            <a:r>
              <a:rPr lang="en-US" b="1" spc="-39" dirty="0" err="1">
                <a:solidFill>
                  <a:srgbClr val="000000"/>
                </a:solidFill>
                <a:latin typeface="DM Sans Bold"/>
                <a:ea typeface="DM Sans Bold"/>
                <a:cs typeface="DM Sans Bold"/>
                <a:sym typeface="DM Sans Bold"/>
              </a:rPr>
              <a:t>refrensi</a:t>
            </a:r>
            <a:endParaRPr lang="en-US" b="1" spc="-39" dirty="0">
              <a:solidFill>
                <a:srgbClr val="000000"/>
              </a:solidFill>
              <a:latin typeface="DM Sans Bold"/>
              <a:ea typeface="DM Sans Bold"/>
              <a:cs typeface="DM Sans Bold"/>
              <a:sym typeface="DM Sans Bold"/>
            </a:endParaRPr>
          </a:p>
          <a:p>
            <a:pPr marL="285750" indent="-285750" algn="l">
              <a:lnSpc>
                <a:spcPts val="1963"/>
              </a:lnSpc>
              <a:buFontTx/>
              <a:buChar char="-"/>
            </a:pPr>
            <a:r>
              <a:rPr lang="en-US" sz="1800" b="1" spc="-39" dirty="0">
                <a:solidFill>
                  <a:srgbClr val="000000"/>
                </a:solidFill>
                <a:latin typeface="DM Sans Bold"/>
                <a:ea typeface="DM Sans Bold"/>
                <a:cs typeface="DM Sans Bold"/>
                <a:sym typeface="DM Sans Bold"/>
              </a:rPr>
              <a:t>PPT</a:t>
            </a:r>
          </a:p>
          <a:p>
            <a:pPr algn="l">
              <a:lnSpc>
                <a:spcPts val="1963"/>
              </a:lnSpc>
            </a:pPr>
            <a:endParaRPr lang="en-US" sz="1800" b="1" spc="-39" dirty="0">
              <a:solidFill>
                <a:srgbClr val="000000"/>
              </a:solidFill>
              <a:latin typeface="DM Sans Bold"/>
              <a:ea typeface="DM Sans Bold"/>
              <a:cs typeface="DM Sans Bold"/>
              <a:sym typeface="DM Sans Bold"/>
            </a:endParaRPr>
          </a:p>
          <a:p>
            <a:pPr algn="l">
              <a:lnSpc>
                <a:spcPts val="1963"/>
              </a:lnSpc>
            </a:pPr>
            <a:r>
              <a:rPr lang="en-US" sz="1800" b="1" spc="-39" dirty="0">
                <a:solidFill>
                  <a:srgbClr val="000000"/>
                </a:solidFill>
                <a:latin typeface="DM Sans Bold"/>
                <a:ea typeface="DM Sans Bold"/>
                <a:cs typeface="DM Sans Bold"/>
                <a:sym typeface="DM Sans Bold"/>
              </a:rPr>
              <a:t>Tio Maria </a:t>
            </a:r>
            <a:r>
              <a:rPr lang="en-US" sz="1800" b="1" spc="-39" dirty="0" err="1">
                <a:solidFill>
                  <a:srgbClr val="000000"/>
                </a:solidFill>
                <a:latin typeface="DM Sans Bold"/>
                <a:ea typeface="DM Sans Bold"/>
                <a:cs typeface="DM Sans Bold"/>
                <a:sym typeface="DM Sans Bold"/>
              </a:rPr>
              <a:t>Anggita</a:t>
            </a:r>
            <a:r>
              <a:rPr lang="en-US" sz="1800" b="1" spc="-39" dirty="0">
                <a:solidFill>
                  <a:srgbClr val="000000"/>
                </a:solidFill>
                <a:latin typeface="DM Sans Bold"/>
                <a:ea typeface="DM Sans Bold"/>
                <a:cs typeface="DM Sans Bold"/>
                <a:sym typeface="DM Sans Bold"/>
              </a:rPr>
              <a:t> Sinaga(102022400365)</a:t>
            </a:r>
          </a:p>
          <a:p>
            <a:pPr algn="l">
              <a:lnSpc>
                <a:spcPts val="1963"/>
              </a:lnSpc>
            </a:pPr>
            <a:r>
              <a:rPr lang="en-US" b="1" spc="-39" dirty="0">
                <a:solidFill>
                  <a:srgbClr val="000000"/>
                </a:solidFill>
                <a:latin typeface="DM Sans Bold"/>
                <a:sym typeface="DM Sans Bold"/>
              </a:rPr>
              <a:t>-PPT</a:t>
            </a:r>
          </a:p>
          <a:p>
            <a:pPr algn="l">
              <a:lnSpc>
                <a:spcPts val="1963"/>
              </a:lnSpc>
            </a:pPr>
            <a:r>
              <a:rPr lang="en-US" b="1" spc="-39" dirty="0">
                <a:solidFill>
                  <a:srgbClr val="000000"/>
                </a:solidFill>
                <a:latin typeface="DM Sans Bold"/>
                <a:sym typeface="DM Sans Bold"/>
              </a:rPr>
              <a:t>-</a:t>
            </a:r>
            <a:r>
              <a:rPr lang="en-US" b="1" spc="-39" dirty="0" err="1">
                <a:solidFill>
                  <a:srgbClr val="000000"/>
                </a:solidFill>
                <a:latin typeface="DM Sans Bold"/>
                <a:sym typeface="DM Sans Bold"/>
              </a:rPr>
              <a:t>Membantu</a:t>
            </a:r>
            <a:r>
              <a:rPr lang="en-US" b="1" spc="-39" dirty="0">
                <a:solidFill>
                  <a:srgbClr val="000000"/>
                </a:solidFill>
                <a:latin typeface="DM Sans Bold"/>
                <a:sym typeface="DM Sans Bold"/>
              </a:rPr>
              <a:t> </a:t>
            </a:r>
            <a:r>
              <a:rPr lang="en-US" b="1" spc="-39" dirty="0" err="1">
                <a:solidFill>
                  <a:srgbClr val="000000"/>
                </a:solidFill>
                <a:latin typeface="DM Sans Bold"/>
                <a:sym typeface="DM Sans Bold"/>
              </a:rPr>
              <a:t>cari</a:t>
            </a:r>
            <a:r>
              <a:rPr lang="en-US" b="1" spc="-39" dirty="0">
                <a:solidFill>
                  <a:srgbClr val="000000"/>
                </a:solidFill>
                <a:latin typeface="DM Sans Bold"/>
                <a:sym typeface="DM Sans Bold"/>
              </a:rPr>
              <a:t> ide</a:t>
            </a:r>
          </a:p>
          <a:p>
            <a:pPr algn="l">
              <a:lnSpc>
                <a:spcPts val="1963"/>
              </a:lnSpc>
            </a:pPr>
            <a:endParaRPr lang="en-ID" dirty="0"/>
          </a:p>
        </p:txBody>
      </p:sp>
      <p:sp>
        <p:nvSpPr>
          <p:cNvPr id="23" name="TextBox 22">
            <a:extLst>
              <a:ext uri="{FF2B5EF4-FFF2-40B4-BE49-F238E27FC236}">
                <a16:creationId xmlns:a16="http://schemas.microsoft.com/office/drawing/2014/main" id="{809150B9-9895-6767-E8A1-F583ACA41DE7}"/>
              </a:ext>
            </a:extLst>
          </p:cNvPr>
          <p:cNvSpPr txBox="1"/>
          <p:nvPr/>
        </p:nvSpPr>
        <p:spPr>
          <a:xfrm>
            <a:off x="8134516" y="5575812"/>
            <a:ext cx="3892734" cy="523220"/>
          </a:xfrm>
          <a:prstGeom prst="rect">
            <a:avLst/>
          </a:prstGeom>
          <a:noFill/>
        </p:spPr>
        <p:txBody>
          <a:bodyPr wrap="square" rtlCol="0">
            <a:spAutoFit/>
          </a:bodyPr>
          <a:lstStyle/>
          <a:p>
            <a:r>
              <a:rPr lang="en-US" sz="2800" b="1" dirty="0" err="1"/>
              <a:t>Kelompok</a:t>
            </a:r>
            <a:r>
              <a:rPr lang="en-US" sz="2800" b="1" dirty="0"/>
              <a:t> - 8</a:t>
            </a:r>
            <a:endParaRPr lang="en-ID"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5930165" y="4823914"/>
            <a:ext cx="502056" cy="50205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5" name="TextBox 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6" name="Group 6"/>
          <p:cNvGrpSpPr/>
          <p:nvPr/>
        </p:nvGrpSpPr>
        <p:grpSpPr>
          <a:xfrm>
            <a:off x="2227066" y="4823914"/>
            <a:ext cx="502056" cy="5020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8" name="TextBox 8"/>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9" name="Group 9"/>
          <p:cNvGrpSpPr/>
          <p:nvPr/>
        </p:nvGrpSpPr>
        <p:grpSpPr>
          <a:xfrm>
            <a:off x="9653627" y="4823914"/>
            <a:ext cx="502056" cy="50205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1" name="TextBox 11"/>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2" name="Group 12"/>
          <p:cNvGrpSpPr/>
          <p:nvPr/>
        </p:nvGrpSpPr>
        <p:grpSpPr>
          <a:xfrm>
            <a:off x="13396139" y="4823914"/>
            <a:ext cx="502056" cy="5020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4" name="TextBox 14"/>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5" name="Freeform 1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7" name="Freeform 1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8" name="Freeform 1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19" name="Freeform 1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20" name="Freeform 2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21" name="Freeform 2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22" name="Freeform 2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23" name="Freeform 23"/>
          <p:cNvSpPr/>
          <p:nvPr/>
        </p:nvSpPr>
        <p:spPr>
          <a:xfrm>
            <a:off x="2227066" y="3320064"/>
            <a:ext cx="14618788" cy="2206610"/>
          </a:xfrm>
          <a:custGeom>
            <a:avLst/>
            <a:gdLst/>
            <a:ahLst/>
            <a:cxnLst/>
            <a:rect l="l" t="t" r="r" b="b"/>
            <a:pathLst>
              <a:path w="14618788" h="2206610">
                <a:moveTo>
                  <a:pt x="0" y="0"/>
                </a:moveTo>
                <a:lnTo>
                  <a:pt x="14618789" y="0"/>
                </a:lnTo>
                <a:lnTo>
                  <a:pt x="14618789" y="2206610"/>
                </a:lnTo>
                <a:lnTo>
                  <a:pt x="0" y="2206610"/>
                </a:lnTo>
                <a:lnTo>
                  <a:pt x="0" y="0"/>
                </a:lnTo>
                <a:close/>
              </a:path>
            </a:pathLst>
          </a:custGeom>
          <a:blipFill>
            <a:blip r:embed="rId19"/>
            <a:stretch>
              <a:fillRect/>
            </a:stretch>
          </a:blipFill>
        </p:spPr>
      </p:sp>
      <p:sp>
        <p:nvSpPr>
          <p:cNvPr id="24" name="TextBox 24"/>
          <p:cNvSpPr txBox="1"/>
          <p:nvPr/>
        </p:nvSpPr>
        <p:spPr>
          <a:xfrm>
            <a:off x="2728195" y="1828449"/>
            <a:ext cx="12831611" cy="1177290"/>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Tombol cancel di klik</a:t>
            </a:r>
          </a:p>
        </p:txBody>
      </p:sp>
      <p:sp>
        <p:nvSpPr>
          <p:cNvPr id="25" name="TextBox 25"/>
          <p:cNvSpPr txBox="1"/>
          <p:nvPr/>
        </p:nvSpPr>
        <p:spPr>
          <a:xfrm>
            <a:off x="2227066" y="5783849"/>
            <a:ext cx="14618788" cy="1082040"/>
          </a:xfrm>
          <a:prstGeom prst="rect">
            <a:avLst/>
          </a:prstGeom>
        </p:spPr>
        <p:txBody>
          <a:bodyPr lIns="0" tIns="0" rIns="0" bIns="0" rtlCol="0" anchor="t">
            <a:spAutoFit/>
          </a:bodyPr>
          <a:lstStyle/>
          <a:p>
            <a:pPr marL="0" lvl="0" indent="0" algn="l">
              <a:lnSpc>
                <a:spcPts val="4320"/>
              </a:lnSpc>
              <a:spcBef>
                <a:spcPct val="0"/>
              </a:spcBef>
            </a:pPr>
            <a:r>
              <a:rPr lang="en-US" sz="3200" spc="192">
                <a:solidFill>
                  <a:srgbClr val="000000"/>
                </a:solidFill>
                <a:latin typeface="DM Sans"/>
                <a:ea typeface="DM Sans"/>
                <a:cs typeface="DM Sans"/>
                <a:sym typeface="DM Sans"/>
              </a:rPr>
              <a:t>disaat kita mengklik tombol cencel di window From login(form1), Kode tersebut akan memberhentikan aplikasi.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5930165" y="4823914"/>
            <a:ext cx="502056" cy="50205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5" name="TextBox 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6" name="Group 6"/>
          <p:cNvGrpSpPr/>
          <p:nvPr/>
        </p:nvGrpSpPr>
        <p:grpSpPr>
          <a:xfrm>
            <a:off x="2227066" y="4823914"/>
            <a:ext cx="502056" cy="5020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8" name="TextBox 8"/>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9" name="Group 9"/>
          <p:cNvGrpSpPr/>
          <p:nvPr/>
        </p:nvGrpSpPr>
        <p:grpSpPr>
          <a:xfrm>
            <a:off x="9653627" y="4823914"/>
            <a:ext cx="502056" cy="50205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1" name="TextBox 11"/>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2" name="Group 12"/>
          <p:cNvGrpSpPr/>
          <p:nvPr/>
        </p:nvGrpSpPr>
        <p:grpSpPr>
          <a:xfrm>
            <a:off x="13396139" y="4823914"/>
            <a:ext cx="502056" cy="5020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4" name="TextBox 14"/>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5" name="Freeform 1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7" name="Freeform 1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8" name="Freeform 1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19" name="Freeform 1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20" name="Freeform 2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21" name="Freeform 2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22" name="Freeform 2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23" name="Freeform 23"/>
          <p:cNvSpPr/>
          <p:nvPr/>
        </p:nvSpPr>
        <p:spPr>
          <a:xfrm>
            <a:off x="3358141" y="3203806"/>
            <a:ext cx="11571717" cy="4186983"/>
          </a:xfrm>
          <a:custGeom>
            <a:avLst/>
            <a:gdLst/>
            <a:ahLst/>
            <a:cxnLst/>
            <a:rect l="l" t="t" r="r" b="b"/>
            <a:pathLst>
              <a:path w="11571717" h="4186983">
                <a:moveTo>
                  <a:pt x="0" y="0"/>
                </a:moveTo>
                <a:lnTo>
                  <a:pt x="11571718" y="0"/>
                </a:lnTo>
                <a:lnTo>
                  <a:pt x="11571718" y="4186983"/>
                </a:lnTo>
                <a:lnTo>
                  <a:pt x="0" y="4186983"/>
                </a:lnTo>
                <a:lnTo>
                  <a:pt x="0" y="0"/>
                </a:lnTo>
                <a:close/>
              </a:path>
            </a:pathLst>
          </a:custGeom>
          <a:blipFill>
            <a:blip r:embed="rId19"/>
            <a:stretch>
              <a:fillRect/>
            </a:stretch>
          </a:blipFill>
        </p:spPr>
      </p:sp>
      <p:sp>
        <p:nvSpPr>
          <p:cNvPr id="24" name="TextBox 24"/>
          <p:cNvSpPr txBox="1"/>
          <p:nvPr/>
        </p:nvSpPr>
        <p:spPr>
          <a:xfrm>
            <a:off x="764475" y="1929096"/>
            <a:ext cx="17778304" cy="1043306"/>
          </a:xfrm>
          <a:prstGeom prst="rect">
            <a:avLst/>
          </a:prstGeom>
        </p:spPr>
        <p:txBody>
          <a:bodyPr lIns="0" tIns="0" rIns="0" bIns="0" rtlCol="0" anchor="t">
            <a:spAutoFit/>
          </a:bodyPr>
          <a:lstStyle/>
          <a:p>
            <a:pPr marL="0" lvl="1" indent="0" algn="ctr">
              <a:lnSpc>
                <a:spcPts val="7760"/>
              </a:lnSpc>
              <a:spcBef>
                <a:spcPct val="0"/>
              </a:spcBef>
            </a:pPr>
            <a:r>
              <a:rPr lang="en-US" sz="8000" b="1">
                <a:solidFill>
                  <a:srgbClr val="000000"/>
                </a:solidFill>
                <a:latin typeface="DM Sans Bold"/>
                <a:ea typeface="DM Sans Bold"/>
                <a:cs typeface="DM Sans Bold"/>
                <a:sym typeface="DM Sans Bold"/>
              </a:rPr>
              <a:t>Kolom checkbox di ceklis</a:t>
            </a:r>
          </a:p>
        </p:txBody>
      </p:sp>
      <p:sp>
        <p:nvSpPr>
          <p:cNvPr id="25" name="TextBox 25"/>
          <p:cNvSpPr txBox="1"/>
          <p:nvPr/>
        </p:nvSpPr>
        <p:spPr>
          <a:xfrm>
            <a:off x="2344233" y="7562239"/>
            <a:ext cx="14618788" cy="1624965"/>
          </a:xfrm>
          <a:prstGeom prst="rect">
            <a:avLst/>
          </a:prstGeom>
        </p:spPr>
        <p:txBody>
          <a:bodyPr lIns="0" tIns="0" rIns="0" bIns="0" rtlCol="0" anchor="t">
            <a:spAutoFit/>
          </a:bodyPr>
          <a:lstStyle/>
          <a:p>
            <a:pPr marL="0" lvl="0" indent="0" algn="l">
              <a:lnSpc>
                <a:spcPts val="4320"/>
              </a:lnSpc>
              <a:spcBef>
                <a:spcPct val="0"/>
              </a:spcBef>
            </a:pPr>
            <a:r>
              <a:rPr lang="en-US" sz="3200" spc="192">
                <a:solidFill>
                  <a:srgbClr val="000000"/>
                </a:solidFill>
                <a:latin typeface="DM Sans"/>
                <a:ea typeface="DM Sans"/>
                <a:cs typeface="DM Sans"/>
                <a:sym typeface="DM Sans"/>
              </a:rPr>
              <a:t>jika checkbox di centang maka apapun input yang kita masukan ke textbox password tidak akan disamarkan, jika tidak dicentang(default) textbox akan disamarkan denagn simbol”*”.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5930165" y="4823914"/>
            <a:ext cx="502056" cy="50205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5" name="TextBox 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6" name="Group 6"/>
          <p:cNvGrpSpPr/>
          <p:nvPr/>
        </p:nvGrpSpPr>
        <p:grpSpPr>
          <a:xfrm>
            <a:off x="2227066" y="4823914"/>
            <a:ext cx="502056" cy="5020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8" name="TextBox 8"/>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9" name="Group 9"/>
          <p:cNvGrpSpPr/>
          <p:nvPr/>
        </p:nvGrpSpPr>
        <p:grpSpPr>
          <a:xfrm>
            <a:off x="9653627" y="4823914"/>
            <a:ext cx="502056" cy="50205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1" name="TextBox 11"/>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2" name="Group 12"/>
          <p:cNvGrpSpPr/>
          <p:nvPr/>
        </p:nvGrpSpPr>
        <p:grpSpPr>
          <a:xfrm>
            <a:off x="13396139" y="4823914"/>
            <a:ext cx="502056" cy="5020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4" name="TextBox 14"/>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5" name="Freeform 1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7" name="Freeform 1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8" name="Freeform 1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19" name="Freeform 1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20" name="Freeform 2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21" name="Freeform 2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22" name="Freeform 2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23" name="Freeform 23"/>
          <p:cNvSpPr/>
          <p:nvPr/>
        </p:nvSpPr>
        <p:spPr>
          <a:xfrm>
            <a:off x="1572693" y="3092364"/>
            <a:ext cx="15142614" cy="4102272"/>
          </a:xfrm>
          <a:custGeom>
            <a:avLst/>
            <a:gdLst/>
            <a:ahLst/>
            <a:cxnLst/>
            <a:rect l="l" t="t" r="r" b="b"/>
            <a:pathLst>
              <a:path w="15142614" h="4102272">
                <a:moveTo>
                  <a:pt x="0" y="0"/>
                </a:moveTo>
                <a:lnTo>
                  <a:pt x="15142614" y="0"/>
                </a:lnTo>
                <a:lnTo>
                  <a:pt x="15142614" y="4102272"/>
                </a:lnTo>
                <a:lnTo>
                  <a:pt x="0" y="4102272"/>
                </a:lnTo>
                <a:lnTo>
                  <a:pt x="0" y="0"/>
                </a:lnTo>
                <a:close/>
              </a:path>
            </a:pathLst>
          </a:custGeom>
          <a:blipFill>
            <a:blip r:embed="rId19"/>
            <a:stretch>
              <a:fillRect/>
            </a:stretch>
          </a:blipFill>
        </p:spPr>
      </p:sp>
      <p:sp>
        <p:nvSpPr>
          <p:cNvPr id="24" name="TextBox 24"/>
          <p:cNvSpPr txBox="1"/>
          <p:nvPr/>
        </p:nvSpPr>
        <p:spPr>
          <a:xfrm>
            <a:off x="452427" y="1771648"/>
            <a:ext cx="17778304" cy="1043306"/>
          </a:xfrm>
          <a:prstGeom prst="rect">
            <a:avLst/>
          </a:prstGeom>
        </p:spPr>
        <p:txBody>
          <a:bodyPr lIns="0" tIns="0" rIns="0" bIns="0" rtlCol="0" anchor="t">
            <a:spAutoFit/>
          </a:bodyPr>
          <a:lstStyle/>
          <a:p>
            <a:pPr marL="0" lvl="1" indent="0" algn="ctr">
              <a:lnSpc>
                <a:spcPts val="7760"/>
              </a:lnSpc>
              <a:spcBef>
                <a:spcPct val="0"/>
              </a:spcBef>
            </a:pPr>
            <a:r>
              <a:rPr lang="en-US" sz="8000" b="1">
                <a:solidFill>
                  <a:srgbClr val="000000"/>
                </a:solidFill>
                <a:latin typeface="DM Sans Bold"/>
                <a:ea typeface="DM Sans Bold"/>
                <a:cs typeface="DM Sans Bold"/>
                <a:sym typeface="DM Sans Bold"/>
              </a:rPr>
              <a:t>Tombol registrer di klik</a:t>
            </a:r>
          </a:p>
        </p:txBody>
      </p:sp>
      <p:sp>
        <p:nvSpPr>
          <p:cNvPr id="25" name="TextBox 25"/>
          <p:cNvSpPr txBox="1"/>
          <p:nvPr/>
        </p:nvSpPr>
        <p:spPr>
          <a:xfrm>
            <a:off x="1834606" y="7460016"/>
            <a:ext cx="14618788" cy="1624965"/>
          </a:xfrm>
          <a:prstGeom prst="rect">
            <a:avLst/>
          </a:prstGeom>
        </p:spPr>
        <p:txBody>
          <a:bodyPr lIns="0" tIns="0" rIns="0" bIns="0" rtlCol="0" anchor="t">
            <a:spAutoFit/>
          </a:bodyPr>
          <a:lstStyle/>
          <a:p>
            <a:pPr marL="0" lvl="0" indent="0" algn="l">
              <a:lnSpc>
                <a:spcPts val="4320"/>
              </a:lnSpc>
              <a:spcBef>
                <a:spcPct val="0"/>
              </a:spcBef>
            </a:pPr>
            <a:r>
              <a:rPr lang="en-US" sz="3200" spc="192">
                <a:solidFill>
                  <a:srgbClr val="000000"/>
                </a:solidFill>
                <a:latin typeface="DM Sans"/>
                <a:ea typeface="DM Sans"/>
                <a:cs typeface="DM Sans"/>
                <a:sym typeface="DM Sans"/>
              </a:rPr>
              <a:t>disaat kita mengklik tombol registrasi , form2(akan dibahas di progres tubes selanjutnya) akan ditampilkan yaitu formulir registrasi akun, lalu menutup window login yang sebelumnya terbuka.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
        <p:nvSpPr>
          <p:cNvPr id="17" name="TextBox 17"/>
          <p:cNvSpPr txBox="1"/>
          <p:nvPr/>
        </p:nvSpPr>
        <p:spPr>
          <a:xfrm>
            <a:off x="4860641" y="6811335"/>
            <a:ext cx="8459795" cy="578026"/>
          </a:xfrm>
          <a:prstGeom prst="rect">
            <a:avLst/>
          </a:prstGeom>
        </p:spPr>
        <p:txBody>
          <a:bodyPr lIns="0" tIns="0" rIns="0" bIns="0" rtlCol="0" anchor="t">
            <a:spAutoFit/>
          </a:bodyPr>
          <a:lstStyle/>
          <a:p>
            <a:pPr algn="ctr">
              <a:lnSpc>
                <a:spcPts val="4381"/>
              </a:lnSpc>
            </a:pPr>
            <a:r>
              <a:rPr lang="en-US" sz="4381" b="1" spc="-87">
                <a:solidFill>
                  <a:srgbClr val="000000"/>
                </a:solidFill>
                <a:latin typeface="DM Sans Bold"/>
                <a:ea typeface="DM Sans Bold"/>
                <a:cs typeface="DM Sans Bold"/>
                <a:sym typeface="DM Sans Bold"/>
              </a:rPr>
              <a:t>Kelompok - 8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266825" y="2099784"/>
            <a:ext cx="7025086"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Progres Tubes - 2</a:t>
            </a:r>
          </a:p>
        </p:txBody>
      </p:sp>
      <p:sp>
        <p:nvSpPr>
          <p:cNvPr id="4" name="TextBox 4"/>
          <p:cNvSpPr txBox="1"/>
          <p:nvPr/>
        </p:nvSpPr>
        <p:spPr>
          <a:xfrm>
            <a:off x="1266825" y="4485779"/>
            <a:ext cx="15754350" cy="3253740"/>
          </a:xfrm>
          <a:prstGeom prst="rect">
            <a:avLst/>
          </a:prstGeom>
        </p:spPr>
        <p:txBody>
          <a:bodyPr lIns="0" tIns="0" rIns="0" bIns="0" rtlCol="0" anchor="t">
            <a:spAutoFit/>
          </a:bodyPr>
          <a:lstStyle/>
          <a:p>
            <a:pPr marL="0" lvl="0" indent="0" algn="l">
              <a:lnSpc>
                <a:spcPts val="4320"/>
              </a:lnSpc>
              <a:spcBef>
                <a:spcPct val="0"/>
              </a:spcBef>
            </a:pPr>
            <a:r>
              <a:rPr lang="en-US" sz="3200" spc="192">
                <a:solidFill>
                  <a:srgbClr val="000000"/>
                </a:solidFill>
                <a:latin typeface="DM Sans"/>
                <a:ea typeface="DM Sans"/>
                <a:cs typeface="DM Sans"/>
                <a:sym typeface="DM Sans"/>
              </a:rPr>
              <a:t>di progres tubes ke-2 ini kami berpindah aplikasi untuk membangun program tubes kami, yang </a:t>
            </a:r>
            <a:r>
              <a:rPr lang="en-US" sz="3200" b="1" spc="192">
                <a:solidFill>
                  <a:srgbClr val="000000"/>
                </a:solidFill>
                <a:latin typeface="DM Sans Bold"/>
                <a:ea typeface="DM Sans Bold"/>
                <a:cs typeface="DM Sans Bold"/>
                <a:sym typeface="DM Sans Bold"/>
              </a:rPr>
              <a:t>tadinya kami menggunakan Visual Studio Code</a:t>
            </a:r>
            <a:r>
              <a:rPr lang="en-US" sz="3200" spc="192">
                <a:solidFill>
                  <a:srgbClr val="000000"/>
                </a:solidFill>
                <a:latin typeface="DM Sans"/>
                <a:ea typeface="DM Sans"/>
                <a:cs typeface="DM Sans"/>
                <a:sym typeface="DM Sans"/>
              </a:rPr>
              <a:t>, menjadi </a:t>
            </a:r>
            <a:r>
              <a:rPr lang="en-US" sz="3200" b="1" spc="192">
                <a:solidFill>
                  <a:srgbClr val="000000"/>
                </a:solidFill>
                <a:latin typeface="DM Sans Bold"/>
                <a:ea typeface="DM Sans Bold"/>
                <a:cs typeface="DM Sans Bold"/>
                <a:sym typeface="DM Sans Bold"/>
              </a:rPr>
              <a:t>Visual Studio</a:t>
            </a:r>
            <a:r>
              <a:rPr lang="en-US" sz="3200" spc="192">
                <a:solidFill>
                  <a:srgbClr val="000000"/>
                </a:solidFill>
                <a:latin typeface="DM Sans"/>
                <a:ea typeface="DM Sans"/>
                <a:cs typeface="DM Sans"/>
                <a:sym typeface="DM Sans"/>
              </a:rPr>
              <a:t> dan mengintegrasikannya dengan </a:t>
            </a:r>
            <a:r>
              <a:rPr lang="en-US" sz="3200" b="1" spc="192">
                <a:solidFill>
                  <a:srgbClr val="000000"/>
                </a:solidFill>
                <a:latin typeface="DM Sans Bold"/>
                <a:ea typeface="DM Sans Bold"/>
                <a:cs typeface="DM Sans Bold"/>
                <a:sym typeface="DM Sans Bold"/>
              </a:rPr>
              <a:t>MS SQL Server</a:t>
            </a:r>
            <a:r>
              <a:rPr lang="en-US" sz="3200" spc="192">
                <a:solidFill>
                  <a:srgbClr val="000000"/>
                </a:solidFill>
                <a:latin typeface="DM Sans"/>
                <a:ea typeface="DM Sans"/>
                <a:cs typeface="DM Sans"/>
                <a:sym typeface="DM Sans"/>
              </a:rPr>
              <a:t>. agar aplikasi kami memiliki User Interface dan juga database yang dapat memudahkan pengguna dalam menggunakan aplikasi dan pengelolaan data lebih teratur</a:t>
            </a:r>
          </a:p>
        </p:txBody>
      </p:sp>
      <p:sp>
        <p:nvSpPr>
          <p:cNvPr id="5" name="Freeform 5"/>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3192949" y="7900474"/>
            <a:ext cx="2587020" cy="2386526"/>
          </a:xfrm>
          <a:custGeom>
            <a:avLst/>
            <a:gdLst/>
            <a:ahLst/>
            <a:cxnLst/>
            <a:rect l="l" t="t" r="r" b="b"/>
            <a:pathLst>
              <a:path w="2587020" h="2386526">
                <a:moveTo>
                  <a:pt x="0" y="0"/>
                </a:moveTo>
                <a:lnTo>
                  <a:pt x="2587019" y="0"/>
                </a:lnTo>
                <a:lnTo>
                  <a:pt x="2587019" y="2386526"/>
                </a:lnTo>
                <a:lnTo>
                  <a:pt x="0" y="2386526"/>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870512" y="2681988"/>
            <a:ext cx="5876675" cy="6576312"/>
          </a:xfrm>
          <a:custGeom>
            <a:avLst/>
            <a:gdLst/>
            <a:ahLst/>
            <a:cxnLst/>
            <a:rect l="l" t="t" r="r" b="b"/>
            <a:pathLst>
              <a:path w="5876675" h="6576312">
                <a:moveTo>
                  <a:pt x="0" y="0"/>
                </a:moveTo>
                <a:lnTo>
                  <a:pt x="5876675" y="0"/>
                </a:lnTo>
                <a:lnTo>
                  <a:pt x="5876675" y="6576312"/>
                </a:lnTo>
                <a:lnTo>
                  <a:pt x="0" y="6576312"/>
                </a:lnTo>
                <a:lnTo>
                  <a:pt x="0" y="0"/>
                </a:lnTo>
                <a:close/>
              </a:path>
            </a:pathLst>
          </a:custGeom>
          <a:blipFill>
            <a:blip r:embed="rId3"/>
            <a:stretch>
              <a:fillRect t="-16687" b="-16687"/>
            </a:stretch>
          </a:blipFill>
        </p:spPr>
      </p:sp>
      <p:sp>
        <p:nvSpPr>
          <p:cNvPr id="4" name="Freeform 4"/>
          <p:cNvSpPr/>
          <p:nvPr/>
        </p:nvSpPr>
        <p:spPr>
          <a:xfrm>
            <a:off x="9333017" y="2681988"/>
            <a:ext cx="6477667" cy="6576312"/>
          </a:xfrm>
          <a:custGeom>
            <a:avLst/>
            <a:gdLst/>
            <a:ahLst/>
            <a:cxnLst/>
            <a:rect l="l" t="t" r="r" b="b"/>
            <a:pathLst>
              <a:path w="6477667" h="6576312">
                <a:moveTo>
                  <a:pt x="0" y="0"/>
                </a:moveTo>
                <a:lnTo>
                  <a:pt x="6477667" y="0"/>
                </a:lnTo>
                <a:lnTo>
                  <a:pt x="6477667" y="6576312"/>
                </a:lnTo>
                <a:lnTo>
                  <a:pt x="0" y="6576312"/>
                </a:lnTo>
                <a:lnTo>
                  <a:pt x="0" y="0"/>
                </a:lnTo>
                <a:close/>
              </a:path>
            </a:pathLst>
          </a:custGeom>
          <a:blipFill>
            <a:blip r:embed="rId4"/>
            <a:stretch>
              <a:fillRect/>
            </a:stretch>
          </a:blipFill>
        </p:spPr>
      </p:sp>
      <p:sp>
        <p:nvSpPr>
          <p:cNvPr id="5" name="TextBox 5"/>
          <p:cNvSpPr txBox="1"/>
          <p:nvPr/>
        </p:nvSpPr>
        <p:spPr>
          <a:xfrm>
            <a:off x="2956480" y="1488582"/>
            <a:ext cx="5704738" cy="1043306"/>
          </a:xfrm>
          <a:prstGeom prst="rect">
            <a:avLst/>
          </a:prstGeom>
        </p:spPr>
        <p:txBody>
          <a:bodyPr lIns="0" tIns="0" rIns="0" bIns="0" rtlCol="0" anchor="t">
            <a:spAutoFit/>
          </a:bodyPr>
          <a:lstStyle/>
          <a:p>
            <a:pPr marL="0" lvl="1" indent="0" algn="ctr">
              <a:lnSpc>
                <a:spcPts val="7760"/>
              </a:lnSpc>
              <a:spcBef>
                <a:spcPct val="0"/>
              </a:spcBef>
            </a:pPr>
            <a:r>
              <a:rPr lang="en-US" sz="8000" b="1">
                <a:solidFill>
                  <a:srgbClr val="000000"/>
                </a:solidFill>
                <a:latin typeface="DM Sans Bold"/>
                <a:ea typeface="DM Sans Bold"/>
                <a:cs typeface="DM Sans Bold"/>
                <a:sym typeface="DM Sans Bold"/>
              </a:rPr>
              <a:t>Flowchart</a:t>
            </a:r>
          </a:p>
        </p:txBody>
      </p:sp>
      <p:sp>
        <p:nvSpPr>
          <p:cNvPr id="6" name="TextBox 6"/>
          <p:cNvSpPr txBox="1"/>
          <p:nvPr/>
        </p:nvSpPr>
        <p:spPr>
          <a:xfrm>
            <a:off x="9460800" y="1488582"/>
            <a:ext cx="6222101" cy="1043306"/>
          </a:xfrm>
          <a:prstGeom prst="rect">
            <a:avLst/>
          </a:prstGeom>
        </p:spPr>
        <p:txBody>
          <a:bodyPr lIns="0" tIns="0" rIns="0" bIns="0" rtlCol="0" anchor="t">
            <a:spAutoFit/>
          </a:bodyPr>
          <a:lstStyle/>
          <a:p>
            <a:pPr marL="0" lvl="1" indent="0" algn="ctr">
              <a:lnSpc>
                <a:spcPts val="7760"/>
              </a:lnSpc>
              <a:spcBef>
                <a:spcPct val="0"/>
              </a:spcBef>
            </a:pPr>
            <a:r>
              <a:rPr lang="en-US" sz="8000" b="1">
                <a:solidFill>
                  <a:srgbClr val="000000"/>
                </a:solidFill>
                <a:latin typeface="DM Sans Bold"/>
                <a:ea typeface="DM Sans Bold"/>
                <a:cs typeface="DM Sans Bold"/>
                <a:sym typeface="DM Sans Bold"/>
              </a:rPr>
              <a:t>Pseudocode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087600" y="1267971"/>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078075" y="2000564"/>
            <a:ext cx="7486190" cy="6285873"/>
          </a:xfrm>
          <a:custGeom>
            <a:avLst/>
            <a:gdLst/>
            <a:ahLst/>
            <a:cxnLst/>
            <a:rect l="l" t="t" r="r" b="b"/>
            <a:pathLst>
              <a:path w="7486190" h="6285873">
                <a:moveTo>
                  <a:pt x="0" y="0"/>
                </a:moveTo>
                <a:lnTo>
                  <a:pt x="7486190" y="0"/>
                </a:lnTo>
                <a:lnTo>
                  <a:pt x="7486190" y="6285872"/>
                </a:lnTo>
                <a:lnTo>
                  <a:pt x="0" y="6285872"/>
                </a:lnTo>
                <a:lnTo>
                  <a:pt x="0" y="0"/>
                </a:lnTo>
                <a:close/>
              </a:path>
            </a:pathLst>
          </a:custGeom>
          <a:blipFill>
            <a:blip r:embed="rId5"/>
            <a:stretch>
              <a:fillRect/>
            </a:stretch>
          </a:blipFill>
        </p:spPr>
      </p:sp>
      <p:sp>
        <p:nvSpPr>
          <p:cNvPr id="5" name="TextBox 5"/>
          <p:cNvSpPr txBox="1"/>
          <p:nvPr/>
        </p:nvSpPr>
        <p:spPr>
          <a:xfrm>
            <a:off x="1406508" y="1677063"/>
            <a:ext cx="8092094"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MS SQL Server</a:t>
            </a:r>
          </a:p>
        </p:txBody>
      </p:sp>
      <p:sp>
        <p:nvSpPr>
          <p:cNvPr id="6" name="TextBox 6"/>
          <p:cNvSpPr txBox="1"/>
          <p:nvPr/>
        </p:nvSpPr>
        <p:spPr>
          <a:xfrm>
            <a:off x="1406508" y="3576927"/>
            <a:ext cx="7707571" cy="5223510"/>
          </a:xfrm>
          <a:prstGeom prst="rect">
            <a:avLst/>
          </a:prstGeom>
        </p:spPr>
        <p:txBody>
          <a:bodyPr lIns="0" tIns="0" rIns="0" bIns="0" rtlCol="0" anchor="t">
            <a:spAutoFit/>
          </a:bodyPr>
          <a:lstStyle/>
          <a:p>
            <a:pPr marL="0" lvl="0" indent="0" algn="l">
              <a:lnSpc>
                <a:spcPts val="3779"/>
              </a:lnSpc>
              <a:spcBef>
                <a:spcPct val="0"/>
              </a:spcBef>
            </a:pPr>
            <a:r>
              <a:rPr lang="en-US" sz="2799" spc="167">
                <a:solidFill>
                  <a:srgbClr val="000000"/>
                </a:solidFill>
                <a:latin typeface="DM Sans"/>
                <a:ea typeface="DM Sans"/>
                <a:cs typeface="DM Sans"/>
                <a:sym typeface="DM Sans"/>
              </a:rPr>
              <a:t>untuk menyimpan database kami menggunakan Microsoft SQL Server karena di pembangunan software kami menggunakan produk yang sama dari Microsoft yaitu Microsoft Visual Studio, karena produk yang sama dari Microsoft dapat memudahkan kami untuk mengintegrasikan antara aplikasi kami di Microsoft Visual Studio dengan database yang kami simpan untuk aplikasi di Microsoft SQL 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28700" y="2003754"/>
            <a:ext cx="9598865" cy="4811431"/>
          </a:xfrm>
          <a:custGeom>
            <a:avLst/>
            <a:gdLst/>
            <a:ahLst/>
            <a:cxnLst/>
            <a:rect l="l" t="t" r="r" b="b"/>
            <a:pathLst>
              <a:path w="9598865" h="4811431">
                <a:moveTo>
                  <a:pt x="0" y="0"/>
                </a:moveTo>
                <a:lnTo>
                  <a:pt x="9598865" y="0"/>
                </a:lnTo>
                <a:lnTo>
                  <a:pt x="9598865" y="4811431"/>
                </a:lnTo>
                <a:lnTo>
                  <a:pt x="0" y="4811431"/>
                </a:lnTo>
                <a:lnTo>
                  <a:pt x="0" y="0"/>
                </a:lnTo>
                <a:close/>
              </a:path>
            </a:pathLst>
          </a:custGeom>
          <a:blipFill>
            <a:blip r:embed="rId5"/>
            <a:stretch>
              <a:fillRect/>
            </a:stretch>
          </a:blipFill>
        </p:spPr>
      </p:sp>
      <p:sp>
        <p:nvSpPr>
          <p:cNvPr id="5" name="TextBox 5"/>
          <p:cNvSpPr txBox="1"/>
          <p:nvPr/>
        </p:nvSpPr>
        <p:spPr>
          <a:xfrm>
            <a:off x="1028700" y="824671"/>
            <a:ext cx="10432847"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Database Login</a:t>
            </a:r>
          </a:p>
        </p:txBody>
      </p:sp>
      <p:sp>
        <p:nvSpPr>
          <p:cNvPr id="6" name="TextBox 6"/>
          <p:cNvSpPr txBox="1"/>
          <p:nvPr/>
        </p:nvSpPr>
        <p:spPr>
          <a:xfrm>
            <a:off x="10997005" y="1965654"/>
            <a:ext cx="6434568" cy="7128510"/>
          </a:xfrm>
          <a:prstGeom prst="rect">
            <a:avLst/>
          </a:prstGeom>
        </p:spPr>
        <p:txBody>
          <a:bodyPr lIns="0" tIns="0" rIns="0" bIns="0" rtlCol="0" anchor="t">
            <a:spAutoFit/>
          </a:bodyPr>
          <a:lstStyle/>
          <a:p>
            <a:pPr algn="l">
              <a:lnSpc>
                <a:spcPts val="3779"/>
              </a:lnSpc>
            </a:pPr>
            <a:r>
              <a:rPr lang="en-US" sz="2799" spc="167">
                <a:solidFill>
                  <a:srgbClr val="000000"/>
                </a:solidFill>
                <a:latin typeface="DM Sans"/>
                <a:ea typeface="DM Sans"/>
                <a:cs typeface="DM Sans"/>
                <a:sym typeface="DM Sans"/>
              </a:rPr>
              <a:t>Sebelumnya kami sudah membuat database di MS SQL Server dengan nama database “loginapp”, dan didalamnya memiliki tabel yang bernamakan “loginapp”. </a:t>
            </a:r>
          </a:p>
          <a:p>
            <a:pPr algn="l">
              <a:lnSpc>
                <a:spcPts val="3779"/>
              </a:lnSpc>
            </a:pPr>
            <a:endParaRPr lang="en-US" sz="2799" spc="167">
              <a:solidFill>
                <a:srgbClr val="000000"/>
              </a:solidFill>
              <a:latin typeface="DM Sans"/>
              <a:ea typeface="DM Sans"/>
              <a:cs typeface="DM Sans"/>
              <a:sym typeface="DM Sans"/>
            </a:endParaRPr>
          </a:p>
          <a:p>
            <a:pPr algn="l">
              <a:lnSpc>
                <a:spcPts val="3779"/>
              </a:lnSpc>
            </a:pPr>
            <a:r>
              <a:rPr lang="en-US" sz="2799" spc="167">
                <a:solidFill>
                  <a:srgbClr val="000000"/>
                </a:solidFill>
                <a:latin typeface="DM Sans"/>
                <a:ea typeface="DM Sans"/>
                <a:cs typeface="DM Sans"/>
                <a:sym typeface="DM Sans"/>
              </a:rPr>
              <a:t>isi di dalamnya adalah data-data yang akan disimpan apabila user meregistrasi akun di aplikasi kami,</a:t>
            </a:r>
            <a:r>
              <a:rPr lang="en-US" sz="2799" b="1" spc="167">
                <a:solidFill>
                  <a:srgbClr val="000000"/>
                </a:solidFill>
                <a:latin typeface="DM Sans Bold"/>
                <a:ea typeface="DM Sans Bold"/>
                <a:cs typeface="DM Sans Bold"/>
                <a:sym typeface="DM Sans Bold"/>
              </a:rPr>
              <a:t> </a:t>
            </a:r>
          </a:p>
          <a:p>
            <a:pPr algn="l">
              <a:lnSpc>
                <a:spcPts val="3779"/>
              </a:lnSpc>
            </a:pPr>
            <a:endParaRPr lang="en-US" sz="2799" b="1" spc="167">
              <a:solidFill>
                <a:srgbClr val="000000"/>
              </a:solidFill>
              <a:latin typeface="DM Sans Bold"/>
              <a:ea typeface="DM Sans Bold"/>
              <a:cs typeface="DM Sans Bold"/>
              <a:sym typeface="DM Sans Bold"/>
            </a:endParaRPr>
          </a:p>
          <a:p>
            <a:pPr marL="0" lvl="0" indent="0" algn="l">
              <a:lnSpc>
                <a:spcPts val="3779"/>
              </a:lnSpc>
              <a:spcBef>
                <a:spcPct val="0"/>
              </a:spcBef>
            </a:pPr>
            <a:r>
              <a:rPr lang="en-US" sz="2799" spc="167">
                <a:solidFill>
                  <a:srgbClr val="000000"/>
                </a:solidFill>
                <a:latin typeface="DM Sans"/>
                <a:ea typeface="DM Sans"/>
                <a:cs typeface="DM Sans"/>
                <a:sym typeface="DM Sans"/>
              </a:rPr>
              <a:t>untuk sementara, kami menambahkan username dan password sebagai “admin” agar kami mudah untuk tahap test aplikasi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663007" y="1028700"/>
            <a:ext cx="6057409" cy="8229600"/>
          </a:xfrm>
          <a:custGeom>
            <a:avLst/>
            <a:gdLst/>
            <a:ahLst/>
            <a:cxnLst/>
            <a:rect l="l" t="t" r="r" b="b"/>
            <a:pathLst>
              <a:path w="6057409" h="8229600">
                <a:moveTo>
                  <a:pt x="0" y="0"/>
                </a:moveTo>
                <a:lnTo>
                  <a:pt x="6057409" y="0"/>
                </a:lnTo>
                <a:lnTo>
                  <a:pt x="6057409" y="8229600"/>
                </a:lnTo>
                <a:lnTo>
                  <a:pt x="0" y="8229600"/>
                </a:lnTo>
                <a:lnTo>
                  <a:pt x="0" y="0"/>
                </a:lnTo>
                <a:close/>
              </a:path>
            </a:pathLst>
          </a:custGeom>
          <a:blipFill>
            <a:blip r:embed="rId13"/>
            <a:stretch>
              <a:fillRect/>
            </a:stretch>
          </a:blipFill>
        </p:spPr>
      </p:sp>
      <p:sp>
        <p:nvSpPr>
          <p:cNvPr id="9" name="TextBox 9"/>
          <p:cNvSpPr txBox="1"/>
          <p:nvPr/>
        </p:nvSpPr>
        <p:spPr>
          <a:xfrm>
            <a:off x="1365838" y="2639632"/>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Form Login</a:t>
            </a:r>
          </a:p>
        </p:txBody>
      </p:sp>
      <p:sp>
        <p:nvSpPr>
          <p:cNvPr id="10" name="TextBox 10"/>
          <p:cNvSpPr txBox="1"/>
          <p:nvPr/>
        </p:nvSpPr>
        <p:spPr>
          <a:xfrm>
            <a:off x="10663007" y="661162"/>
            <a:ext cx="7848753" cy="367538"/>
          </a:xfrm>
          <a:prstGeom prst="rect">
            <a:avLst/>
          </a:prstGeom>
        </p:spPr>
        <p:txBody>
          <a:bodyPr lIns="0" tIns="0" rIns="0" bIns="0" rtlCol="0" anchor="t">
            <a:spAutoFit/>
          </a:bodyPr>
          <a:lstStyle/>
          <a:p>
            <a:pPr algn="l">
              <a:lnSpc>
                <a:spcPts val="2715"/>
              </a:lnSpc>
            </a:pPr>
            <a:r>
              <a:rPr lang="en-US" sz="2799">
                <a:solidFill>
                  <a:srgbClr val="000000"/>
                </a:solidFill>
                <a:latin typeface="DM Sans"/>
                <a:ea typeface="DM Sans"/>
                <a:cs typeface="DM Sans"/>
                <a:sym typeface="DM Sans"/>
              </a:rPr>
              <a:t>form1</a:t>
            </a:r>
          </a:p>
        </p:txBody>
      </p:sp>
      <p:sp>
        <p:nvSpPr>
          <p:cNvPr id="11" name="TextBox 11"/>
          <p:cNvSpPr txBox="1"/>
          <p:nvPr/>
        </p:nvSpPr>
        <p:spPr>
          <a:xfrm>
            <a:off x="1436429" y="4241518"/>
            <a:ext cx="7707571" cy="3990975"/>
          </a:xfrm>
          <a:prstGeom prst="rect">
            <a:avLst/>
          </a:prstGeom>
        </p:spPr>
        <p:txBody>
          <a:bodyPr lIns="0" tIns="0" rIns="0" bIns="0" rtlCol="0" anchor="t">
            <a:spAutoFit/>
          </a:bodyPr>
          <a:lstStyle/>
          <a:p>
            <a:pPr algn="l">
              <a:lnSpc>
                <a:spcPts val="2699"/>
              </a:lnSpc>
            </a:pPr>
            <a:r>
              <a:rPr lang="en-US" sz="1999" spc="119">
                <a:solidFill>
                  <a:srgbClr val="000000"/>
                </a:solidFill>
                <a:latin typeface="DM Sans"/>
                <a:ea typeface="DM Sans"/>
                <a:cs typeface="DM Sans"/>
                <a:sym typeface="DM Sans"/>
              </a:rPr>
              <a:t>Disaat kita membuka aplikasi kami, muncul menu form untuk login yang didalamnya berisikan;</a:t>
            </a:r>
          </a:p>
          <a:p>
            <a:pPr algn="l">
              <a:lnSpc>
                <a:spcPts val="2699"/>
              </a:lnSpc>
            </a:pPr>
            <a:endParaRPr lang="en-US" sz="1999" spc="119">
              <a:solidFill>
                <a:srgbClr val="000000"/>
              </a:solidFill>
              <a:latin typeface="DM Sans"/>
              <a:ea typeface="DM Sans"/>
              <a:cs typeface="DM Sans"/>
              <a:sym typeface="DM Sans"/>
            </a:endParaRPr>
          </a:p>
          <a:p>
            <a:pPr marL="431799" lvl="1" indent="-215899" algn="l">
              <a:lnSpc>
                <a:spcPts val="2699"/>
              </a:lnSpc>
              <a:buFont typeface="Arial"/>
              <a:buChar char="•"/>
            </a:pPr>
            <a:r>
              <a:rPr lang="en-US" sz="1999" spc="119">
                <a:solidFill>
                  <a:srgbClr val="000000"/>
                </a:solidFill>
                <a:latin typeface="DM Sans"/>
                <a:ea typeface="DM Sans"/>
                <a:cs typeface="DM Sans"/>
                <a:sym typeface="DM Sans"/>
              </a:rPr>
              <a:t>Kolom username</a:t>
            </a:r>
          </a:p>
          <a:p>
            <a:pPr marL="431799" lvl="1" indent="-215899" algn="l">
              <a:lnSpc>
                <a:spcPts val="2699"/>
              </a:lnSpc>
              <a:buFont typeface="Arial"/>
              <a:buChar char="•"/>
            </a:pPr>
            <a:r>
              <a:rPr lang="en-US" sz="1999" spc="119">
                <a:solidFill>
                  <a:srgbClr val="000000"/>
                </a:solidFill>
                <a:latin typeface="DM Sans"/>
                <a:ea typeface="DM Sans"/>
                <a:cs typeface="DM Sans"/>
                <a:sym typeface="DM Sans"/>
              </a:rPr>
              <a:t>Kolom password</a:t>
            </a:r>
          </a:p>
          <a:p>
            <a:pPr marL="431799" lvl="1" indent="-215899" algn="l">
              <a:lnSpc>
                <a:spcPts val="2699"/>
              </a:lnSpc>
              <a:buFont typeface="Arial"/>
              <a:buChar char="•"/>
            </a:pPr>
            <a:r>
              <a:rPr lang="en-US" sz="1999" spc="119">
                <a:solidFill>
                  <a:srgbClr val="000000"/>
                </a:solidFill>
                <a:latin typeface="DM Sans"/>
                <a:ea typeface="DM Sans"/>
                <a:cs typeface="DM Sans"/>
                <a:sym typeface="DM Sans"/>
              </a:rPr>
              <a:t>Checkbox show password</a:t>
            </a:r>
          </a:p>
          <a:p>
            <a:pPr marL="431799" lvl="1" indent="-215899" algn="l">
              <a:lnSpc>
                <a:spcPts val="2699"/>
              </a:lnSpc>
              <a:buFont typeface="Arial"/>
              <a:buChar char="•"/>
            </a:pPr>
            <a:r>
              <a:rPr lang="en-US" sz="1999" spc="119">
                <a:solidFill>
                  <a:srgbClr val="000000"/>
                </a:solidFill>
                <a:latin typeface="DM Sans"/>
                <a:ea typeface="DM Sans"/>
                <a:cs typeface="DM Sans"/>
                <a:sym typeface="DM Sans"/>
              </a:rPr>
              <a:t>Tombol login</a:t>
            </a:r>
          </a:p>
          <a:p>
            <a:pPr marL="431799" lvl="1" indent="-215899" algn="l">
              <a:lnSpc>
                <a:spcPts val="2699"/>
              </a:lnSpc>
              <a:buFont typeface="Arial"/>
              <a:buChar char="•"/>
            </a:pPr>
            <a:r>
              <a:rPr lang="en-US" sz="1999" spc="119">
                <a:solidFill>
                  <a:srgbClr val="000000"/>
                </a:solidFill>
                <a:latin typeface="DM Sans"/>
                <a:ea typeface="DM Sans"/>
                <a:cs typeface="DM Sans"/>
                <a:sym typeface="DM Sans"/>
              </a:rPr>
              <a:t>Tombol register</a:t>
            </a:r>
          </a:p>
          <a:p>
            <a:pPr marL="431799" lvl="1" indent="-215899" algn="l">
              <a:lnSpc>
                <a:spcPts val="2699"/>
              </a:lnSpc>
              <a:buFont typeface="Arial"/>
              <a:buChar char="•"/>
            </a:pPr>
            <a:r>
              <a:rPr lang="en-US" sz="1999" spc="119">
                <a:solidFill>
                  <a:srgbClr val="000000"/>
                </a:solidFill>
                <a:latin typeface="DM Sans"/>
                <a:ea typeface="DM Sans"/>
                <a:cs typeface="DM Sans"/>
                <a:sym typeface="DM Sans"/>
              </a:rPr>
              <a:t>Tombol Cancel</a:t>
            </a:r>
          </a:p>
          <a:p>
            <a:pPr algn="l">
              <a:lnSpc>
                <a:spcPts val="2699"/>
              </a:lnSpc>
            </a:pPr>
            <a:endParaRPr lang="en-US" sz="1999" spc="119">
              <a:solidFill>
                <a:srgbClr val="000000"/>
              </a:solidFill>
              <a:latin typeface="DM Sans"/>
              <a:ea typeface="DM Sans"/>
              <a:cs typeface="DM Sans"/>
              <a:sym typeface="DM Sans"/>
            </a:endParaRPr>
          </a:p>
          <a:p>
            <a:pPr algn="l">
              <a:lnSpc>
                <a:spcPts val="2699"/>
              </a:lnSpc>
            </a:pPr>
            <a:r>
              <a:rPr lang="en-US" sz="1999" spc="119">
                <a:solidFill>
                  <a:srgbClr val="000000"/>
                </a:solidFill>
                <a:latin typeface="DM Sans"/>
                <a:ea typeface="DM Sans"/>
                <a:cs typeface="DM Sans"/>
                <a:sym typeface="DM Sans"/>
              </a:rPr>
              <a:t>komponen-komponen tersebut akan kami jelaskan lebih lanjut di slide berikutnya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5930165" y="4823914"/>
            <a:ext cx="502056" cy="50205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5" name="TextBox 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6" name="Group 6"/>
          <p:cNvGrpSpPr/>
          <p:nvPr/>
        </p:nvGrpSpPr>
        <p:grpSpPr>
          <a:xfrm>
            <a:off x="2227066" y="4823914"/>
            <a:ext cx="502056" cy="5020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8" name="TextBox 8"/>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9" name="Group 9"/>
          <p:cNvGrpSpPr/>
          <p:nvPr/>
        </p:nvGrpSpPr>
        <p:grpSpPr>
          <a:xfrm>
            <a:off x="9811949" y="4505202"/>
            <a:ext cx="557410" cy="55741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1" name="TextBox 11"/>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2" name="Group 12"/>
          <p:cNvGrpSpPr/>
          <p:nvPr/>
        </p:nvGrpSpPr>
        <p:grpSpPr>
          <a:xfrm>
            <a:off x="13967089" y="4505202"/>
            <a:ext cx="557410" cy="55741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4" name="TextBox 14"/>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5" name="Freeform 1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7" name="Freeform 1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8" name="Freeform 1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19" name="Freeform 1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20" name="Freeform 2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21" name="Freeform 2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22" name="Freeform 2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23" name="Freeform 23"/>
          <p:cNvSpPr/>
          <p:nvPr/>
        </p:nvSpPr>
        <p:spPr>
          <a:xfrm>
            <a:off x="928154" y="2836477"/>
            <a:ext cx="16635958" cy="5843380"/>
          </a:xfrm>
          <a:custGeom>
            <a:avLst/>
            <a:gdLst/>
            <a:ahLst/>
            <a:cxnLst/>
            <a:rect l="l" t="t" r="r" b="b"/>
            <a:pathLst>
              <a:path w="16635958" h="5843380">
                <a:moveTo>
                  <a:pt x="0" y="0"/>
                </a:moveTo>
                <a:lnTo>
                  <a:pt x="16635958" y="0"/>
                </a:lnTo>
                <a:lnTo>
                  <a:pt x="16635958" y="5843380"/>
                </a:lnTo>
                <a:lnTo>
                  <a:pt x="0" y="5843380"/>
                </a:lnTo>
                <a:lnTo>
                  <a:pt x="0" y="0"/>
                </a:lnTo>
                <a:close/>
              </a:path>
            </a:pathLst>
          </a:custGeom>
          <a:blipFill>
            <a:blip r:embed="rId19"/>
            <a:stretch>
              <a:fillRect/>
            </a:stretch>
          </a:blipFill>
        </p:spPr>
      </p:sp>
      <p:sp>
        <p:nvSpPr>
          <p:cNvPr id="24" name="TextBox 24"/>
          <p:cNvSpPr txBox="1"/>
          <p:nvPr/>
        </p:nvSpPr>
        <p:spPr>
          <a:xfrm>
            <a:off x="2122957" y="1187046"/>
            <a:ext cx="14246352" cy="1299520"/>
          </a:xfrm>
          <a:prstGeom prst="rect">
            <a:avLst/>
          </a:prstGeom>
        </p:spPr>
        <p:txBody>
          <a:bodyPr lIns="0" tIns="0" rIns="0" bIns="0" rtlCol="0" anchor="t">
            <a:spAutoFit/>
          </a:bodyPr>
          <a:lstStyle/>
          <a:p>
            <a:pPr marL="0" lvl="1" indent="0" algn="ctr">
              <a:lnSpc>
                <a:spcPts val="9692"/>
              </a:lnSpc>
              <a:spcBef>
                <a:spcPct val="0"/>
              </a:spcBef>
            </a:pPr>
            <a:r>
              <a:rPr lang="en-US" sz="9992" b="1">
                <a:solidFill>
                  <a:srgbClr val="000000"/>
                </a:solidFill>
                <a:latin typeface="DM Sans Bold"/>
                <a:ea typeface="DM Sans Bold"/>
                <a:cs typeface="DM Sans Bold"/>
                <a:sym typeface="DM Sans Bold"/>
              </a:rPr>
              <a:t>Tombol login di klik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5282649">
            <a:off x="13084906" y="3562990"/>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28700" y="2021425"/>
            <a:ext cx="15333060" cy="632489"/>
          </a:xfrm>
          <a:custGeom>
            <a:avLst/>
            <a:gdLst/>
            <a:ahLst/>
            <a:cxnLst/>
            <a:rect l="l" t="t" r="r" b="b"/>
            <a:pathLst>
              <a:path w="15333060" h="632489">
                <a:moveTo>
                  <a:pt x="0" y="0"/>
                </a:moveTo>
                <a:lnTo>
                  <a:pt x="15333060" y="0"/>
                </a:lnTo>
                <a:lnTo>
                  <a:pt x="15333060" y="632489"/>
                </a:lnTo>
                <a:lnTo>
                  <a:pt x="0" y="632489"/>
                </a:lnTo>
                <a:lnTo>
                  <a:pt x="0" y="0"/>
                </a:lnTo>
                <a:close/>
              </a:path>
            </a:pathLst>
          </a:custGeom>
          <a:blipFill>
            <a:blip r:embed="rId5"/>
            <a:stretch>
              <a:fillRect/>
            </a:stretch>
          </a:blipFill>
        </p:spPr>
      </p:sp>
      <p:sp>
        <p:nvSpPr>
          <p:cNvPr id="5" name="Freeform 5"/>
          <p:cNvSpPr/>
          <p:nvPr/>
        </p:nvSpPr>
        <p:spPr>
          <a:xfrm>
            <a:off x="1028700" y="4028166"/>
            <a:ext cx="14896877" cy="777228"/>
          </a:xfrm>
          <a:custGeom>
            <a:avLst/>
            <a:gdLst/>
            <a:ahLst/>
            <a:cxnLst/>
            <a:rect l="l" t="t" r="r" b="b"/>
            <a:pathLst>
              <a:path w="14896877" h="777228">
                <a:moveTo>
                  <a:pt x="0" y="0"/>
                </a:moveTo>
                <a:lnTo>
                  <a:pt x="14896877" y="0"/>
                </a:lnTo>
                <a:lnTo>
                  <a:pt x="14896877" y="777228"/>
                </a:lnTo>
                <a:lnTo>
                  <a:pt x="0" y="777228"/>
                </a:lnTo>
                <a:lnTo>
                  <a:pt x="0" y="0"/>
                </a:lnTo>
                <a:close/>
              </a:path>
            </a:pathLst>
          </a:custGeom>
          <a:blipFill>
            <a:blip r:embed="rId6"/>
            <a:stretch>
              <a:fillRect/>
            </a:stretch>
          </a:blipFill>
        </p:spPr>
      </p:sp>
      <p:sp>
        <p:nvSpPr>
          <p:cNvPr id="6" name="Freeform 6"/>
          <p:cNvSpPr/>
          <p:nvPr/>
        </p:nvSpPr>
        <p:spPr>
          <a:xfrm>
            <a:off x="1028700" y="6302724"/>
            <a:ext cx="10332387" cy="843060"/>
          </a:xfrm>
          <a:custGeom>
            <a:avLst/>
            <a:gdLst/>
            <a:ahLst/>
            <a:cxnLst/>
            <a:rect l="l" t="t" r="r" b="b"/>
            <a:pathLst>
              <a:path w="10332387" h="843060">
                <a:moveTo>
                  <a:pt x="0" y="0"/>
                </a:moveTo>
                <a:lnTo>
                  <a:pt x="10332387" y="0"/>
                </a:lnTo>
                <a:lnTo>
                  <a:pt x="10332387" y="843060"/>
                </a:lnTo>
                <a:lnTo>
                  <a:pt x="0" y="843060"/>
                </a:lnTo>
                <a:lnTo>
                  <a:pt x="0" y="0"/>
                </a:lnTo>
                <a:close/>
              </a:path>
            </a:pathLst>
          </a:custGeom>
          <a:blipFill>
            <a:blip r:embed="rId7"/>
            <a:stretch>
              <a:fillRect/>
            </a:stretch>
          </a:blipFill>
        </p:spPr>
      </p:sp>
      <p:sp>
        <p:nvSpPr>
          <p:cNvPr id="7" name="Freeform 7"/>
          <p:cNvSpPr/>
          <p:nvPr/>
        </p:nvSpPr>
        <p:spPr>
          <a:xfrm>
            <a:off x="1028700" y="8233539"/>
            <a:ext cx="5166194" cy="630756"/>
          </a:xfrm>
          <a:custGeom>
            <a:avLst/>
            <a:gdLst/>
            <a:ahLst/>
            <a:cxnLst/>
            <a:rect l="l" t="t" r="r" b="b"/>
            <a:pathLst>
              <a:path w="5166194" h="630756">
                <a:moveTo>
                  <a:pt x="0" y="0"/>
                </a:moveTo>
                <a:lnTo>
                  <a:pt x="5166194" y="0"/>
                </a:lnTo>
                <a:lnTo>
                  <a:pt x="5166194" y="630756"/>
                </a:lnTo>
                <a:lnTo>
                  <a:pt x="0" y="630756"/>
                </a:lnTo>
                <a:lnTo>
                  <a:pt x="0" y="0"/>
                </a:lnTo>
                <a:close/>
              </a:path>
            </a:pathLst>
          </a:custGeom>
          <a:blipFill>
            <a:blip r:embed="rId8"/>
            <a:stretch>
              <a:fillRect/>
            </a:stretch>
          </a:blipFill>
        </p:spPr>
      </p:sp>
      <p:sp>
        <p:nvSpPr>
          <p:cNvPr id="8" name="TextBox 8"/>
          <p:cNvSpPr txBox="1"/>
          <p:nvPr/>
        </p:nvSpPr>
        <p:spPr>
          <a:xfrm>
            <a:off x="1028700" y="715950"/>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Penjelasan</a:t>
            </a:r>
          </a:p>
        </p:txBody>
      </p:sp>
      <p:sp>
        <p:nvSpPr>
          <p:cNvPr id="9" name="TextBox 9"/>
          <p:cNvSpPr txBox="1"/>
          <p:nvPr/>
        </p:nvSpPr>
        <p:spPr>
          <a:xfrm>
            <a:off x="1028700" y="2615814"/>
            <a:ext cx="12481992" cy="1221105"/>
          </a:xfrm>
          <a:prstGeom prst="rect">
            <a:avLst/>
          </a:prstGeom>
        </p:spPr>
        <p:txBody>
          <a:bodyPr lIns="0" tIns="0" rIns="0" bIns="0" rtlCol="0" anchor="t">
            <a:spAutoFit/>
          </a:bodyPr>
          <a:lstStyle/>
          <a:p>
            <a:pPr algn="l">
              <a:lnSpc>
                <a:spcPts val="3240"/>
              </a:lnSpc>
            </a:pPr>
            <a:r>
              <a:rPr lang="en-US" sz="2400" spc="144">
                <a:solidFill>
                  <a:srgbClr val="000000"/>
                </a:solidFill>
                <a:latin typeface="DM Sans"/>
                <a:ea typeface="DM Sans"/>
                <a:cs typeface="DM Sans"/>
                <a:sym typeface="DM Sans"/>
              </a:rPr>
              <a:t>kode tersebut untuk mengalokasikan alamat server SQL yang sebelumnya harus sudah dijalankan di MS SQL Server dan menyimpannya di variabel “</a:t>
            </a:r>
            <a:r>
              <a:rPr lang="en-US" sz="2400" i="1" spc="144">
                <a:solidFill>
                  <a:srgbClr val="000000"/>
                </a:solidFill>
                <a:latin typeface="DM Sans Italics"/>
                <a:ea typeface="DM Sans Italics"/>
                <a:cs typeface="DM Sans Italics"/>
                <a:sym typeface="DM Sans Italics"/>
              </a:rPr>
              <a:t>con</a:t>
            </a:r>
            <a:r>
              <a:rPr lang="en-US" sz="2400" spc="144">
                <a:solidFill>
                  <a:srgbClr val="000000"/>
                </a:solidFill>
                <a:latin typeface="DM Sans"/>
                <a:ea typeface="DM Sans"/>
                <a:cs typeface="DM Sans"/>
                <a:sym typeface="DM Sans"/>
              </a:rPr>
              <a:t>”.</a:t>
            </a:r>
          </a:p>
          <a:p>
            <a:pPr marL="0" lvl="0" indent="0" algn="l">
              <a:lnSpc>
                <a:spcPts val="3240"/>
              </a:lnSpc>
              <a:spcBef>
                <a:spcPct val="0"/>
              </a:spcBef>
            </a:pPr>
            <a:r>
              <a:rPr lang="en-US" sz="2400" spc="144">
                <a:solidFill>
                  <a:srgbClr val="000000"/>
                </a:solidFill>
                <a:latin typeface="DM Sans"/>
                <a:ea typeface="DM Sans"/>
                <a:cs typeface="DM Sans"/>
                <a:sym typeface="DM Sans"/>
              </a:rPr>
              <a:t>lalu membuka/mengkoneksikan aplikasi ke server dengan </a:t>
            </a:r>
            <a:r>
              <a:rPr lang="en-US" sz="2400" i="1" spc="144">
                <a:solidFill>
                  <a:srgbClr val="000000"/>
                </a:solidFill>
                <a:latin typeface="DM Sans Italics"/>
                <a:ea typeface="DM Sans Italics"/>
                <a:cs typeface="DM Sans Italics"/>
                <a:sym typeface="DM Sans Italics"/>
              </a:rPr>
              <a:t>“con.Open()”</a:t>
            </a:r>
          </a:p>
        </p:txBody>
      </p:sp>
      <p:sp>
        <p:nvSpPr>
          <p:cNvPr id="10" name="TextBox 10"/>
          <p:cNvSpPr txBox="1"/>
          <p:nvPr/>
        </p:nvSpPr>
        <p:spPr>
          <a:xfrm>
            <a:off x="1028700" y="4957794"/>
            <a:ext cx="14896877" cy="1221105"/>
          </a:xfrm>
          <a:prstGeom prst="rect">
            <a:avLst/>
          </a:prstGeom>
        </p:spPr>
        <p:txBody>
          <a:bodyPr lIns="0" tIns="0" rIns="0" bIns="0" rtlCol="0" anchor="t">
            <a:spAutoFit/>
          </a:bodyPr>
          <a:lstStyle/>
          <a:p>
            <a:pPr marL="0" lvl="0" indent="0" algn="l">
              <a:lnSpc>
                <a:spcPts val="3240"/>
              </a:lnSpc>
              <a:spcBef>
                <a:spcPct val="0"/>
              </a:spcBef>
            </a:pPr>
            <a:r>
              <a:rPr lang="en-US" sz="2400" spc="144">
                <a:solidFill>
                  <a:srgbClr val="000000"/>
                </a:solidFill>
                <a:latin typeface="DM Sans"/>
                <a:ea typeface="DM Sans"/>
                <a:cs typeface="DM Sans"/>
                <a:sym typeface="DM Sans"/>
              </a:rPr>
              <a:t>di variable “string query” adalah menyimpan perintah SQL untuk mengambil data-data dari database yang telah kami buat sebelumnya. lalu variable “cmd” menyimpan data dari database, dengan menggunakan perintah di variable string “query </a:t>
            </a:r>
          </a:p>
        </p:txBody>
      </p:sp>
      <p:sp>
        <p:nvSpPr>
          <p:cNvPr id="11" name="TextBox 11"/>
          <p:cNvSpPr txBox="1"/>
          <p:nvPr/>
        </p:nvSpPr>
        <p:spPr>
          <a:xfrm>
            <a:off x="1028700" y="7298184"/>
            <a:ext cx="14896877" cy="811530"/>
          </a:xfrm>
          <a:prstGeom prst="rect">
            <a:avLst/>
          </a:prstGeom>
        </p:spPr>
        <p:txBody>
          <a:bodyPr lIns="0" tIns="0" rIns="0" bIns="0" rtlCol="0" anchor="t">
            <a:spAutoFit/>
          </a:bodyPr>
          <a:lstStyle/>
          <a:p>
            <a:pPr marL="0" lvl="0" indent="0" algn="l">
              <a:lnSpc>
                <a:spcPts val="3240"/>
              </a:lnSpc>
              <a:spcBef>
                <a:spcPct val="0"/>
              </a:spcBef>
            </a:pPr>
            <a:r>
              <a:rPr lang="en-US" sz="2400" spc="144">
                <a:solidFill>
                  <a:srgbClr val="000000"/>
                </a:solidFill>
                <a:latin typeface="DM Sans"/>
                <a:ea typeface="DM Sans"/>
                <a:cs typeface="DM Sans"/>
                <a:sym typeface="DM Sans"/>
              </a:rPr>
              <a:t>perintah tersebut untuk membaca input dari TextBox dan mencocokan input tersebut ke database yang sudah dibuat</a:t>
            </a:r>
          </a:p>
        </p:txBody>
      </p:sp>
      <p:sp>
        <p:nvSpPr>
          <p:cNvPr id="12" name="TextBox 12"/>
          <p:cNvSpPr txBox="1"/>
          <p:nvPr/>
        </p:nvSpPr>
        <p:spPr>
          <a:xfrm>
            <a:off x="1028700" y="8950020"/>
            <a:ext cx="16230600" cy="811530"/>
          </a:xfrm>
          <a:prstGeom prst="rect">
            <a:avLst/>
          </a:prstGeom>
        </p:spPr>
        <p:txBody>
          <a:bodyPr lIns="0" tIns="0" rIns="0" bIns="0" rtlCol="0" anchor="t">
            <a:spAutoFit/>
          </a:bodyPr>
          <a:lstStyle/>
          <a:p>
            <a:pPr marL="0" lvl="0" indent="0" algn="l">
              <a:lnSpc>
                <a:spcPts val="3240"/>
              </a:lnSpc>
              <a:spcBef>
                <a:spcPct val="0"/>
              </a:spcBef>
            </a:pPr>
            <a:r>
              <a:rPr lang="en-US" sz="2400" spc="144">
                <a:solidFill>
                  <a:srgbClr val="000000"/>
                </a:solidFill>
                <a:latin typeface="DM Sans"/>
                <a:ea typeface="DM Sans"/>
                <a:cs typeface="DM Sans"/>
                <a:sym typeface="DM Sans"/>
              </a:rPr>
              <a:t>variable count menyimpan output dari hasil pembacaan database yang telah di lakukan di kode program sebelumnya dan mengkonversinya ke tipe data integerm lalu menutup koneksi ke database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5282649">
            <a:off x="13084906" y="3562990"/>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28700" y="2096948"/>
            <a:ext cx="15278137" cy="3947179"/>
          </a:xfrm>
          <a:custGeom>
            <a:avLst/>
            <a:gdLst/>
            <a:ahLst/>
            <a:cxnLst/>
            <a:rect l="l" t="t" r="r" b="b"/>
            <a:pathLst>
              <a:path w="15278137" h="3947179">
                <a:moveTo>
                  <a:pt x="0" y="0"/>
                </a:moveTo>
                <a:lnTo>
                  <a:pt x="15278137" y="0"/>
                </a:lnTo>
                <a:lnTo>
                  <a:pt x="15278137" y="3947179"/>
                </a:lnTo>
                <a:lnTo>
                  <a:pt x="0" y="3947179"/>
                </a:lnTo>
                <a:lnTo>
                  <a:pt x="0" y="0"/>
                </a:lnTo>
                <a:close/>
              </a:path>
            </a:pathLst>
          </a:custGeom>
          <a:blipFill>
            <a:blip r:embed="rId5"/>
            <a:stretch>
              <a:fillRect/>
            </a:stretch>
          </a:blipFill>
        </p:spPr>
      </p:sp>
      <p:sp>
        <p:nvSpPr>
          <p:cNvPr id="5" name="Freeform 5"/>
          <p:cNvSpPr/>
          <p:nvPr/>
        </p:nvSpPr>
        <p:spPr>
          <a:xfrm>
            <a:off x="13362946" y="6140092"/>
            <a:ext cx="2943891" cy="3449590"/>
          </a:xfrm>
          <a:custGeom>
            <a:avLst/>
            <a:gdLst/>
            <a:ahLst/>
            <a:cxnLst/>
            <a:rect l="l" t="t" r="r" b="b"/>
            <a:pathLst>
              <a:path w="2943891" h="3449590">
                <a:moveTo>
                  <a:pt x="0" y="0"/>
                </a:moveTo>
                <a:lnTo>
                  <a:pt x="2943891" y="0"/>
                </a:lnTo>
                <a:lnTo>
                  <a:pt x="2943891" y="3449590"/>
                </a:lnTo>
                <a:lnTo>
                  <a:pt x="0" y="3449590"/>
                </a:lnTo>
                <a:lnTo>
                  <a:pt x="0" y="0"/>
                </a:lnTo>
                <a:close/>
              </a:path>
            </a:pathLst>
          </a:custGeom>
          <a:blipFill>
            <a:blip r:embed="rId6"/>
            <a:stretch>
              <a:fillRect/>
            </a:stretch>
          </a:blipFill>
        </p:spPr>
      </p:sp>
      <p:sp>
        <p:nvSpPr>
          <p:cNvPr id="6" name="Freeform 6"/>
          <p:cNvSpPr/>
          <p:nvPr/>
        </p:nvSpPr>
        <p:spPr>
          <a:xfrm>
            <a:off x="6023529" y="6267838"/>
            <a:ext cx="3493552" cy="3367089"/>
          </a:xfrm>
          <a:custGeom>
            <a:avLst/>
            <a:gdLst/>
            <a:ahLst/>
            <a:cxnLst/>
            <a:rect l="l" t="t" r="r" b="b"/>
            <a:pathLst>
              <a:path w="3493552" h="3367089">
                <a:moveTo>
                  <a:pt x="0" y="0"/>
                </a:moveTo>
                <a:lnTo>
                  <a:pt x="3493552" y="0"/>
                </a:lnTo>
                <a:lnTo>
                  <a:pt x="3493552" y="3367088"/>
                </a:lnTo>
                <a:lnTo>
                  <a:pt x="0" y="3367088"/>
                </a:lnTo>
                <a:lnTo>
                  <a:pt x="0" y="0"/>
                </a:lnTo>
                <a:close/>
              </a:path>
            </a:pathLst>
          </a:custGeom>
          <a:blipFill>
            <a:blip r:embed="rId7"/>
            <a:stretch>
              <a:fillRect/>
            </a:stretch>
          </a:blipFill>
        </p:spPr>
      </p:sp>
      <p:sp>
        <p:nvSpPr>
          <p:cNvPr id="7" name="TextBox 7"/>
          <p:cNvSpPr txBox="1"/>
          <p:nvPr/>
        </p:nvSpPr>
        <p:spPr>
          <a:xfrm>
            <a:off x="1028700" y="736644"/>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Penjelasan</a:t>
            </a:r>
          </a:p>
        </p:txBody>
      </p:sp>
      <p:sp>
        <p:nvSpPr>
          <p:cNvPr id="8" name="TextBox 8"/>
          <p:cNvSpPr txBox="1"/>
          <p:nvPr/>
        </p:nvSpPr>
        <p:spPr>
          <a:xfrm>
            <a:off x="1028700" y="6229738"/>
            <a:ext cx="4832904" cy="3268980"/>
          </a:xfrm>
          <a:prstGeom prst="rect">
            <a:avLst/>
          </a:prstGeom>
        </p:spPr>
        <p:txBody>
          <a:bodyPr lIns="0" tIns="0" rIns="0" bIns="0" rtlCol="0" anchor="t">
            <a:spAutoFit/>
          </a:bodyPr>
          <a:lstStyle/>
          <a:p>
            <a:pPr marL="0" lvl="0" indent="0" algn="l">
              <a:lnSpc>
                <a:spcPts val="3240"/>
              </a:lnSpc>
              <a:spcBef>
                <a:spcPct val="0"/>
              </a:spcBef>
            </a:pPr>
            <a:r>
              <a:rPr lang="en-US" sz="2400" spc="144">
                <a:solidFill>
                  <a:srgbClr val="000000"/>
                </a:solidFill>
                <a:latin typeface="DM Sans"/>
                <a:ea typeface="DM Sans"/>
                <a:cs typeface="DM Sans"/>
                <a:sym typeface="DM Sans"/>
              </a:rPr>
              <a:t>jika hasil dari count(dijelaskan sebelum slide ini) adalah ada/lebih dari 0, maka program akan menampilkan messaage box seperti gambar disamping, lalu membuka form3(akan dibahas di progres tubes selanjutnya.</a:t>
            </a:r>
          </a:p>
        </p:txBody>
      </p:sp>
      <p:sp>
        <p:nvSpPr>
          <p:cNvPr id="9" name="TextBox 9"/>
          <p:cNvSpPr txBox="1"/>
          <p:nvPr/>
        </p:nvSpPr>
        <p:spPr>
          <a:xfrm>
            <a:off x="10007234" y="6229738"/>
            <a:ext cx="3355712" cy="2859405"/>
          </a:xfrm>
          <a:prstGeom prst="rect">
            <a:avLst/>
          </a:prstGeom>
        </p:spPr>
        <p:txBody>
          <a:bodyPr lIns="0" tIns="0" rIns="0" bIns="0" rtlCol="0" anchor="t">
            <a:spAutoFit/>
          </a:bodyPr>
          <a:lstStyle/>
          <a:p>
            <a:pPr marL="0" lvl="0" indent="0" algn="l">
              <a:lnSpc>
                <a:spcPts val="3240"/>
              </a:lnSpc>
              <a:spcBef>
                <a:spcPct val="0"/>
              </a:spcBef>
            </a:pPr>
            <a:r>
              <a:rPr lang="en-US" sz="2400" spc="144">
                <a:solidFill>
                  <a:srgbClr val="000000"/>
                </a:solidFill>
                <a:latin typeface="DM Sans"/>
                <a:ea typeface="DM Sans"/>
                <a:cs typeface="DM Sans"/>
                <a:sym typeface="DM Sans"/>
              </a:rPr>
              <a:t>jika hasil tidak ada/tidak lebih dari 0, maka program akan menampilkan mesasge box error seperti disamping kanan: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553</Words>
  <Application>Microsoft Office PowerPoint</Application>
  <PresentationFormat>Custom</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DM Sans Bold</vt:lpstr>
      <vt:lpstr>DM Sans</vt:lpstr>
      <vt:lpstr>DM Sans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 Tugas Besar</dc:title>
  <cp:lastModifiedBy>Ardhyarino Dawai</cp:lastModifiedBy>
  <cp:revision>2</cp:revision>
  <dcterms:created xsi:type="dcterms:W3CDTF">2006-08-16T00:00:00Z</dcterms:created>
  <dcterms:modified xsi:type="dcterms:W3CDTF">2024-11-29T06:50:04Z</dcterms:modified>
  <dc:identifier>DAGX0hDYcIw</dc:identifier>
</cp:coreProperties>
</file>