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13716000" cx="24384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hdNUU/KUCezOMjlV83eP+Px67h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FBC364-58FA-4AB9-A63D-015DE54BCDFA}">
  <a:tblStyle styleId="{97FBC364-58FA-4AB9-A63D-015DE54BCDFA}" styleName="Table_0">
    <a:wholeTbl>
      <a:tcTxStyle b="off" i="off">
        <a:font>
          <a:latin typeface="Helvetica Neue"/>
          <a:ea typeface="Helvetica Neue"/>
          <a:cs typeface="Helvetica Neue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AF0C25F-E209-44BF-A7A0-0DFE33F86898}" styleName="Table_1">
    <a:wholeTbl>
      <a:tcTxStyle b="off" i="off">
        <a:font>
          <a:latin typeface="Helvetica Neue"/>
          <a:ea typeface="Helvetica Neue"/>
          <a:cs typeface="Helvetica Neue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f33562f6d_4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f33562f6d_4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6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6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Image" id="13" name="Google Shape;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80381" y="179482"/>
            <a:ext cx="5544130" cy="15870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" name="Google Shape;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726" y="419109"/>
            <a:ext cx="3236453" cy="110775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35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35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 b="0" i="0" sz="1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8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9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31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67" name="Google Shape;67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1" i="0" lang="en-ID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BBK1AAB4</a:t>
            </a:r>
            <a:br>
              <a:rPr b="1" i="0" lang="en-ID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ID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Algoritma dan Pemrograman</a:t>
            </a:r>
            <a:endParaRPr b="1" i="0" sz="1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"/>
          <p:cNvSpPr txBox="1"/>
          <p:nvPr>
            <p:ph idx="4294967295" type="subTitle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i="0" lang="en-ID" sz="5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Minggu 11</a:t>
            </a:r>
            <a:endParaRPr b="1" i="0" sz="5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56" name="Google Shape;156;p10"/>
          <p:cNvSpPr txBox="1"/>
          <p:nvPr>
            <p:ph type="title"/>
          </p:nvPr>
        </p:nvSpPr>
        <p:spPr>
          <a:xfrm>
            <a:off x="1201340" y="3026044"/>
            <a:ext cx="23073230" cy="191302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ID"/>
              <a:t>3. Deklarasi dengan Inisialisasi Manual</a:t>
            </a:r>
            <a:endParaRPr/>
          </a:p>
        </p:txBody>
      </p:sp>
      <p:sp>
        <p:nvSpPr>
          <p:cNvPr id="157" name="Google Shape;157;p10"/>
          <p:cNvSpPr txBox="1"/>
          <p:nvPr>
            <p:ph idx="2" type="body"/>
          </p:nvPr>
        </p:nvSpPr>
        <p:spPr>
          <a:xfrm>
            <a:off x="1320952" y="5678905"/>
            <a:ext cx="22152659" cy="2849436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0" lang="en-ID" sz="6000">
                <a:latin typeface="Courier New"/>
                <a:ea typeface="Courier New"/>
                <a:cs typeface="Courier New"/>
                <a:sym typeface="Courier New"/>
              </a:rPr>
              <a:t>&lt;tipe_data&gt; </a:t>
            </a:r>
            <a:r>
              <a:rPr b="0" lang="en-ID" sz="60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lang="en-ID" sz="6000"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0" lang="en-ID" sz="6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nama_array</a:t>
            </a:r>
            <a:r>
              <a:rPr b="0" lang="en-ID" sz="6000"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b="0" lang="en-ID" sz="60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en-ID" sz="6000">
                <a:latin typeface="Courier New"/>
                <a:ea typeface="Courier New"/>
                <a:cs typeface="Courier New"/>
                <a:sym typeface="Courier New"/>
              </a:rPr>
              <a:t> tipe_data</a:t>
            </a:r>
            <a:r>
              <a:rPr b="0" lang="en-ID" sz="6000"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[ukuran]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0" lang="en-ID" sz="6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lang="en-ID" sz="60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{elemen1, elemen2, elemen3}</a:t>
            </a:r>
            <a:r>
              <a:rPr b="0" lang="en-ID" sz="6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58" name="Google Shape;158;p10"/>
          <p:cNvSpPr txBox="1"/>
          <p:nvPr/>
        </p:nvSpPr>
        <p:spPr>
          <a:xfrm>
            <a:off x="1372230" y="8865924"/>
            <a:ext cx="205998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400"/>
              <a:buFont typeface="Calibri"/>
              <a:buNone/>
            </a:pPr>
            <a:r>
              <a:rPr b="1" i="0" lang="en-ID" sz="4400" u="none" cap="none" strike="noStrike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Contoh:</a:t>
            </a:r>
            <a:endParaRPr b="0" i="0" sz="4400" u="none" cap="none" strike="noStrike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1413194" y="10120021"/>
            <a:ext cx="21971001" cy="2376820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ourier New"/>
              <a:buNone/>
            </a:pP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tinggi_badan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new int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ourier New"/>
              <a:buNone/>
            </a:pP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	{150, 160, 170}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1" y="6492810"/>
            <a:ext cx="24384000" cy="152777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Helvetica Neue"/>
              <a:buNone/>
            </a:pPr>
            <a:r>
              <a:rPr lang="en-ID">
                <a:solidFill>
                  <a:srgbClr val="FF0000"/>
                </a:solidFill>
              </a:rPr>
              <a:t>Cara Memanggil dan Modifikasi </a:t>
            </a:r>
            <a:r>
              <a:rPr lang="en-ID"/>
              <a:t>Array pada Bahasa Pemrograman C#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72" name="Google Shape;172;p12"/>
          <p:cNvSpPr txBox="1"/>
          <p:nvPr>
            <p:ph type="title"/>
          </p:nvPr>
        </p:nvSpPr>
        <p:spPr>
          <a:xfrm>
            <a:off x="1206496" y="2129590"/>
            <a:ext cx="21971004" cy="175661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Helvetica Neue"/>
              <a:buNone/>
            </a:pPr>
            <a:r>
              <a:rPr lang="en-ID" sz="10400"/>
              <a:t>Cara </a:t>
            </a:r>
            <a:r>
              <a:rPr lang="en-ID" sz="10400">
                <a:solidFill>
                  <a:srgbClr val="FF0000"/>
                </a:solidFill>
              </a:rPr>
              <a:t>Memanggil</a:t>
            </a:r>
            <a:r>
              <a:rPr lang="en-ID" sz="10400"/>
              <a:t> Elemen Array </a:t>
            </a:r>
            <a:endParaRPr sz="10400"/>
          </a:p>
        </p:txBody>
      </p:sp>
      <p:sp>
        <p:nvSpPr>
          <p:cNvPr id="173" name="Google Shape;173;p12"/>
          <p:cNvSpPr txBox="1"/>
          <p:nvPr/>
        </p:nvSpPr>
        <p:spPr>
          <a:xfrm>
            <a:off x="1413194" y="5149517"/>
            <a:ext cx="21971001" cy="1070811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luas = {150, 160, 170};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1372230" y="6676176"/>
            <a:ext cx="205998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400"/>
              <a:buFont typeface="Calibri"/>
              <a:buNone/>
            </a:pPr>
            <a:r>
              <a:rPr b="1" i="0" lang="en-ID" sz="4400" u="none" cap="none" strike="noStrike">
                <a:solidFill>
                  <a:srgbClr val="2F2F2F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Berbagai cara memanggil elemen</a:t>
            </a:r>
            <a:endParaRPr b="0" i="0" sz="4400" u="none" cap="none" strike="noStrike">
              <a:solidFill>
                <a:srgbClr val="2F2F2F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1372229" y="4180638"/>
            <a:ext cx="205998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400"/>
              <a:buFont typeface="Calibri"/>
              <a:buNone/>
            </a:pPr>
            <a:r>
              <a:rPr b="1" i="0" lang="en-ID" sz="4400" u="none" cap="none" strike="noStrike">
                <a:solidFill>
                  <a:srgbClr val="2F2F2F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Deklarasi dan inisialisasi terlebih dahulu</a:t>
            </a:r>
            <a:endParaRPr b="0" i="0" sz="4400" u="none" cap="none" strike="noStrike">
              <a:solidFill>
                <a:srgbClr val="2F2F2F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1413194" y="7652087"/>
            <a:ext cx="21971001" cy="1684420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luas_pertama = luas[0] </a:t>
            </a:r>
            <a:r>
              <a:rPr b="0" i="0" lang="en-ID" sz="40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//memanggil elemen pertama pada indeks ke-0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Console.WriteLine(luas_pertama);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1413194" y="9550998"/>
            <a:ext cx="21971001" cy="988667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Console.WriteLine(luas[2]) </a:t>
            </a:r>
            <a:r>
              <a:rPr b="0" i="0" lang="en-ID" sz="40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//memanggil elemen ketiga pada indeks ke-2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1413193" y="10754157"/>
            <a:ext cx="21971001" cy="2143697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(int i=0; i &lt; luas.length; i++){ </a:t>
            </a:r>
            <a:r>
              <a:rPr b="0" i="0" lang="en-ID" sz="40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//memanggil semua elemen</a:t>
            </a:r>
            <a:endParaRPr b="0" i="0" sz="4000" u="none" cap="none" strike="noStrike">
              <a:solidFill>
                <a:srgbClr val="000000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Console.WriteLine(luas[i]);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4000" u="none" cap="none" strike="noStrike">
              <a:solidFill>
                <a:srgbClr val="000000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84" name="Google Shape;184;p13"/>
          <p:cNvSpPr txBox="1"/>
          <p:nvPr>
            <p:ph type="title"/>
          </p:nvPr>
        </p:nvSpPr>
        <p:spPr>
          <a:xfrm>
            <a:off x="1206496" y="2129590"/>
            <a:ext cx="21971004" cy="175661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ID"/>
              <a:t>Cara </a:t>
            </a:r>
            <a:r>
              <a:rPr lang="en-ID">
                <a:solidFill>
                  <a:srgbClr val="FF0000"/>
                </a:solidFill>
              </a:rPr>
              <a:t>Memodifikasi</a:t>
            </a:r>
            <a:r>
              <a:rPr lang="en-ID"/>
              <a:t> Elemen Array </a:t>
            </a:r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1413194" y="5149517"/>
            <a:ext cx="21971001" cy="1070811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luas = {150, 160, 170};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372230" y="6676176"/>
            <a:ext cx="205998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400"/>
              <a:buFont typeface="Calibri"/>
              <a:buNone/>
            </a:pPr>
            <a:r>
              <a:rPr b="1" i="0" lang="en-ID" sz="4400" u="none" cap="none" strike="noStrike">
                <a:solidFill>
                  <a:srgbClr val="2F2F2F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Cara memodifikasi elemen</a:t>
            </a:r>
            <a:endParaRPr b="0" i="0" sz="4400" u="none" cap="none" strike="noStrike">
              <a:solidFill>
                <a:srgbClr val="2F2F2F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1372229" y="4180638"/>
            <a:ext cx="205998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400"/>
              <a:buFont typeface="Calibri"/>
              <a:buNone/>
            </a:pPr>
            <a:r>
              <a:rPr b="1" i="0" lang="en-ID" sz="4400" u="none" cap="none" strike="noStrike">
                <a:solidFill>
                  <a:srgbClr val="2F2F2F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Deklarasi dan inisialisasi terlebih dahulu</a:t>
            </a:r>
            <a:endParaRPr b="0" i="0" sz="4400" u="none" cap="none" strike="noStrike">
              <a:solidFill>
                <a:srgbClr val="2F2F2F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1413194" y="7652086"/>
            <a:ext cx="21971001" cy="5428913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 fontScale="92500" lnSpcReduction="1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luas[0] = 190; </a:t>
            </a:r>
            <a:r>
              <a:rPr b="0" i="0" lang="en-ID" sz="40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//mengubah data elemen pertama pada indeks ke-0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Console.WriteLine(luas[0]); </a:t>
            </a:r>
            <a:r>
              <a:rPr b="0" i="0" lang="en-ID" sz="40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//output: 190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luas[1] = 200; </a:t>
            </a:r>
            <a:r>
              <a:rPr b="0" i="0" lang="en-ID" sz="40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//mengubah data elemen kedua pada indeks ke-1</a:t>
            </a:r>
            <a:endParaRPr b="0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Console.WriteLine(luas[1]); </a:t>
            </a:r>
            <a:r>
              <a:rPr b="0" i="0" lang="en-ID" sz="40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//output: 200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Luas[2] = 210; </a:t>
            </a:r>
            <a:r>
              <a:rPr b="0" i="0" lang="en-ID" sz="40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//mengubah data elemen ketiga pada indeks ke-2</a:t>
            </a:r>
            <a:endParaRPr b="0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Console.WriteLine(luas[2]); </a:t>
            </a:r>
            <a:r>
              <a:rPr b="0" i="0" lang="en-ID" sz="40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//output: 210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94" name="Google Shape;194;p14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95" name="Google Shape;195;p14"/>
          <p:cNvSpPr txBox="1"/>
          <p:nvPr>
            <p:ph type="title"/>
          </p:nvPr>
        </p:nvSpPr>
        <p:spPr>
          <a:xfrm>
            <a:off x="1206496" y="2574992"/>
            <a:ext cx="21971004" cy="208122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ID"/>
              <a:t>Kelebihan </a:t>
            </a:r>
            <a:r>
              <a:rPr lang="en-ID">
                <a:solidFill>
                  <a:srgbClr val="FF0000"/>
                </a:solidFill>
              </a:rPr>
              <a:t>Array</a:t>
            </a:r>
            <a:endParaRPr/>
          </a:p>
        </p:txBody>
      </p:sp>
      <p:sp>
        <p:nvSpPr>
          <p:cNvPr id="196" name="Google Shape;196;p14"/>
          <p:cNvSpPr txBox="1"/>
          <p:nvPr>
            <p:ph idx="2" type="body"/>
          </p:nvPr>
        </p:nvSpPr>
        <p:spPr>
          <a:xfrm>
            <a:off x="1211657" y="4969042"/>
            <a:ext cx="21960686" cy="2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9144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rabicPeriod"/>
            </a:pP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Penyimpanan elemen dengan tipe data yang sama.</a:t>
            </a:r>
            <a:endParaRPr/>
          </a:p>
          <a:p>
            <a:pPr indent="-9144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rabicPeriod"/>
            </a:pP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Akses elemen secara langsung menggunakan indeks.</a:t>
            </a:r>
            <a:endParaRPr/>
          </a:p>
        </p:txBody>
      </p:sp>
      <p:sp>
        <p:nvSpPr>
          <p:cNvPr id="197" name="Google Shape;197;p14"/>
          <p:cNvSpPr txBox="1"/>
          <p:nvPr/>
        </p:nvSpPr>
        <p:spPr>
          <a:xfrm>
            <a:off x="1079546" y="7384353"/>
            <a:ext cx="21971004" cy="208122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1" i="0" lang="en-ID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Kekurangan </a:t>
            </a:r>
            <a:r>
              <a:rPr b="1" i="0" lang="en-ID" sz="1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endParaRPr b="1" i="0" sz="1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1084707" y="9778403"/>
            <a:ext cx="21960686" cy="2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91440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rabicPeriod"/>
            </a:pPr>
            <a:r>
              <a:rPr b="0" i="0" lang="en-ID" sz="5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Ukuran array tetap, tidak bisa berubah setelah deklarasi.</a:t>
            </a:r>
            <a:endParaRPr/>
          </a:p>
          <a:p>
            <a:pPr indent="-91440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rabicPeriod"/>
            </a:pPr>
            <a:r>
              <a:rPr b="0" i="0" lang="en-ID" sz="5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Tidak fleksibel dalam hal penambahan atau pengurangan elemen.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205" name="Google Shape;205;p15"/>
          <p:cNvSpPr txBox="1"/>
          <p:nvPr>
            <p:ph type="title"/>
          </p:nvPr>
        </p:nvSpPr>
        <p:spPr>
          <a:xfrm>
            <a:off x="2371324" y="6492810"/>
            <a:ext cx="19387452" cy="152777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Helvetica Neue"/>
              <a:buNone/>
            </a:pPr>
            <a:r>
              <a:rPr lang="en-ID" sz="14000"/>
              <a:t>List</a:t>
            </a:r>
            <a:endParaRPr sz="1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211" name="Google Shape;211;p16"/>
          <p:cNvSpPr txBox="1"/>
          <p:nvPr>
            <p:ph type="title"/>
          </p:nvPr>
        </p:nvSpPr>
        <p:spPr>
          <a:xfrm>
            <a:off x="1206496" y="2574992"/>
            <a:ext cx="21971004" cy="175637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ID"/>
              <a:t>Apa itu </a:t>
            </a:r>
            <a:r>
              <a:rPr i="1" lang="en-ID">
                <a:solidFill>
                  <a:srgbClr val="FF0000"/>
                </a:solidFill>
              </a:rPr>
              <a:t>List</a:t>
            </a:r>
            <a:r>
              <a:rPr lang="en-ID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2" name="Google Shape;212;p16"/>
          <p:cNvSpPr txBox="1"/>
          <p:nvPr>
            <p:ph idx="2" type="body"/>
          </p:nvPr>
        </p:nvSpPr>
        <p:spPr>
          <a:xfrm>
            <a:off x="1201339" y="4559969"/>
            <a:ext cx="21971004" cy="29357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alibri"/>
              <a:buNone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 merupakan sekumpulan elemen dengan tipe data sama yang memungkinkan untuk disimpan secara dinamis, artinya jumlah elemen dapat ditambah atau dikurangi secara fleksibel tanpa harus menentukan ukurannya di awal.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alibri"/>
              <a:buNone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 berada di dalam namespace </a:t>
            </a:r>
            <a:r>
              <a:rPr b="0" lang="en-ID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System.Collections.Generic</a:t>
            </a: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219" name="Google Shape;219;p17"/>
          <p:cNvSpPr txBox="1"/>
          <p:nvPr>
            <p:ph type="title"/>
          </p:nvPr>
        </p:nvSpPr>
        <p:spPr>
          <a:xfrm>
            <a:off x="1206496" y="2574992"/>
            <a:ext cx="21971004" cy="208122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ID"/>
              <a:t>Karakteristik </a:t>
            </a:r>
            <a:r>
              <a:rPr lang="en-ID">
                <a:solidFill>
                  <a:srgbClr val="FF0000"/>
                </a:solidFill>
              </a:rPr>
              <a:t>List</a:t>
            </a:r>
            <a:endParaRPr/>
          </a:p>
        </p:txBody>
      </p:sp>
      <p:sp>
        <p:nvSpPr>
          <p:cNvPr id="220" name="Google Shape;220;p17"/>
          <p:cNvSpPr txBox="1"/>
          <p:nvPr>
            <p:ph idx="2" type="body"/>
          </p:nvPr>
        </p:nvSpPr>
        <p:spPr>
          <a:xfrm>
            <a:off x="1211657" y="4969042"/>
            <a:ext cx="21960686" cy="797693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9144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rabicPeriod"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Tipe Data Generik</a:t>
            </a: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: List menggunakan &lt;T&gt; untuk menentukan tipe data elemen yang disimpan.</a:t>
            </a:r>
            <a:endParaRPr/>
          </a:p>
          <a:p>
            <a:pPr indent="-9144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rabicPeriod"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Ukuran Dinamis</a:t>
            </a: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: List bisa bertambah atau berkurang sesuai kebutuhan, tidak seperti array yang memiliki ukuran tetap dan harus diubah secara manual.</a:t>
            </a:r>
            <a:endParaRPr/>
          </a:p>
          <a:p>
            <a:pPr indent="-9144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rabicPeriod"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Indeks Berbasis Nol</a:t>
            </a: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: Elemen dalam List diakses menggunakan indeks yang dimulai dari 0, mirip dengan array.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227" name="Google Shape;227;p18"/>
          <p:cNvSpPr txBox="1"/>
          <p:nvPr>
            <p:ph type="title"/>
          </p:nvPr>
        </p:nvSpPr>
        <p:spPr>
          <a:xfrm>
            <a:off x="2371324" y="6492810"/>
            <a:ext cx="19387452" cy="152777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Helvetica Neue"/>
              <a:buNone/>
            </a:pPr>
            <a:r>
              <a:rPr lang="en-ID">
                <a:solidFill>
                  <a:srgbClr val="FF0000"/>
                </a:solidFill>
              </a:rPr>
              <a:t>Deklarasi dan Inisialisasi</a:t>
            </a:r>
            <a:r>
              <a:rPr lang="en-ID"/>
              <a:t> List pada Bahasa Pemrograman C#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234" name="Google Shape;234;p19"/>
          <p:cNvSpPr txBox="1"/>
          <p:nvPr>
            <p:ph type="title"/>
          </p:nvPr>
        </p:nvSpPr>
        <p:spPr>
          <a:xfrm>
            <a:off x="1206496" y="1780674"/>
            <a:ext cx="23073230" cy="191302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ID"/>
              <a:t>1. Deklarasi List Kosong</a:t>
            </a:r>
            <a:endParaRPr/>
          </a:p>
        </p:txBody>
      </p:sp>
      <p:sp>
        <p:nvSpPr>
          <p:cNvPr id="235" name="Google Shape;235;p19"/>
          <p:cNvSpPr txBox="1"/>
          <p:nvPr>
            <p:ph idx="2" type="body"/>
          </p:nvPr>
        </p:nvSpPr>
        <p:spPr>
          <a:xfrm>
            <a:off x="1320952" y="4565406"/>
            <a:ext cx="22063243" cy="1402258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ourier New"/>
              <a:buNone/>
            </a:pPr>
            <a:r>
              <a:rPr b="0" lang="en-ID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lang="en-ID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&lt;tipe_data&gt;</a:t>
            </a:r>
            <a:r>
              <a:rPr b="0" lang="en-ID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ID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nama_list</a:t>
            </a:r>
            <a:r>
              <a:rPr b="0" lang="en-ID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ID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en-ID"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r>
              <a:rPr b="0" lang="en-ID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&lt;tipe_data&gt;</a:t>
            </a:r>
            <a:r>
              <a:rPr b="0" lang="en-ID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1372230" y="7109313"/>
            <a:ext cx="205998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400"/>
              <a:buFont typeface="Calibri"/>
              <a:buNone/>
            </a:pPr>
            <a:r>
              <a:rPr b="1" i="0" lang="en-ID" sz="4400" u="none" cap="none" strike="noStrike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Contoh:</a:t>
            </a:r>
            <a:endParaRPr b="0" i="0" sz="4400" u="none" cap="none" strike="noStrike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1413194" y="8363410"/>
            <a:ext cx="21971001" cy="1402258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ourier New"/>
              <a:buNone/>
            </a:pP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&lt;int&gt;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angka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&lt;int&gt;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76" name="Google Shape;76;p2"/>
          <p:cNvSpPr txBox="1"/>
          <p:nvPr>
            <p:ph type="title"/>
          </p:nvPr>
        </p:nvSpPr>
        <p:spPr>
          <a:xfrm>
            <a:off x="1804736" y="2574992"/>
            <a:ext cx="21372763" cy="152777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ID"/>
              <a:t>Outline 1:</a:t>
            </a:r>
            <a:endParaRPr/>
          </a:p>
        </p:txBody>
      </p:sp>
      <p:sp>
        <p:nvSpPr>
          <p:cNvPr id="77" name="Google Shape;77;p2"/>
          <p:cNvSpPr txBox="1"/>
          <p:nvPr>
            <p:ph idx="2" type="body"/>
          </p:nvPr>
        </p:nvSpPr>
        <p:spPr>
          <a:xfrm>
            <a:off x="1804737" y="4102768"/>
            <a:ext cx="21367606" cy="794084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858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Char char="•"/>
            </a:pPr>
            <a:r>
              <a:rPr b="0" lang="en-ID"/>
              <a:t>Apa itu </a:t>
            </a:r>
            <a:r>
              <a:rPr lang="en-ID"/>
              <a:t>Array</a:t>
            </a:r>
            <a:r>
              <a:rPr b="0" lang="en-ID"/>
              <a:t>?</a:t>
            </a:r>
            <a:endParaRPr/>
          </a:p>
          <a:p>
            <a:pPr indent="-6858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Char char="•"/>
            </a:pPr>
            <a:r>
              <a:rPr lang="en-ID"/>
              <a:t>Karakteristik</a:t>
            </a:r>
            <a:r>
              <a:rPr b="0" lang="en-ID"/>
              <a:t> Array</a:t>
            </a:r>
            <a:endParaRPr/>
          </a:p>
          <a:p>
            <a:pPr indent="-6858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Char char="•"/>
            </a:pPr>
            <a:r>
              <a:rPr lang="en-ID"/>
              <a:t>Deklarasi dan inisialisasi</a:t>
            </a:r>
            <a:r>
              <a:rPr b="0" lang="en-ID"/>
              <a:t> Array di C#</a:t>
            </a:r>
            <a:endParaRPr/>
          </a:p>
          <a:p>
            <a:pPr indent="-6858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Char char="•"/>
            </a:pPr>
            <a:r>
              <a:rPr lang="en-ID"/>
              <a:t>Cara memanggil dan modifikasi</a:t>
            </a:r>
            <a:r>
              <a:rPr b="0" lang="en-ID"/>
              <a:t> Array di C#</a:t>
            </a:r>
            <a:endParaRPr/>
          </a:p>
          <a:p>
            <a:pPr indent="-6858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Char char="•"/>
            </a:pPr>
            <a:r>
              <a:rPr lang="en-ID"/>
              <a:t>Kekurangan dan kelebihan</a:t>
            </a:r>
            <a:r>
              <a:rPr b="0" lang="en-ID"/>
              <a:t> Array</a:t>
            </a:r>
            <a:endParaRPr/>
          </a:p>
          <a:p>
            <a:pPr indent="-33655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243" name="Google Shape;243;p20"/>
          <p:cNvSpPr txBox="1"/>
          <p:nvPr>
            <p:ph type="title"/>
          </p:nvPr>
        </p:nvSpPr>
        <p:spPr>
          <a:xfrm>
            <a:off x="1206496" y="2995865"/>
            <a:ext cx="23073230" cy="191302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ID"/>
              <a:t>2. Deklarasi dan Inisialisasi dengan Elemen</a:t>
            </a:r>
            <a:endParaRPr/>
          </a:p>
        </p:txBody>
      </p:sp>
      <p:sp>
        <p:nvSpPr>
          <p:cNvPr id="244" name="Google Shape;244;p20"/>
          <p:cNvSpPr txBox="1"/>
          <p:nvPr>
            <p:ph idx="2" type="body"/>
          </p:nvPr>
        </p:nvSpPr>
        <p:spPr>
          <a:xfrm>
            <a:off x="1320952" y="5973099"/>
            <a:ext cx="22694080" cy="2340722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ourier New"/>
              <a:buNone/>
            </a:pPr>
            <a:r>
              <a:rPr b="0" lang="en-ID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lang="en-ID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&lt;tipe_data&gt;</a:t>
            </a:r>
            <a:r>
              <a:rPr b="0" lang="en-ID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ID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nama_list</a:t>
            </a:r>
            <a:r>
              <a:rPr b="0" lang="en-ID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lang="en-ID"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en-ID"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r>
              <a:rPr b="0" lang="en-ID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&lt;tipe_data&gt;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ourier New"/>
              <a:buNone/>
            </a:pPr>
            <a:r>
              <a:rPr b="0" lang="en-ID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{elemen1, elemen2, elemen3}</a:t>
            </a:r>
            <a:r>
              <a:rPr b="0" lang="en-ID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1372230" y="8517006"/>
            <a:ext cx="205998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400"/>
              <a:buFont typeface="Calibri"/>
              <a:buNone/>
            </a:pPr>
            <a:r>
              <a:rPr b="1" i="0" lang="en-ID" sz="4400" u="none" cap="none" strike="noStrike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Contoh:</a:t>
            </a:r>
            <a:endParaRPr b="0" i="0" sz="4400" u="none" cap="none" strike="noStrike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1413194" y="9771102"/>
            <a:ext cx="22601838" cy="2340721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ourier New"/>
              <a:buNone/>
            </a:pP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nama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ourier New"/>
              <a:buNone/>
            </a:pP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{“Arsyila”, “Bara”, “Cakra”}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253" name="Google Shape;253;p21"/>
          <p:cNvSpPr txBox="1"/>
          <p:nvPr>
            <p:ph type="title"/>
          </p:nvPr>
        </p:nvSpPr>
        <p:spPr>
          <a:xfrm>
            <a:off x="1206496" y="1624261"/>
            <a:ext cx="21971004" cy="191302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600"/>
              <a:buFont typeface="Helvetica Neue"/>
              <a:buNone/>
            </a:pPr>
            <a:r>
              <a:rPr lang="en-ID">
                <a:solidFill>
                  <a:srgbClr val="FF0000"/>
                </a:solidFill>
              </a:rPr>
              <a:t>Metode dan Properti</a:t>
            </a:r>
            <a:r>
              <a:rPr lang="en-ID"/>
              <a:t> List di C#</a:t>
            </a:r>
            <a:endParaRPr/>
          </a:p>
        </p:txBody>
      </p:sp>
      <p:graphicFrame>
        <p:nvGraphicFramePr>
          <p:cNvPr id="254" name="Google Shape;254;p21"/>
          <p:cNvGraphicFramePr/>
          <p:nvPr/>
        </p:nvGraphicFramePr>
        <p:xfrm>
          <a:off x="1332830" y="3520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{5AF0C25F-E209-44BF-A7A0-0DFE33F86898}</a:tableStyleId>
              </a:tblPr>
              <a:tblGrid>
                <a:gridCol w="5317175"/>
                <a:gridCol w="8538125"/>
                <a:gridCol w="8538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400"/>
                        <a:buFont typeface="Helvetica Neue"/>
                        <a:buNone/>
                      </a:pPr>
                      <a:r>
                        <a:rPr lang="en-ID" sz="3400" u="none" cap="none" strike="noStrike"/>
                        <a:t>Metode/Properti</a:t>
                      </a:r>
                      <a:endParaRPr sz="3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400"/>
                        <a:buFont typeface="Helvetica Neue"/>
                        <a:buNone/>
                      </a:pPr>
                      <a:r>
                        <a:rPr lang="en-ID" sz="3400" u="none" cap="none" strike="noStrike"/>
                        <a:t>Fungsi</a:t>
                      </a:r>
                      <a:endParaRPr sz="3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400"/>
                        <a:buFont typeface="Helvetica Neue"/>
                        <a:buNone/>
                      </a:pPr>
                      <a:r>
                        <a:rPr lang="en-ID" sz="3400" u="none" cap="none" strike="noStrike"/>
                        <a:t>Contoh</a:t>
                      </a:r>
                      <a:endParaRPr sz="3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Add(item)</a:t>
                      </a:r>
                      <a:endParaRPr b="0"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b="0" lang="en-ID" sz="3000" u="none" cap="none" strike="noStrike"/>
                        <a:t>Menambahkan elemen ke dalam List</a:t>
                      </a:r>
                      <a:endParaRPr b="0" sz="3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nama.Add("Darrel");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Remove(item)</a:t>
                      </a:r>
                      <a:endParaRPr b="0"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b="0" lang="en-ID" sz="3000" u="none" cap="none" strike="noStrike"/>
                        <a:t>Menghapus elemen tertentu pada List</a:t>
                      </a:r>
                      <a:endParaRPr b="0" sz="3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nama.Remove("Arsyila");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RemoveAt(index)</a:t>
                      </a:r>
                      <a:endParaRPr b="0"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b="0" lang="en-ID" sz="3000" u="none" cap="none" strike="noStrike"/>
                        <a:t>Menghapus elemen berdasarkan indeks</a:t>
                      </a:r>
                      <a:endParaRPr b="0" sz="3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nama.RemoveAt(1);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Clear()</a:t>
                      </a:r>
                      <a:endParaRPr b="0"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b="0" lang="en-ID" sz="3000" u="none" cap="none" strike="noStrike"/>
                        <a:t>Menghapus semua elemen dari List</a:t>
                      </a:r>
                      <a:endParaRPr b="0" sz="3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nama.Clear();</a:t>
                      </a:r>
                      <a:endParaRPr b="0"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Count</a:t>
                      </a:r>
                      <a:endParaRPr b="0"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b="0" lang="en-ID" sz="3000" u="none" cap="none" strike="noStrike"/>
                        <a:t>Mengembalikan jumlah elemen dalam List</a:t>
                      </a:r>
                      <a:endParaRPr b="0" sz="3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Console.WriteLine("Jumlah elemen dalam List:</a:t>
                      </a:r>
                      <a:r>
                        <a:rPr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nama.Count);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Insert(index, item)</a:t>
                      </a:r>
                      <a:endParaRPr b="0"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b="0" lang="en-ID" sz="3000" u="none" cap="none" strike="noStrike"/>
                        <a:t>Menyisipkan elemen pada indeks tertentu</a:t>
                      </a:r>
                      <a:endParaRPr b="0" sz="3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nama.Insert(1, "Fahri");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Contains(item)</a:t>
                      </a:r>
                      <a:endParaRPr b="0"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b="0" lang="en-ID" sz="3000" u="none" cap="none" strike="noStrike"/>
                        <a:t>Mengecek apakah suatu elemen ada dalam List</a:t>
                      </a:r>
                      <a:endParaRPr b="0" sz="3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 ada = nama.Contains("Bara");</a:t>
                      </a:r>
                      <a:endParaRPr b="0"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IndexOf(item)</a:t>
                      </a:r>
                      <a:endParaRPr b="0"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b="0" lang="en-ID" sz="3000" u="none" cap="none" strike="noStrike"/>
                        <a:t>Mengembalikan indeks pertama dari elemen tertentu</a:t>
                      </a:r>
                      <a:endParaRPr b="0" sz="3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index = nama.IndexOf("Cakra");</a:t>
                      </a:r>
                      <a:endParaRPr b="0"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Sort()</a:t>
                      </a:r>
                      <a:endParaRPr b="0"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b="0" lang="en-ID" sz="3000" u="none" cap="none" strike="noStrike"/>
                        <a:t>Mengurutkan elemen dalam List</a:t>
                      </a:r>
                      <a:endParaRPr b="0" sz="3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nama.Sort();</a:t>
                      </a:r>
                      <a:endParaRPr b="0"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b="0"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Reverse()</a:t>
                      </a:r>
                      <a:endParaRPr b="0"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Helvetica Neue"/>
                        <a:buNone/>
                      </a:pPr>
                      <a:r>
                        <a:rPr b="0" lang="en-ID" sz="3000" u="none" cap="none" strike="noStrike"/>
                        <a:t>Membalik urutan elemen dalam List</a:t>
                      </a:r>
                      <a:endParaRPr b="0" sz="3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urier New"/>
                        <a:buNone/>
                      </a:pPr>
                      <a:r>
                        <a:rPr lang="en-ID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nama.Reverse();</a:t>
                      </a:r>
                      <a:endParaRPr b="0"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5" name="Google Shape;255;p21"/>
          <p:cNvSpPr txBox="1"/>
          <p:nvPr/>
        </p:nvSpPr>
        <p:spPr>
          <a:xfrm>
            <a:off x="1332830" y="11844184"/>
            <a:ext cx="22393444" cy="950494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</a:t>
            </a:r>
            <a:r>
              <a:rPr b="0" i="0" lang="en-ID" sz="40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nama</a:t>
            </a: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ID" sz="4000" u="none" cap="none" strike="noStrike">
                <a:solidFill>
                  <a:srgbClr val="00000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</a:t>
            </a:r>
            <a:r>
              <a:rPr b="0" i="0" lang="en-ID" sz="40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r>
              <a:rPr b="0" i="0" lang="en-ID" sz="40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{“Arsyila”, “Bara”, “Cakra”}</a:t>
            </a:r>
            <a:r>
              <a:rPr b="0" i="0" lang="en-ID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256" name="Google Shape;256;p21"/>
          <p:cNvSpPr txBox="1"/>
          <p:nvPr>
            <p:ph idx="2" type="body"/>
          </p:nvPr>
        </p:nvSpPr>
        <p:spPr>
          <a:xfrm>
            <a:off x="1332829" y="10985970"/>
            <a:ext cx="21839513" cy="105764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4400"/>
              <a:buFont typeface="Calibri"/>
              <a:buNone/>
            </a:pPr>
            <a:r>
              <a:rPr b="0" lang="en-ID" sz="4400">
                <a:solidFill>
                  <a:srgbClr val="151515"/>
                </a:solidFill>
                <a:latin typeface="Calibri"/>
                <a:ea typeface="Calibri"/>
                <a:cs typeface="Calibri"/>
                <a:sym typeface="Calibri"/>
              </a:rPr>
              <a:t>Misalnya ada list seperti di bawah ini, maka contoh penggunaannya di tunjukkan dalam tabel.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f33562f6d_4_0"/>
          <p:cNvSpPr txBox="1"/>
          <p:nvPr>
            <p:ph type="title"/>
          </p:nvPr>
        </p:nvSpPr>
        <p:spPr>
          <a:xfrm>
            <a:off x="1206500" y="1079500"/>
            <a:ext cx="21971100" cy="1028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Mencetak Elemen List</a:t>
            </a:r>
            <a:endParaRPr/>
          </a:p>
        </p:txBody>
      </p:sp>
      <p:sp>
        <p:nvSpPr>
          <p:cNvPr id="262" name="Google Shape;262;g31f33562f6d_4_0"/>
          <p:cNvSpPr txBox="1"/>
          <p:nvPr>
            <p:ph idx="2" type="body"/>
          </p:nvPr>
        </p:nvSpPr>
        <p:spPr>
          <a:xfrm>
            <a:off x="1206500" y="2514700"/>
            <a:ext cx="11055600" cy="9990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 fontScale="475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ID">
                <a:latin typeface="Courier New"/>
                <a:ea typeface="Courier New"/>
                <a:cs typeface="Courier New"/>
                <a:sym typeface="Courier New"/>
              </a:rPr>
              <a:t>using System;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ID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using System.Collections.Generic;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ID">
                <a:latin typeface="Courier New"/>
                <a:ea typeface="Courier New"/>
                <a:cs typeface="Courier New"/>
                <a:sym typeface="Courier New"/>
              </a:rPr>
              <a:t>public class ContohList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ID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ID">
                <a:latin typeface="Courier New"/>
                <a:ea typeface="Courier New"/>
                <a:cs typeface="Courier New"/>
                <a:sym typeface="Courier New"/>
              </a:rPr>
              <a:t>    public static void Main(string[] args)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ID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ID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D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List&lt;int&gt; angka = new List&lt;int&gt;();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ID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D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angka.Add(3);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ID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angka.Add(2);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ID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angka.Add(1);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ID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ID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D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foreach (int isi in angka)</a:t>
            </a:r>
            <a:endParaRPr b="1"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ID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1"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ID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Console.WriteLine(isi + " ");</a:t>
            </a:r>
            <a:endParaRPr b="1"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ID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ID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ID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g31f33562f6d_4_0"/>
          <p:cNvSpPr txBox="1"/>
          <p:nvPr>
            <p:ph idx="2" type="body"/>
          </p:nvPr>
        </p:nvSpPr>
        <p:spPr>
          <a:xfrm>
            <a:off x="12916300" y="2514750"/>
            <a:ext cx="10256100" cy="9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3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lang="en-ID" sz="4000">
                <a:latin typeface="Calibri"/>
                <a:ea typeface="Calibri"/>
                <a:cs typeface="Calibri"/>
                <a:sym typeface="Calibri"/>
              </a:rPr>
              <a:t>untuk mencetak List, dapat menggunakan fungsi </a:t>
            </a:r>
            <a:r>
              <a:rPr lang="en-ID" sz="400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foreach (int </a:t>
            </a:r>
            <a:r>
              <a:rPr b="1" lang="en-ID" sz="400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isi</a:t>
            </a:r>
            <a:r>
              <a:rPr lang="en-ID" sz="400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lang="en-ID" sz="400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angka</a:t>
            </a:r>
            <a:r>
              <a:rPr lang="en-ID" sz="400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ID" sz="4000">
                <a:latin typeface="Calibri"/>
                <a:ea typeface="Calibri"/>
                <a:cs typeface="Calibri"/>
                <a:sym typeface="Calibri"/>
              </a:rPr>
              <a:t> dimana: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AutoNum type="arabicPeriod"/>
            </a:pPr>
            <a:r>
              <a:rPr lang="en-ID" sz="4000">
                <a:latin typeface="Courier New"/>
                <a:ea typeface="Courier New"/>
                <a:cs typeface="Courier New"/>
                <a:sym typeface="Courier New"/>
              </a:rPr>
              <a:t>isi</a:t>
            </a:r>
            <a:r>
              <a:rPr lang="en-ID" sz="4000">
                <a:latin typeface="Calibri"/>
                <a:ea typeface="Calibri"/>
                <a:cs typeface="Calibri"/>
                <a:sym typeface="Calibri"/>
              </a:rPr>
              <a:t> adalah variabel yang digunakan untuk </a:t>
            </a:r>
            <a:r>
              <a:rPr b="1" lang="en-ID" sz="4000">
                <a:latin typeface="Calibri"/>
                <a:ea typeface="Calibri"/>
                <a:cs typeface="Calibri"/>
                <a:sym typeface="Calibri"/>
              </a:rPr>
              <a:t>menampung elemen/nilai</a:t>
            </a:r>
            <a:r>
              <a:rPr lang="en-ID" sz="4000">
                <a:latin typeface="Calibri"/>
                <a:ea typeface="Calibri"/>
                <a:cs typeface="Calibri"/>
                <a:sym typeface="Calibri"/>
              </a:rPr>
              <a:t> dari list </a:t>
            </a:r>
            <a:r>
              <a:rPr lang="en-ID" sz="4000">
                <a:latin typeface="Courier New"/>
                <a:ea typeface="Courier New"/>
                <a:cs typeface="Courier New"/>
                <a:sym typeface="Courier New"/>
              </a:rPr>
              <a:t>angka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AutoNum type="arabicPeriod"/>
            </a:pPr>
            <a:r>
              <a:rPr lang="en-ID" sz="4000">
                <a:latin typeface="Courier New"/>
                <a:ea typeface="Courier New"/>
                <a:cs typeface="Courier New"/>
                <a:sym typeface="Courier New"/>
              </a:rPr>
              <a:t>angka</a:t>
            </a:r>
            <a:r>
              <a:rPr lang="en-ID" sz="4000">
                <a:latin typeface="Calibri"/>
                <a:ea typeface="Calibri"/>
                <a:cs typeface="Calibri"/>
                <a:sym typeface="Calibri"/>
              </a:rPr>
              <a:t> adalah </a:t>
            </a:r>
            <a:r>
              <a:rPr b="1" lang="en-ID" sz="4000">
                <a:latin typeface="Calibri"/>
                <a:ea typeface="Calibri"/>
                <a:cs typeface="Calibri"/>
                <a:sym typeface="Calibri"/>
              </a:rPr>
              <a:t>variabel list yang akan di ekstrak</a:t>
            </a:r>
            <a:r>
              <a:rPr lang="en-ID" sz="4000">
                <a:latin typeface="Calibri"/>
                <a:ea typeface="Calibri"/>
                <a:cs typeface="Calibri"/>
                <a:sym typeface="Calibri"/>
              </a:rPr>
              <a:t> elemen/nilainya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270" name="Google Shape;270;p22"/>
          <p:cNvSpPr txBox="1"/>
          <p:nvPr>
            <p:ph type="title"/>
          </p:nvPr>
        </p:nvSpPr>
        <p:spPr>
          <a:xfrm>
            <a:off x="1206496" y="2105526"/>
            <a:ext cx="21971004" cy="255069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ID"/>
              <a:t>Latihan Soal Array:</a:t>
            </a:r>
            <a:endParaRPr/>
          </a:p>
        </p:txBody>
      </p:sp>
      <p:sp>
        <p:nvSpPr>
          <p:cNvPr id="271" name="Google Shape;271;p22"/>
          <p:cNvSpPr txBox="1"/>
          <p:nvPr>
            <p:ph idx="2" type="body"/>
          </p:nvPr>
        </p:nvSpPr>
        <p:spPr>
          <a:xfrm>
            <a:off x="1211657" y="4969042"/>
            <a:ext cx="21960686" cy="707456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9144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rabicPeriod"/>
            </a:pP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Buatlah sebuah program yang mendeklarasikan sebuah array berisi nama-nama hewan dengan 10 elemen.</a:t>
            </a:r>
            <a:endParaRPr/>
          </a:p>
          <a:p>
            <a:pPr indent="-914400" lvl="3" marL="1876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lphaLcPeriod"/>
            </a:pP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Tampilkan elemen-elemen array tersebut menggunakan </a:t>
            </a:r>
            <a:r>
              <a:rPr b="0" i="1" lang="en-ID">
                <a:latin typeface="Calibri"/>
                <a:ea typeface="Calibri"/>
                <a:cs typeface="Calibri"/>
                <a:sym typeface="Calibri"/>
              </a:rPr>
              <a:t>looping for</a:t>
            </a: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914400" lvl="3" marL="1876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5500"/>
              <a:buFont typeface="Helvetica Neue"/>
              <a:buAutoNum type="alphaLcPeriod"/>
            </a:pPr>
            <a:r>
              <a:rPr b="0" lang="en-ID">
                <a:solidFill>
                  <a:srgbClr val="151515"/>
                </a:solidFill>
                <a:latin typeface="Calibri"/>
                <a:ea typeface="Calibri"/>
                <a:cs typeface="Calibri"/>
                <a:sym typeface="Calibri"/>
              </a:rPr>
              <a:t>Mencari suatu nilai, misalnya Apakah hewan “Gajah” ada dalam array tersebut. Jika ada, tampilkan pesan “Hewan Gajah ditemukan”. Jika tidak ada, tampilkan “Hewan Gajah tidak ditemukan”</a:t>
            </a: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9144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rabicPeriod"/>
            </a:pP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Buatlah contoh program array 2 dimensi dan jelaskan cara kerjanya.</a:t>
            </a:r>
            <a:endParaRPr/>
          </a:p>
          <a:p>
            <a:pPr indent="-9144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rabicPeriod"/>
            </a:pP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Buatlah contoh program array 3 dimensi dan jelaskan cara kerjanya.</a:t>
            </a:r>
            <a:endParaRPr/>
          </a:p>
          <a:p>
            <a:pPr indent="-565150" lvl="3" marL="1876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0">
              <a:solidFill>
                <a:srgbClr val="1515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150" lvl="3" marL="1876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0">
              <a:solidFill>
                <a:srgbClr val="1515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278" name="Google Shape;278;p23"/>
          <p:cNvSpPr txBox="1"/>
          <p:nvPr>
            <p:ph type="title"/>
          </p:nvPr>
        </p:nvSpPr>
        <p:spPr>
          <a:xfrm>
            <a:off x="1206496" y="2105526"/>
            <a:ext cx="21971004" cy="255069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ID"/>
              <a:t>Latihan Soal List:</a:t>
            </a:r>
            <a:endParaRPr/>
          </a:p>
        </p:txBody>
      </p:sp>
      <p:sp>
        <p:nvSpPr>
          <p:cNvPr id="279" name="Google Shape;279;p23"/>
          <p:cNvSpPr txBox="1"/>
          <p:nvPr>
            <p:ph idx="2" type="body"/>
          </p:nvPr>
        </p:nvSpPr>
        <p:spPr>
          <a:xfrm>
            <a:off x="1211657" y="4969042"/>
            <a:ext cx="21960686" cy="707456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-9144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rabicPeriod"/>
            </a:pP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Buatlah sebuah program yang mendeklarasikan sebuah List&lt;int&gt; dengan beberapa angka acak. Program tersebut harus menghapus angka pertama yang ada dalam List dan menambah angka baru ke dalam List. Setelah itu, tampilkan semua elemen dalam List menggunakan perulangan </a:t>
            </a:r>
            <a:r>
              <a:rPr b="0" i="1" lang="en-ID"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9144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rabicPeriod"/>
            </a:pP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Buatlah sebuah program yang mendeklarasikan List&lt;string&gt; berisi nama-nama mahasiswa. Program tersebut harus mengecek apakah nama "Bara" ada dalam List. Jika ada, tampilkan pesan "Bara adalah mahasiswa yang terdaftar". Jika tidak ada, tampilkan pesan "Bara tidak terdaftar".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idx="1" type="body"/>
          </p:nvPr>
        </p:nvSpPr>
        <p:spPr>
          <a:xfrm>
            <a:off x="5666874" y="4920843"/>
            <a:ext cx="17510626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ID"/>
              <a:t>Terimakasih</a:t>
            </a:r>
            <a:endParaRPr/>
          </a:p>
        </p:txBody>
      </p:sp>
      <p:pic>
        <p:nvPicPr>
          <p:cNvPr descr="Image" id="285" name="Google Shape;2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484" y="3971534"/>
            <a:ext cx="5147284" cy="5147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1804736" y="2574992"/>
            <a:ext cx="21372763" cy="152777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ID"/>
              <a:t>Outline 2:</a:t>
            </a:r>
            <a:endParaRPr/>
          </a:p>
        </p:txBody>
      </p:sp>
      <p:sp>
        <p:nvSpPr>
          <p:cNvPr id="85" name="Google Shape;85;p3"/>
          <p:cNvSpPr txBox="1"/>
          <p:nvPr>
            <p:ph idx="2" type="body"/>
          </p:nvPr>
        </p:nvSpPr>
        <p:spPr>
          <a:xfrm>
            <a:off x="1804737" y="4102768"/>
            <a:ext cx="21367606" cy="794084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858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Char char="•"/>
            </a:pPr>
            <a:r>
              <a:rPr b="0" lang="en-ID"/>
              <a:t>Apa itu </a:t>
            </a:r>
            <a:r>
              <a:rPr lang="en-ID"/>
              <a:t>List</a:t>
            </a:r>
            <a:r>
              <a:rPr b="0" lang="en-ID"/>
              <a:t>?</a:t>
            </a:r>
            <a:endParaRPr/>
          </a:p>
          <a:p>
            <a:pPr indent="-6858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Char char="•"/>
            </a:pPr>
            <a:r>
              <a:rPr lang="en-ID"/>
              <a:t>Karakteristik</a:t>
            </a:r>
            <a:r>
              <a:rPr b="0" lang="en-ID"/>
              <a:t> List</a:t>
            </a:r>
            <a:endParaRPr/>
          </a:p>
          <a:p>
            <a:pPr indent="-6858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Char char="•"/>
            </a:pPr>
            <a:r>
              <a:rPr lang="en-ID"/>
              <a:t>Deklarasi dan inisialisasi</a:t>
            </a:r>
            <a:r>
              <a:rPr b="0" lang="en-ID"/>
              <a:t> List di C#</a:t>
            </a:r>
            <a:endParaRPr/>
          </a:p>
          <a:p>
            <a:pPr indent="-6858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Char char="•"/>
            </a:pPr>
            <a:r>
              <a:rPr lang="en-ID"/>
              <a:t>Metode/properti</a:t>
            </a:r>
            <a:r>
              <a:rPr b="0" lang="en-ID"/>
              <a:t> List di C#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92" name="Google Shape;92;p4"/>
          <p:cNvSpPr txBox="1"/>
          <p:nvPr>
            <p:ph type="title"/>
          </p:nvPr>
        </p:nvSpPr>
        <p:spPr>
          <a:xfrm>
            <a:off x="2371324" y="6492810"/>
            <a:ext cx="19387452" cy="152777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Helvetica Neue"/>
              <a:buNone/>
            </a:pPr>
            <a:r>
              <a:rPr lang="en-ID" sz="14000"/>
              <a:t>Array</a:t>
            </a:r>
            <a:endParaRPr sz="1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98" name="Google Shape;98;p5"/>
          <p:cNvSpPr txBox="1"/>
          <p:nvPr>
            <p:ph type="title"/>
          </p:nvPr>
        </p:nvSpPr>
        <p:spPr>
          <a:xfrm>
            <a:off x="1206496" y="2574992"/>
            <a:ext cx="21971004" cy="175637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ID"/>
              <a:t>Apa itu </a:t>
            </a:r>
            <a:r>
              <a:rPr i="1" lang="en-ID">
                <a:solidFill>
                  <a:srgbClr val="FF0000"/>
                </a:solidFill>
              </a:rPr>
              <a:t>Array</a:t>
            </a:r>
            <a:r>
              <a:rPr lang="en-ID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9" name="Google Shape;99;p5"/>
          <p:cNvSpPr txBox="1"/>
          <p:nvPr>
            <p:ph idx="2" type="body"/>
          </p:nvPr>
        </p:nvSpPr>
        <p:spPr>
          <a:xfrm>
            <a:off x="1201339" y="4559969"/>
            <a:ext cx="21971004" cy="29357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alibri"/>
              <a:buNone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 adalah struktur data yang digunakan untuk menyimpan sekumpulan elemen secara berurutan dengan tipe data sama. Array dapat diakses menggunakan indeks.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1007743" y="10254122"/>
            <a:ext cx="2857502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graphicFrame>
        <p:nvGraphicFramePr>
          <p:cNvPr id="101" name="Google Shape;101;p5"/>
          <p:cNvGraphicFramePr/>
          <p:nvPr/>
        </p:nvGraphicFramePr>
        <p:xfrm>
          <a:off x="4996214" y="102223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{97FBC364-58FA-4AB9-A63D-015DE54BCDFA}</a:tableStyleId>
              </a:tblPr>
              <a:tblGrid>
                <a:gridCol w="3251200"/>
                <a:gridCol w="3251200"/>
                <a:gridCol w="3251200"/>
                <a:gridCol w="3251200"/>
                <a:gridCol w="325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F2F"/>
                        </a:buClr>
                        <a:buSzPts val="4800"/>
                        <a:buFont typeface="Helvetica Neue"/>
                        <a:buNone/>
                      </a:pPr>
                      <a:r>
                        <a:rPr b="1" lang="en-ID" sz="4800" u="none" cap="none" strike="noStrike">
                          <a:solidFill>
                            <a:srgbClr val="2F2F2F"/>
                          </a:solidFill>
                        </a:rPr>
                        <a:t>data 1</a:t>
                      </a:r>
                      <a:endParaRPr b="1" sz="4800" u="none" cap="none" strike="noStrike">
                        <a:solidFill>
                          <a:srgbClr val="2F2F2F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F2F"/>
                        </a:buClr>
                        <a:buSzPts val="4800"/>
                        <a:buFont typeface="Helvetica Neue"/>
                        <a:buNone/>
                      </a:pPr>
                      <a:r>
                        <a:rPr b="1" lang="en-ID" sz="4800" u="none" cap="none" strike="noStrike">
                          <a:solidFill>
                            <a:srgbClr val="2F2F2F"/>
                          </a:solidFill>
                        </a:rPr>
                        <a:t>data 2</a:t>
                      </a:r>
                      <a:endParaRPr b="1" sz="4800" u="none" cap="none" strike="noStrike">
                        <a:solidFill>
                          <a:srgbClr val="2F2F2F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F2F"/>
                        </a:buClr>
                        <a:buSzPts val="4800"/>
                        <a:buFont typeface="Helvetica Neue"/>
                        <a:buNone/>
                      </a:pPr>
                      <a:r>
                        <a:rPr b="1" lang="en-ID" sz="4800" u="none" cap="none" strike="noStrike">
                          <a:solidFill>
                            <a:srgbClr val="2F2F2F"/>
                          </a:solidFill>
                        </a:rPr>
                        <a:t>data 3</a:t>
                      </a:r>
                      <a:endParaRPr b="1" sz="4800" u="none" cap="none" strike="noStrike">
                        <a:solidFill>
                          <a:srgbClr val="2F2F2F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F2F"/>
                        </a:buClr>
                        <a:buSzPts val="4800"/>
                        <a:buFont typeface="Helvetica Neue"/>
                        <a:buNone/>
                      </a:pPr>
                      <a:r>
                        <a:rPr b="1" lang="en-ID" sz="4800" u="none" cap="none" strike="noStrike">
                          <a:solidFill>
                            <a:srgbClr val="2F2F2F"/>
                          </a:solidFill>
                        </a:rPr>
                        <a:t>….</a:t>
                      </a:r>
                      <a:endParaRPr b="1" sz="4800" u="none" cap="none" strike="noStrike">
                        <a:solidFill>
                          <a:srgbClr val="2F2F2F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F2F"/>
                        </a:buClr>
                        <a:buSzPts val="4800"/>
                        <a:buFont typeface="Helvetica Neue"/>
                        <a:buNone/>
                      </a:pPr>
                      <a:r>
                        <a:rPr b="1" lang="en-ID" sz="4800" u="none" cap="none" strike="noStrike">
                          <a:solidFill>
                            <a:srgbClr val="2F2F2F"/>
                          </a:solidFill>
                        </a:rPr>
                        <a:t>data n</a:t>
                      </a:r>
                      <a:endParaRPr b="1" sz="4800" u="none" cap="none" strike="noStrike">
                        <a:solidFill>
                          <a:srgbClr val="2F2F2F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5"/>
          <p:cNvSpPr txBox="1"/>
          <p:nvPr/>
        </p:nvSpPr>
        <p:spPr>
          <a:xfrm>
            <a:off x="1007743" y="11453836"/>
            <a:ext cx="2857502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Indeks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3" name="Google Shape;103;p5"/>
          <p:cNvGraphicFramePr/>
          <p:nvPr/>
        </p:nvGraphicFramePr>
        <p:xfrm>
          <a:off x="4996214" y="11401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{97FBC364-58FA-4AB9-A63D-015DE54BCDFA}</a:tableStyleId>
              </a:tblPr>
              <a:tblGrid>
                <a:gridCol w="3251200"/>
                <a:gridCol w="3251200"/>
                <a:gridCol w="3251200"/>
                <a:gridCol w="3251200"/>
                <a:gridCol w="325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F2F"/>
                        </a:buClr>
                        <a:buSzPts val="4000"/>
                        <a:buFont typeface="Helvetica Neue"/>
                        <a:buNone/>
                      </a:pPr>
                      <a:r>
                        <a:rPr b="0" lang="en-ID" sz="4000" u="none" cap="none" strike="noStrike">
                          <a:solidFill>
                            <a:srgbClr val="2F2F2F"/>
                          </a:solidFill>
                        </a:rPr>
                        <a:t>0</a:t>
                      </a:r>
                      <a:endParaRPr b="0" sz="4000" u="none" cap="none" strike="noStrike">
                        <a:solidFill>
                          <a:srgbClr val="2F2F2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F2F"/>
                        </a:buClr>
                        <a:buSzPts val="4000"/>
                        <a:buFont typeface="Helvetica Neue"/>
                        <a:buNone/>
                      </a:pPr>
                      <a:r>
                        <a:rPr b="0" lang="en-ID" sz="4000" u="none" cap="none" strike="noStrike">
                          <a:solidFill>
                            <a:srgbClr val="2F2F2F"/>
                          </a:solidFill>
                        </a:rPr>
                        <a:t>1</a:t>
                      </a:r>
                      <a:endParaRPr b="0" sz="4000" u="none" cap="none" strike="noStrike">
                        <a:solidFill>
                          <a:srgbClr val="2F2F2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F2F"/>
                        </a:buClr>
                        <a:buSzPts val="4000"/>
                        <a:buFont typeface="Helvetica Neue"/>
                        <a:buNone/>
                      </a:pPr>
                      <a:r>
                        <a:rPr b="0" lang="en-ID" sz="4000" u="none" cap="none" strike="noStrike">
                          <a:solidFill>
                            <a:srgbClr val="2F2F2F"/>
                          </a:solidFill>
                        </a:rPr>
                        <a:t>2</a:t>
                      </a:r>
                      <a:endParaRPr b="0" sz="4000" u="none" cap="none" strike="noStrike">
                        <a:solidFill>
                          <a:srgbClr val="2F2F2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F2F"/>
                        </a:buClr>
                        <a:buSzPts val="4000"/>
                        <a:buFont typeface="Helvetica Neue"/>
                        <a:buNone/>
                      </a:pPr>
                      <a:r>
                        <a:rPr b="0" lang="en-ID" sz="4000" u="none" cap="none" strike="noStrike">
                          <a:solidFill>
                            <a:srgbClr val="2F2F2F"/>
                          </a:solidFill>
                        </a:rPr>
                        <a:t>….</a:t>
                      </a:r>
                      <a:endParaRPr b="0" sz="4000" u="none" cap="none" strike="noStrike">
                        <a:solidFill>
                          <a:srgbClr val="2F2F2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F2F"/>
                        </a:buClr>
                        <a:buSzPts val="4000"/>
                        <a:buFont typeface="Helvetica Neue"/>
                        <a:buNone/>
                      </a:pPr>
                      <a:r>
                        <a:rPr b="0" lang="en-ID" sz="4000" u="none" cap="none" strike="noStrike">
                          <a:solidFill>
                            <a:srgbClr val="2F2F2F"/>
                          </a:solidFill>
                        </a:rPr>
                        <a:t>n</a:t>
                      </a:r>
                      <a:endParaRPr b="0" sz="4000" u="none" cap="none" strike="noStrike">
                        <a:solidFill>
                          <a:srgbClr val="2F2F2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Google Shape;104;p5"/>
          <p:cNvGraphicFramePr/>
          <p:nvPr/>
        </p:nvGraphicFramePr>
        <p:xfrm>
          <a:off x="4996214" y="86285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{97FBC364-58FA-4AB9-A63D-015DE54BCDFA}</a:tableStyleId>
              </a:tblPr>
              <a:tblGrid>
                <a:gridCol w="3251200"/>
                <a:gridCol w="3251200"/>
                <a:gridCol w="3251200"/>
                <a:gridCol w="3251200"/>
                <a:gridCol w="325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F2F"/>
                        </a:buClr>
                        <a:buSzPts val="4000"/>
                        <a:buFont typeface="Helvetica Neue"/>
                        <a:buNone/>
                      </a:pPr>
                      <a:r>
                        <a:rPr b="0" lang="en-ID" sz="4000" u="none" cap="none" strike="noStrike">
                          <a:solidFill>
                            <a:srgbClr val="2F2F2F"/>
                          </a:solidFill>
                        </a:rPr>
                        <a:t>elemen 1</a:t>
                      </a:r>
                      <a:endParaRPr b="0" sz="4000" u="none" cap="none" strike="noStrike">
                        <a:solidFill>
                          <a:srgbClr val="2F2F2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F2F"/>
                        </a:buClr>
                        <a:buSzPts val="4000"/>
                        <a:buFont typeface="Helvetica Neue"/>
                        <a:buNone/>
                      </a:pPr>
                      <a:r>
                        <a:rPr b="0" lang="en-ID" sz="4000" u="none" cap="none" strike="noStrike">
                          <a:solidFill>
                            <a:srgbClr val="2F2F2F"/>
                          </a:solidFill>
                        </a:rPr>
                        <a:t>elemen 2</a:t>
                      </a:r>
                      <a:endParaRPr b="0" sz="4000" u="none" cap="none" strike="noStrike">
                        <a:solidFill>
                          <a:srgbClr val="2F2F2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F2F"/>
                        </a:buClr>
                        <a:buSzPts val="4000"/>
                        <a:buFont typeface="Helvetica Neue"/>
                        <a:buNone/>
                      </a:pPr>
                      <a:r>
                        <a:rPr b="0" lang="en-ID" sz="4000" u="none" cap="none" strike="noStrike">
                          <a:solidFill>
                            <a:srgbClr val="2F2F2F"/>
                          </a:solidFill>
                        </a:rPr>
                        <a:t>elemen 3</a:t>
                      </a:r>
                      <a:endParaRPr b="0" sz="4000" u="none" cap="none" strike="noStrike">
                        <a:solidFill>
                          <a:srgbClr val="2F2F2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F2F"/>
                        </a:buClr>
                        <a:buSzPts val="4000"/>
                        <a:buFont typeface="Helvetica Neue"/>
                        <a:buNone/>
                      </a:pPr>
                      <a:r>
                        <a:rPr b="0" lang="en-ID" sz="4000" u="none" cap="none" strike="noStrike">
                          <a:solidFill>
                            <a:srgbClr val="2F2F2F"/>
                          </a:solidFill>
                        </a:rPr>
                        <a:t>elemen….</a:t>
                      </a:r>
                      <a:endParaRPr b="0" sz="4000" u="none" cap="none" strike="noStrike">
                        <a:solidFill>
                          <a:srgbClr val="2F2F2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2F2F"/>
                        </a:buClr>
                        <a:buSzPts val="4000"/>
                        <a:buFont typeface="Helvetica Neue"/>
                        <a:buNone/>
                      </a:pPr>
                      <a:r>
                        <a:rPr b="0" lang="en-ID" sz="4000" u="none" cap="none" strike="noStrike">
                          <a:solidFill>
                            <a:srgbClr val="2F2F2F"/>
                          </a:solidFill>
                        </a:rPr>
                        <a:t>elemen n</a:t>
                      </a:r>
                      <a:endParaRPr b="0" sz="4000" u="none" cap="none" strike="noStrike">
                        <a:solidFill>
                          <a:srgbClr val="2F2F2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5"/>
          <p:cNvSpPr/>
          <p:nvPr/>
        </p:nvSpPr>
        <p:spPr>
          <a:xfrm>
            <a:off x="4295274" y="8217575"/>
            <a:ext cx="17999242" cy="460809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dash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12975154" y="7312796"/>
            <a:ext cx="2857502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0" i="0" lang="en-ID" sz="40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Array</a:t>
            </a:r>
            <a:endParaRPr/>
          </a:p>
        </p:txBody>
      </p:sp>
      <p:cxnSp>
        <p:nvCxnSpPr>
          <p:cNvPr id="107" name="Google Shape;107;p5"/>
          <p:cNvCxnSpPr/>
          <p:nvPr/>
        </p:nvCxnSpPr>
        <p:spPr>
          <a:xfrm>
            <a:off x="2629000" y="10665602"/>
            <a:ext cx="1428751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8" name="Google Shape;108;p5"/>
          <p:cNvCxnSpPr/>
          <p:nvPr/>
        </p:nvCxnSpPr>
        <p:spPr>
          <a:xfrm>
            <a:off x="2629000" y="11865316"/>
            <a:ext cx="1428751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" name="Google Shape;109;p5"/>
          <p:cNvCxnSpPr/>
          <p:nvPr/>
        </p:nvCxnSpPr>
        <p:spPr>
          <a:xfrm>
            <a:off x="6424863" y="9329567"/>
            <a:ext cx="0" cy="752896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0" name="Google Shape;110;p5"/>
          <p:cNvCxnSpPr/>
          <p:nvPr/>
        </p:nvCxnSpPr>
        <p:spPr>
          <a:xfrm>
            <a:off x="9657341" y="9329567"/>
            <a:ext cx="0" cy="752896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1" name="Google Shape;111;p5"/>
          <p:cNvCxnSpPr/>
          <p:nvPr/>
        </p:nvCxnSpPr>
        <p:spPr>
          <a:xfrm>
            <a:off x="12883580" y="9329567"/>
            <a:ext cx="0" cy="752896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2" name="Google Shape;112;p5"/>
          <p:cNvCxnSpPr/>
          <p:nvPr/>
        </p:nvCxnSpPr>
        <p:spPr>
          <a:xfrm>
            <a:off x="16250651" y="9329567"/>
            <a:ext cx="0" cy="752896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3" name="Google Shape;113;p5"/>
          <p:cNvCxnSpPr/>
          <p:nvPr/>
        </p:nvCxnSpPr>
        <p:spPr>
          <a:xfrm>
            <a:off x="19583399" y="9329567"/>
            <a:ext cx="0" cy="752896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20" name="Google Shape;120;p6"/>
          <p:cNvSpPr txBox="1"/>
          <p:nvPr>
            <p:ph type="title"/>
          </p:nvPr>
        </p:nvSpPr>
        <p:spPr>
          <a:xfrm>
            <a:off x="1206496" y="2574992"/>
            <a:ext cx="21971004" cy="208122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ID"/>
              <a:t>Karakteristik </a:t>
            </a:r>
            <a:r>
              <a:rPr lang="en-ID">
                <a:solidFill>
                  <a:srgbClr val="FF0000"/>
                </a:solidFill>
              </a:rPr>
              <a:t>Array</a:t>
            </a:r>
            <a:endParaRPr/>
          </a:p>
        </p:txBody>
      </p:sp>
      <p:sp>
        <p:nvSpPr>
          <p:cNvPr id="121" name="Google Shape;121;p6"/>
          <p:cNvSpPr txBox="1"/>
          <p:nvPr>
            <p:ph idx="2" type="body"/>
          </p:nvPr>
        </p:nvSpPr>
        <p:spPr>
          <a:xfrm>
            <a:off x="1211657" y="4969042"/>
            <a:ext cx="21960686" cy="797693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9144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rabicPeriod"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Tipe data sama</a:t>
            </a: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: semua elemen dalam array harus memiliki tipe data yang sama (misalnya: int, string, double, dll). </a:t>
            </a:r>
            <a:endParaRPr/>
          </a:p>
          <a:p>
            <a:pPr indent="-9144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rabicPeriod"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Indeks dimulai dari 0</a:t>
            </a: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: elemen pertama memiliki indeks 0, elemen kedua memiliki indeks 1, dst.</a:t>
            </a:r>
            <a:endParaRPr/>
          </a:p>
          <a:p>
            <a:pPr indent="-9144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rabicPeriod"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Ukuran tetap</a:t>
            </a: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: setelah array di deklarasikan dengan ukuran tertentu, ukurannya tidak bisa diubah.</a:t>
            </a:r>
            <a:endParaRPr/>
          </a:p>
          <a:p>
            <a:pPr indent="-9144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AutoNum type="arabicPeriod"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Panjang array</a:t>
            </a: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: Panjang array dapat diakses menggunakan property </a:t>
            </a:r>
            <a:r>
              <a:rPr b="0" lang="en-ID"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.Length</a:t>
            </a:r>
            <a:r>
              <a:rPr b="0" lang="en-ID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28" name="Google Shape;128;p7"/>
          <p:cNvSpPr txBox="1"/>
          <p:nvPr>
            <p:ph type="title"/>
          </p:nvPr>
        </p:nvSpPr>
        <p:spPr>
          <a:xfrm>
            <a:off x="2371324" y="6492810"/>
            <a:ext cx="19387452" cy="152777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Helvetica Neue"/>
              <a:buNone/>
            </a:pPr>
            <a:r>
              <a:rPr lang="en-ID">
                <a:solidFill>
                  <a:srgbClr val="FF0000"/>
                </a:solidFill>
              </a:rPr>
              <a:t>Deklarasi dan Inisialisasi </a:t>
            </a:r>
            <a:r>
              <a:rPr lang="en-ID"/>
              <a:t>Array pada Bahasa Pemrograman C#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35" name="Google Shape;135;p8"/>
          <p:cNvSpPr txBox="1"/>
          <p:nvPr>
            <p:ph type="title"/>
          </p:nvPr>
        </p:nvSpPr>
        <p:spPr>
          <a:xfrm>
            <a:off x="1206496" y="1780674"/>
            <a:ext cx="21971004" cy="191302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ID"/>
              <a:t>1. Deklarasi Array Kosong</a:t>
            </a:r>
            <a:endParaRPr/>
          </a:p>
        </p:txBody>
      </p:sp>
      <p:sp>
        <p:nvSpPr>
          <p:cNvPr id="136" name="Google Shape;136;p8"/>
          <p:cNvSpPr txBox="1"/>
          <p:nvPr>
            <p:ph idx="2" type="body"/>
          </p:nvPr>
        </p:nvSpPr>
        <p:spPr>
          <a:xfrm>
            <a:off x="1320952" y="4565406"/>
            <a:ext cx="22063243" cy="1402258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 fontScale="850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0" lang="en-ID" sz="6000">
                <a:latin typeface="Courier New"/>
                <a:ea typeface="Courier New"/>
                <a:cs typeface="Courier New"/>
                <a:sym typeface="Courier New"/>
              </a:rPr>
              <a:t>&lt;tipe_data&gt; </a:t>
            </a:r>
            <a:r>
              <a:rPr b="0" lang="en-ID" sz="60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lang="en-ID" sz="6000"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0" lang="en-ID" sz="60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nama_array</a:t>
            </a:r>
            <a:r>
              <a:rPr b="0" lang="en-ID" sz="6000"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b="0" lang="en-ID" sz="60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en-ID" sz="6000">
                <a:latin typeface="Courier New"/>
                <a:ea typeface="Courier New"/>
                <a:cs typeface="Courier New"/>
                <a:sym typeface="Courier New"/>
              </a:rPr>
              <a:t> tipe_data</a:t>
            </a:r>
            <a:r>
              <a:rPr b="0" lang="en-ID" sz="6000"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[ukuran]</a:t>
            </a:r>
            <a:r>
              <a:rPr b="0" lang="en-ID" sz="6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1372230" y="9587820"/>
            <a:ext cx="205998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400"/>
              <a:buFont typeface="Calibri"/>
              <a:buNone/>
            </a:pPr>
            <a:r>
              <a:rPr b="1" i="0" lang="en-ID" sz="4400" u="none" cap="none" strike="noStrike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Contoh:</a:t>
            </a:r>
            <a:endParaRPr b="0" i="0" sz="4400" u="none" cap="none" strike="noStrike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1413194" y="10456905"/>
            <a:ext cx="21971001" cy="1402258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ourier New"/>
              <a:buNone/>
            </a:pP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angka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[6]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39" name="Google Shape;139;p8"/>
          <p:cNvSpPr txBox="1"/>
          <p:nvPr/>
        </p:nvSpPr>
        <p:spPr>
          <a:xfrm>
            <a:off x="1372230" y="6990368"/>
            <a:ext cx="21960686" cy="178067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77500" lnSpcReduction="20000"/>
          </a:bodyPr>
          <a:lstStyle/>
          <a:p>
            <a:pPr indent="-914431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Helvetica Neue"/>
              <a:buAutoNum type="arabicPeriod"/>
            </a:pPr>
            <a:r>
              <a:rPr b="1" i="0" lang="en-ID" sz="5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Tipe_data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Tipe data elemen dalam array.</a:t>
            </a:r>
            <a:endParaRPr/>
          </a:p>
          <a:p>
            <a:pPr indent="-914431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Helvetica Neue"/>
              <a:buAutoNum type="arabicPeriod"/>
            </a:pPr>
            <a:r>
              <a:rPr b="1" i="0" lang="en-ID" sz="5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Nama_array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Nama variable array.</a:t>
            </a:r>
            <a:endParaRPr/>
          </a:p>
          <a:p>
            <a:pPr indent="-914431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Helvetica Neue"/>
              <a:buAutoNum type="arabicPeriod"/>
            </a:pPr>
            <a:r>
              <a:rPr b="1" i="0" lang="en-ID" sz="5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Ukuran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Jumlah elemen yang bisa disimpan dalam array.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 txBox="1"/>
          <p:nvPr>
            <p:ph idx="12" type="sldNum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206496" y="3076074"/>
            <a:ext cx="230733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ID"/>
              <a:t>2. Deklarasi dan Inisialisasi Langsung</a:t>
            </a:r>
            <a:endParaRPr/>
          </a:p>
        </p:txBody>
      </p:sp>
      <p:sp>
        <p:nvSpPr>
          <p:cNvPr id="147" name="Google Shape;147;p9"/>
          <p:cNvSpPr txBox="1"/>
          <p:nvPr/>
        </p:nvSpPr>
        <p:spPr>
          <a:xfrm>
            <a:off x="1372230" y="7490313"/>
            <a:ext cx="2059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400"/>
              <a:buFont typeface="Calibri"/>
              <a:buNone/>
            </a:pPr>
            <a:r>
              <a:rPr b="1" i="0" lang="en-ID" sz="4400" u="none" cap="none" strike="noStrike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Contoh:</a:t>
            </a:r>
            <a:endParaRPr b="0" i="0" sz="4400" u="none" cap="none" strike="noStrike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1413194" y="8896810"/>
            <a:ext cx="21971100" cy="1402200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ourier New"/>
              <a:buNone/>
            </a:pP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nama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ID" sz="5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{“Arsyila”, “Bara”, “Cakra”}</a:t>
            </a:r>
            <a:r>
              <a:rPr b="0" i="0" lang="en-ID" sz="5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1320952" y="5632206"/>
            <a:ext cx="22694100" cy="1402200"/>
          </a:xfrm>
          <a:prstGeom prst="rect">
            <a:avLst/>
          </a:prstGeom>
          <a:noFill/>
          <a:ln cap="flat" cmpd="sng" w="28575">
            <a:solidFill>
              <a:srgbClr val="2F2F2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 fontScale="85000" lnSpcReduction="1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rPr b="0" i="0" lang="en-ID" sz="6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&lt;tipe_data&gt; </a:t>
            </a:r>
            <a:r>
              <a:rPr b="0" i="0" lang="en-ID" sz="60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i="0" lang="en-ID" sz="6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0" i="0" lang="en-ID" sz="60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nama_array</a:t>
            </a:r>
            <a:r>
              <a:rPr b="0" i="0" lang="en-ID" sz="6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= </a:t>
            </a:r>
            <a:r>
              <a:rPr b="0" i="0" lang="en-ID" sz="60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{elemen1, elemen2, elemen3}</a:t>
            </a:r>
            <a:r>
              <a:rPr b="0" i="0" lang="en-ID" sz="6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6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