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x="18288000" cy="10287000"/>
  <p:notesSz cx="6858000" cy="9144000"/>
  <p:embeddedFontLst>
    <p:embeddedFont>
      <p:font typeface="DM Sans Bold" charset="1" panose="00000000000000000000"/>
      <p:regular r:id="rId42"/>
    </p:embeddedFont>
    <p:embeddedFont>
      <p:font typeface="Open Sans Bold" charset="1" panose="020B0806030504020204"/>
      <p:regular r:id="rId43"/>
    </p:embeddedFont>
    <p:embeddedFont>
      <p:font typeface="DM Sans" charset="1" panose="00000000000000000000"/>
      <p:regular r:id="rId44"/>
    </p:embeddedFont>
    <p:embeddedFont>
      <p:font typeface="DM Sans Bold Italics" charset="1" panose="00000000000000000000"/>
      <p:regular r:id="rId45"/>
    </p:embeddedFont>
    <p:embeddedFont>
      <p:font typeface="DM Sans Italics" charset="1" panose="0000000000000000000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4.png" Type="http://schemas.openxmlformats.org/officeDocument/2006/relationships/image"/><Relationship Id="rId4" Target="../media/image45.png" Type="http://schemas.openxmlformats.org/officeDocument/2006/relationships/image"/><Relationship Id="rId5" Target="../media/image46.png" Type="http://schemas.openxmlformats.org/officeDocument/2006/relationships/image"/><Relationship Id="rId6" Target="../media/image29.png" Type="http://schemas.openxmlformats.org/officeDocument/2006/relationships/image"/><Relationship Id="rId7" Target="../media/image3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2.png" Type="http://schemas.openxmlformats.org/officeDocument/2006/relationships/image"/><Relationship Id="rId14" Target="../media/image23.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47.png" Type="http://schemas.openxmlformats.org/officeDocument/2006/relationships/image"/><Relationship Id="rId18" Target="../media/image29.png" Type="http://schemas.openxmlformats.org/officeDocument/2006/relationships/image"/><Relationship Id="rId19" Target="../media/image3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2.png" Type="http://schemas.openxmlformats.org/officeDocument/2006/relationships/image"/><Relationship Id="rId14" Target="../media/image23.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48.png" Type="http://schemas.openxmlformats.org/officeDocument/2006/relationships/image"/><Relationship Id="rId18" Target="../media/image29.png" Type="http://schemas.openxmlformats.org/officeDocument/2006/relationships/image"/><Relationship Id="rId19" Target="../media/image30.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2.png" Type="http://schemas.openxmlformats.org/officeDocument/2006/relationships/image"/><Relationship Id="rId14" Target="../media/image23.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49.png" Type="http://schemas.openxmlformats.org/officeDocument/2006/relationships/image"/><Relationship Id="rId18" Target="../media/image30.png" Type="http://schemas.openxmlformats.org/officeDocument/2006/relationships/image"/><Relationship Id="rId19" Target="../media/image29.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50.png" Type="http://schemas.openxmlformats.org/officeDocument/2006/relationships/image"/><Relationship Id="rId8" Target="../media/image30.png" Type="http://schemas.openxmlformats.org/officeDocument/2006/relationships/image"/><Relationship Id="rId9" Target="../media/image2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2.png" Type="http://schemas.openxmlformats.org/officeDocument/2006/relationships/image"/><Relationship Id="rId14" Target="../media/image23.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51.png" Type="http://schemas.openxmlformats.org/officeDocument/2006/relationships/image"/><Relationship Id="rId18" Target="../media/image30.png" Type="http://schemas.openxmlformats.org/officeDocument/2006/relationships/image"/><Relationship Id="rId19" Target="../media/image29.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0.png" Type="http://schemas.openxmlformats.org/officeDocument/2006/relationships/image"/><Relationship Id="rId4" Target="../media/image52.png" Type="http://schemas.openxmlformats.org/officeDocument/2006/relationships/image"/><Relationship Id="rId5" Target="../media/image53.png" Type="http://schemas.openxmlformats.org/officeDocument/2006/relationships/image"/><Relationship Id="rId6" Target="../media/image54.png" Type="http://schemas.openxmlformats.org/officeDocument/2006/relationships/image"/><Relationship Id="rId7" Target="../media/image30.png" Type="http://schemas.openxmlformats.org/officeDocument/2006/relationships/image"/><Relationship Id="rId8" Target="../media/image2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55.png" Type="http://schemas.openxmlformats.org/officeDocument/2006/relationships/image"/><Relationship Id="rId4" Target="../media/image56.png" Type="http://schemas.openxmlformats.org/officeDocument/2006/relationships/image"/><Relationship Id="rId5" Target="../media/image29.png" Type="http://schemas.openxmlformats.org/officeDocument/2006/relationships/image"/><Relationship Id="rId6" Target="../media/image3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2.png" Type="http://schemas.openxmlformats.org/officeDocument/2006/relationships/image"/><Relationship Id="rId14" Target="../media/image23.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57.png" Type="http://schemas.openxmlformats.org/officeDocument/2006/relationships/image"/><Relationship Id="rId18" Target="../media/image30.png" Type="http://schemas.openxmlformats.org/officeDocument/2006/relationships/image"/><Relationship Id="rId19" Target="../media/image29.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58.png" Type="http://schemas.openxmlformats.org/officeDocument/2006/relationships/image"/><Relationship Id="rId8" Target="../media/image30.png" Type="http://schemas.openxmlformats.org/officeDocument/2006/relationships/image"/><Relationship Id="rId9" Target="../media/image2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gif"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30.png" Type="http://schemas.openxmlformats.org/officeDocument/2006/relationships/image"/><Relationship Id="rId8" Target="../media/image29.png" Type="http://schemas.openxmlformats.org/officeDocument/2006/relationships/image"/><Relationship Id="rId9" Target="../media/image59.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30.png" Type="http://schemas.openxmlformats.org/officeDocument/2006/relationships/image"/><Relationship Id="rId8" Target="../media/image29.png" Type="http://schemas.openxmlformats.org/officeDocument/2006/relationships/image"/><Relationship Id="rId9" Target="../media/image6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 Id="rId4" Target="../media/image29.png" Type="http://schemas.openxmlformats.org/officeDocument/2006/relationships/image"/><Relationship Id="rId5" Target="../media/image6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2.png" Type="http://schemas.openxmlformats.org/officeDocument/2006/relationships/image"/><Relationship Id="rId4" Target="../media/image30.png" Type="http://schemas.openxmlformats.org/officeDocument/2006/relationships/image"/><Relationship Id="rId5" Target="../media/image29.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3.png" Type="http://schemas.openxmlformats.org/officeDocument/2006/relationships/image"/><Relationship Id="rId4" Target="../media/image30.png" Type="http://schemas.openxmlformats.org/officeDocument/2006/relationships/image"/><Relationship Id="rId5" Target="../media/image29.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4.png" Type="http://schemas.openxmlformats.org/officeDocument/2006/relationships/image"/><Relationship Id="rId4" Target="../media/image30.png" Type="http://schemas.openxmlformats.org/officeDocument/2006/relationships/image"/><Relationship Id="rId5" Target="../media/image29.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5.png" Type="http://schemas.openxmlformats.org/officeDocument/2006/relationships/image"/><Relationship Id="rId4" Target="../media/image30.png" Type="http://schemas.openxmlformats.org/officeDocument/2006/relationships/image"/><Relationship Id="rId5" Target="../media/image2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66.png" Type="http://schemas.openxmlformats.org/officeDocument/2006/relationships/image"/><Relationship Id="rId14" Target="../media/image30.png" Type="http://schemas.openxmlformats.org/officeDocument/2006/relationships/image"/><Relationship Id="rId15" Target="../media/image29.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8.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 Id="rId4" Target="../media/image29.png" Type="http://schemas.openxmlformats.org/officeDocument/2006/relationships/image"/><Relationship Id="rId5" Target="../media/image67.png" Type="http://schemas.openxmlformats.org/officeDocument/2006/relationships/image"/><Relationship Id="rId6" Target="../media/image68.png" Type="http://schemas.openxmlformats.org/officeDocument/2006/relationships/image"/><Relationship Id="rId7" Target="../media/image69.png" Type="http://schemas.openxmlformats.org/officeDocument/2006/relationships/image"/><Relationship Id="rId8" Target="../media/image70.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 Id="rId4" Target="../media/image29.png" Type="http://schemas.openxmlformats.org/officeDocument/2006/relationships/image"/><Relationship Id="rId5" Target="../media/image71.png" Type="http://schemas.openxmlformats.org/officeDocument/2006/relationships/image"/><Relationship Id="rId6" Target="../media/image7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9.pn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 Id="rId6" Target="../media/image32.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 Id="rId4" Target="../media/image29.png" Type="http://schemas.openxmlformats.org/officeDocument/2006/relationships/image"/><Relationship Id="rId5" Target="../media/image73.png" Type="http://schemas.openxmlformats.org/officeDocument/2006/relationships/image"/><Relationship Id="rId6" Target="../media/image74.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0.png" Type="http://schemas.openxmlformats.org/officeDocument/2006/relationships/image"/><Relationship Id="rId4" Target="../media/image29.png" Type="http://schemas.openxmlformats.org/officeDocument/2006/relationships/image"/><Relationship Id="rId5" Target="../media/image75.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76.png" Type="http://schemas.openxmlformats.org/officeDocument/2006/relationships/image"/><Relationship Id="rId12" Target="../media/image30.png" Type="http://schemas.openxmlformats.org/officeDocument/2006/relationships/image"/><Relationship Id="rId13" Target="../media/image29.pn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4.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7.png" Type="http://schemas.openxmlformats.org/officeDocument/2006/relationships/image"/><Relationship Id="rId4" Target="../media/image30.png" Type="http://schemas.openxmlformats.org/officeDocument/2006/relationships/image"/><Relationship Id="rId5" Target="../media/image29.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8.png" Type="http://schemas.openxmlformats.org/officeDocument/2006/relationships/image"/><Relationship Id="rId4" Target="../media/image30.png" Type="http://schemas.openxmlformats.org/officeDocument/2006/relationships/image"/><Relationship Id="rId5" Target="../media/image29.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9.png" Type="http://schemas.openxmlformats.org/officeDocument/2006/relationships/image"/><Relationship Id="rId4" Target="../media/image30.png" Type="http://schemas.openxmlformats.org/officeDocument/2006/relationships/image"/><Relationship Id="rId5" Target="../media/image29.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33.png" Type="http://schemas.openxmlformats.org/officeDocument/2006/relationships/image"/><Relationship Id="rId12" Target="../media/image34.svg" Type="http://schemas.openxmlformats.org/officeDocument/2006/relationships/image"/><Relationship Id="rId13" Target="../media/image29.png" Type="http://schemas.openxmlformats.org/officeDocument/2006/relationships/image"/><Relationship Id="rId14" Target="../media/image30.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9.png" Type="http://schemas.openxmlformats.org/officeDocument/2006/relationships/image"/><Relationship Id="rId4" Target="../media/image3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5.pn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24.png" Type="http://schemas.openxmlformats.org/officeDocument/2006/relationships/image"/><Relationship Id="rId12" Target="../media/image25.svg" Type="http://schemas.openxmlformats.org/officeDocument/2006/relationships/image"/><Relationship Id="rId13" Target="../media/image36.png" Type="http://schemas.openxmlformats.org/officeDocument/2006/relationships/image"/><Relationship Id="rId14" Target="../media/image29.png" Type="http://schemas.openxmlformats.org/officeDocument/2006/relationships/image"/><Relationship Id="rId15" Target="../media/image30.png" Type="http://schemas.openxmlformats.org/officeDocument/2006/relationships/image"/><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2.png" Type="http://schemas.openxmlformats.org/officeDocument/2006/relationships/image"/><Relationship Id="rId14" Target="../media/image23.svg" Type="http://schemas.openxmlformats.org/officeDocument/2006/relationships/image"/><Relationship Id="rId15" Target="../media/image26.png" Type="http://schemas.openxmlformats.org/officeDocument/2006/relationships/image"/><Relationship Id="rId16" Target="../media/image27.svg" Type="http://schemas.openxmlformats.org/officeDocument/2006/relationships/image"/><Relationship Id="rId17" Target="../media/image37.png" Type="http://schemas.openxmlformats.org/officeDocument/2006/relationships/image"/><Relationship Id="rId18" Target="../media/image38.png" Type="http://schemas.openxmlformats.org/officeDocument/2006/relationships/image"/><Relationship Id="rId19" Target="../media/image39.svg" Type="http://schemas.openxmlformats.org/officeDocument/2006/relationships/image"/><Relationship Id="rId2" Target="../media/image1.png" Type="http://schemas.openxmlformats.org/officeDocument/2006/relationships/image"/><Relationship Id="rId20" Target="../media/image29.png" Type="http://schemas.openxmlformats.org/officeDocument/2006/relationships/image"/><Relationship Id="rId21" Target="../media/image30.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0.png" Type="http://schemas.openxmlformats.org/officeDocument/2006/relationships/image"/><Relationship Id="rId4" Target="../media/image41.png" Type="http://schemas.openxmlformats.org/officeDocument/2006/relationships/image"/><Relationship Id="rId5" Target="../media/image42.png" Type="http://schemas.openxmlformats.org/officeDocument/2006/relationships/image"/><Relationship Id="rId6" Target="../media/image43.png" Type="http://schemas.openxmlformats.org/officeDocument/2006/relationships/image"/><Relationship Id="rId7" Target="../media/image29.png" Type="http://schemas.openxmlformats.org/officeDocument/2006/relationships/image"/><Relationship Id="rId8" Target="../media/image3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2239778" y="1480973"/>
            <a:ext cx="13808445" cy="2342516"/>
          </a:xfrm>
          <a:prstGeom prst="rect">
            <a:avLst/>
          </a:prstGeom>
        </p:spPr>
        <p:txBody>
          <a:bodyPr anchor="t" rtlCol="false" tIns="0" lIns="0" bIns="0" rIns="0">
            <a:spAutoFit/>
          </a:bodyPr>
          <a:lstStyle/>
          <a:p>
            <a:pPr algn="ctr">
              <a:lnSpc>
                <a:spcPts val="8930"/>
              </a:lnSpc>
            </a:pPr>
            <a:r>
              <a:rPr lang="en-US" sz="9500" b="true">
                <a:solidFill>
                  <a:srgbClr val="2C4B64"/>
                </a:solidFill>
                <a:latin typeface="DM Sans Bold"/>
                <a:ea typeface="DM Sans Bold"/>
                <a:cs typeface="DM Sans Bold"/>
                <a:sym typeface="DM Sans Bold"/>
              </a:rPr>
              <a:t>Presentasi Akhir </a:t>
            </a:r>
          </a:p>
          <a:p>
            <a:pPr algn="ctr">
              <a:lnSpc>
                <a:spcPts val="8930"/>
              </a:lnSpc>
            </a:pPr>
            <a:r>
              <a:rPr lang="en-US" b="true" sz="9500">
                <a:solidFill>
                  <a:srgbClr val="2C4B64"/>
                </a:solidFill>
                <a:latin typeface="DM Sans Bold"/>
                <a:ea typeface="DM Sans Bold"/>
                <a:cs typeface="DM Sans Bold"/>
                <a:sym typeface="DM Sans Bold"/>
              </a:rPr>
              <a:t>Tugas Besar</a:t>
            </a:r>
          </a:p>
        </p:txBody>
      </p:sp>
      <p:sp>
        <p:nvSpPr>
          <p:cNvPr name="TextBox 17" id="17"/>
          <p:cNvSpPr txBox="true"/>
          <p:nvPr/>
        </p:nvSpPr>
        <p:spPr>
          <a:xfrm rot="0">
            <a:off x="4914102" y="4135838"/>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Algoritma dan Pemrograman</a:t>
            </a:r>
          </a:p>
        </p:txBody>
      </p:sp>
      <p:sp>
        <p:nvSpPr>
          <p:cNvPr name="TextBox 18" id="18"/>
          <p:cNvSpPr txBox="true"/>
          <p:nvPr/>
        </p:nvSpPr>
        <p:spPr>
          <a:xfrm rot="0">
            <a:off x="1775818" y="5320973"/>
            <a:ext cx="7314720" cy="3829914"/>
          </a:xfrm>
          <a:prstGeom prst="rect">
            <a:avLst/>
          </a:prstGeom>
        </p:spPr>
        <p:txBody>
          <a:bodyPr anchor="t" rtlCol="false" tIns="0" lIns="0" bIns="0" rIns="0">
            <a:spAutoFit/>
          </a:bodyPr>
          <a:lstStyle/>
          <a:p>
            <a:pPr algn="just">
              <a:lnSpc>
                <a:spcPts val="3034"/>
              </a:lnSpc>
            </a:pPr>
          </a:p>
          <a:p>
            <a:pPr algn="just">
              <a:lnSpc>
                <a:spcPts val="3034"/>
              </a:lnSpc>
            </a:pPr>
            <a:r>
              <a:rPr lang="en-US" b="true" sz="3034" spc="-60">
                <a:solidFill>
                  <a:srgbClr val="000000"/>
                </a:solidFill>
                <a:latin typeface="DM Sans Bold"/>
                <a:ea typeface="DM Sans Bold"/>
                <a:cs typeface="DM Sans Bold"/>
                <a:sym typeface="DM Sans Bold"/>
              </a:rPr>
              <a:t>1. I</a:t>
            </a:r>
            <a:r>
              <a:rPr lang="en-US" b="true" sz="3034" spc="-60">
                <a:solidFill>
                  <a:srgbClr val="000000"/>
                </a:solidFill>
                <a:latin typeface="DM Sans Bold"/>
                <a:ea typeface="DM Sans Bold"/>
                <a:cs typeface="DM Sans Bold"/>
                <a:sym typeface="DM Sans Bold"/>
              </a:rPr>
              <a:t>tsna Akhdan Fadhil (102022400056)</a:t>
            </a:r>
          </a:p>
          <a:p>
            <a:pPr algn="just">
              <a:lnSpc>
                <a:spcPts val="3034"/>
              </a:lnSpc>
            </a:pPr>
            <a:r>
              <a:rPr lang="en-US" b="true" sz="3034" spc="-60">
                <a:solidFill>
                  <a:srgbClr val="000000"/>
                </a:solidFill>
                <a:latin typeface="DM Sans Bold"/>
                <a:ea typeface="DM Sans Bold"/>
                <a:cs typeface="DM Sans Bold"/>
                <a:sym typeface="DM Sans Bold"/>
              </a:rPr>
              <a:t>   - Programming</a:t>
            </a:r>
          </a:p>
          <a:p>
            <a:pPr algn="just">
              <a:lnSpc>
                <a:spcPts val="3034"/>
              </a:lnSpc>
            </a:pPr>
            <a:r>
              <a:rPr lang="en-US" b="true" sz="3034" spc="-60">
                <a:solidFill>
                  <a:srgbClr val="000000"/>
                </a:solidFill>
                <a:latin typeface="DM Sans Bold"/>
                <a:ea typeface="DM Sans Bold"/>
                <a:cs typeface="DM Sans Bold"/>
                <a:sym typeface="DM Sans Bold"/>
              </a:rPr>
              <a:t>   - Database</a:t>
            </a:r>
          </a:p>
          <a:p>
            <a:pPr algn="just">
              <a:lnSpc>
                <a:spcPts val="3034"/>
              </a:lnSpc>
            </a:pPr>
            <a:r>
              <a:rPr lang="en-US" b="true" sz="3034" spc="-60">
                <a:solidFill>
                  <a:srgbClr val="000000"/>
                </a:solidFill>
                <a:latin typeface="DM Sans Bold"/>
                <a:ea typeface="DM Sans Bold"/>
                <a:cs typeface="DM Sans Bold"/>
                <a:sym typeface="DM Sans Bold"/>
              </a:rPr>
              <a:t>   - Flowchart</a:t>
            </a:r>
          </a:p>
          <a:p>
            <a:pPr algn="just">
              <a:lnSpc>
                <a:spcPts val="3034"/>
              </a:lnSpc>
            </a:pPr>
            <a:r>
              <a:rPr lang="en-US" b="true" sz="3034" spc="-60">
                <a:solidFill>
                  <a:srgbClr val="000000"/>
                </a:solidFill>
                <a:latin typeface="DM Sans Bold"/>
                <a:ea typeface="DM Sans Bold"/>
                <a:cs typeface="DM Sans Bold"/>
                <a:sym typeface="DM Sans Bold"/>
              </a:rPr>
              <a:t>   - PPT</a:t>
            </a:r>
          </a:p>
          <a:p>
            <a:pPr algn="just">
              <a:lnSpc>
                <a:spcPts val="3034"/>
              </a:lnSpc>
            </a:pPr>
            <a:r>
              <a:rPr lang="en-US" b="true" sz="3034" spc="-60">
                <a:solidFill>
                  <a:srgbClr val="000000"/>
                </a:solidFill>
                <a:latin typeface="DM Sans Bold"/>
                <a:ea typeface="DM Sans Bold"/>
                <a:cs typeface="DM Sans Bold"/>
                <a:sym typeface="DM Sans Bold"/>
              </a:rPr>
              <a:t>2. </a:t>
            </a:r>
            <a:r>
              <a:rPr lang="en-US" b="true" sz="3034" spc="-60">
                <a:solidFill>
                  <a:srgbClr val="000000"/>
                </a:solidFill>
                <a:latin typeface="DM Sans Bold"/>
                <a:ea typeface="DM Sans Bold"/>
                <a:cs typeface="DM Sans Bold"/>
                <a:sym typeface="DM Sans Bold"/>
              </a:rPr>
              <a:t>Rafly Zulfikar (102022400192)</a:t>
            </a:r>
          </a:p>
          <a:p>
            <a:pPr algn="just">
              <a:lnSpc>
                <a:spcPts val="3034"/>
              </a:lnSpc>
            </a:pPr>
            <a:r>
              <a:rPr lang="en-US" b="true" sz="3034" spc="-60">
                <a:solidFill>
                  <a:srgbClr val="000000"/>
                </a:solidFill>
                <a:latin typeface="DM Sans Bold"/>
                <a:ea typeface="DM Sans Bold"/>
                <a:cs typeface="DM Sans Bold"/>
                <a:sym typeface="DM Sans Bold"/>
              </a:rPr>
              <a:t>    - PPT</a:t>
            </a:r>
          </a:p>
          <a:p>
            <a:pPr algn="just">
              <a:lnSpc>
                <a:spcPts val="3034"/>
              </a:lnSpc>
            </a:pPr>
            <a:r>
              <a:rPr lang="en-US" b="true" sz="3034" spc="-60">
                <a:solidFill>
                  <a:srgbClr val="000000"/>
                </a:solidFill>
                <a:latin typeface="DM Sans Bold"/>
                <a:ea typeface="DM Sans Bold"/>
                <a:cs typeface="DM Sans Bold"/>
                <a:sym typeface="DM Sans Bold"/>
              </a:rPr>
              <a:t>    - Edit Video</a:t>
            </a:r>
          </a:p>
          <a:p>
            <a:pPr algn="just">
              <a:lnSpc>
                <a:spcPts val="3034"/>
              </a:lnSpc>
            </a:pPr>
            <a:r>
              <a:rPr lang="en-US" b="true" sz="3034" spc="-60">
                <a:solidFill>
                  <a:srgbClr val="000000"/>
                </a:solidFill>
                <a:latin typeface="DM Sans Bold"/>
                <a:ea typeface="DM Sans Bold"/>
                <a:cs typeface="DM Sans Bold"/>
                <a:sym typeface="DM Sans Bold"/>
              </a:rPr>
              <a:t>    </a:t>
            </a:r>
          </a:p>
        </p:txBody>
      </p:sp>
      <p:sp>
        <p:nvSpPr>
          <p:cNvPr name="TextBox 19" id="19"/>
          <p:cNvSpPr txBox="true"/>
          <p:nvPr/>
        </p:nvSpPr>
        <p:spPr>
          <a:xfrm rot="0">
            <a:off x="6636990" y="4832023"/>
            <a:ext cx="5014020" cy="688974"/>
          </a:xfrm>
          <a:prstGeom prst="rect">
            <a:avLst/>
          </a:prstGeom>
        </p:spPr>
        <p:txBody>
          <a:bodyPr anchor="t" rtlCol="false" tIns="0" lIns="0" bIns="0" rIns="0">
            <a:spAutoFit/>
          </a:bodyPr>
          <a:lstStyle/>
          <a:p>
            <a:pPr algn="ctr">
              <a:lnSpc>
                <a:spcPts val="5600"/>
              </a:lnSpc>
            </a:pPr>
            <a:r>
              <a:rPr lang="en-US" sz="4000" b="true">
                <a:solidFill>
                  <a:srgbClr val="000000"/>
                </a:solidFill>
                <a:latin typeface="Open Sans Bold"/>
                <a:ea typeface="Open Sans Bold"/>
                <a:cs typeface="Open Sans Bold"/>
                <a:sym typeface="Open Sans Bold"/>
              </a:rPr>
              <a:t>SI4808 - Kelompok 8</a:t>
            </a:r>
          </a:p>
        </p:txBody>
      </p:sp>
      <p:sp>
        <p:nvSpPr>
          <p:cNvPr name="TextBox 20" id="20"/>
          <p:cNvSpPr txBox="true"/>
          <p:nvPr/>
        </p:nvSpPr>
        <p:spPr>
          <a:xfrm rot="0">
            <a:off x="9245021" y="5511473"/>
            <a:ext cx="8252226" cy="3448914"/>
          </a:xfrm>
          <a:prstGeom prst="rect">
            <a:avLst/>
          </a:prstGeom>
        </p:spPr>
        <p:txBody>
          <a:bodyPr anchor="t" rtlCol="false" tIns="0" lIns="0" bIns="0" rIns="0">
            <a:spAutoFit/>
          </a:bodyPr>
          <a:lstStyle/>
          <a:p>
            <a:pPr algn="just">
              <a:lnSpc>
                <a:spcPts val="3034"/>
              </a:lnSpc>
            </a:pPr>
          </a:p>
          <a:p>
            <a:pPr algn="l">
              <a:lnSpc>
                <a:spcPts val="3034"/>
              </a:lnSpc>
            </a:pPr>
            <a:r>
              <a:rPr lang="en-US" sz="3034" spc="-60" b="true">
                <a:solidFill>
                  <a:srgbClr val="000000"/>
                </a:solidFill>
                <a:latin typeface="DM Sans Bold"/>
                <a:ea typeface="DM Sans Bold"/>
                <a:cs typeface="DM Sans Bold"/>
                <a:sym typeface="DM Sans Bold"/>
              </a:rPr>
              <a:t>3. Ardhyarino Dawai Farabi (102022400198)</a:t>
            </a:r>
          </a:p>
          <a:p>
            <a:pPr algn="just">
              <a:lnSpc>
                <a:spcPts val="3034"/>
              </a:lnSpc>
            </a:pPr>
            <a:r>
              <a:rPr lang="en-US" b="true" sz="3034" spc="-60">
                <a:solidFill>
                  <a:srgbClr val="000000"/>
                </a:solidFill>
                <a:latin typeface="DM Sans Bold"/>
                <a:ea typeface="DM Sans Bold"/>
                <a:cs typeface="DM Sans Bold"/>
                <a:sym typeface="DM Sans Bold"/>
              </a:rPr>
              <a:t>    - Pseudocode </a:t>
            </a:r>
          </a:p>
          <a:p>
            <a:pPr algn="just">
              <a:lnSpc>
                <a:spcPts val="3034"/>
              </a:lnSpc>
            </a:pPr>
            <a:r>
              <a:rPr lang="en-US" b="true" sz="3034" spc="-60">
                <a:solidFill>
                  <a:srgbClr val="000000"/>
                </a:solidFill>
                <a:latin typeface="DM Sans Bold"/>
                <a:ea typeface="DM Sans Bold"/>
                <a:cs typeface="DM Sans Bold"/>
                <a:sym typeface="DM Sans Bold"/>
              </a:rPr>
              <a:t>    - Flowchart</a:t>
            </a:r>
          </a:p>
          <a:p>
            <a:pPr algn="just">
              <a:lnSpc>
                <a:spcPts val="3034"/>
              </a:lnSpc>
            </a:pPr>
            <a:r>
              <a:rPr lang="en-US" b="true" sz="3034" spc="-60">
                <a:solidFill>
                  <a:srgbClr val="000000"/>
                </a:solidFill>
                <a:latin typeface="DM Sans Bold"/>
                <a:ea typeface="DM Sans Bold"/>
                <a:cs typeface="DM Sans Bold"/>
                <a:sym typeface="DM Sans Bold"/>
              </a:rPr>
              <a:t>    - PPT</a:t>
            </a:r>
          </a:p>
          <a:p>
            <a:pPr algn="just">
              <a:lnSpc>
                <a:spcPts val="3034"/>
              </a:lnSpc>
            </a:pPr>
            <a:r>
              <a:rPr lang="en-US" b="true" sz="3034" spc="-60">
                <a:solidFill>
                  <a:srgbClr val="000000"/>
                </a:solidFill>
                <a:latin typeface="DM Sans Bold"/>
                <a:ea typeface="DM Sans Bold"/>
                <a:cs typeface="DM Sans Bold"/>
                <a:sym typeface="DM Sans Bold"/>
              </a:rPr>
              <a:t>4. Tio Maria(102022400365)</a:t>
            </a:r>
          </a:p>
          <a:p>
            <a:pPr algn="just">
              <a:lnSpc>
                <a:spcPts val="3034"/>
              </a:lnSpc>
            </a:pPr>
            <a:r>
              <a:rPr lang="en-US" b="true" sz="3034" spc="-60">
                <a:solidFill>
                  <a:srgbClr val="000000"/>
                </a:solidFill>
                <a:latin typeface="DM Sans Bold"/>
                <a:ea typeface="DM Sans Bold"/>
                <a:cs typeface="DM Sans Bold"/>
                <a:sym typeface="DM Sans Bold"/>
              </a:rPr>
              <a:t>     - Moderator</a:t>
            </a:r>
          </a:p>
          <a:p>
            <a:pPr algn="just">
              <a:lnSpc>
                <a:spcPts val="3034"/>
              </a:lnSpc>
            </a:pPr>
            <a:r>
              <a:rPr lang="en-US" b="true" sz="3034" spc="-60">
                <a:solidFill>
                  <a:srgbClr val="000000"/>
                </a:solidFill>
                <a:latin typeface="DM Sans Bold"/>
                <a:ea typeface="DM Sans Bold"/>
                <a:cs typeface="DM Sans Bold"/>
                <a:sym typeface="DM Sans Bold"/>
              </a:rPr>
              <a:t>     - PPT</a:t>
            </a:r>
          </a:p>
          <a:p>
            <a:pPr algn="just">
              <a:lnSpc>
                <a:spcPts val="3034"/>
              </a:lnSpc>
            </a:pPr>
            <a:r>
              <a:rPr lang="en-US" b="true" sz="3034" spc="-60">
                <a:solidFill>
                  <a:srgbClr val="000000"/>
                </a:solidFill>
                <a:latin typeface="DM Sans Bold"/>
                <a:ea typeface="DM Sans Bold"/>
                <a:cs typeface="DM Sans Bold"/>
                <a:sym typeface="DM Sans Bol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3767621" y="6267838"/>
            <a:ext cx="2943891" cy="3367089"/>
          </a:xfrm>
          <a:custGeom>
            <a:avLst/>
            <a:gdLst/>
            <a:ahLst/>
            <a:cxnLst/>
            <a:rect r="r" b="b" t="t" l="l"/>
            <a:pathLst>
              <a:path h="3367089" w="2943891">
                <a:moveTo>
                  <a:pt x="0" y="0"/>
                </a:moveTo>
                <a:lnTo>
                  <a:pt x="2943891" y="0"/>
                </a:lnTo>
                <a:lnTo>
                  <a:pt x="2943891" y="3367088"/>
                </a:lnTo>
                <a:lnTo>
                  <a:pt x="0" y="3367088"/>
                </a:lnTo>
                <a:lnTo>
                  <a:pt x="0" y="0"/>
                </a:lnTo>
                <a:close/>
              </a:path>
            </a:pathLst>
          </a:custGeom>
          <a:blipFill>
            <a:blip r:embed="rId3"/>
            <a:stretch>
              <a:fillRect l="0" t="0" r="0" b="-2450"/>
            </a:stretch>
          </a:blipFill>
        </p:spPr>
      </p:sp>
      <p:sp>
        <p:nvSpPr>
          <p:cNvPr name="Freeform 4" id="4"/>
          <p:cNvSpPr/>
          <p:nvPr/>
        </p:nvSpPr>
        <p:spPr>
          <a:xfrm flipH="false" flipV="false" rot="0">
            <a:off x="6023529" y="6267838"/>
            <a:ext cx="3493552" cy="3367089"/>
          </a:xfrm>
          <a:custGeom>
            <a:avLst/>
            <a:gdLst/>
            <a:ahLst/>
            <a:cxnLst/>
            <a:rect r="r" b="b" t="t" l="l"/>
            <a:pathLst>
              <a:path h="3367089" w="3493552">
                <a:moveTo>
                  <a:pt x="0" y="0"/>
                </a:moveTo>
                <a:lnTo>
                  <a:pt x="3493552" y="0"/>
                </a:lnTo>
                <a:lnTo>
                  <a:pt x="3493552" y="3367088"/>
                </a:lnTo>
                <a:lnTo>
                  <a:pt x="0" y="3367088"/>
                </a:lnTo>
                <a:lnTo>
                  <a:pt x="0" y="0"/>
                </a:lnTo>
                <a:close/>
              </a:path>
            </a:pathLst>
          </a:custGeom>
          <a:blipFill>
            <a:blip r:embed="rId4"/>
            <a:stretch>
              <a:fillRect l="0" t="0" r="0" b="0"/>
            </a:stretch>
          </a:blipFill>
        </p:spPr>
      </p:sp>
      <p:sp>
        <p:nvSpPr>
          <p:cNvPr name="Freeform 5" id="5"/>
          <p:cNvSpPr/>
          <p:nvPr/>
        </p:nvSpPr>
        <p:spPr>
          <a:xfrm flipH="false" flipV="false" rot="0">
            <a:off x="738922" y="1969274"/>
            <a:ext cx="16023508" cy="3914139"/>
          </a:xfrm>
          <a:custGeom>
            <a:avLst/>
            <a:gdLst/>
            <a:ahLst/>
            <a:cxnLst/>
            <a:rect r="r" b="b" t="t" l="l"/>
            <a:pathLst>
              <a:path h="3914139" w="16023508">
                <a:moveTo>
                  <a:pt x="0" y="0"/>
                </a:moveTo>
                <a:lnTo>
                  <a:pt x="16023508" y="0"/>
                </a:lnTo>
                <a:lnTo>
                  <a:pt x="16023508" y="3914139"/>
                </a:lnTo>
                <a:lnTo>
                  <a:pt x="0" y="3914139"/>
                </a:lnTo>
                <a:lnTo>
                  <a:pt x="0" y="0"/>
                </a:lnTo>
                <a:close/>
              </a:path>
            </a:pathLst>
          </a:custGeom>
          <a:blipFill>
            <a:blip r:embed="rId5"/>
            <a:stretch>
              <a:fillRect l="0" t="0" r="0" b="0"/>
            </a:stretch>
          </a:blipFill>
        </p:spPr>
      </p:sp>
      <p:sp>
        <p:nvSpPr>
          <p:cNvPr name="TextBox 6" id="6"/>
          <p:cNvSpPr txBox="true"/>
          <p:nvPr/>
        </p:nvSpPr>
        <p:spPr>
          <a:xfrm rot="0">
            <a:off x="738922" y="535305"/>
            <a:ext cx="7848753" cy="1177290"/>
          </a:xfrm>
          <a:prstGeom prst="rect">
            <a:avLst/>
          </a:prstGeom>
        </p:spPr>
        <p:txBody>
          <a:bodyPr anchor="t" rtlCol="false" tIns="0" lIns="0" bIns="0" rIns="0">
            <a:spAutoFit/>
          </a:bodyPr>
          <a:lstStyle/>
          <a:p>
            <a:pPr algn="l">
              <a:lnSpc>
                <a:spcPts val="8730"/>
              </a:lnSpc>
            </a:pPr>
            <a:r>
              <a:rPr lang="en-US" sz="9000" b="true">
                <a:solidFill>
                  <a:srgbClr val="2C4B64"/>
                </a:solidFill>
                <a:latin typeface="DM Sans Bold"/>
                <a:ea typeface="DM Sans Bold"/>
                <a:cs typeface="DM Sans Bold"/>
                <a:sym typeface="DM Sans Bold"/>
              </a:rPr>
              <a:t>Penjelasan</a:t>
            </a:r>
          </a:p>
        </p:txBody>
      </p:sp>
      <p:sp>
        <p:nvSpPr>
          <p:cNvPr name="TextBox 7" id="7"/>
          <p:cNvSpPr txBox="true"/>
          <p:nvPr/>
        </p:nvSpPr>
        <p:spPr>
          <a:xfrm rot="0">
            <a:off x="738922" y="6229738"/>
            <a:ext cx="4832904" cy="3268980"/>
          </a:xfrm>
          <a:prstGeom prst="rect">
            <a:avLst/>
          </a:prstGeom>
        </p:spPr>
        <p:txBody>
          <a:bodyPr anchor="t" rtlCol="false" tIns="0" lIns="0" bIns="0" rIns="0">
            <a:spAutoFit/>
          </a:bodyPr>
          <a:lstStyle/>
          <a:p>
            <a:pPr algn="l" marL="0" indent="0" lvl="0">
              <a:lnSpc>
                <a:spcPts val="3240"/>
              </a:lnSpc>
              <a:spcBef>
                <a:spcPct val="0"/>
              </a:spcBef>
            </a:pPr>
            <a:r>
              <a:rPr lang="en-US" sz="2400" spc="144">
                <a:solidFill>
                  <a:srgbClr val="000000"/>
                </a:solidFill>
                <a:latin typeface="DM Sans"/>
                <a:ea typeface="DM Sans"/>
                <a:cs typeface="DM Sans"/>
                <a:sym typeface="DM Sans"/>
              </a:rPr>
              <a:t>jika hasil dari count(dijelaskan sebelum slide ini) adalah ada/lebih dari 0, maka program akan menampilkan messaage box seperti gambar disamping, lalu membuka form3(akan dibahas di progres tubes selanjutnya.</a:t>
            </a:r>
          </a:p>
        </p:txBody>
      </p:sp>
      <p:sp>
        <p:nvSpPr>
          <p:cNvPr name="TextBox 8" id="8"/>
          <p:cNvSpPr txBox="true"/>
          <p:nvPr/>
        </p:nvSpPr>
        <p:spPr>
          <a:xfrm rot="0">
            <a:off x="9964756" y="6229738"/>
            <a:ext cx="3355712" cy="2859405"/>
          </a:xfrm>
          <a:prstGeom prst="rect">
            <a:avLst/>
          </a:prstGeom>
        </p:spPr>
        <p:txBody>
          <a:bodyPr anchor="t" rtlCol="false" tIns="0" lIns="0" bIns="0" rIns="0">
            <a:spAutoFit/>
          </a:bodyPr>
          <a:lstStyle/>
          <a:p>
            <a:pPr algn="l" marL="0" indent="0" lvl="0">
              <a:lnSpc>
                <a:spcPts val="3240"/>
              </a:lnSpc>
              <a:spcBef>
                <a:spcPct val="0"/>
              </a:spcBef>
            </a:pPr>
            <a:r>
              <a:rPr lang="en-US" sz="2400" spc="144">
                <a:solidFill>
                  <a:srgbClr val="000000"/>
                </a:solidFill>
                <a:latin typeface="DM Sans"/>
                <a:ea typeface="DM Sans"/>
                <a:cs typeface="DM Sans"/>
                <a:sym typeface="DM Sans"/>
              </a:rPr>
              <a:t>jika hasil tidak ada/tidak lebih dari 0, maka program akan menampilkan mesasge box error seperti disamping kanan:</a:t>
            </a:r>
          </a:p>
        </p:txBody>
      </p:sp>
      <p:grpSp>
        <p:nvGrpSpPr>
          <p:cNvPr name="Group 9" id="9"/>
          <p:cNvGrpSpPr/>
          <p:nvPr/>
        </p:nvGrpSpPr>
        <p:grpSpPr>
          <a:xfrm rot="0">
            <a:off x="17221200" y="146975"/>
            <a:ext cx="885549" cy="929350"/>
            <a:chOff x="0" y="0"/>
            <a:chExt cx="661318" cy="694029"/>
          </a:xfrm>
        </p:grpSpPr>
        <p:sp>
          <p:nvSpPr>
            <p:cNvPr name="Freeform 10" id="10"/>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6"/>
              <a:stretch>
                <a:fillRect l="-12493" t="0" r="-12493" b="0"/>
              </a:stretch>
            </a:blipFill>
          </p:spPr>
        </p:sp>
      </p:grpSp>
      <p:grpSp>
        <p:nvGrpSpPr>
          <p:cNvPr name="Group 11" id="11"/>
          <p:cNvGrpSpPr/>
          <p:nvPr/>
        </p:nvGrpSpPr>
        <p:grpSpPr>
          <a:xfrm rot="0">
            <a:off x="16064499" y="146975"/>
            <a:ext cx="929350" cy="92935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7"/>
              <a:stretch>
                <a:fillRect l="0" t="0" r="0"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5930165" y="4823914"/>
            <a:ext cx="502056" cy="50205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5" id="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6" id="6"/>
          <p:cNvGrpSpPr/>
          <p:nvPr/>
        </p:nvGrpSpPr>
        <p:grpSpPr>
          <a:xfrm rot="0">
            <a:off x="2227066" y="4823914"/>
            <a:ext cx="502056" cy="50205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8" id="8"/>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9" id="9"/>
          <p:cNvGrpSpPr/>
          <p:nvPr/>
        </p:nvGrpSpPr>
        <p:grpSpPr>
          <a:xfrm rot="0">
            <a:off x="9653627" y="4823914"/>
            <a:ext cx="502056" cy="50205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1" id="11"/>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2" id="12"/>
          <p:cNvGrpSpPr/>
          <p:nvPr/>
        </p:nvGrpSpPr>
        <p:grpSpPr>
          <a:xfrm rot="0">
            <a:off x="13396139" y="4823914"/>
            <a:ext cx="502056" cy="50205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4" id="14"/>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Freeform 15" id="1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7" id="17"/>
          <p:cNvSpPr/>
          <p:nvPr/>
        </p:nvSpPr>
        <p:spPr>
          <a:xfrm flipH="false" flipV="false" rot="0">
            <a:off x="9904655" y="9338353"/>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8" id="18"/>
          <p:cNvSpPr/>
          <p:nvPr/>
        </p:nvSpPr>
        <p:spPr>
          <a:xfrm flipH="false" flipV="false" rot="0">
            <a:off x="8710849" y="-2991201"/>
            <a:ext cx="5493058" cy="4114800"/>
          </a:xfrm>
          <a:custGeom>
            <a:avLst/>
            <a:gdLst/>
            <a:ahLst/>
            <a:cxnLst/>
            <a:rect r="r" b="b" t="t" l="l"/>
            <a:pathLst>
              <a:path h="4114800" w="5493058">
                <a:moveTo>
                  <a:pt x="0" y="0"/>
                </a:moveTo>
                <a:lnTo>
                  <a:pt x="5493059" y="0"/>
                </a:lnTo>
                <a:lnTo>
                  <a:pt x="5493059"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9" id="1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0" id="20"/>
          <p:cNvSpPr/>
          <p:nvPr/>
        </p:nvSpPr>
        <p:spPr>
          <a:xfrm flipH="false" flipV="false" rot="0">
            <a:off x="4194325" y="9258300"/>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1" id="2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2" id="22"/>
          <p:cNvSpPr/>
          <p:nvPr/>
        </p:nvSpPr>
        <p:spPr>
          <a:xfrm flipH="false" flipV="false" rot="0">
            <a:off x="1834606" y="3971637"/>
            <a:ext cx="14618788" cy="2206610"/>
          </a:xfrm>
          <a:custGeom>
            <a:avLst/>
            <a:gdLst/>
            <a:ahLst/>
            <a:cxnLst/>
            <a:rect r="r" b="b" t="t" l="l"/>
            <a:pathLst>
              <a:path h="2206610" w="14618788">
                <a:moveTo>
                  <a:pt x="0" y="0"/>
                </a:moveTo>
                <a:lnTo>
                  <a:pt x="14618788" y="0"/>
                </a:lnTo>
                <a:lnTo>
                  <a:pt x="14618788" y="2206610"/>
                </a:lnTo>
                <a:lnTo>
                  <a:pt x="0" y="2206610"/>
                </a:lnTo>
                <a:lnTo>
                  <a:pt x="0" y="0"/>
                </a:lnTo>
                <a:close/>
              </a:path>
            </a:pathLst>
          </a:custGeom>
          <a:blipFill>
            <a:blip r:embed="rId17"/>
            <a:stretch>
              <a:fillRect l="0" t="0" r="0" b="0"/>
            </a:stretch>
          </a:blipFill>
        </p:spPr>
      </p:sp>
      <p:sp>
        <p:nvSpPr>
          <p:cNvPr name="TextBox 23" id="23"/>
          <p:cNvSpPr txBox="true"/>
          <p:nvPr/>
        </p:nvSpPr>
        <p:spPr>
          <a:xfrm rot="0">
            <a:off x="2728195" y="2384772"/>
            <a:ext cx="12831611" cy="11772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2C4B64"/>
                </a:solidFill>
                <a:latin typeface="DM Sans Bold"/>
                <a:ea typeface="DM Sans Bold"/>
                <a:cs typeface="DM Sans Bold"/>
                <a:sym typeface="DM Sans Bold"/>
              </a:rPr>
              <a:t>Tombol Cancel di Klik</a:t>
            </a:r>
          </a:p>
        </p:txBody>
      </p:sp>
      <p:sp>
        <p:nvSpPr>
          <p:cNvPr name="TextBox 24" id="24"/>
          <p:cNvSpPr txBox="true"/>
          <p:nvPr/>
        </p:nvSpPr>
        <p:spPr>
          <a:xfrm rot="0">
            <a:off x="1834606" y="6530672"/>
            <a:ext cx="14618788" cy="1082040"/>
          </a:xfrm>
          <a:prstGeom prst="rect">
            <a:avLst/>
          </a:prstGeom>
        </p:spPr>
        <p:txBody>
          <a:bodyPr anchor="t" rtlCol="false" tIns="0" lIns="0" bIns="0" rIns="0">
            <a:spAutoFit/>
          </a:bodyPr>
          <a:lstStyle/>
          <a:p>
            <a:pPr algn="l" marL="0" indent="0" lvl="0">
              <a:lnSpc>
                <a:spcPts val="4320"/>
              </a:lnSpc>
              <a:spcBef>
                <a:spcPct val="0"/>
              </a:spcBef>
            </a:pPr>
            <a:r>
              <a:rPr lang="en-US" sz="3200" spc="192">
                <a:solidFill>
                  <a:srgbClr val="000000"/>
                </a:solidFill>
                <a:latin typeface="DM Sans"/>
                <a:ea typeface="DM Sans"/>
                <a:cs typeface="DM Sans"/>
                <a:sym typeface="DM Sans"/>
              </a:rPr>
              <a:t>Disaat kita mengklik tombol cancel di window From login (form1), Kode tersebut akan memberhentikan aplikasi.</a:t>
            </a:r>
          </a:p>
        </p:txBody>
      </p:sp>
      <p:grpSp>
        <p:nvGrpSpPr>
          <p:cNvPr name="Group 25" id="25"/>
          <p:cNvGrpSpPr/>
          <p:nvPr/>
        </p:nvGrpSpPr>
        <p:grpSpPr>
          <a:xfrm rot="0">
            <a:off x="1236743" y="147516"/>
            <a:ext cx="885549" cy="929350"/>
            <a:chOff x="0" y="0"/>
            <a:chExt cx="661318" cy="694029"/>
          </a:xfrm>
        </p:grpSpPr>
        <p:sp>
          <p:nvSpPr>
            <p:cNvPr name="Freeform 26" id="26"/>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18"/>
              <a:stretch>
                <a:fillRect l="-12493" t="0" r="-12493" b="0"/>
              </a:stretch>
            </a:blipFill>
          </p:spPr>
        </p:sp>
      </p:grpSp>
      <p:grpSp>
        <p:nvGrpSpPr>
          <p:cNvPr name="Group 27" id="27"/>
          <p:cNvGrpSpPr/>
          <p:nvPr/>
        </p:nvGrpSpPr>
        <p:grpSpPr>
          <a:xfrm rot="0">
            <a:off x="146975" y="147516"/>
            <a:ext cx="929350" cy="929350"/>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19"/>
              <a:stretch>
                <a:fillRect l="0" t="0" r="0" b="0"/>
              </a:stretch>
            </a:blip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5930165" y="4823914"/>
            <a:ext cx="502056" cy="50205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5" id="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6" id="6"/>
          <p:cNvGrpSpPr/>
          <p:nvPr/>
        </p:nvGrpSpPr>
        <p:grpSpPr>
          <a:xfrm rot="0">
            <a:off x="9653627" y="4823914"/>
            <a:ext cx="502056" cy="50205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8" id="8"/>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9" id="9"/>
          <p:cNvGrpSpPr/>
          <p:nvPr/>
        </p:nvGrpSpPr>
        <p:grpSpPr>
          <a:xfrm rot="0">
            <a:off x="13396139" y="4823914"/>
            <a:ext cx="502056" cy="50205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1" id="11"/>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Freeform 12" id="12"/>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4" id="14"/>
          <p:cNvSpPr/>
          <p:nvPr/>
        </p:nvSpPr>
        <p:spPr>
          <a:xfrm flipH="false" flipV="false" rot="0">
            <a:off x="10477888" y="9560661"/>
            <a:ext cx="3169280" cy="2226419"/>
          </a:xfrm>
          <a:custGeom>
            <a:avLst/>
            <a:gdLst/>
            <a:ahLst/>
            <a:cxnLst/>
            <a:rect r="r" b="b" t="t" l="l"/>
            <a:pathLst>
              <a:path h="2226419" w="3169280">
                <a:moveTo>
                  <a:pt x="0" y="0"/>
                </a:moveTo>
                <a:lnTo>
                  <a:pt x="3169279" y="0"/>
                </a:lnTo>
                <a:lnTo>
                  <a:pt x="3169279"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5" id="15"/>
          <p:cNvSpPr/>
          <p:nvPr/>
        </p:nvSpPr>
        <p:spPr>
          <a:xfrm flipH="false" flipV="false" rot="0">
            <a:off x="8832902"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6" id="16"/>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7" id="17"/>
          <p:cNvSpPr/>
          <p:nvPr/>
        </p:nvSpPr>
        <p:spPr>
          <a:xfrm flipH="false" flipV="false" rot="0">
            <a:off x="50647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8" id="18"/>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9" id="19"/>
          <p:cNvSpPr/>
          <p:nvPr/>
        </p:nvSpPr>
        <p:spPr>
          <a:xfrm flipH="false" flipV="false" rot="0">
            <a:off x="3358141" y="2821408"/>
            <a:ext cx="11571717" cy="4186983"/>
          </a:xfrm>
          <a:custGeom>
            <a:avLst/>
            <a:gdLst/>
            <a:ahLst/>
            <a:cxnLst/>
            <a:rect r="r" b="b" t="t" l="l"/>
            <a:pathLst>
              <a:path h="4186983" w="11571717">
                <a:moveTo>
                  <a:pt x="0" y="0"/>
                </a:moveTo>
                <a:lnTo>
                  <a:pt x="11571718" y="0"/>
                </a:lnTo>
                <a:lnTo>
                  <a:pt x="11571718" y="4186984"/>
                </a:lnTo>
                <a:lnTo>
                  <a:pt x="0" y="4186984"/>
                </a:lnTo>
                <a:lnTo>
                  <a:pt x="0" y="0"/>
                </a:lnTo>
                <a:close/>
              </a:path>
            </a:pathLst>
          </a:custGeom>
          <a:blipFill>
            <a:blip r:embed="rId17"/>
            <a:stretch>
              <a:fillRect l="0" t="0" r="0" b="0"/>
            </a:stretch>
          </a:blipFill>
        </p:spPr>
      </p:sp>
      <p:sp>
        <p:nvSpPr>
          <p:cNvPr name="TextBox 20" id="20"/>
          <p:cNvSpPr txBox="true"/>
          <p:nvPr/>
        </p:nvSpPr>
        <p:spPr>
          <a:xfrm rot="0">
            <a:off x="254848" y="1635228"/>
            <a:ext cx="17778304" cy="1043306"/>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2C4B64"/>
                </a:solidFill>
                <a:latin typeface="DM Sans Bold"/>
                <a:ea typeface="DM Sans Bold"/>
                <a:cs typeface="DM Sans Bold"/>
                <a:sym typeface="DM Sans Bold"/>
              </a:rPr>
              <a:t>Kolom Checkbox di Ceklis</a:t>
            </a:r>
          </a:p>
        </p:txBody>
      </p:sp>
      <p:sp>
        <p:nvSpPr>
          <p:cNvPr name="TextBox 21" id="21"/>
          <p:cNvSpPr txBox="true"/>
          <p:nvPr/>
        </p:nvSpPr>
        <p:spPr>
          <a:xfrm rot="0">
            <a:off x="2344233" y="7341767"/>
            <a:ext cx="14618788" cy="1624965"/>
          </a:xfrm>
          <a:prstGeom prst="rect">
            <a:avLst/>
          </a:prstGeom>
        </p:spPr>
        <p:txBody>
          <a:bodyPr anchor="t" rtlCol="false" tIns="0" lIns="0" bIns="0" rIns="0">
            <a:spAutoFit/>
          </a:bodyPr>
          <a:lstStyle/>
          <a:p>
            <a:pPr algn="l" marL="0" indent="0" lvl="0">
              <a:lnSpc>
                <a:spcPts val="4320"/>
              </a:lnSpc>
              <a:spcBef>
                <a:spcPct val="0"/>
              </a:spcBef>
            </a:pPr>
            <a:r>
              <a:rPr lang="en-US" sz="3200" spc="192">
                <a:solidFill>
                  <a:srgbClr val="000000"/>
                </a:solidFill>
                <a:latin typeface="DM Sans"/>
                <a:ea typeface="DM Sans"/>
                <a:cs typeface="DM Sans"/>
                <a:sym typeface="DM Sans"/>
              </a:rPr>
              <a:t>Jika checkbox di centang maka apapun input yang kita masukan ke textbox password tidak akan disamarkan, jika tidak dicentang(default) textbox akan disamarkan dengan simbol ”*”.</a:t>
            </a:r>
          </a:p>
        </p:txBody>
      </p:sp>
      <p:grpSp>
        <p:nvGrpSpPr>
          <p:cNvPr name="Group 22" id="22"/>
          <p:cNvGrpSpPr/>
          <p:nvPr/>
        </p:nvGrpSpPr>
        <p:grpSpPr>
          <a:xfrm rot="0">
            <a:off x="1260522" y="147516"/>
            <a:ext cx="885549" cy="929350"/>
            <a:chOff x="0" y="0"/>
            <a:chExt cx="661318" cy="694029"/>
          </a:xfrm>
        </p:grpSpPr>
        <p:sp>
          <p:nvSpPr>
            <p:cNvPr name="Freeform 23" id="23"/>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18"/>
              <a:stretch>
                <a:fillRect l="-12493" t="0" r="-12493" b="0"/>
              </a:stretch>
            </a:blipFill>
          </p:spPr>
        </p:sp>
      </p:grpSp>
      <p:grpSp>
        <p:nvGrpSpPr>
          <p:cNvPr name="Group 24" id="24"/>
          <p:cNvGrpSpPr/>
          <p:nvPr/>
        </p:nvGrpSpPr>
        <p:grpSpPr>
          <a:xfrm rot="0">
            <a:off x="166025" y="147516"/>
            <a:ext cx="929350" cy="929350"/>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19"/>
              <a:stretch>
                <a:fillRect l="0" t="0" r="0" b="0"/>
              </a:stretch>
            </a:blip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5930165" y="4823914"/>
            <a:ext cx="502056" cy="50205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5" id="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6" id="6"/>
          <p:cNvGrpSpPr/>
          <p:nvPr/>
        </p:nvGrpSpPr>
        <p:grpSpPr>
          <a:xfrm rot="0">
            <a:off x="2227066" y="4823914"/>
            <a:ext cx="502056" cy="50205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8" id="8"/>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9" id="9"/>
          <p:cNvGrpSpPr/>
          <p:nvPr/>
        </p:nvGrpSpPr>
        <p:grpSpPr>
          <a:xfrm rot="0">
            <a:off x="9653627" y="4823914"/>
            <a:ext cx="502056" cy="50205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1" id="11"/>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2" id="12"/>
          <p:cNvGrpSpPr/>
          <p:nvPr/>
        </p:nvGrpSpPr>
        <p:grpSpPr>
          <a:xfrm rot="0">
            <a:off x="13396139" y="4823914"/>
            <a:ext cx="502056" cy="50205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4" id="14"/>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Freeform 15" id="1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7" id="1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8" id="1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9" id="1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0" id="20"/>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1" id="2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2" id="22"/>
          <p:cNvSpPr/>
          <p:nvPr/>
        </p:nvSpPr>
        <p:spPr>
          <a:xfrm flipH="false" flipV="false" rot="0">
            <a:off x="1600846" y="3495543"/>
            <a:ext cx="15086308" cy="3034770"/>
          </a:xfrm>
          <a:custGeom>
            <a:avLst/>
            <a:gdLst/>
            <a:ahLst/>
            <a:cxnLst/>
            <a:rect r="r" b="b" t="t" l="l"/>
            <a:pathLst>
              <a:path h="3034770" w="15086308">
                <a:moveTo>
                  <a:pt x="0" y="0"/>
                </a:moveTo>
                <a:lnTo>
                  <a:pt x="15086308" y="0"/>
                </a:lnTo>
                <a:lnTo>
                  <a:pt x="15086308" y="3034770"/>
                </a:lnTo>
                <a:lnTo>
                  <a:pt x="0" y="3034770"/>
                </a:lnTo>
                <a:lnTo>
                  <a:pt x="0" y="0"/>
                </a:lnTo>
                <a:close/>
              </a:path>
            </a:pathLst>
          </a:custGeom>
          <a:blipFill>
            <a:blip r:embed="rId17"/>
            <a:stretch>
              <a:fillRect l="0" t="0" r="0" b="0"/>
            </a:stretch>
          </a:blipFill>
        </p:spPr>
      </p:sp>
      <p:sp>
        <p:nvSpPr>
          <p:cNvPr name="TextBox 23" id="23"/>
          <p:cNvSpPr txBox="true"/>
          <p:nvPr/>
        </p:nvSpPr>
        <p:spPr>
          <a:xfrm rot="0">
            <a:off x="254848" y="2038002"/>
            <a:ext cx="17778304" cy="1043306"/>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2C4B64"/>
                </a:solidFill>
                <a:latin typeface="DM Sans Bold"/>
                <a:ea typeface="DM Sans Bold"/>
                <a:cs typeface="DM Sans Bold"/>
                <a:sym typeface="DM Sans Bold"/>
              </a:rPr>
              <a:t>Tombol Registrer di Klik</a:t>
            </a:r>
          </a:p>
        </p:txBody>
      </p:sp>
      <p:sp>
        <p:nvSpPr>
          <p:cNvPr name="TextBox 24" id="24"/>
          <p:cNvSpPr txBox="true"/>
          <p:nvPr/>
        </p:nvSpPr>
        <p:spPr>
          <a:xfrm rot="0">
            <a:off x="1600846" y="6887399"/>
            <a:ext cx="15086308" cy="1624965"/>
          </a:xfrm>
          <a:prstGeom prst="rect">
            <a:avLst/>
          </a:prstGeom>
        </p:spPr>
        <p:txBody>
          <a:bodyPr anchor="t" rtlCol="false" tIns="0" lIns="0" bIns="0" rIns="0">
            <a:spAutoFit/>
          </a:bodyPr>
          <a:lstStyle/>
          <a:p>
            <a:pPr algn="l" marL="0" indent="0" lvl="0">
              <a:lnSpc>
                <a:spcPts val="4320"/>
              </a:lnSpc>
              <a:spcBef>
                <a:spcPct val="0"/>
              </a:spcBef>
            </a:pPr>
            <a:r>
              <a:rPr lang="en-US" sz="3200" spc="192">
                <a:solidFill>
                  <a:srgbClr val="000000"/>
                </a:solidFill>
                <a:latin typeface="DM Sans"/>
                <a:ea typeface="DM Sans"/>
                <a:cs typeface="DM Sans"/>
                <a:sym typeface="DM Sans"/>
              </a:rPr>
              <a:t>Disaat kita mengklik tombol registrasi , form3(akan dibahas di progres tubes selanjutnya) akan ditampilkan yaitu formulir registrasi akun, lalu menutup window login yang sebelumnya terbuka. </a:t>
            </a:r>
          </a:p>
        </p:txBody>
      </p:sp>
      <p:grpSp>
        <p:nvGrpSpPr>
          <p:cNvPr name="Group 25" id="25"/>
          <p:cNvGrpSpPr/>
          <p:nvPr/>
        </p:nvGrpSpPr>
        <p:grpSpPr>
          <a:xfrm rot="0">
            <a:off x="197698" y="166566"/>
            <a:ext cx="929350" cy="929350"/>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18"/>
              <a:stretch>
                <a:fillRect l="0" t="0" r="0" b="0"/>
              </a:stretch>
            </a:blipFill>
          </p:spPr>
        </p:sp>
      </p:grpSp>
      <p:grpSp>
        <p:nvGrpSpPr>
          <p:cNvPr name="Group 27" id="27"/>
          <p:cNvGrpSpPr/>
          <p:nvPr/>
        </p:nvGrpSpPr>
        <p:grpSpPr>
          <a:xfrm rot="0">
            <a:off x="1341518" y="166566"/>
            <a:ext cx="885549" cy="929350"/>
            <a:chOff x="0" y="0"/>
            <a:chExt cx="661318" cy="694029"/>
          </a:xfrm>
        </p:grpSpPr>
        <p:sp>
          <p:nvSpPr>
            <p:cNvPr name="Freeform 28" id="28"/>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19"/>
              <a:stretch>
                <a:fillRect l="-12493" t="0" r="-12493" b="0"/>
              </a:stretch>
            </a:blip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5282649">
            <a:off x="16279396" y="33552"/>
            <a:ext cx="4017207" cy="1370872"/>
          </a:xfrm>
          <a:custGeom>
            <a:avLst/>
            <a:gdLst/>
            <a:ahLst/>
            <a:cxnLst/>
            <a:rect r="r" b="b" t="t" l="l"/>
            <a:pathLst>
              <a:path h="1370872" w="4017207">
                <a:moveTo>
                  <a:pt x="0" y="0"/>
                </a:moveTo>
                <a:lnTo>
                  <a:pt x="4017208" y="0"/>
                </a:lnTo>
                <a:lnTo>
                  <a:pt x="4017208" y="1370872"/>
                </a:lnTo>
                <a:lnTo>
                  <a:pt x="0" y="1370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529311" y="1323101"/>
            <a:ext cx="7094483" cy="8229600"/>
          </a:xfrm>
          <a:custGeom>
            <a:avLst/>
            <a:gdLst/>
            <a:ahLst/>
            <a:cxnLst/>
            <a:rect r="r" b="b" t="t" l="l"/>
            <a:pathLst>
              <a:path h="8229600" w="7094483">
                <a:moveTo>
                  <a:pt x="0" y="0"/>
                </a:moveTo>
                <a:lnTo>
                  <a:pt x="7094482" y="0"/>
                </a:lnTo>
                <a:lnTo>
                  <a:pt x="7094482" y="8229600"/>
                </a:lnTo>
                <a:lnTo>
                  <a:pt x="0" y="8229600"/>
                </a:lnTo>
                <a:lnTo>
                  <a:pt x="0" y="0"/>
                </a:lnTo>
                <a:close/>
              </a:path>
            </a:pathLst>
          </a:custGeom>
          <a:blipFill>
            <a:blip r:embed="rId7"/>
            <a:stretch>
              <a:fillRect l="0" t="0" r="0" b="0"/>
            </a:stretch>
          </a:blipFill>
        </p:spPr>
      </p:sp>
      <p:sp>
        <p:nvSpPr>
          <p:cNvPr name="TextBox 6" id="6"/>
          <p:cNvSpPr txBox="true"/>
          <p:nvPr/>
        </p:nvSpPr>
        <p:spPr>
          <a:xfrm rot="0">
            <a:off x="769940" y="1804347"/>
            <a:ext cx="7848753" cy="1177290"/>
          </a:xfrm>
          <a:prstGeom prst="rect">
            <a:avLst/>
          </a:prstGeom>
        </p:spPr>
        <p:txBody>
          <a:bodyPr anchor="t" rtlCol="false" tIns="0" lIns="0" bIns="0" rIns="0">
            <a:spAutoFit/>
          </a:bodyPr>
          <a:lstStyle/>
          <a:p>
            <a:pPr algn="l">
              <a:lnSpc>
                <a:spcPts val="8730"/>
              </a:lnSpc>
            </a:pPr>
            <a:r>
              <a:rPr lang="en-US" sz="9000" b="true">
                <a:solidFill>
                  <a:srgbClr val="2C4B64"/>
                </a:solidFill>
                <a:latin typeface="DM Sans Bold"/>
                <a:ea typeface="DM Sans Bold"/>
                <a:cs typeface="DM Sans Bold"/>
                <a:sym typeface="DM Sans Bold"/>
              </a:rPr>
              <a:t>Form Regist</a:t>
            </a:r>
          </a:p>
        </p:txBody>
      </p:sp>
      <p:sp>
        <p:nvSpPr>
          <p:cNvPr name="TextBox 7" id="7"/>
          <p:cNvSpPr txBox="true"/>
          <p:nvPr/>
        </p:nvSpPr>
        <p:spPr>
          <a:xfrm rot="0">
            <a:off x="769940" y="3275726"/>
            <a:ext cx="8634860" cy="6276975"/>
          </a:xfrm>
          <a:prstGeom prst="rect">
            <a:avLst/>
          </a:prstGeom>
        </p:spPr>
        <p:txBody>
          <a:bodyPr anchor="t" rtlCol="false" tIns="0" lIns="0" bIns="0" rIns="0">
            <a:spAutoFit/>
          </a:bodyPr>
          <a:lstStyle/>
          <a:p>
            <a:pPr algn="l">
              <a:lnSpc>
                <a:spcPts val="3374"/>
              </a:lnSpc>
            </a:pPr>
            <a:r>
              <a:rPr lang="en-US" sz="2499" spc="149">
                <a:solidFill>
                  <a:srgbClr val="000000"/>
                </a:solidFill>
                <a:latin typeface="DM Sans"/>
                <a:ea typeface="DM Sans"/>
                <a:cs typeface="DM Sans"/>
                <a:sym typeface="DM Sans"/>
              </a:rPr>
              <a:t>Disaat kita mengklik tombol regist, muncul menu form untuk registrasi yang didalamnya berisikan;</a:t>
            </a:r>
          </a:p>
          <a:p>
            <a:pPr algn="l">
              <a:lnSpc>
                <a:spcPts val="3374"/>
              </a:lnSpc>
            </a:pPr>
          </a:p>
          <a:p>
            <a:pPr algn="l" marL="539749" indent="-269875" lvl="1">
              <a:lnSpc>
                <a:spcPts val="3374"/>
              </a:lnSpc>
              <a:buFont typeface="Arial"/>
              <a:buChar char="•"/>
            </a:pPr>
            <a:r>
              <a:rPr lang="en-US" sz="2499" spc="149">
                <a:solidFill>
                  <a:srgbClr val="000000"/>
                </a:solidFill>
                <a:latin typeface="DM Sans"/>
                <a:ea typeface="DM Sans"/>
                <a:cs typeface="DM Sans"/>
                <a:sym typeface="DM Sans"/>
              </a:rPr>
              <a:t>Mulai</a:t>
            </a:r>
          </a:p>
          <a:p>
            <a:pPr algn="l" marL="539749" indent="-269875" lvl="1">
              <a:lnSpc>
                <a:spcPts val="3374"/>
              </a:lnSpc>
              <a:buFont typeface="Arial"/>
              <a:buChar char="•"/>
            </a:pPr>
            <a:r>
              <a:rPr lang="en-US" sz="2499" spc="149">
                <a:solidFill>
                  <a:srgbClr val="000000"/>
                </a:solidFill>
                <a:latin typeface="DM Sans"/>
                <a:ea typeface="DM Sans"/>
                <a:cs typeface="DM Sans"/>
                <a:sym typeface="DM Sans"/>
              </a:rPr>
              <a:t>Pilih opsi registrasi</a:t>
            </a:r>
          </a:p>
          <a:p>
            <a:pPr algn="l" marL="539749" indent="-269875" lvl="1">
              <a:lnSpc>
                <a:spcPts val="3374"/>
              </a:lnSpc>
              <a:buFont typeface="Arial"/>
              <a:buChar char="•"/>
            </a:pPr>
            <a:r>
              <a:rPr lang="en-US" sz="2499" spc="149">
                <a:solidFill>
                  <a:srgbClr val="000000"/>
                </a:solidFill>
                <a:latin typeface="DM Sans"/>
                <a:ea typeface="DM Sans"/>
                <a:cs typeface="DM Sans"/>
                <a:sym typeface="DM Sans"/>
              </a:rPr>
              <a:t>Masukkan data pengguna</a:t>
            </a:r>
          </a:p>
          <a:p>
            <a:pPr algn="l" marL="539749" indent="-269875" lvl="1">
              <a:lnSpc>
                <a:spcPts val="3374"/>
              </a:lnSpc>
              <a:buFont typeface="Arial"/>
              <a:buChar char="•"/>
            </a:pPr>
            <a:r>
              <a:rPr lang="en-US" sz="2499" spc="149">
                <a:solidFill>
                  <a:srgbClr val="000000"/>
                </a:solidFill>
                <a:latin typeface="DM Sans"/>
                <a:ea typeface="DM Sans"/>
                <a:cs typeface="DM Sans"/>
                <a:sym typeface="DM Sans"/>
              </a:rPr>
              <a:t>kolom nama </a:t>
            </a:r>
          </a:p>
          <a:p>
            <a:pPr algn="l" marL="539749" indent="-269875" lvl="1">
              <a:lnSpc>
                <a:spcPts val="3374"/>
              </a:lnSpc>
              <a:buFont typeface="Arial"/>
              <a:buChar char="•"/>
            </a:pPr>
            <a:r>
              <a:rPr lang="en-US" sz="2499" spc="149">
                <a:solidFill>
                  <a:srgbClr val="000000"/>
                </a:solidFill>
                <a:latin typeface="DM Sans"/>
                <a:ea typeface="DM Sans"/>
                <a:cs typeface="DM Sans"/>
                <a:sym typeface="DM Sans"/>
              </a:rPr>
              <a:t>Kolom email</a:t>
            </a:r>
          </a:p>
          <a:p>
            <a:pPr algn="l" marL="539749" indent="-269875" lvl="1">
              <a:lnSpc>
                <a:spcPts val="3374"/>
              </a:lnSpc>
              <a:buFont typeface="Arial"/>
              <a:buChar char="•"/>
            </a:pPr>
            <a:r>
              <a:rPr lang="en-US" sz="2499" spc="149">
                <a:solidFill>
                  <a:srgbClr val="000000"/>
                </a:solidFill>
                <a:latin typeface="DM Sans"/>
                <a:ea typeface="DM Sans"/>
                <a:cs typeface="DM Sans"/>
                <a:sym typeface="DM Sans"/>
              </a:rPr>
              <a:t>kolom  password</a:t>
            </a:r>
          </a:p>
          <a:p>
            <a:pPr algn="l" marL="539749" indent="-269875" lvl="1">
              <a:lnSpc>
                <a:spcPts val="3374"/>
              </a:lnSpc>
              <a:buFont typeface="Arial"/>
              <a:buChar char="•"/>
            </a:pPr>
            <a:r>
              <a:rPr lang="en-US" sz="2499" spc="149">
                <a:solidFill>
                  <a:srgbClr val="000000"/>
                </a:solidFill>
                <a:latin typeface="DM Sans"/>
                <a:ea typeface="DM Sans"/>
                <a:cs typeface="DM Sans"/>
                <a:sym typeface="DM Sans"/>
              </a:rPr>
              <a:t>Kolom no.hp </a:t>
            </a:r>
          </a:p>
          <a:p>
            <a:pPr algn="l" marL="539749" indent="-269875" lvl="1">
              <a:lnSpc>
                <a:spcPts val="3374"/>
              </a:lnSpc>
              <a:buFont typeface="Arial"/>
              <a:buChar char="•"/>
            </a:pPr>
            <a:r>
              <a:rPr lang="en-US" sz="2499" spc="149">
                <a:solidFill>
                  <a:srgbClr val="000000"/>
                </a:solidFill>
                <a:latin typeface="DM Sans"/>
                <a:ea typeface="DM Sans"/>
                <a:cs typeface="DM Sans"/>
                <a:sym typeface="DM Sans"/>
              </a:rPr>
              <a:t>Tombol password </a:t>
            </a:r>
          </a:p>
          <a:p>
            <a:pPr algn="l" marL="539749" indent="-269875" lvl="1">
              <a:lnSpc>
                <a:spcPts val="3374"/>
              </a:lnSpc>
              <a:buFont typeface="Arial"/>
              <a:buChar char="•"/>
            </a:pPr>
            <a:r>
              <a:rPr lang="en-US" sz="2499" spc="149">
                <a:solidFill>
                  <a:srgbClr val="000000"/>
                </a:solidFill>
                <a:latin typeface="DM Sans"/>
                <a:ea typeface="DM Sans"/>
                <a:cs typeface="DM Sans"/>
                <a:sym typeface="DM Sans"/>
              </a:rPr>
              <a:t>Tombol submit</a:t>
            </a:r>
          </a:p>
          <a:p>
            <a:pPr algn="l">
              <a:lnSpc>
                <a:spcPts val="3374"/>
              </a:lnSpc>
            </a:pPr>
          </a:p>
          <a:p>
            <a:pPr algn="l">
              <a:lnSpc>
                <a:spcPts val="3374"/>
              </a:lnSpc>
            </a:pPr>
            <a:r>
              <a:rPr lang="en-US" sz="2499" spc="149">
                <a:solidFill>
                  <a:srgbClr val="000000"/>
                </a:solidFill>
                <a:latin typeface="DM Sans"/>
                <a:ea typeface="DM Sans"/>
                <a:cs typeface="DM Sans"/>
                <a:sym typeface="DM Sans"/>
              </a:rPr>
              <a:t>komponen-komponen tersebut akan kami jelaskan lebih lanjut di slide berikutnya</a:t>
            </a:r>
          </a:p>
        </p:txBody>
      </p:sp>
      <p:grpSp>
        <p:nvGrpSpPr>
          <p:cNvPr name="Group 8" id="8"/>
          <p:cNvGrpSpPr/>
          <p:nvPr/>
        </p:nvGrpSpPr>
        <p:grpSpPr>
          <a:xfrm rot="0">
            <a:off x="190964" y="156500"/>
            <a:ext cx="929350" cy="92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8"/>
              <a:stretch>
                <a:fillRect l="0" t="0" r="0" b="0"/>
              </a:stretch>
            </a:blipFill>
          </p:spPr>
        </p:sp>
      </p:grpSp>
      <p:grpSp>
        <p:nvGrpSpPr>
          <p:cNvPr name="Group 10" id="10"/>
          <p:cNvGrpSpPr/>
          <p:nvPr/>
        </p:nvGrpSpPr>
        <p:grpSpPr>
          <a:xfrm rot="0">
            <a:off x="1339906" y="156500"/>
            <a:ext cx="885549" cy="929350"/>
            <a:chOff x="0" y="0"/>
            <a:chExt cx="661318" cy="694029"/>
          </a:xfrm>
        </p:grpSpPr>
        <p:sp>
          <p:nvSpPr>
            <p:cNvPr name="Freeform 11" id="11"/>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9"/>
              <a:stretch>
                <a:fillRect l="-12493" t="0" r="-12493" b="0"/>
              </a:stretch>
            </a:blip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5930165" y="4823914"/>
            <a:ext cx="502056" cy="50205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5" id="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6" id="6"/>
          <p:cNvGrpSpPr/>
          <p:nvPr/>
        </p:nvGrpSpPr>
        <p:grpSpPr>
          <a:xfrm rot="0">
            <a:off x="2227066" y="4823914"/>
            <a:ext cx="502056" cy="50205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8" id="8"/>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9" id="9"/>
          <p:cNvGrpSpPr/>
          <p:nvPr/>
        </p:nvGrpSpPr>
        <p:grpSpPr>
          <a:xfrm rot="0">
            <a:off x="9811949" y="4505202"/>
            <a:ext cx="557410" cy="55741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1" id="11"/>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2" id="12"/>
          <p:cNvGrpSpPr/>
          <p:nvPr/>
        </p:nvGrpSpPr>
        <p:grpSpPr>
          <a:xfrm rot="0">
            <a:off x="13967089" y="4505202"/>
            <a:ext cx="557410" cy="55741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4" id="14"/>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Freeform 15" id="15"/>
          <p:cNvSpPr/>
          <p:nvPr/>
        </p:nvSpPr>
        <p:spPr>
          <a:xfrm flipH="false" flipV="false" rot="0">
            <a:off x="-1824268" y="9245209"/>
            <a:ext cx="4051334" cy="2765036"/>
          </a:xfrm>
          <a:custGeom>
            <a:avLst/>
            <a:gdLst/>
            <a:ahLst/>
            <a:cxnLst/>
            <a:rect r="r" b="b" t="t" l="l"/>
            <a:pathLst>
              <a:path h="2765036" w="4051334">
                <a:moveTo>
                  <a:pt x="0" y="0"/>
                </a:moveTo>
                <a:lnTo>
                  <a:pt x="4051334" y="0"/>
                </a:lnTo>
                <a:lnTo>
                  <a:pt x="4051334" y="2765035"/>
                </a:lnTo>
                <a:lnTo>
                  <a:pt x="0" y="27650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5986843" y="9007084"/>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7" id="1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8" id="1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9" id="1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0" id="20"/>
          <p:cNvSpPr/>
          <p:nvPr/>
        </p:nvSpPr>
        <p:spPr>
          <a:xfrm flipH="false" flipV="false" rot="0">
            <a:off x="2932282" y="9400555"/>
            <a:ext cx="2587020" cy="2386526"/>
          </a:xfrm>
          <a:custGeom>
            <a:avLst/>
            <a:gdLst/>
            <a:ahLst/>
            <a:cxnLst/>
            <a:rect r="r" b="b" t="t" l="l"/>
            <a:pathLst>
              <a:path h="2386526" w="2587020">
                <a:moveTo>
                  <a:pt x="0" y="0"/>
                </a:moveTo>
                <a:lnTo>
                  <a:pt x="2587020" y="0"/>
                </a:lnTo>
                <a:lnTo>
                  <a:pt x="2587020" y="2386525"/>
                </a:lnTo>
                <a:lnTo>
                  <a:pt x="0" y="238652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1" id="2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2" id="22"/>
          <p:cNvSpPr/>
          <p:nvPr/>
        </p:nvSpPr>
        <p:spPr>
          <a:xfrm flipH="false" flipV="false" rot="0">
            <a:off x="970109" y="3040143"/>
            <a:ext cx="16347781" cy="5966940"/>
          </a:xfrm>
          <a:custGeom>
            <a:avLst/>
            <a:gdLst/>
            <a:ahLst/>
            <a:cxnLst/>
            <a:rect r="r" b="b" t="t" l="l"/>
            <a:pathLst>
              <a:path h="5966940" w="16347781">
                <a:moveTo>
                  <a:pt x="0" y="0"/>
                </a:moveTo>
                <a:lnTo>
                  <a:pt x="16347782" y="0"/>
                </a:lnTo>
                <a:lnTo>
                  <a:pt x="16347782" y="5966941"/>
                </a:lnTo>
                <a:lnTo>
                  <a:pt x="0" y="5966941"/>
                </a:lnTo>
                <a:lnTo>
                  <a:pt x="0" y="0"/>
                </a:lnTo>
                <a:close/>
              </a:path>
            </a:pathLst>
          </a:custGeom>
          <a:blipFill>
            <a:blip r:embed="rId17"/>
            <a:stretch>
              <a:fillRect l="0" t="0" r="0" b="0"/>
            </a:stretch>
          </a:blipFill>
        </p:spPr>
      </p:sp>
      <p:sp>
        <p:nvSpPr>
          <p:cNvPr name="TextBox 23" id="23"/>
          <p:cNvSpPr txBox="true"/>
          <p:nvPr/>
        </p:nvSpPr>
        <p:spPr>
          <a:xfrm rot="0">
            <a:off x="2020824" y="1534376"/>
            <a:ext cx="14246352" cy="1267334"/>
          </a:xfrm>
          <a:prstGeom prst="rect">
            <a:avLst/>
          </a:prstGeom>
        </p:spPr>
        <p:txBody>
          <a:bodyPr anchor="t" rtlCol="false" tIns="0" lIns="0" bIns="0" rIns="0">
            <a:spAutoFit/>
          </a:bodyPr>
          <a:lstStyle/>
          <a:p>
            <a:pPr algn="ctr" marL="0" indent="0" lvl="1">
              <a:lnSpc>
                <a:spcPts val="9506"/>
              </a:lnSpc>
              <a:spcBef>
                <a:spcPct val="0"/>
              </a:spcBef>
            </a:pPr>
            <a:r>
              <a:rPr lang="en-US" b="true" sz="9800">
                <a:solidFill>
                  <a:srgbClr val="2C4B64"/>
                </a:solidFill>
                <a:latin typeface="DM Sans Bold"/>
                <a:ea typeface="DM Sans Bold"/>
                <a:cs typeface="DM Sans Bold"/>
                <a:sym typeface="DM Sans Bold"/>
              </a:rPr>
              <a:t>Tombol Submit di Klik</a:t>
            </a:r>
          </a:p>
        </p:txBody>
      </p:sp>
      <p:grpSp>
        <p:nvGrpSpPr>
          <p:cNvPr name="Group 24" id="24"/>
          <p:cNvGrpSpPr/>
          <p:nvPr/>
        </p:nvGrpSpPr>
        <p:grpSpPr>
          <a:xfrm rot="0">
            <a:off x="191874" y="185075"/>
            <a:ext cx="929350" cy="929350"/>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18"/>
              <a:stretch>
                <a:fillRect l="0" t="0" r="0" b="0"/>
              </a:stretch>
            </a:blipFill>
          </p:spPr>
        </p:sp>
      </p:grpSp>
      <p:grpSp>
        <p:nvGrpSpPr>
          <p:cNvPr name="Group 26" id="26"/>
          <p:cNvGrpSpPr/>
          <p:nvPr/>
        </p:nvGrpSpPr>
        <p:grpSpPr>
          <a:xfrm rot="0">
            <a:off x="1341518" y="185075"/>
            <a:ext cx="885549" cy="929350"/>
            <a:chOff x="0" y="0"/>
            <a:chExt cx="661318" cy="694029"/>
          </a:xfrm>
        </p:grpSpPr>
        <p:sp>
          <p:nvSpPr>
            <p:cNvPr name="Freeform 27" id="27"/>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19"/>
              <a:stretch>
                <a:fillRect l="-12493" t="0" r="-12493" b="0"/>
              </a:stretch>
            </a:blipFill>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768706" y="1886282"/>
            <a:ext cx="16384690" cy="593945"/>
          </a:xfrm>
          <a:custGeom>
            <a:avLst/>
            <a:gdLst/>
            <a:ahLst/>
            <a:cxnLst/>
            <a:rect r="r" b="b" t="t" l="l"/>
            <a:pathLst>
              <a:path h="593945" w="16384690">
                <a:moveTo>
                  <a:pt x="0" y="0"/>
                </a:moveTo>
                <a:lnTo>
                  <a:pt x="16384689" y="0"/>
                </a:lnTo>
                <a:lnTo>
                  <a:pt x="16384689" y="593945"/>
                </a:lnTo>
                <a:lnTo>
                  <a:pt x="0" y="593945"/>
                </a:lnTo>
                <a:lnTo>
                  <a:pt x="0" y="0"/>
                </a:lnTo>
                <a:close/>
              </a:path>
            </a:pathLst>
          </a:custGeom>
          <a:blipFill>
            <a:blip r:embed="rId3"/>
            <a:stretch>
              <a:fillRect l="0" t="0" r="0" b="0"/>
            </a:stretch>
          </a:blipFill>
        </p:spPr>
      </p:sp>
      <p:sp>
        <p:nvSpPr>
          <p:cNvPr name="Freeform 4" id="4"/>
          <p:cNvSpPr/>
          <p:nvPr/>
        </p:nvSpPr>
        <p:spPr>
          <a:xfrm flipH="false" flipV="false" rot="0">
            <a:off x="768706" y="3959626"/>
            <a:ext cx="16354551" cy="490637"/>
          </a:xfrm>
          <a:custGeom>
            <a:avLst/>
            <a:gdLst/>
            <a:ahLst/>
            <a:cxnLst/>
            <a:rect r="r" b="b" t="t" l="l"/>
            <a:pathLst>
              <a:path h="490637" w="16354551">
                <a:moveTo>
                  <a:pt x="0" y="0"/>
                </a:moveTo>
                <a:lnTo>
                  <a:pt x="16354551" y="0"/>
                </a:lnTo>
                <a:lnTo>
                  <a:pt x="16354551" y="490636"/>
                </a:lnTo>
                <a:lnTo>
                  <a:pt x="0" y="490636"/>
                </a:lnTo>
                <a:lnTo>
                  <a:pt x="0" y="0"/>
                </a:lnTo>
                <a:close/>
              </a:path>
            </a:pathLst>
          </a:custGeom>
          <a:blipFill>
            <a:blip r:embed="rId4"/>
            <a:stretch>
              <a:fillRect l="0" t="0" r="0" b="0"/>
            </a:stretch>
          </a:blipFill>
        </p:spPr>
      </p:sp>
      <p:sp>
        <p:nvSpPr>
          <p:cNvPr name="Freeform 5" id="5"/>
          <p:cNvSpPr/>
          <p:nvPr/>
        </p:nvSpPr>
        <p:spPr>
          <a:xfrm flipH="false" flipV="false" rot="0">
            <a:off x="768706" y="5976167"/>
            <a:ext cx="10182225" cy="1745524"/>
          </a:xfrm>
          <a:custGeom>
            <a:avLst/>
            <a:gdLst/>
            <a:ahLst/>
            <a:cxnLst/>
            <a:rect r="r" b="b" t="t" l="l"/>
            <a:pathLst>
              <a:path h="1745524" w="10182225">
                <a:moveTo>
                  <a:pt x="0" y="0"/>
                </a:moveTo>
                <a:lnTo>
                  <a:pt x="10182224" y="0"/>
                </a:lnTo>
                <a:lnTo>
                  <a:pt x="10182224" y="1745524"/>
                </a:lnTo>
                <a:lnTo>
                  <a:pt x="0" y="1745524"/>
                </a:lnTo>
                <a:lnTo>
                  <a:pt x="0" y="0"/>
                </a:lnTo>
                <a:close/>
              </a:path>
            </a:pathLst>
          </a:custGeom>
          <a:blipFill>
            <a:blip r:embed="rId5"/>
            <a:stretch>
              <a:fillRect l="0" t="0" r="0" b="0"/>
            </a:stretch>
          </a:blipFill>
        </p:spPr>
      </p:sp>
      <p:sp>
        <p:nvSpPr>
          <p:cNvPr name="TextBox 6" id="6"/>
          <p:cNvSpPr txBox="true"/>
          <p:nvPr/>
        </p:nvSpPr>
        <p:spPr>
          <a:xfrm rot="0">
            <a:off x="768706" y="4583612"/>
            <a:ext cx="14896877" cy="1221105"/>
          </a:xfrm>
          <a:prstGeom prst="rect">
            <a:avLst/>
          </a:prstGeom>
        </p:spPr>
        <p:txBody>
          <a:bodyPr anchor="t" rtlCol="false" tIns="0" lIns="0" bIns="0" rIns="0">
            <a:spAutoFit/>
          </a:bodyPr>
          <a:lstStyle/>
          <a:p>
            <a:pPr algn="l" marL="0" indent="0" lvl="0">
              <a:lnSpc>
                <a:spcPts val="3240"/>
              </a:lnSpc>
              <a:spcBef>
                <a:spcPct val="0"/>
              </a:spcBef>
            </a:pPr>
            <a:r>
              <a:rPr lang="en-US" sz="2400" spc="144">
                <a:solidFill>
                  <a:srgbClr val="000000"/>
                </a:solidFill>
                <a:latin typeface="DM Sans"/>
                <a:ea typeface="DM Sans"/>
                <a:cs typeface="DM Sans"/>
                <a:sym typeface="DM Sans"/>
              </a:rPr>
              <a:t>di variable “string query” adalah menyimpan perintah SQL untuk mamasukan data-data ke database yang telah kami buat sebelumnya. lalu variable “cmd” berfungsi untuk menyimpan sebuah perintah yang menghubungkan database dengan perintah yang telahh kita buat tadi</a:t>
            </a:r>
          </a:p>
        </p:txBody>
      </p:sp>
      <p:sp>
        <p:nvSpPr>
          <p:cNvPr name="Freeform 7" id="7"/>
          <p:cNvSpPr/>
          <p:nvPr/>
        </p:nvSpPr>
        <p:spPr>
          <a:xfrm flipH="false" flipV="false" rot="0">
            <a:off x="768706" y="7956530"/>
            <a:ext cx="8294870" cy="680217"/>
          </a:xfrm>
          <a:custGeom>
            <a:avLst/>
            <a:gdLst/>
            <a:ahLst/>
            <a:cxnLst/>
            <a:rect r="r" b="b" t="t" l="l"/>
            <a:pathLst>
              <a:path h="680217" w="8294870">
                <a:moveTo>
                  <a:pt x="0" y="0"/>
                </a:moveTo>
                <a:lnTo>
                  <a:pt x="8294870" y="0"/>
                </a:lnTo>
                <a:lnTo>
                  <a:pt x="8294870" y="680217"/>
                </a:lnTo>
                <a:lnTo>
                  <a:pt x="0" y="680217"/>
                </a:lnTo>
                <a:lnTo>
                  <a:pt x="0" y="0"/>
                </a:lnTo>
                <a:close/>
              </a:path>
            </a:pathLst>
          </a:custGeom>
          <a:blipFill>
            <a:blip r:embed="rId6"/>
            <a:stretch>
              <a:fillRect l="0" t="0" r="0" b="0"/>
            </a:stretch>
          </a:blipFill>
        </p:spPr>
      </p:sp>
      <p:sp>
        <p:nvSpPr>
          <p:cNvPr name="TextBox 8" id="8"/>
          <p:cNvSpPr txBox="true"/>
          <p:nvPr/>
        </p:nvSpPr>
        <p:spPr>
          <a:xfrm rot="0">
            <a:off x="768706" y="535305"/>
            <a:ext cx="7848753" cy="1177290"/>
          </a:xfrm>
          <a:prstGeom prst="rect">
            <a:avLst/>
          </a:prstGeom>
        </p:spPr>
        <p:txBody>
          <a:bodyPr anchor="t" rtlCol="false" tIns="0" lIns="0" bIns="0" rIns="0">
            <a:spAutoFit/>
          </a:bodyPr>
          <a:lstStyle/>
          <a:p>
            <a:pPr algn="l">
              <a:lnSpc>
                <a:spcPts val="8730"/>
              </a:lnSpc>
            </a:pPr>
            <a:r>
              <a:rPr lang="en-US" sz="9000" b="true">
                <a:solidFill>
                  <a:srgbClr val="2C4B64"/>
                </a:solidFill>
                <a:latin typeface="DM Sans Bold"/>
                <a:ea typeface="DM Sans Bold"/>
                <a:cs typeface="DM Sans Bold"/>
                <a:sym typeface="DM Sans Bold"/>
              </a:rPr>
              <a:t>Penjelasan</a:t>
            </a:r>
          </a:p>
        </p:txBody>
      </p:sp>
      <p:sp>
        <p:nvSpPr>
          <p:cNvPr name="TextBox 9" id="9"/>
          <p:cNvSpPr txBox="true"/>
          <p:nvPr/>
        </p:nvSpPr>
        <p:spPr>
          <a:xfrm rot="0">
            <a:off x="768706" y="2613577"/>
            <a:ext cx="15930348" cy="1221105"/>
          </a:xfrm>
          <a:prstGeom prst="rect">
            <a:avLst/>
          </a:prstGeom>
        </p:spPr>
        <p:txBody>
          <a:bodyPr anchor="t" rtlCol="false" tIns="0" lIns="0" bIns="0" rIns="0">
            <a:spAutoFit/>
          </a:bodyPr>
          <a:lstStyle/>
          <a:p>
            <a:pPr algn="l" marL="0" indent="0" lvl="0">
              <a:lnSpc>
                <a:spcPts val="3240"/>
              </a:lnSpc>
              <a:spcBef>
                <a:spcPct val="0"/>
              </a:spcBef>
            </a:pPr>
            <a:r>
              <a:rPr lang="en-US" sz="2400" spc="144">
                <a:solidFill>
                  <a:srgbClr val="000000"/>
                </a:solidFill>
                <a:latin typeface="DM Sans"/>
                <a:ea typeface="DM Sans"/>
                <a:cs typeface="DM Sans"/>
                <a:sym typeface="DM Sans"/>
              </a:rPr>
              <a:t>Kode tersebut untuk mengalokasikan alamat server SQL yang sebelumnya harus sudah dijalankan di MS SQL Server dan menyimpannya di variabel “</a:t>
            </a:r>
            <a:r>
              <a:rPr lang="en-US" sz="2400" i="true" spc="144">
                <a:solidFill>
                  <a:srgbClr val="000000"/>
                </a:solidFill>
                <a:latin typeface="DM Sans Italics"/>
                <a:ea typeface="DM Sans Italics"/>
                <a:cs typeface="DM Sans Italics"/>
                <a:sym typeface="DM Sans Italics"/>
              </a:rPr>
              <a:t>con</a:t>
            </a:r>
            <a:r>
              <a:rPr lang="en-US" sz="2400" spc="144">
                <a:solidFill>
                  <a:srgbClr val="000000"/>
                </a:solidFill>
                <a:latin typeface="DM Sans"/>
                <a:ea typeface="DM Sans"/>
                <a:cs typeface="DM Sans"/>
                <a:sym typeface="DM Sans"/>
              </a:rPr>
              <a:t>”. lalu membuka/mengkoneksikan aplikasi ke server dengan </a:t>
            </a:r>
            <a:r>
              <a:rPr lang="en-US" sz="2400" i="true" spc="144">
                <a:solidFill>
                  <a:srgbClr val="000000"/>
                </a:solidFill>
                <a:latin typeface="DM Sans Italics"/>
                <a:ea typeface="DM Sans Italics"/>
                <a:cs typeface="DM Sans Italics"/>
                <a:sym typeface="DM Sans Italics"/>
              </a:rPr>
              <a:t>“con.Open()”</a:t>
            </a:r>
          </a:p>
        </p:txBody>
      </p:sp>
      <p:sp>
        <p:nvSpPr>
          <p:cNvPr name="TextBox 10" id="10"/>
          <p:cNvSpPr txBox="true"/>
          <p:nvPr/>
        </p:nvSpPr>
        <p:spPr>
          <a:xfrm rot="0">
            <a:off x="11178911" y="5938067"/>
            <a:ext cx="5820395" cy="1630680"/>
          </a:xfrm>
          <a:prstGeom prst="rect">
            <a:avLst/>
          </a:prstGeom>
        </p:spPr>
        <p:txBody>
          <a:bodyPr anchor="t" rtlCol="false" tIns="0" lIns="0" bIns="0" rIns="0">
            <a:spAutoFit/>
          </a:bodyPr>
          <a:lstStyle/>
          <a:p>
            <a:pPr algn="l" marL="0" indent="0" lvl="0">
              <a:lnSpc>
                <a:spcPts val="3240"/>
              </a:lnSpc>
              <a:spcBef>
                <a:spcPct val="0"/>
              </a:spcBef>
            </a:pPr>
            <a:r>
              <a:rPr lang="en-US" sz="2400" spc="144">
                <a:solidFill>
                  <a:srgbClr val="000000"/>
                </a:solidFill>
                <a:latin typeface="DM Sans"/>
                <a:ea typeface="DM Sans"/>
                <a:cs typeface="DM Sans"/>
                <a:sym typeface="DM Sans"/>
              </a:rPr>
              <a:t>perintah tersebut untuk membaca input dari TextBox dan mencocokan input tersebut ke database yang sudah dibuat</a:t>
            </a:r>
          </a:p>
        </p:txBody>
      </p:sp>
      <p:sp>
        <p:nvSpPr>
          <p:cNvPr name="TextBox 11" id="11"/>
          <p:cNvSpPr txBox="true"/>
          <p:nvPr/>
        </p:nvSpPr>
        <p:spPr>
          <a:xfrm rot="0">
            <a:off x="768706" y="8833485"/>
            <a:ext cx="16230600" cy="811530"/>
          </a:xfrm>
          <a:prstGeom prst="rect">
            <a:avLst/>
          </a:prstGeom>
        </p:spPr>
        <p:txBody>
          <a:bodyPr anchor="t" rtlCol="false" tIns="0" lIns="0" bIns="0" rIns="0">
            <a:spAutoFit/>
          </a:bodyPr>
          <a:lstStyle/>
          <a:p>
            <a:pPr algn="l" marL="0" indent="0" lvl="0">
              <a:lnSpc>
                <a:spcPts val="3240"/>
              </a:lnSpc>
              <a:spcBef>
                <a:spcPct val="0"/>
              </a:spcBef>
            </a:pPr>
            <a:r>
              <a:rPr lang="en-US" sz="2400" spc="144">
                <a:solidFill>
                  <a:srgbClr val="000000"/>
                </a:solidFill>
                <a:latin typeface="DM Sans"/>
                <a:ea typeface="DM Sans"/>
                <a:cs typeface="DM Sans"/>
                <a:sym typeface="DM Sans"/>
              </a:rPr>
              <a:t>variable </a:t>
            </a:r>
            <a:r>
              <a:rPr lang="en-US" sz="2400" i="true" spc="144">
                <a:solidFill>
                  <a:srgbClr val="000000"/>
                </a:solidFill>
                <a:latin typeface="DM Sans Italics"/>
                <a:ea typeface="DM Sans Italics"/>
                <a:cs typeface="DM Sans Italics"/>
                <a:sym typeface="DM Sans Italics"/>
              </a:rPr>
              <a:t>row affected </a:t>
            </a:r>
            <a:r>
              <a:rPr lang="en-US" sz="2400" spc="144">
                <a:solidFill>
                  <a:srgbClr val="000000"/>
                </a:solidFill>
                <a:latin typeface="DM Sans"/>
                <a:ea typeface="DM Sans"/>
                <a:cs typeface="DM Sans"/>
                <a:sym typeface="DM Sans"/>
              </a:rPr>
              <a:t>menyimpan output dari hasil pembacaan database yang telah di lakukan di kode program sebelumnya dan mengkonversinya ke tipe data integerm lalu menutup koneksi ke database</a:t>
            </a:r>
          </a:p>
        </p:txBody>
      </p:sp>
      <p:grpSp>
        <p:nvGrpSpPr>
          <p:cNvPr name="Group 12" id="12"/>
          <p:cNvGrpSpPr/>
          <p:nvPr/>
        </p:nvGrpSpPr>
        <p:grpSpPr>
          <a:xfrm rot="0">
            <a:off x="16136630" y="166357"/>
            <a:ext cx="929350" cy="92935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7"/>
              <a:stretch>
                <a:fillRect l="0" t="0" r="0" b="0"/>
              </a:stretch>
            </a:blipFill>
          </p:spPr>
        </p:sp>
      </p:grpSp>
      <p:grpSp>
        <p:nvGrpSpPr>
          <p:cNvPr name="Group 14" id="14"/>
          <p:cNvGrpSpPr/>
          <p:nvPr/>
        </p:nvGrpSpPr>
        <p:grpSpPr>
          <a:xfrm rot="0">
            <a:off x="17259300" y="166357"/>
            <a:ext cx="885549" cy="929350"/>
            <a:chOff x="0" y="0"/>
            <a:chExt cx="661318" cy="694029"/>
          </a:xfrm>
        </p:grpSpPr>
        <p:sp>
          <p:nvSpPr>
            <p:cNvPr name="Freeform 15" id="15"/>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8"/>
              <a:stretch>
                <a:fillRect l="-12493" t="0" r="-12493" b="0"/>
              </a:stretch>
            </a:blipFill>
          </p:spPr>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650345" y="1913934"/>
            <a:ext cx="16454216" cy="3624458"/>
          </a:xfrm>
          <a:custGeom>
            <a:avLst/>
            <a:gdLst/>
            <a:ahLst/>
            <a:cxnLst/>
            <a:rect r="r" b="b" t="t" l="l"/>
            <a:pathLst>
              <a:path h="3624458" w="16454216">
                <a:moveTo>
                  <a:pt x="0" y="0"/>
                </a:moveTo>
                <a:lnTo>
                  <a:pt x="16454216" y="0"/>
                </a:lnTo>
                <a:lnTo>
                  <a:pt x="16454216" y="3624458"/>
                </a:lnTo>
                <a:lnTo>
                  <a:pt x="0" y="3624458"/>
                </a:lnTo>
                <a:lnTo>
                  <a:pt x="0" y="0"/>
                </a:lnTo>
                <a:close/>
              </a:path>
            </a:pathLst>
          </a:custGeom>
          <a:blipFill>
            <a:blip r:embed="rId3"/>
            <a:stretch>
              <a:fillRect l="0" t="0" r="0" b="0"/>
            </a:stretch>
          </a:blipFill>
        </p:spPr>
      </p:sp>
      <p:sp>
        <p:nvSpPr>
          <p:cNvPr name="Freeform 4" id="4"/>
          <p:cNvSpPr/>
          <p:nvPr/>
        </p:nvSpPr>
        <p:spPr>
          <a:xfrm flipH="false" flipV="false" rot="0">
            <a:off x="5808792" y="5858263"/>
            <a:ext cx="3696870" cy="3113705"/>
          </a:xfrm>
          <a:custGeom>
            <a:avLst/>
            <a:gdLst/>
            <a:ahLst/>
            <a:cxnLst/>
            <a:rect r="r" b="b" t="t" l="l"/>
            <a:pathLst>
              <a:path h="3113705" w="3696870">
                <a:moveTo>
                  <a:pt x="0" y="0"/>
                </a:moveTo>
                <a:lnTo>
                  <a:pt x="3696870" y="0"/>
                </a:lnTo>
                <a:lnTo>
                  <a:pt x="3696870" y="3113704"/>
                </a:lnTo>
                <a:lnTo>
                  <a:pt x="0" y="3113704"/>
                </a:lnTo>
                <a:lnTo>
                  <a:pt x="0" y="0"/>
                </a:lnTo>
                <a:close/>
              </a:path>
            </a:pathLst>
          </a:custGeom>
          <a:blipFill>
            <a:blip r:embed="rId4"/>
            <a:stretch>
              <a:fillRect l="-2662" t="0" r="0" b="0"/>
            </a:stretch>
          </a:blipFill>
        </p:spPr>
      </p:sp>
      <p:sp>
        <p:nvSpPr>
          <p:cNvPr name="TextBox 5" id="5"/>
          <p:cNvSpPr txBox="true"/>
          <p:nvPr/>
        </p:nvSpPr>
        <p:spPr>
          <a:xfrm rot="0">
            <a:off x="650345" y="535305"/>
            <a:ext cx="7848753" cy="1177290"/>
          </a:xfrm>
          <a:prstGeom prst="rect">
            <a:avLst/>
          </a:prstGeom>
        </p:spPr>
        <p:txBody>
          <a:bodyPr anchor="t" rtlCol="false" tIns="0" lIns="0" bIns="0" rIns="0">
            <a:spAutoFit/>
          </a:bodyPr>
          <a:lstStyle/>
          <a:p>
            <a:pPr algn="l">
              <a:lnSpc>
                <a:spcPts val="8730"/>
              </a:lnSpc>
            </a:pPr>
            <a:r>
              <a:rPr lang="en-US" sz="9000" b="true">
                <a:solidFill>
                  <a:srgbClr val="2C4B64"/>
                </a:solidFill>
                <a:latin typeface="DM Sans Bold"/>
                <a:ea typeface="DM Sans Bold"/>
                <a:cs typeface="DM Sans Bold"/>
                <a:sym typeface="DM Sans Bold"/>
              </a:rPr>
              <a:t>Penjelasan</a:t>
            </a:r>
          </a:p>
        </p:txBody>
      </p:sp>
      <p:sp>
        <p:nvSpPr>
          <p:cNvPr name="TextBox 6" id="6"/>
          <p:cNvSpPr txBox="true"/>
          <p:nvPr/>
        </p:nvSpPr>
        <p:spPr>
          <a:xfrm rot="0">
            <a:off x="650345" y="5820163"/>
            <a:ext cx="4832904" cy="2449830"/>
          </a:xfrm>
          <a:prstGeom prst="rect">
            <a:avLst/>
          </a:prstGeom>
        </p:spPr>
        <p:txBody>
          <a:bodyPr anchor="t" rtlCol="false" tIns="0" lIns="0" bIns="0" rIns="0">
            <a:spAutoFit/>
          </a:bodyPr>
          <a:lstStyle/>
          <a:p>
            <a:pPr algn="l" marL="0" indent="0" lvl="0">
              <a:lnSpc>
                <a:spcPts val="3240"/>
              </a:lnSpc>
              <a:spcBef>
                <a:spcPct val="0"/>
              </a:spcBef>
            </a:pPr>
            <a:r>
              <a:rPr lang="en-US" sz="2400" spc="144">
                <a:solidFill>
                  <a:srgbClr val="000000"/>
                </a:solidFill>
                <a:latin typeface="DM Sans"/>
                <a:ea typeface="DM Sans"/>
                <a:cs typeface="DM Sans"/>
                <a:sym typeface="DM Sans"/>
              </a:rPr>
              <a:t>Jika hasil dari </a:t>
            </a:r>
            <a:r>
              <a:rPr lang="en-US" sz="2400" i="true" spc="144">
                <a:solidFill>
                  <a:srgbClr val="000000"/>
                </a:solidFill>
                <a:latin typeface="DM Sans Italics"/>
                <a:ea typeface="DM Sans Italics"/>
                <a:cs typeface="DM Sans Italics"/>
                <a:sym typeface="DM Sans Italics"/>
              </a:rPr>
              <a:t>row affected</a:t>
            </a:r>
            <a:r>
              <a:rPr lang="en-US" sz="2400" spc="144">
                <a:solidFill>
                  <a:srgbClr val="000000"/>
                </a:solidFill>
                <a:latin typeface="DM Sans"/>
                <a:ea typeface="DM Sans"/>
                <a:cs typeface="DM Sans"/>
                <a:sym typeface="DM Sans"/>
              </a:rPr>
              <a:t> (dijelaskan sebelum slide ini) adalah lebih dari 0, maka program akan menampilkan messaage box seperti gambar disamping, </a:t>
            </a:r>
          </a:p>
        </p:txBody>
      </p:sp>
      <p:sp>
        <p:nvSpPr>
          <p:cNvPr name="TextBox 7" id="7"/>
          <p:cNvSpPr txBox="true"/>
          <p:nvPr/>
        </p:nvSpPr>
        <p:spPr>
          <a:xfrm rot="0">
            <a:off x="9829512" y="5820163"/>
            <a:ext cx="3355712" cy="2040255"/>
          </a:xfrm>
          <a:prstGeom prst="rect">
            <a:avLst/>
          </a:prstGeom>
        </p:spPr>
        <p:txBody>
          <a:bodyPr anchor="t" rtlCol="false" tIns="0" lIns="0" bIns="0" rIns="0">
            <a:spAutoFit/>
          </a:bodyPr>
          <a:lstStyle/>
          <a:p>
            <a:pPr algn="l" marL="0" indent="0" lvl="0">
              <a:lnSpc>
                <a:spcPts val="3240"/>
              </a:lnSpc>
              <a:spcBef>
                <a:spcPct val="0"/>
              </a:spcBef>
            </a:pPr>
            <a:r>
              <a:rPr lang="en-US" sz="2400" spc="144">
                <a:solidFill>
                  <a:srgbClr val="000000"/>
                </a:solidFill>
                <a:latin typeface="DM Sans"/>
                <a:ea typeface="DM Sans"/>
                <a:cs typeface="DM Sans"/>
                <a:sym typeface="DM Sans"/>
              </a:rPr>
              <a:t>Jika hasil tidak ada/tidak lebih dari 0, maka program akan menampilkan mesasge box error </a:t>
            </a:r>
          </a:p>
        </p:txBody>
      </p:sp>
      <p:grpSp>
        <p:nvGrpSpPr>
          <p:cNvPr name="Group 8" id="8"/>
          <p:cNvGrpSpPr/>
          <p:nvPr/>
        </p:nvGrpSpPr>
        <p:grpSpPr>
          <a:xfrm rot="0">
            <a:off x="17259300" y="127925"/>
            <a:ext cx="885549" cy="929350"/>
            <a:chOff x="0" y="0"/>
            <a:chExt cx="661318" cy="694029"/>
          </a:xfrm>
        </p:grpSpPr>
        <p:sp>
          <p:nvSpPr>
            <p:cNvPr name="Freeform 9" id="9"/>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5"/>
              <a:stretch>
                <a:fillRect l="-12493" t="0" r="-12493" b="0"/>
              </a:stretch>
            </a:blipFill>
          </p:spPr>
        </p:sp>
      </p:grpSp>
      <p:grpSp>
        <p:nvGrpSpPr>
          <p:cNvPr name="Group 10" id="10"/>
          <p:cNvGrpSpPr/>
          <p:nvPr/>
        </p:nvGrpSpPr>
        <p:grpSpPr>
          <a:xfrm rot="0">
            <a:off x="16156161" y="127925"/>
            <a:ext cx="929350" cy="9293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6"/>
              <a:stretch>
                <a:fillRect l="0" t="0" r="0" b="0"/>
              </a:stretch>
            </a:blipFill>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5930165" y="4823914"/>
            <a:ext cx="502056" cy="50205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5" id="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6" id="6"/>
          <p:cNvGrpSpPr/>
          <p:nvPr/>
        </p:nvGrpSpPr>
        <p:grpSpPr>
          <a:xfrm rot="0">
            <a:off x="2227066" y="4823914"/>
            <a:ext cx="502056" cy="50205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8" id="8"/>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9" id="9"/>
          <p:cNvGrpSpPr/>
          <p:nvPr/>
        </p:nvGrpSpPr>
        <p:grpSpPr>
          <a:xfrm rot="0">
            <a:off x="9653627" y="4823914"/>
            <a:ext cx="502056" cy="50205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1" id="11"/>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2" id="12"/>
          <p:cNvGrpSpPr/>
          <p:nvPr/>
        </p:nvGrpSpPr>
        <p:grpSpPr>
          <a:xfrm rot="0">
            <a:off x="13396139" y="4823914"/>
            <a:ext cx="502056" cy="50205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4" id="14"/>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Freeform 15" id="1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7" id="1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8" id="1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9" id="1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0" id="20"/>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1" id="2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2" id="22"/>
          <p:cNvSpPr/>
          <p:nvPr/>
        </p:nvSpPr>
        <p:spPr>
          <a:xfrm flipH="false" flipV="false" rot="0">
            <a:off x="1934423" y="3704256"/>
            <a:ext cx="14419155" cy="3243429"/>
          </a:xfrm>
          <a:custGeom>
            <a:avLst/>
            <a:gdLst/>
            <a:ahLst/>
            <a:cxnLst/>
            <a:rect r="r" b="b" t="t" l="l"/>
            <a:pathLst>
              <a:path h="3243429" w="14419155">
                <a:moveTo>
                  <a:pt x="0" y="0"/>
                </a:moveTo>
                <a:lnTo>
                  <a:pt x="14419154" y="0"/>
                </a:lnTo>
                <a:lnTo>
                  <a:pt x="14419154" y="3243429"/>
                </a:lnTo>
                <a:lnTo>
                  <a:pt x="0" y="3243429"/>
                </a:lnTo>
                <a:lnTo>
                  <a:pt x="0" y="0"/>
                </a:lnTo>
                <a:close/>
              </a:path>
            </a:pathLst>
          </a:custGeom>
          <a:blipFill>
            <a:blip r:embed="rId17"/>
            <a:stretch>
              <a:fillRect l="0" t="0" r="0" b="0"/>
            </a:stretch>
          </a:blipFill>
        </p:spPr>
      </p:sp>
      <p:sp>
        <p:nvSpPr>
          <p:cNvPr name="TextBox 23" id="23"/>
          <p:cNvSpPr txBox="true"/>
          <p:nvPr/>
        </p:nvSpPr>
        <p:spPr>
          <a:xfrm rot="0">
            <a:off x="2728195" y="2118227"/>
            <a:ext cx="12831611" cy="11772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2C4B64"/>
                </a:solidFill>
                <a:latin typeface="DM Sans Bold"/>
                <a:ea typeface="DM Sans Bold"/>
                <a:cs typeface="DM Sans Bold"/>
                <a:sym typeface="DM Sans Bold"/>
              </a:rPr>
              <a:t>Tombol Kembali di Klik</a:t>
            </a:r>
          </a:p>
        </p:txBody>
      </p:sp>
      <p:sp>
        <p:nvSpPr>
          <p:cNvPr name="TextBox 24" id="24"/>
          <p:cNvSpPr txBox="true"/>
          <p:nvPr/>
        </p:nvSpPr>
        <p:spPr>
          <a:xfrm rot="0">
            <a:off x="1934423" y="7336540"/>
            <a:ext cx="14618788" cy="1082040"/>
          </a:xfrm>
          <a:prstGeom prst="rect">
            <a:avLst/>
          </a:prstGeom>
        </p:spPr>
        <p:txBody>
          <a:bodyPr anchor="t" rtlCol="false" tIns="0" lIns="0" bIns="0" rIns="0">
            <a:spAutoFit/>
          </a:bodyPr>
          <a:lstStyle/>
          <a:p>
            <a:pPr algn="l" marL="0" indent="0" lvl="0">
              <a:lnSpc>
                <a:spcPts val="4320"/>
              </a:lnSpc>
              <a:spcBef>
                <a:spcPct val="0"/>
              </a:spcBef>
            </a:pPr>
            <a:r>
              <a:rPr lang="en-US" sz="3200" spc="192">
                <a:solidFill>
                  <a:srgbClr val="000000"/>
                </a:solidFill>
                <a:latin typeface="DM Sans"/>
                <a:ea typeface="DM Sans"/>
                <a:cs typeface="DM Sans"/>
                <a:sym typeface="DM Sans"/>
              </a:rPr>
              <a:t>Disaat kita mengklik tombol kembali, program akan kembali ke halaman login yang sebelumnya kita bahas</a:t>
            </a:r>
          </a:p>
        </p:txBody>
      </p:sp>
      <p:grpSp>
        <p:nvGrpSpPr>
          <p:cNvPr name="Group 25" id="25"/>
          <p:cNvGrpSpPr/>
          <p:nvPr/>
        </p:nvGrpSpPr>
        <p:grpSpPr>
          <a:xfrm rot="0">
            <a:off x="176202" y="176091"/>
            <a:ext cx="929350" cy="929350"/>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18"/>
              <a:stretch>
                <a:fillRect l="0" t="0" r="0" b="0"/>
              </a:stretch>
            </a:blipFill>
          </p:spPr>
        </p:sp>
      </p:grpSp>
      <p:grpSp>
        <p:nvGrpSpPr>
          <p:cNvPr name="Group 27" id="27"/>
          <p:cNvGrpSpPr/>
          <p:nvPr/>
        </p:nvGrpSpPr>
        <p:grpSpPr>
          <a:xfrm rot="0">
            <a:off x="1341518" y="176091"/>
            <a:ext cx="885549" cy="929350"/>
            <a:chOff x="0" y="0"/>
            <a:chExt cx="661318" cy="694029"/>
          </a:xfrm>
        </p:grpSpPr>
        <p:sp>
          <p:nvSpPr>
            <p:cNvPr name="Freeform 28" id="28"/>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19"/>
              <a:stretch>
                <a:fillRect l="-12493" t="0" r="-12493" b="0"/>
              </a:stretch>
            </a:blipFill>
          </p:spPr>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519639" y="3177312"/>
            <a:ext cx="11346675" cy="6254855"/>
          </a:xfrm>
          <a:custGeom>
            <a:avLst/>
            <a:gdLst/>
            <a:ahLst/>
            <a:cxnLst/>
            <a:rect r="r" b="b" t="t" l="l"/>
            <a:pathLst>
              <a:path h="6254855" w="11346675">
                <a:moveTo>
                  <a:pt x="0" y="0"/>
                </a:moveTo>
                <a:lnTo>
                  <a:pt x="11346675" y="0"/>
                </a:lnTo>
                <a:lnTo>
                  <a:pt x="11346675" y="6254855"/>
                </a:lnTo>
                <a:lnTo>
                  <a:pt x="0" y="6254855"/>
                </a:lnTo>
                <a:lnTo>
                  <a:pt x="0" y="0"/>
                </a:lnTo>
                <a:close/>
              </a:path>
            </a:pathLst>
          </a:custGeom>
          <a:blipFill>
            <a:blip r:embed="rId7"/>
            <a:stretch>
              <a:fillRect l="0" t="0" r="0" b="0"/>
            </a:stretch>
          </a:blipFill>
        </p:spPr>
      </p:sp>
      <p:sp>
        <p:nvSpPr>
          <p:cNvPr name="TextBox 6" id="6"/>
          <p:cNvSpPr txBox="true"/>
          <p:nvPr/>
        </p:nvSpPr>
        <p:spPr>
          <a:xfrm rot="0">
            <a:off x="519639" y="1800321"/>
            <a:ext cx="15674865" cy="1177290"/>
          </a:xfrm>
          <a:prstGeom prst="rect">
            <a:avLst/>
          </a:prstGeom>
        </p:spPr>
        <p:txBody>
          <a:bodyPr anchor="t" rtlCol="false" tIns="0" lIns="0" bIns="0" rIns="0">
            <a:spAutoFit/>
          </a:bodyPr>
          <a:lstStyle/>
          <a:p>
            <a:pPr algn="l">
              <a:lnSpc>
                <a:spcPts val="8730"/>
              </a:lnSpc>
            </a:pPr>
            <a:r>
              <a:rPr lang="en-US" sz="9000" b="true">
                <a:solidFill>
                  <a:srgbClr val="2C4B64"/>
                </a:solidFill>
                <a:latin typeface="DM Sans Bold"/>
                <a:ea typeface="DM Sans Bold"/>
                <a:cs typeface="DM Sans Bold"/>
                <a:sym typeface="DM Sans Bold"/>
              </a:rPr>
              <a:t>Form Pencarian Tiket</a:t>
            </a:r>
          </a:p>
        </p:txBody>
      </p:sp>
      <p:grpSp>
        <p:nvGrpSpPr>
          <p:cNvPr name="Group 7" id="7"/>
          <p:cNvGrpSpPr/>
          <p:nvPr/>
        </p:nvGrpSpPr>
        <p:grpSpPr>
          <a:xfrm rot="0">
            <a:off x="137450" y="166025"/>
            <a:ext cx="929350" cy="92935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8"/>
              <a:stretch>
                <a:fillRect l="0" t="0" r="0" b="0"/>
              </a:stretch>
            </a:blipFill>
          </p:spPr>
        </p:sp>
      </p:grpSp>
      <p:grpSp>
        <p:nvGrpSpPr>
          <p:cNvPr name="Group 9" id="9"/>
          <p:cNvGrpSpPr/>
          <p:nvPr/>
        </p:nvGrpSpPr>
        <p:grpSpPr>
          <a:xfrm rot="0">
            <a:off x="1291073" y="166025"/>
            <a:ext cx="885549" cy="929350"/>
            <a:chOff x="0" y="0"/>
            <a:chExt cx="661318" cy="694029"/>
          </a:xfrm>
        </p:grpSpPr>
        <p:sp>
          <p:nvSpPr>
            <p:cNvPr name="Freeform 10" id="10"/>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9"/>
              <a:stretch>
                <a:fillRect l="-12493" t="0" r="-12493"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pic>
        <p:nvPicPr>
          <p:cNvPr name="Picture 16" id="16"/>
          <p:cNvPicPr>
            <a:picLocks noChangeAspect="true"/>
          </p:cNvPicPr>
          <p:nvPr/>
        </p:nvPicPr>
        <p:blipFill>
          <a:blip r:embed="rId29"/>
          <a:srcRect l="0" t="0" r="0" b="0"/>
          <a:stretch>
            <a:fillRect/>
          </a:stretch>
        </p:blipFill>
        <p:spPr>
          <a:xfrm flipH="false" flipV="false" rot="0">
            <a:off x="9144613" y="3383698"/>
            <a:ext cx="7371749" cy="3317287"/>
          </a:xfrm>
          <a:prstGeom prst="rect">
            <a:avLst/>
          </a:prstGeom>
        </p:spPr>
      </p:pic>
      <p:sp>
        <p:nvSpPr>
          <p:cNvPr name="TextBox 17" id="17"/>
          <p:cNvSpPr txBox="true"/>
          <p:nvPr/>
        </p:nvSpPr>
        <p:spPr>
          <a:xfrm rot="0">
            <a:off x="2226215" y="3198013"/>
            <a:ext cx="6844605" cy="3479801"/>
          </a:xfrm>
          <a:prstGeom prst="rect">
            <a:avLst/>
          </a:prstGeom>
        </p:spPr>
        <p:txBody>
          <a:bodyPr anchor="t" rtlCol="false" tIns="0" lIns="0" bIns="0" rIns="0">
            <a:spAutoFit/>
          </a:bodyPr>
          <a:lstStyle/>
          <a:p>
            <a:pPr algn="ctr">
              <a:lnSpc>
                <a:spcPts val="13999"/>
              </a:lnSpc>
            </a:pPr>
            <a:r>
              <a:rPr lang="en-US" sz="9999" b="true">
                <a:solidFill>
                  <a:srgbClr val="2C4B64"/>
                </a:solidFill>
                <a:latin typeface="Open Sans Bold"/>
                <a:ea typeface="Open Sans Bold"/>
                <a:cs typeface="Open Sans Bold"/>
                <a:sym typeface="Open Sans Bold"/>
              </a:rPr>
              <a:t>PROGRESS </a:t>
            </a:r>
          </a:p>
          <a:p>
            <a:pPr algn="ctr">
              <a:lnSpc>
                <a:spcPts val="13999"/>
              </a:lnSpc>
            </a:pPr>
            <a:r>
              <a:rPr lang="en-US" sz="9999" b="true">
                <a:solidFill>
                  <a:srgbClr val="2C4B64"/>
                </a:solidFill>
                <a:latin typeface="Open Sans Bold"/>
                <a:ea typeface="Open Sans Bold"/>
                <a:cs typeface="Open Sans Bold"/>
                <a:sym typeface="Open Sans Bold"/>
              </a:rPr>
              <a:t>TUBES - 1</a:t>
            </a:r>
          </a:p>
        </p:txBody>
      </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3439148" y="-189060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5" id="5"/>
          <p:cNvGrpSpPr/>
          <p:nvPr/>
        </p:nvGrpSpPr>
        <p:grpSpPr>
          <a:xfrm rot="0">
            <a:off x="137450" y="166025"/>
            <a:ext cx="929350" cy="9293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7"/>
              <a:stretch>
                <a:fillRect l="0" t="0" r="0" b="0"/>
              </a:stretch>
            </a:blipFill>
          </p:spPr>
        </p:sp>
      </p:grpSp>
      <p:grpSp>
        <p:nvGrpSpPr>
          <p:cNvPr name="Group 7" id="7"/>
          <p:cNvGrpSpPr/>
          <p:nvPr/>
        </p:nvGrpSpPr>
        <p:grpSpPr>
          <a:xfrm rot="0">
            <a:off x="1291073" y="166025"/>
            <a:ext cx="885549" cy="929350"/>
            <a:chOff x="0" y="0"/>
            <a:chExt cx="661318" cy="694029"/>
          </a:xfrm>
        </p:grpSpPr>
        <p:sp>
          <p:nvSpPr>
            <p:cNvPr name="Freeform 8" id="8"/>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8"/>
              <a:stretch>
                <a:fillRect l="-12493" t="0" r="-12493" b="0"/>
              </a:stretch>
            </a:blipFill>
          </p:spPr>
        </p:sp>
      </p:grpSp>
      <p:sp>
        <p:nvSpPr>
          <p:cNvPr name="Freeform 9" id="9"/>
          <p:cNvSpPr/>
          <p:nvPr/>
        </p:nvSpPr>
        <p:spPr>
          <a:xfrm flipH="false" flipV="false" rot="0">
            <a:off x="9060439" y="556220"/>
            <a:ext cx="5470331" cy="9174559"/>
          </a:xfrm>
          <a:custGeom>
            <a:avLst/>
            <a:gdLst/>
            <a:ahLst/>
            <a:cxnLst/>
            <a:rect r="r" b="b" t="t" l="l"/>
            <a:pathLst>
              <a:path h="9174559" w="5470331">
                <a:moveTo>
                  <a:pt x="0" y="0"/>
                </a:moveTo>
                <a:lnTo>
                  <a:pt x="5470331" y="0"/>
                </a:lnTo>
                <a:lnTo>
                  <a:pt x="5470331" y="9174560"/>
                </a:lnTo>
                <a:lnTo>
                  <a:pt x="0" y="9174560"/>
                </a:lnTo>
                <a:lnTo>
                  <a:pt x="0" y="0"/>
                </a:lnTo>
                <a:close/>
              </a:path>
            </a:pathLst>
          </a:custGeom>
          <a:blipFill>
            <a:blip r:embed="rId9"/>
            <a:stretch>
              <a:fillRect l="0" t="0" r="0" b="0"/>
            </a:stretch>
          </a:blipFill>
        </p:spPr>
      </p:sp>
      <p:sp>
        <p:nvSpPr>
          <p:cNvPr name="TextBox 10" id="10"/>
          <p:cNvSpPr txBox="true"/>
          <p:nvPr/>
        </p:nvSpPr>
        <p:spPr>
          <a:xfrm rot="0">
            <a:off x="602125" y="4650105"/>
            <a:ext cx="7887515" cy="1177290"/>
          </a:xfrm>
          <a:prstGeom prst="rect">
            <a:avLst/>
          </a:prstGeom>
        </p:spPr>
        <p:txBody>
          <a:bodyPr anchor="t" rtlCol="false" tIns="0" lIns="0" bIns="0" rIns="0">
            <a:spAutoFit/>
          </a:bodyPr>
          <a:lstStyle/>
          <a:p>
            <a:pPr algn="l">
              <a:lnSpc>
                <a:spcPts val="8730"/>
              </a:lnSpc>
            </a:pPr>
            <a:r>
              <a:rPr lang="en-US" sz="9000" b="true">
                <a:solidFill>
                  <a:srgbClr val="2C4B64"/>
                </a:solidFill>
                <a:latin typeface="DM Sans Bold"/>
                <a:ea typeface="DM Sans Bold"/>
                <a:cs typeface="DM Sans Bold"/>
                <a:sym typeface="DM Sans Bold"/>
              </a:rPr>
              <a:t>FLOWCHART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3439148" y="-189060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5" id="5"/>
          <p:cNvGrpSpPr/>
          <p:nvPr/>
        </p:nvGrpSpPr>
        <p:grpSpPr>
          <a:xfrm rot="0">
            <a:off x="137450" y="166025"/>
            <a:ext cx="929350" cy="9293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7"/>
              <a:stretch>
                <a:fillRect l="0" t="0" r="0" b="0"/>
              </a:stretch>
            </a:blipFill>
          </p:spPr>
        </p:sp>
      </p:grpSp>
      <p:grpSp>
        <p:nvGrpSpPr>
          <p:cNvPr name="Group 7" id="7"/>
          <p:cNvGrpSpPr/>
          <p:nvPr/>
        </p:nvGrpSpPr>
        <p:grpSpPr>
          <a:xfrm rot="0">
            <a:off x="1291073" y="166025"/>
            <a:ext cx="885549" cy="929350"/>
            <a:chOff x="0" y="0"/>
            <a:chExt cx="661318" cy="694029"/>
          </a:xfrm>
        </p:grpSpPr>
        <p:sp>
          <p:nvSpPr>
            <p:cNvPr name="Freeform 8" id="8"/>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8"/>
              <a:stretch>
                <a:fillRect l="-12493" t="0" r="-12493" b="0"/>
              </a:stretch>
            </a:blipFill>
          </p:spPr>
        </p:sp>
      </p:grpSp>
      <p:sp>
        <p:nvSpPr>
          <p:cNvPr name="Freeform 9" id="9"/>
          <p:cNvSpPr/>
          <p:nvPr/>
        </p:nvSpPr>
        <p:spPr>
          <a:xfrm flipH="false" flipV="false" rot="0">
            <a:off x="8108560" y="866434"/>
            <a:ext cx="9150740" cy="8554133"/>
          </a:xfrm>
          <a:custGeom>
            <a:avLst/>
            <a:gdLst/>
            <a:ahLst/>
            <a:cxnLst/>
            <a:rect r="r" b="b" t="t" l="l"/>
            <a:pathLst>
              <a:path h="8554133" w="9150740">
                <a:moveTo>
                  <a:pt x="0" y="0"/>
                </a:moveTo>
                <a:lnTo>
                  <a:pt x="9150740" y="0"/>
                </a:lnTo>
                <a:lnTo>
                  <a:pt x="9150740" y="8554132"/>
                </a:lnTo>
                <a:lnTo>
                  <a:pt x="0" y="8554132"/>
                </a:lnTo>
                <a:lnTo>
                  <a:pt x="0" y="0"/>
                </a:lnTo>
                <a:close/>
              </a:path>
            </a:pathLst>
          </a:custGeom>
          <a:blipFill>
            <a:blip r:embed="rId9"/>
            <a:stretch>
              <a:fillRect l="-393" t="0" r="-393" b="0"/>
            </a:stretch>
          </a:blipFill>
        </p:spPr>
      </p:sp>
      <p:sp>
        <p:nvSpPr>
          <p:cNvPr name="TextBox 10" id="10"/>
          <p:cNvSpPr txBox="true"/>
          <p:nvPr/>
        </p:nvSpPr>
        <p:spPr>
          <a:xfrm rot="0">
            <a:off x="1028700" y="4789516"/>
            <a:ext cx="5654609" cy="850843"/>
          </a:xfrm>
          <a:prstGeom prst="rect">
            <a:avLst/>
          </a:prstGeom>
        </p:spPr>
        <p:txBody>
          <a:bodyPr anchor="t" rtlCol="false" tIns="0" lIns="0" bIns="0" rIns="0">
            <a:spAutoFit/>
          </a:bodyPr>
          <a:lstStyle/>
          <a:p>
            <a:pPr algn="l">
              <a:lnSpc>
                <a:spcPts val="6342"/>
              </a:lnSpc>
            </a:pPr>
            <a:r>
              <a:rPr lang="en-US" sz="6538" b="true">
                <a:solidFill>
                  <a:srgbClr val="2C4B64"/>
                </a:solidFill>
                <a:latin typeface="DM Sans Bold"/>
                <a:ea typeface="DM Sans Bold"/>
                <a:cs typeface="DM Sans Bold"/>
                <a:sym typeface="DM Sans Bold"/>
              </a:rPr>
              <a:t>PSEUDOCODE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37450" y="146975"/>
            <a:ext cx="929350" cy="92935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3"/>
              <a:stretch>
                <a:fillRect l="0" t="0" r="0" b="0"/>
              </a:stretch>
            </a:blipFill>
          </p:spPr>
        </p:sp>
      </p:grpSp>
      <p:grpSp>
        <p:nvGrpSpPr>
          <p:cNvPr name="Group 5" id="5"/>
          <p:cNvGrpSpPr/>
          <p:nvPr/>
        </p:nvGrpSpPr>
        <p:grpSpPr>
          <a:xfrm rot="0">
            <a:off x="1270997" y="146975"/>
            <a:ext cx="885549" cy="929350"/>
            <a:chOff x="0" y="0"/>
            <a:chExt cx="661318" cy="694029"/>
          </a:xfrm>
        </p:grpSpPr>
        <p:sp>
          <p:nvSpPr>
            <p:cNvPr name="Freeform 6" id="6"/>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4"/>
              <a:stretch>
                <a:fillRect l="-12493" t="0" r="-12493" b="0"/>
              </a:stretch>
            </a:blipFill>
          </p:spPr>
        </p:sp>
      </p:grpSp>
      <p:sp>
        <p:nvSpPr>
          <p:cNvPr name="Freeform 7" id="7"/>
          <p:cNvSpPr/>
          <p:nvPr/>
        </p:nvSpPr>
        <p:spPr>
          <a:xfrm flipH="false" flipV="false" rot="0">
            <a:off x="2746597" y="4332816"/>
            <a:ext cx="12994440" cy="1621368"/>
          </a:xfrm>
          <a:custGeom>
            <a:avLst/>
            <a:gdLst/>
            <a:ahLst/>
            <a:cxnLst/>
            <a:rect r="r" b="b" t="t" l="l"/>
            <a:pathLst>
              <a:path h="1621368" w="12994440">
                <a:moveTo>
                  <a:pt x="0" y="0"/>
                </a:moveTo>
                <a:lnTo>
                  <a:pt x="12994440" y="0"/>
                </a:lnTo>
                <a:lnTo>
                  <a:pt x="12994440" y="1621368"/>
                </a:lnTo>
                <a:lnTo>
                  <a:pt x="0" y="1621368"/>
                </a:lnTo>
                <a:lnTo>
                  <a:pt x="0" y="0"/>
                </a:lnTo>
                <a:close/>
              </a:path>
            </a:pathLst>
          </a:custGeom>
          <a:blipFill>
            <a:blip r:embed="rId5"/>
            <a:stretch>
              <a:fillRect l="0" t="0" r="0" b="0"/>
            </a:stretch>
          </a:blipFill>
        </p:spPr>
      </p:sp>
      <p:sp>
        <p:nvSpPr>
          <p:cNvPr name="TextBox 8" id="8"/>
          <p:cNvSpPr txBox="true"/>
          <p:nvPr/>
        </p:nvSpPr>
        <p:spPr>
          <a:xfrm rot="0">
            <a:off x="2413775" y="1494232"/>
            <a:ext cx="13460449" cy="2282190"/>
          </a:xfrm>
          <a:prstGeom prst="rect">
            <a:avLst/>
          </a:prstGeom>
        </p:spPr>
        <p:txBody>
          <a:bodyPr anchor="t" rtlCol="false" tIns="0" lIns="0" bIns="0" rIns="0">
            <a:spAutoFit/>
          </a:bodyPr>
          <a:lstStyle/>
          <a:p>
            <a:pPr algn="ctr">
              <a:lnSpc>
                <a:spcPts val="8730"/>
              </a:lnSpc>
            </a:pPr>
            <a:r>
              <a:rPr lang="en-US" b="true" sz="9000">
                <a:solidFill>
                  <a:srgbClr val="2C4B64"/>
                </a:solidFill>
                <a:latin typeface="DM Sans Bold"/>
                <a:ea typeface="DM Sans Bold"/>
                <a:cs typeface="DM Sans Bold"/>
                <a:sym typeface="DM Sans Bold"/>
              </a:rPr>
              <a:t>Saat Date Time Picker Dipilih</a:t>
            </a:r>
          </a:p>
        </p:txBody>
      </p:sp>
      <p:sp>
        <p:nvSpPr>
          <p:cNvPr name="TextBox 9" id="9"/>
          <p:cNvSpPr txBox="true"/>
          <p:nvPr/>
        </p:nvSpPr>
        <p:spPr>
          <a:xfrm rot="0">
            <a:off x="2156546" y="6449484"/>
            <a:ext cx="14618788" cy="1082040"/>
          </a:xfrm>
          <a:prstGeom prst="rect">
            <a:avLst/>
          </a:prstGeom>
        </p:spPr>
        <p:txBody>
          <a:bodyPr anchor="t" rtlCol="false" tIns="0" lIns="0" bIns="0" rIns="0">
            <a:spAutoFit/>
          </a:bodyPr>
          <a:lstStyle/>
          <a:p>
            <a:pPr algn="l" marL="0" indent="0" lvl="0">
              <a:lnSpc>
                <a:spcPts val="4320"/>
              </a:lnSpc>
              <a:spcBef>
                <a:spcPct val="0"/>
              </a:spcBef>
            </a:pPr>
            <a:r>
              <a:rPr lang="en-US" sz="3200" spc="192">
                <a:solidFill>
                  <a:srgbClr val="000000"/>
                </a:solidFill>
                <a:latin typeface="DM Sans"/>
                <a:ea typeface="DM Sans"/>
                <a:cs typeface="DM Sans"/>
                <a:sym typeface="DM Sans"/>
              </a:rPr>
              <a:t>Disaat kita memilih tanggal di datetime picker, tanggal yang kita pilih akan tersimpan di variable </a:t>
            </a:r>
            <a:r>
              <a:rPr lang="en-US" sz="3200" i="true" spc="192">
                <a:solidFill>
                  <a:srgbClr val="000000"/>
                </a:solidFill>
                <a:latin typeface="DM Sans Italics"/>
                <a:ea typeface="DM Sans Italics"/>
                <a:cs typeface="DM Sans Italics"/>
                <a:sym typeface="DM Sans Italics"/>
              </a:rPr>
              <a:t>tanggal_keberangkatan_0808</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3421990" y="3824407"/>
            <a:ext cx="11444020" cy="2638185"/>
          </a:xfrm>
          <a:custGeom>
            <a:avLst/>
            <a:gdLst/>
            <a:ahLst/>
            <a:cxnLst/>
            <a:rect r="r" b="b" t="t" l="l"/>
            <a:pathLst>
              <a:path h="2638185" w="11444020">
                <a:moveTo>
                  <a:pt x="0" y="0"/>
                </a:moveTo>
                <a:lnTo>
                  <a:pt x="11444020" y="0"/>
                </a:lnTo>
                <a:lnTo>
                  <a:pt x="11444020" y="2638186"/>
                </a:lnTo>
                <a:lnTo>
                  <a:pt x="0" y="2638186"/>
                </a:lnTo>
                <a:lnTo>
                  <a:pt x="0" y="0"/>
                </a:lnTo>
                <a:close/>
              </a:path>
            </a:pathLst>
          </a:custGeom>
          <a:blipFill>
            <a:blip r:embed="rId3"/>
            <a:stretch>
              <a:fillRect l="0" t="0" r="0" b="0"/>
            </a:stretch>
          </a:blipFill>
        </p:spPr>
      </p:sp>
      <p:sp>
        <p:nvSpPr>
          <p:cNvPr name="TextBox 4" id="4"/>
          <p:cNvSpPr txBox="true"/>
          <p:nvPr/>
        </p:nvSpPr>
        <p:spPr>
          <a:xfrm rot="0">
            <a:off x="2413775" y="2218189"/>
            <a:ext cx="13460449" cy="1177290"/>
          </a:xfrm>
          <a:prstGeom prst="rect">
            <a:avLst/>
          </a:prstGeom>
        </p:spPr>
        <p:txBody>
          <a:bodyPr anchor="t" rtlCol="false" tIns="0" lIns="0" bIns="0" rIns="0">
            <a:spAutoFit/>
          </a:bodyPr>
          <a:lstStyle/>
          <a:p>
            <a:pPr algn="ctr">
              <a:lnSpc>
                <a:spcPts val="8730"/>
              </a:lnSpc>
            </a:pPr>
            <a:r>
              <a:rPr lang="en-US" b="true" sz="9000">
                <a:solidFill>
                  <a:srgbClr val="2C4B64"/>
                </a:solidFill>
                <a:latin typeface="DM Sans Bold"/>
                <a:ea typeface="DM Sans Bold"/>
                <a:cs typeface="DM Sans Bold"/>
                <a:sym typeface="DM Sans Bold"/>
              </a:rPr>
              <a:t>Tombol Kembali Dipilih</a:t>
            </a:r>
          </a:p>
        </p:txBody>
      </p:sp>
      <p:grpSp>
        <p:nvGrpSpPr>
          <p:cNvPr name="Group 5" id="5"/>
          <p:cNvGrpSpPr/>
          <p:nvPr/>
        </p:nvGrpSpPr>
        <p:grpSpPr>
          <a:xfrm rot="0">
            <a:off x="156902" y="166025"/>
            <a:ext cx="929350" cy="9293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4"/>
              <a:stretch>
                <a:fillRect l="0" t="0" r="0" b="0"/>
              </a:stretch>
            </a:blipFill>
          </p:spPr>
        </p:sp>
      </p:grpSp>
      <p:grpSp>
        <p:nvGrpSpPr>
          <p:cNvPr name="Group 7" id="7"/>
          <p:cNvGrpSpPr/>
          <p:nvPr/>
        </p:nvGrpSpPr>
        <p:grpSpPr>
          <a:xfrm rot="0">
            <a:off x="1278508" y="166025"/>
            <a:ext cx="885549" cy="929350"/>
            <a:chOff x="0" y="0"/>
            <a:chExt cx="661318" cy="694029"/>
          </a:xfrm>
        </p:grpSpPr>
        <p:sp>
          <p:nvSpPr>
            <p:cNvPr name="Freeform 8" id="8"/>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5"/>
              <a:stretch>
                <a:fillRect l="-12493" t="0" r="-12493" b="0"/>
              </a:stretch>
            </a:blipFill>
          </p:spPr>
        </p:sp>
      </p:grpSp>
      <p:sp>
        <p:nvSpPr>
          <p:cNvPr name="TextBox 9" id="9"/>
          <p:cNvSpPr txBox="true"/>
          <p:nvPr/>
        </p:nvSpPr>
        <p:spPr>
          <a:xfrm rot="0">
            <a:off x="2164057" y="6834068"/>
            <a:ext cx="14618788" cy="1082040"/>
          </a:xfrm>
          <a:prstGeom prst="rect">
            <a:avLst/>
          </a:prstGeom>
        </p:spPr>
        <p:txBody>
          <a:bodyPr anchor="t" rtlCol="false" tIns="0" lIns="0" bIns="0" rIns="0">
            <a:spAutoFit/>
          </a:bodyPr>
          <a:lstStyle/>
          <a:p>
            <a:pPr algn="l" marL="0" indent="0" lvl="0">
              <a:lnSpc>
                <a:spcPts val="4320"/>
              </a:lnSpc>
              <a:spcBef>
                <a:spcPct val="0"/>
              </a:spcBef>
            </a:pPr>
            <a:r>
              <a:rPr lang="en-US" sz="3200" spc="192">
                <a:solidFill>
                  <a:srgbClr val="000000"/>
                </a:solidFill>
                <a:latin typeface="DM Sans"/>
                <a:ea typeface="DM Sans"/>
                <a:cs typeface="DM Sans"/>
                <a:sym typeface="DM Sans"/>
              </a:rPr>
              <a:t>disaat kita mengklik tombol kemgali, window akan kembali ke window pertama saat program di jalankan yaitu, window login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964150" y="3872068"/>
            <a:ext cx="14359700" cy="2542864"/>
          </a:xfrm>
          <a:custGeom>
            <a:avLst/>
            <a:gdLst/>
            <a:ahLst/>
            <a:cxnLst/>
            <a:rect r="r" b="b" t="t" l="l"/>
            <a:pathLst>
              <a:path h="2542864" w="14359700">
                <a:moveTo>
                  <a:pt x="0" y="0"/>
                </a:moveTo>
                <a:lnTo>
                  <a:pt x="14359700" y="0"/>
                </a:lnTo>
                <a:lnTo>
                  <a:pt x="14359700" y="2542864"/>
                </a:lnTo>
                <a:lnTo>
                  <a:pt x="0" y="2542864"/>
                </a:lnTo>
                <a:lnTo>
                  <a:pt x="0" y="0"/>
                </a:lnTo>
                <a:close/>
              </a:path>
            </a:pathLst>
          </a:custGeom>
          <a:blipFill>
            <a:blip r:embed="rId3"/>
            <a:stretch>
              <a:fillRect l="0" t="0" r="0" b="0"/>
            </a:stretch>
          </a:blipFill>
        </p:spPr>
      </p:sp>
      <p:sp>
        <p:nvSpPr>
          <p:cNvPr name="TextBox 4" id="4"/>
          <p:cNvSpPr txBox="true"/>
          <p:nvPr/>
        </p:nvSpPr>
        <p:spPr>
          <a:xfrm rot="0">
            <a:off x="2413775" y="1219200"/>
            <a:ext cx="13460449" cy="2282190"/>
          </a:xfrm>
          <a:prstGeom prst="rect">
            <a:avLst/>
          </a:prstGeom>
        </p:spPr>
        <p:txBody>
          <a:bodyPr anchor="t" rtlCol="false" tIns="0" lIns="0" bIns="0" rIns="0">
            <a:spAutoFit/>
          </a:bodyPr>
          <a:lstStyle/>
          <a:p>
            <a:pPr algn="ctr">
              <a:lnSpc>
                <a:spcPts val="8730"/>
              </a:lnSpc>
            </a:pPr>
            <a:r>
              <a:rPr lang="en-US" b="true" sz="9000">
                <a:solidFill>
                  <a:srgbClr val="2C4B64"/>
                </a:solidFill>
                <a:latin typeface="DM Sans Bold"/>
                <a:ea typeface="DM Sans Bold"/>
                <a:cs typeface="DM Sans Bold"/>
                <a:sym typeface="DM Sans Bold"/>
              </a:rPr>
              <a:t>Treeview Tujuan Stasiun Dipilih</a:t>
            </a:r>
          </a:p>
        </p:txBody>
      </p:sp>
      <p:grpSp>
        <p:nvGrpSpPr>
          <p:cNvPr name="Group 5" id="5"/>
          <p:cNvGrpSpPr/>
          <p:nvPr/>
        </p:nvGrpSpPr>
        <p:grpSpPr>
          <a:xfrm rot="0">
            <a:off x="137450" y="184672"/>
            <a:ext cx="929350" cy="9293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4"/>
              <a:stretch>
                <a:fillRect l="0" t="0" r="0" b="0"/>
              </a:stretch>
            </a:blipFill>
          </p:spPr>
        </p:sp>
      </p:grpSp>
      <p:grpSp>
        <p:nvGrpSpPr>
          <p:cNvPr name="Group 7" id="7"/>
          <p:cNvGrpSpPr/>
          <p:nvPr/>
        </p:nvGrpSpPr>
        <p:grpSpPr>
          <a:xfrm rot="0">
            <a:off x="1297513" y="184672"/>
            <a:ext cx="885549" cy="929350"/>
            <a:chOff x="0" y="0"/>
            <a:chExt cx="661318" cy="694029"/>
          </a:xfrm>
        </p:grpSpPr>
        <p:sp>
          <p:nvSpPr>
            <p:cNvPr name="Freeform 8" id="8"/>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5"/>
              <a:stretch>
                <a:fillRect l="-12493" t="0" r="-12493" b="0"/>
              </a:stretch>
            </a:blipFill>
          </p:spPr>
        </p:sp>
      </p:grpSp>
      <p:sp>
        <p:nvSpPr>
          <p:cNvPr name="TextBox 9" id="9"/>
          <p:cNvSpPr txBox="true"/>
          <p:nvPr/>
        </p:nvSpPr>
        <p:spPr>
          <a:xfrm rot="0">
            <a:off x="1834606" y="6907899"/>
            <a:ext cx="14618788" cy="1624965"/>
          </a:xfrm>
          <a:prstGeom prst="rect">
            <a:avLst/>
          </a:prstGeom>
        </p:spPr>
        <p:txBody>
          <a:bodyPr anchor="t" rtlCol="false" tIns="0" lIns="0" bIns="0" rIns="0">
            <a:spAutoFit/>
          </a:bodyPr>
          <a:lstStyle/>
          <a:p>
            <a:pPr algn="l" marL="0" indent="0" lvl="0">
              <a:lnSpc>
                <a:spcPts val="4320"/>
              </a:lnSpc>
              <a:spcBef>
                <a:spcPct val="0"/>
              </a:spcBef>
            </a:pPr>
            <a:r>
              <a:rPr lang="en-US" sz="3200" spc="192">
                <a:solidFill>
                  <a:srgbClr val="000000"/>
                </a:solidFill>
                <a:latin typeface="DM Sans"/>
                <a:ea typeface="DM Sans"/>
                <a:cs typeface="DM Sans"/>
                <a:sym typeface="DM Sans"/>
              </a:rPr>
              <a:t>disaat kita memilih tujuan stasiun di kolom treeview, hasil pilihan kita akan menjadi tampilan dari textbox untuk menampilkan, stasiun mana yang kita pilih</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620713" y="4015979"/>
            <a:ext cx="15046573" cy="2255042"/>
          </a:xfrm>
          <a:custGeom>
            <a:avLst/>
            <a:gdLst/>
            <a:ahLst/>
            <a:cxnLst/>
            <a:rect r="r" b="b" t="t" l="l"/>
            <a:pathLst>
              <a:path h="2255042" w="15046573">
                <a:moveTo>
                  <a:pt x="0" y="0"/>
                </a:moveTo>
                <a:lnTo>
                  <a:pt x="15046574" y="0"/>
                </a:lnTo>
                <a:lnTo>
                  <a:pt x="15046574" y="2255042"/>
                </a:lnTo>
                <a:lnTo>
                  <a:pt x="0" y="2255042"/>
                </a:lnTo>
                <a:lnTo>
                  <a:pt x="0" y="0"/>
                </a:lnTo>
                <a:close/>
              </a:path>
            </a:pathLst>
          </a:custGeom>
          <a:blipFill>
            <a:blip r:embed="rId3"/>
            <a:stretch>
              <a:fillRect l="0" t="0" r="0" b="0"/>
            </a:stretch>
          </a:blipFill>
        </p:spPr>
      </p:sp>
      <p:sp>
        <p:nvSpPr>
          <p:cNvPr name="TextBox 4" id="4"/>
          <p:cNvSpPr txBox="true"/>
          <p:nvPr/>
        </p:nvSpPr>
        <p:spPr>
          <a:xfrm rot="0">
            <a:off x="2179976" y="1219200"/>
            <a:ext cx="13928047" cy="2282190"/>
          </a:xfrm>
          <a:prstGeom prst="rect">
            <a:avLst/>
          </a:prstGeom>
        </p:spPr>
        <p:txBody>
          <a:bodyPr anchor="t" rtlCol="false" tIns="0" lIns="0" bIns="0" rIns="0">
            <a:spAutoFit/>
          </a:bodyPr>
          <a:lstStyle/>
          <a:p>
            <a:pPr algn="ctr">
              <a:lnSpc>
                <a:spcPts val="8730"/>
              </a:lnSpc>
            </a:pPr>
            <a:r>
              <a:rPr lang="en-US" b="true" sz="9000">
                <a:solidFill>
                  <a:srgbClr val="2C4B64"/>
                </a:solidFill>
                <a:latin typeface="DM Sans Bold"/>
                <a:ea typeface="DM Sans Bold"/>
                <a:cs typeface="DM Sans Bold"/>
                <a:sym typeface="DM Sans Bold"/>
              </a:rPr>
              <a:t>Treeview Keberangkatan Stasiun Dipilih</a:t>
            </a:r>
          </a:p>
        </p:txBody>
      </p:sp>
      <p:grpSp>
        <p:nvGrpSpPr>
          <p:cNvPr name="Group 5" id="5"/>
          <p:cNvGrpSpPr/>
          <p:nvPr/>
        </p:nvGrpSpPr>
        <p:grpSpPr>
          <a:xfrm rot="0">
            <a:off x="127925" y="146975"/>
            <a:ext cx="929350" cy="9293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4"/>
              <a:stretch>
                <a:fillRect l="0" t="0" r="0" b="0"/>
              </a:stretch>
            </a:blipFill>
          </p:spPr>
        </p:sp>
      </p:grpSp>
      <p:grpSp>
        <p:nvGrpSpPr>
          <p:cNvPr name="Group 7" id="7"/>
          <p:cNvGrpSpPr/>
          <p:nvPr/>
        </p:nvGrpSpPr>
        <p:grpSpPr>
          <a:xfrm rot="0">
            <a:off x="1177939" y="146975"/>
            <a:ext cx="885549" cy="929350"/>
            <a:chOff x="0" y="0"/>
            <a:chExt cx="661318" cy="694029"/>
          </a:xfrm>
        </p:grpSpPr>
        <p:sp>
          <p:nvSpPr>
            <p:cNvPr name="Freeform 8" id="8"/>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5"/>
              <a:stretch>
                <a:fillRect l="-12493" t="0" r="-12493" b="0"/>
              </a:stretch>
            </a:blipFill>
          </p:spPr>
        </p:sp>
      </p:grpSp>
      <p:sp>
        <p:nvSpPr>
          <p:cNvPr name="TextBox 9" id="9"/>
          <p:cNvSpPr txBox="true"/>
          <p:nvPr/>
        </p:nvSpPr>
        <p:spPr>
          <a:xfrm rot="0">
            <a:off x="1834606" y="6907899"/>
            <a:ext cx="14618788" cy="1624965"/>
          </a:xfrm>
          <a:prstGeom prst="rect">
            <a:avLst/>
          </a:prstGeom>
        </p:spPr>
        <p:txBody>
          <a:bodyPr anchor="t" rtlCol="false" tIns="0" lIns="0" bIns="0" rIns="0">
            <a:spAutoFit/>
          </a:bodyPr>
          <a:lstStyle/>
          <a:p>
            <a:pPr algn="l" marL="0" indent="0" lvl="0">
              <a:lnSpc>
                <a:spcPts val="4320"/>
              </a:lnSpc>
              <a:spcBef>
                <a:spcPct val="0"/>
              </a:spcBef>
            </a:pPr>
            <a:r>
              <a:rPr lang="en-US" sz="3200" spc="192">
                <a:solidFill>
                  <a:srgbClr val="000000"/>
                </a:solidFill>
                <a:latin typeface="DM Sans"/>
                <a:ea typeface="DM Sans"/>
                <a:cs typeface="DM Sans"/>
                <a:sym typeface="DM Sans"/>
              </a:rPr>
              <a:t>disaat kita memilih keberangkatan stasiun di kolom treeview, hasil pilihan kita akan menjadi tampilan dari textbox untuk menampilkan, stasiun mana yang kita pilih</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968948" y="4203771"/>
            <a:ext cx="11967163" cy="1879458"/>
          </a:xfrm>
          <a:custGeom>
            <a:avLst/>
            <a:gdLst/>
            <a:ahLst/>
            <a:cxnLst/>
            <a:rect r="r" b="b" t="t" l="l"/>
            <a:pathLst>
              <a:path h="1879458" w="11967163">
                <a:moveTo>
                  <a:pt x="0" y="0"/>
                </a:moveTo>
                <a:lnTo>
                  <a:pt x="11967163" y="0"/>
                </a:lnTo>
                <a:lnTo>
                  <a:pt x="11967163" y="1879458"/>
                </a:lnTo>
                <a:lnTo>
                  <a:pt x="0" y="1879458"/>
                </a:lnTo>
                <a:lnTo>
                  <a:pt x="0" y="0"/>
                </a:lnTo>
                <a:close/>
              </a:path>
            </a:pathLst>
          </a:custGeom>
          <a:blipFill>
            <a:blip r:embed="rId3"/>
            <a:stretch>
              <a:fillRect l="0" t="0" r="0" b="0"/>
            </a:stretch>
          </a:blipFill>
        </p:spPr>
      </p:sp>
      <p:sp>
        <p:nvSpPr>
          <p:cNvPr name="TextBox 4" id="4"/>
          <p:cNvSpPr txBox="true"/>
          <p:nvPr/>
        </p:nvSpPr>
        <p:spPr>
          <a:xfrm rot="0">
            <a:off x="1988506" y="2247167"/>
            <a:ext cx="13928047" cy="1177290"/>
          </a:xfrm>
          <a:prstGeom prst="rect">
            <a:avLst/>
          </a:prstGeom>
        </p:spPr>
        <p:txBody>
          <a:bodyPr anchor="t" rtlCol="false" tIns="0" lIns="0" bIns="0" rIns="0">
            <a:spAutoFit/>
          </a:bodyPr>
          <a:lstStyle/>
          <a:p>
            <a:pPr algn="ctr">
              <a:lnSpc>
                <a:spcPts val="8730"/>
              </a:lnSpc>
            </a:pPr>
            <a:r>
              <a:rPr lang="en-US" b="true" sz="9000">
                <a:solidFill>
                  <a:srgbClr val="2C4B64"/>
                </a:solidFill>
                <a:latin typeface="DM Sans Bold"/>
                <a:ea typeface="DM Sans Bold"/>
                <a:cs typeface="DM Sans Bold"/>
                <a:sym typeface="DM Sans Bold"/>
              </a:rPr>
              <a:t>Tombol Close di Klik</a:t>
            </a:r>
          </a:p>
        </p:txBody>
      </p:sp>
      <p:grpSp>
        <p:nvGrpSpPr>
          <p:cNvPr name="Group 5" id="5"/>
          <p:cNvGrpSpPr/>
          <p:nvPr/>
        </p:nvGrpSpPr>
        <p:grpSpPr>
          <a:xfrm rot="0">
            <a:off x="146975" y="146975"/>
            <a:ext cx="929350" cy="9293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4"/>
              <a:stretch>
                <a:fillRect l="0" t="0" r="0" b="0"/>
              </a:stretch>
            </a:blipFill>
          </p:spPr>
        </p:sp>
      </p:grpSp>
      <p:grpSp>
        <p:nvGrpSpPr>
          <p:cNvPr name="Group 7" id="7"/>
          <p:cNvGrpSpPr/>
          <p:nvPr/>
        </p:nvGrpSpPr>
        <p:grpSpPr>
          <a:xfrm rot="0">
            <a:off x="1273189" y="146975"/>
            <a:ext cx="885549" cy="929350"/>
            <a:chOff x="0" y="0"/>
            <a:chExt cx="661318" cy="694029"/>
          </a:xfrm>
        </p:grpSpPr>
        <p:sp>
          <p:nvSpPr>
            <p:cNvPr name="Freeform 8" id="8"/>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5"/>
              <a:stretch>
                <a:fillRect l="-12493" t="0" r="-12493" b="0"/>
              </a:stretch>
            </a:blipFill>
          </p:spPr>
        </p:sp>
      </p:grpSp>
      <p:sp>
        <p:nvSpPr>
          <p:cNvPr name="TextBox 9" id="9"/>
          <p:cNvSpPr txBox="true"/>
          <p:nvPr/>
        </p:nvSpPr>
        <p:spPr>
          <a:xfrm rot="0">
            <a:off x="1834606" y="6538743"/>
            <a:ext cx="14618788" cy="1082040"/>
          </a:xfrm>
          <a:prstGeom prst="rect">
            <a:avLst/>
          </a:prstGeom>
        </p:spPr>
        <p:txBody>
          <a:bodyPr anchor="t" rtlCol="false" tIns="0" lIns="0" bIns="0" rIns="0">
            <a:spAutoFit/>
          </a:bodyPr>
          <a:lstStyle/>
          <a:p>
            <a:pPr algn="l" marL="0" indent="0" lvl="0">
              <a:lnSpc>
                <a:spcPts val="4320"/>
              </a:lnSpc>
              <a:spcBef>
                <a:spcPct val="0"/>
              </a:spcBef>
            </a:pPr>
            <a:r>
              <a:rPr lang="en-US" sz="3200" spc="192">
                <a:solidFill>
                  <a:srgbClr val="000000"/>
                </a:solidFill>
                <a:latin typeface="DM Sans"/>
                <a:ea typeface="DM Sans"/>
                <a:cs typeface="DM Sans"/>
                <a:sym typeface="DM Sans"/>
              </a:rPr>
              <a:t>disaat tombol close di klik, aplikasi akan berhenti dan tidak akan berporses di latar belakang juga</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5930165" y="4823914"/>
            <a:ext cx="502056" cy="50205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5" id="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6" id="6"/>
          <p:cNvGrpSpPr/>
          <p:nvPr/>
        </p:nvGrpSpPr>
        <p:grpSpPr>
          <a:xfrm rot="0">
            <a:off x="9811949" y="4505202"/>
            <a:ext cx="557410" cy="55741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8" id="8"/>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9" id="9"/>
          <p:cNvGrpSpPr/>
          <p:nvPr/>
        </p:nvGrpSpPr>
        <p:grpSpPr>
          <a:xfrm rot="0">
            <a:off x="13967089" y="4505202"/>
            <a:ext cx="557410" cy="55741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1" id="11"/>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Freeform 12" id="12"/>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4" id="14"/>
          <p:cNvSpPr/>
          <p:nvPr/>
        </p:nvSpPr>
        <p:spPr>
          <a:xfrm flipH="false" flipV="false" rot="5502945">
            <a:off x="16231584" y="326857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5" id="15"/>
          <p:cNvSpPr/>
          <p:nvPr/>
        </p:nvSpPr>
        <p:spPr>
          <a:xfrm flipH="false" flipV="false" rot="-5400000">
            <a:off x="-1877331" y="3602962"/>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6" id="16"/>
          <p:cNvSpPr/>
          <p:nvPr/>
        </p:nvSpPr>
        <p:spPr>
          <a:xfrm flipH="false" flipV="false" rot="0">
            <a:off x="16839401" y="-56591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TextBox 17" id="17"/>
          <p:cNvSpPr txBox="true"/>
          <p:nvPr/>
        </p:nvSpPr>
        <p:spPr>
          <a:xfrm rot="0">
            <a:off x="1727727" y="944458"/>
            <a:ext cx="14832546" cy="1053544"/>
          </a:xfrm>
          <a:prstGeom prst="rect">
            <a:avLst/>
          </a:prstGeom>
        </p:spPr>
        <p:txBody>
          <a:bodyPr anchor="t" rtlCol="false" tIns="0" lIns="0" bIns="0" rIns="0">
            <a:spAutoFit/>
          </a:bodyPr>
          <a:lstStyle/>
          <a:p>
            <a:pPr algn="ctr" marL="0" indent="0" lvl="1">
              <a:lnSpc>
                <a:spcPts val="7879"/>
              </a:lnSpc>
              <a:spcBef>
                <a:spcPct val="0"/>
              </a:spcBef>
            </a:pPr>
            <a:r>
              <a:rPr lang="en-US" b="true" sz="8123">
                <a:solidFill>
                  <a:srgbClr val="2C4B64"/>
                </a:solidFill>
                <a:latin typeface="DM Sans Bold"/>
                <a:ea typeface="DM Sans Bold"/>
                <a:cs typeface="DM Sans Bold"/>
                <a:sym typeface="DM Sans Bold"/>
              </a:rPr>
              <a:t>Tombol Cari Tiket di Klik</a:t>
            </a:r>
          </a:p>
        </p:txBody>
      </p:sp>
      <p:sp>
        <p:nvSpPr>
          <p:cNvPr name="Freeform 18" id="18"/>
          <p:cNvSpPr/>
          <p:nvPr/>
        </p:nvSpPr>
        <p:spPr>
          <a:xfrm flipH="false" flipV="false" rot="0">
            <a:off x="3262284" y="2200846"/>
            <a:ext cx="12000671" cy="7710431"/>
          </a:xfrm>
          <a:custGeom>
            <a:avLst/>
            <a:gdLst/>
            <a:ahLst/>
            <a:cxnLst/>
            <a:rect r="r" b="b" t="t" l="l"/>
            <a:pathLst>
              <a:path h="7710431" w="12000671">
                <a:moveTo>
                  <a:pt x="0" y="0"/>
                </a:moveTo>
                <a:lnTo>
                  <a:pt x="12000671" y="0"/>
                </a:lnTo>
                <a:lnTo>
                  <a:pt x="12000671" y="7710431"/>
                </a:lnTo>
                <a:lnTo>
                  <a:pt x="0" y="7710431"/>
                </a:lnTo>
                <a:lnTo>
                  <a:pt x="0" y="0"/>
                </a:lnTo>
                <a:close/>
              </a:path>
            </a:pathLst>
          </a:custGeom>
          <a:blipFill>
            <a:blip r:embed="rId13"/>
            <a:stretch>
              <a:fillRect l="0" t="0" r="0" b="0"/>
            </a:stretch>
          </a:blipFill>
        </p:spPr>
      </p:sp>
      <p:grpSp>
        <p:nvGrpSpPr>
          <p:cNvPr name="Group 19" id="19"/>
          <p:cNvGrpSpPr/>
          <p:nvPr/>
        </p:nvGrpSpPr>
        <p:grpSpPr>
          <a:xfrm rot="0">
            <a:off x="166025" y="156500"/>
            <a:ext cx="929350" cy="929350"/>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14"/>
              <a:stretch>
                <a:fillRect l="0" t="0" r="0" b="0"/>
              </a:stretch>
            </a:blipFill>
          </p:spPr>
        </p:sp>
      </p:grpSp>
      <p:grpSp>
        <p:nvGrpSpPr>
          <p:cNvPr name="Group 21" id="21"/>
          <p:cNvGrpSpPr/>
          <p:nvPr/>
        </p:nvGrpSpPr>
        <p:grpSpPr>
          <a:xfrm rot="0">
            <a:off x="1284953" y="156500"/>
            <a:ext cx="885549" cy="929350"/>
            <a:chOff x="0" y="0"/>
            <a:chExt cx="661318" cy="694029"/>
          </a:xfrm>
        </p:grpSpPr>
        <p:sp>
          <p:nvSpPr>
            <p:cNvPr name="Freeform 22" id="22"/>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15"/>
              <a:stretch>
                <a:fillRect l="-12493" t="0" r="-12493" b="0"/>
              </a:stretch>
            </a:blipFill>
          </p:spPr>
        </p:sp>
      </p:gr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7105683" y="176685"/>
            <a:ext cx="929350" cy="92935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3"/>
              <a:stretch>
                <a:fillRect l="0" t="0" r="0" b="0"/>
              </a:stretch>
            </a:blipFill>
          </p:spPr>
        </p:sp>
      </p:grpSp>
      <p:grpSp>
        <p:nvGrpSpPr>
          <p:cNvPr name="Group 5" id="5"/>
          <p:cNvGrpSpPr/>
          <p:nvPr/>
        </p:nvGrpSpPr>
        <p:grpSpPr>
          <a:xfrm rot="0">
            <a:off x="16013177" y="176685"/>
            <a:ext cx="885549" cy="929350"/>
            <a:chOff x="0" y="0"/>
            <a:chExt cx="661318" cy="694029"/>
          </a:xfrm>
        </p:grpSpPr>
        <p:sp>
          <p:nvSpPr>
            <p:cNvPr name="Freeform 6" id="6"/>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4"/>
              <a:stretch>
                <a:fillRect l="-12493" t="0" r="-12493" b="0"/>
              </a:stretch>
            </a:blipFill>
          </p:spPr>
        </p:sp>
      </p:grpSp>
      <p:sp>
        <p:nvSpPr>
          <p:cNvPr name="Freeform 7" id="7"/>
          <p:cNvSpPr/>
          <p:nvPr/>
        </p:nvSpPr>
        <p:spPr>
          <a:xfrm flipH="false" flipV="false" rot="0">
            <a:off x="881038" y="1742731"/>
            <a:ext cx="16043436" cy="641737"/>
          </a:xfrm>
          <a:custGeom>
            <a:avLst/>
            <a:gdLst/>
            <a:ahLst/>
            <a:cxnLst/>
            <a:rect r="r" b="b" t="t" l="l"/>
            <a:pathLst>
              <a:path h="641737" w="16043436">
                <a:moveTo>
                  <a:pt x="0" y="0"/>
                </a:moveTo>
                <a:lnTo>
                  <a:pt x="16043436" y="0"/>
                </a:lnTo>
                <a:lnTo>
                  <a:pt x="16043436" y="641738"/>
                </a:lnTo>
                <a:lnTo>
                  <a:pt x="0" y="641738"/>
                </a:lnTo>
                <a:lnTo>
                  <a:pt x="0" y="0"/>
                </a:lnTo>
                <a:close/>
              </a:path>
            </a:pathLst>
          </a:custGeom>
          <a:blipFill>
            <a:blip r:embed="rId5"/>
            <a:stretch>
              <a:fillRect l="0" t="0" r="0" b="0"/>
            </a:stretch>
          </a:blipFill>
        </p:spPr>
      </p:sp>
      <p:sp>
        <p:nvSpPr>
          <p:cNvPr name="Freeform 8" id="8"/>
          <p:cNvSpPr/>
          <p:nvPr/>
        </p:nvSpPr>
        <p:spPr>
          <a:xfrm flipH="false" flipV="false" rot="0">
            <a:off x="881038" y="3506779"/>
            <a:ext cx="15983401" cy="759908"/>
          </a:xfrm>
          <a:custGeom>
            <a:avLst/>
            <a:gdLst/>
            <a:ahLst/>
            <a:cxnLst/>
            <a:rect r="r" b="b" t="t" l="l"/>
            <a:pathLst>
              <a:path h="759908" w="15983401">
                <a:moveTo>
                  <a:pt x="0" y="0"/>
                </a:moveTo>
                <a:lnTo>
                  <a:pt x="15983401" y="0"/>
                </a:lnTo>
                <a:lnTo>
                  <a:pt x="15983401" y="759908"/>
                </a:lnTo>
                <a:lnTo>
                  <a:pt x="0" y="759908"/>
                </a:lnTo>
                <a:lnTo>
                  <a:pt x="0" y="0"/>
                </a:lnTo>
                <a:close/>
              </a:path>
            </a:pathLst>
          </a:custGeom>
          <a:blipFill>
            <a:blip r:embed="rId6"/>
            <a:stretch>
              <a:fillRect l="0" t="0" r="0" b="0"/>
            </a:stretch>
          </a:blipFill>
        </p:spPr>
      </p:sp>
      <p:sp>
        <p:nvSpPr>
          <p:cNvPr name="Freeform 9" id="9"/>
          <p:cNvSpPr/>
          <p:nvPr/>
        </p:nvSpPr>
        <p:spPr>
          <a:xfrm flipH="false" flipV="false" rot="0">
            <a:off x="881038" y="5266812"/>
            <a:ext cx="10882582" cy="795661"/>
          </a:xfrm>
          <a:custGeom>
            <a:avLst/>
            <a:gdLst/>
            <a:ahLst/>
            <a:cxnLst/>
            <a:rect r="r" b="b" t="t" l="l"/>
            <a:pathLst>
              <a:path h="795661" w="10882582">
                <a:moveTo>
                  <a:pt x="0" y="0"/>
                </a:moveTo>
                <a:lnTo>
                  <a:pt x="10882582" y="0"/>
                </a:lnTo>
                <a:lnTo>
                  <a:pt x="10882582" y="795661"/>
                </a:lnTo>
                <a:lnTo>
                  <a:pt x="0" y="795661"/>
                </a:lnTo>
                <a:lnTo>
                  <a:pt x="0" y="0"/>
                </a:lnTo>
                <a:close/>
              </a:path>
            </a:pathLst>
          </a:custGeom>
          <a:blipFill>
            <a:blip r:embed="rId7"/>
            <a:stretch>
              <a:fillRect l="0" t="0" r="0" b="0"/>
            </a:stretch>
          </a:blipFill>
        </p:spPr>
      </p:sp>
      <p:sp>
        <p:nvSpPr>
          <p:cNvPr name="Freeform 10" id="10"/>
          <p:cNvSpPr/>
          <p:nvPr/>
        </p:nvSpPr>
        <p:spPr>
          <a:xfrm flipH="false" flipV="false" rot="0">
            <a:off x="881038" y="7062390"/>
            <a:ext cx="7755171" cy="829889"/>
          </a:xfrm>
          <a:custGeom>
            <a:avLst/>
            <a:gdLst/>
            <a:ahLst/>
            <a:cxnLst/>
            <a:rect r="r" b="b" t="t" l="l"/>
            <a:pathLst>
              <a:path h="829889" w="7755171">
                <a:moveTo>
                  <a:pt x="0" y="0"/>
                </a:moveTo>
                <a:lnTo>
                  <a:pt x="7755171" y="0"/>
                </a:lnTo>
                <a:lnTo>
                  <a:pt x="7755171" y="829889"/>
                </a:lnTo>
                <a:lnTo>
                  <a:pt x="0" y="829889"/>
                </a:lnTo>
                <a:lnTo>
                  <a:pt x="0" y="0"/>
                </a:lnTo>
                <a:close/>
              </a:path>
            </a:pathLst>
          </a:custGeom>
          <a:blipFill>
            <a:blip r:embed="rId8"/>
            <a:stretch>
              <a:fillRect l="0" t="0" r="0" b="0"/>
            </a:stretch>
          </a:blipFill>
        </p:spPr>
      </p:sp>
      <p:sp>
        <p:nvSpPr>
          <p:cNvPr name="TextBox 11" id="11"/>
          <p:cNvSpPr txBox="true"/>
          <p:nvPr/>
        </p:nvSpPr>
        <p:spPr>
          <a:xfrm rot="0">
            <a:off x="1028700" y="367185"/>
            <a:ext cx="7848753" cy="1177290"/>
          </a:xfrm>
          <a:prstGeom prst="rect">
            <a:avLst/>
          </a:prstGeom>
        </p:spPr>
        <p:txBody>
          <a:bodyPr anchor="t" rtlCol="false" tIns="0" lIns="0" bIns="0" rIns="0">
            <a:spAutoFit/>
          </a:bodyPr>
          <a:lstStyle/>
          <a:p>
            <a:pPr algn="l">
              <a:lnSpc>
                <a:spcPts val="8730"/>
              </a:lnSpc>
            </a:pPr>
            <a:r>
              <a:rPr lang="en-US" sz="9000" b="true">
                <a:solidFill>
                  <a:srgbClr val="2C4B64"/>
                </a:solidFill>
                <a:latin typeface="DM Sans Bold"/>
                <a:ea typeface="DM Sans Bold"/>
                <a:cs typeface="DM Sans Bold"/>
                <a:sym typeface="DM Sans Bold"/>
              </a:rPr>
              <a:t>Penjelasan</a:t>
            </a:r>
          </a:p>
        </p:txBody>
      </p:sp>
      <p:sp>
        <p:nvSpPr>
          <p:cNvPr name="TextBox 12" id="12"/>
          <p:cNvSpPr txBox="true"/>
          <p:nvPr/>
        </p:nvSpPr>
        <p:spPr>
          <a:xfrm rot="0">
            <a:off x="881038" y="2546394"/>
            <a:ext cx="16043436" cy="846279"/>
          </a:xfrm>
          <a:prstGeom prst="rect">
            <a:avLst/>
          </a:prstGeom>
        </p:spPr>
        <p:txBody>
          <a:bodyPr anchor="t" rtlCol="false" tIns="0" lIns="0" bIns="0" rIns="0">
            <a:spAutoFit/>
          </a:bodyPr>
          <a:lstStyle/>
          <a:p>
            <a:pPr algn="l" marL="0" indent="0" lvl="0">
              <a:lnSpc>
                <a:spcPts val="3406"/>
              </a:lnSpc>
              <a:spcBef>
                <a:spcPct val="0"/>
              </a:spcBef>
            </a:pPr>
            <a:r>
              <a:rPr lang="en-US" sz="2523" spc="151">
                <a:solidFill>
                  <a:srgbClr val="000000"/>
                </a:solidFill>
                <a:latin typeface="DM Sans"/>
                <a:ea typeface="DM Sans"/>
                <a:cs typeface="DM Sans"/>
                <a:sym typeface="DM Sans"/>
              </a:rPr>
              <a:t>Program membuka koneksi ke database menggunakan SqlConnection. String koneksi diatur untuk mengakses database lokal, </a:t>
            </a:r>
          </a:p>
        </p:txBody>
      </p:sp>
      <p:sp>
        <p:nvSpPr>
          <p:cNvPr name="TextBox 13" id="13"/>
          <p:cNvSpPr txBox="true"/>
          <p:nvPr/>
        </p:nvSpPr>
        <p:spPr>
          <a:xfrm rot="0">
            <a:off x="881038" y="4342887"/>
            <a:ext cx="16043436" cy="846279"/>
          </a:xfrm>
          <a:prstGeom prst="rect">
            <a:avLst/>
          </a:prstGeom>
        </p:spPr>
        <p:txBody>
          <a:bodyPr anchor="t" rtlCol="false" tIns="0" lIns="0" bIns="0" rIns="0">
            <a:spAutoFit/>
          </a:bodyPr>
          <a:lstStyle/>
          <a:p>
            <a:pPr algn="l" marL="0" indent="0" lvl="0">
              <a:lnSpc>
                <a:spcPts val="3406"/>
              </a:lnSpc>
              <a:spcBef>
                <a:spcPct val="0"/>
              </a:spcBef>
            </a:pPr>
            <a:r>
              <a:rPr lang="en-US" sz="2523" spc="151">
                <a:solidFill>
                  <a:srgbClr val="000000"/>
                </a:solidFill>
                <a:latin typeface="DM Sans"/>
                <a:ea typeface="DM Sans"/>
                <a:cs typeface="DM Sans"/>
                <a:sym typeface="DM Sans"/>
              </a:rPr>
              <a:t>Program membuka koneksi ke database menggunakan SqlConnection. String koneksi diatur untuk mengakses database lokal, </a:t>
            </a:r>
          </a:p>
        </p:txBody>
      </p:sp>
      <p:sp>
        <p:nvSpPr>
          <p:cNvPr name="TextBox 14" id="14"/>
          <p:cNvSpPr txBox="true"/>
          <p:nvPr/>
        </p:nvSpPr>
        <p:spPr>
          <a:xfrm rot="0">
            <a:off x="851020" y="6100573"/>
            <a:ext cx="16043436" cy="846279"/>
          </a:xfrm>
          <a:prstGeom prst="rect">
            <a:avLst/>
          </a:prstGeom>
        </p:spPr>
        <p:txBody>
          <a:bodyPr anchor="t" rtlCol="false" tIns="0" lIns="0" bIns="0" rIns="0">
            <a:spAutoFit/>
          </a:bodyPr>
          <a:lstStyle/>
          <a:p>
            <a:pPr algn="l" marL="0" indent="0" lvl="0">
              <a:lnSpc>
                <a:spcPts val="3406"/>
              </a:lnSpc>
              <a:spcBef>
                <a:spcPct val="0"/>
              </a:spcBef>
            </a:pPr>
            <a:r>
              <a:rPr lang="en-US" sz="2523" spc="151">
                <a:solidFill>
                  <a:srgbClr val="000000"/>
                </a:solidFill>
                <a:latin typeface="DM Sans"/>
                <a:ea typeface="DM Sans"/>
                <a:cs typeface="DM Sans"/>
                <a:sym typeface="DM Sans"/>
              </a:rPr>
              <a:t>Parameter @asal dan @tujuan diisi dengan nilai dari node yang dipilih di treeView1 (stasiun asal) dan treeView2 (stasiun tujuan).</a:t>
            </a:r>
          </a:p>
        </p:txBody>
      </p:sp>
      <p:sp>
        <p:nvSpPr>
          <p:cNvPr name="TextBox 15" id="15"/>
          <p:cNvSpPr txBox="true"/>
          <p:nvPr/>
        </p:nvSpPr>
        <p:spPr>
          <a:xfrm rot="0">
            <a:off x="851020" y="7968479"/>
            <a:ext cx="16043436" cy="846279"/>
          </a:xfrm>
          <a:prstGeom prst="rect">
            <a:avLst/>
          </a:prstGeom>
        </p:spPr>
        <p:txBody>
          <a:bodyPr anchor="t" rtlCol="false" tIns="0" lIns="0" bIns="0" rIns="0">
            <a:spAutoFit/>
          </a:bodyPr>
          <a:lstStyle/>
          <a:p>
            <a:pPr algn="l" marL="0" indent="0" lvl="0">
              <a:lnSpc>
                <a:spcPts val="3406"/>
              </a:lnSpc>
              <a:spcBef>
                <a:spcPct val="0"/>
              </a:spcBef>
            </a:pPr>
            <a:r>
              <a:rPr lang="en-US" sz="2523" spc="151">
                <a:solidFill>
                  <a:srgbClr val="000000"/>
                </a:solidFill>
                <a:latin typeface="DM Sans"/>
                <a:ea typeface="DM Sans"/>
                <a:cs typeface="DM Sans"/>
                <a:sym typeface="DM Sans"/>
              </a:rPr>
              <a:t>Fungsi ExecuteScalar() digunakan untuk mengeksekusi perintah SQL yang menghasilkan satu nilai, seperti hasil dari fungsi agregat COUNT(*) pada query SQL.</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7105683" y="176685"/>
            <a:ext cx="929350" cy="92935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3"/>
              <a:stretch>
                <a:fillRect l="0" t="0" r="0" b="0"/>
              </a:stretch>
            </a:blipFill>
          </p:spPr>
        </p:sp>
      </p:grpSp>
      <p:grpSp>
        <p:nvGrpSpPr>
          <p:cNvPr name="Group 5" id="5"/>
          <p:cNvGrpSpPr/>
          <p:nvPr/>
        </p:nvGrpSpPr>
        <p:grpSpPr>
          <a:xfrm rot="0">
            <a:off x="16013177" y="176685"/>
            <a:ext cx="885549" cy="929350"/>
            <a:chOff x="0" y="0"/>
            <a:chExt cx="661318" cy="694029"/>
          </a:xfrm>
        </p:grpSpPr>
        <p:sp>
          <p:nvSpPr>
            <p:cNvPr name="Freeform 6" id="6"/>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4"/>
              <a:stretch>
                <a:fillRect l="-12493" t="0" r="-12493" b="0"/>
              </a:stretch>
            </a:blipFill>
          </p:spPr>
        </p:sp>
      </p:grpSp>
      <p:sp>
        <p:nvSpPr>
          <p:cNvPr name="Freeform 7" id="7"/>
          <p:cNvSpPr/>
          <p:nvPr/>
        </p:nvSpPr>
        <p:spPr>
          <a:xfrm flipH="false" flipV="false" rot="0">
            <a:off x="1028700" y="1735861"/>
            <a:ext cx="14984477" cy="3883239"/>
          </a:xfrm>
          <a:custGeom>
            <a:avLst/>
            <a:gdLst/>
            <a:ahLst/>
            <a:cxnLst/>
            <a:rect r="r" b="b" t="t" l="l"/>
            <a:pathLst>
              <a:path h="3883239" w="14984477">
                <a:moveTo>
                  <a:pt x="0" y="0"/>
                </a:moveTo>
                <a:lnTo>
                  <a:pt x="14984477" y="0"/>
                </a:lnTo>
                <a:lnTo>
                  <a:pt x="14984477" y="3883239"/>
                </a:lnTo>
                <a:lnTo>
                  <a:pt x="0" y="3883239"/>
                </a:lnTo>
                <a:lnTo>
                  <a:pt x="0" y="0"/>
                </a:lnTo>
                <a:close/>
              </a:path>
            </a:pathLst>
          </a:custGeom>
          <a:blipFill>
            <a:blip r:embed="rId5"/>
            <a:stretch>
              <a:fillRect l="0" t="0" r="0" b="0"/>
            </a:stretch>
          </a:blipFill>
        </p:spPr>
      </p:sp>
      <p:sp>
        <p:nvSpPr>
          <p:cNvPr name="Freeform 8" id="8"/>
          <p:cNvSpPr/>
          <p:nvPr/>
        </p:nvSpPr>
        <p:spPr>
          <a:xfrm flipH="false" flipV="false" rot="0">
            <a:off x="1028700" y="5809600"/>
            <a:ext cx="3063280" cy="2963079"/>
          </a:xfrm>
          <a:custGeom>
            <a:avLst/>
            <a:gdLst/>
            <a:ahLst/>
            <a:cxnLst/>
            <a:rect r="r" b="b" t="t" l="l"/>
            <a:pathLst>
              <a:path h="2963079" w="3063280">
                <a:moveTo>
                  <a:pt x="0" y="0"/>
                </a:moveTo>
                <a:lnTo>
                  <a:pt x="3063280" y="0"/>
                </a:lnTo>
                <a:lnTo>
                  <a:pt x="3063280" y="2963079"/>
                </a:lnTo>
                <a:lnTo>
                  <a:pt x="0" y="2963079"/>
                </a:lnTo>
                <a:lnTo>
                  <a:pt x="0" y="0"/>
                </a:lnTo>
                <a:close/>
              </a:path>
            </a:pathLst>
          </a:custGeom>
          <a:blipFill>
            <a:blip r:embed="rId6"/>
            <a:stretch>
              <a:fillRect l="0" t="0" r="0" b="0"/>
            </a:stretch>
          </a:blipFill>
        </p:spPr>
      </p:sp>
      <p:sp>
        <p:nvSpPr>
          <p:cNvPr name="TextBox 9" id="9"/>
          <p:cNvSpPr txBox="true"/>
          <p:nvPr/>
        </p:nvSpPr>
        <p:spPr>
          <a:xfrm rot="0">
            <a:off x="1028700" y="367185"/>
            <a:ext cx="7848753" cy="1177290"/>
          </a:xfrm>
          <a:prstGeom prst="rect">
            <a:avLst/>
          </a:prstGeom>
        </p:spPr>
        <p:txBody>
          <a:bodyPr anchor="t" rtlCol="false" tIns="0" lIns="0" bIns="0" rIns="0">
            <a:spAutoFit/>
          </a:bodyPr>
          <a:lstStyle/>
          <a:p>
            <a:pPr algn="l">
              <a:lnSpc>
                <a:spcPts val="8730"/>
              </a:lnSpc>
            </a:pPr>
            <a:r>
              <a:rPr lang="en-US" sz="9000" b="true">
                <a:solidFill>
                  <a:srgbClr val="2C4B64"/>
                </a:solidFill>
                <a:latin typeface="DM Sans Bold"/>
                <a:ea typeface="DM Sans Bold"/>
                <a:cs typeface="DM Sans Bold"/>
                <a:sym typeface="DM Sans Bold"/>
              </a:rPr>
              <a:t>Penjelasan</a:t>
            </a:r>
          </a:p>
        </p:txBody>
      </p:sp>
      <p:sp>
        <p:nvSpPr>
          <p:cNvPr name="TextBox 10" id="10"/>
          <p:cNvSpPr txBox="true"/>
          <p:nvPr/>
        </p:nvSpPr>
        <p:spPr>
          <a:xfrm rot="0">
            <a:off x="4301266" y="5771500"/>
            <a:ext cx="11711912" cy="2727960"/>
          </a:xfrm>
          <a:prstGeom prst="rect">
            <a:avLst/>
          </a:prstGeom>
        </p:spPr>
        <p:txBody>
          <a:bodyPr anchor="t" rtlCol="false" tIns="0" lIns="0" bIns="0" rIns="0">
            <a:spAutoFit/>
          </a:bodyPr>
          <a:lstStyle/>
          <a:p>
            <a:pPr algn="l">
              <a:lnSpc>
                <a:spcPts val="3105"/>
              </a:lnSpc>
            </a:pPr>
            <a:r>
              <a:rPr lang="en-US" sz="2300" spc="138">
                <a:solidFill>
                  <a:srgbClr val="000000"/>
                </a:solidFill>
                <a:latin typeface="DM Sans"/>
                <a:ea typeface="DM Sans"/>
                <a:cs typeface="DM Sans"/>
                <a:sym typeface="DM Sans"/>
              </a:rPr>
              <a:t>Hasil query dievaluasi. Jika jumlah tiket (result_8088) lebih besar dari 0, maka akan menampilkan message box dengan text “tiket tersedia.” seperti yang ada pada gambar disamping, </a:t>
            </a:r>
          </a:p>
          <a:p>
            <a:pPr algn="l">
              <a:lnSpc>
                <a:spcPts val="3105"/>
              </a:lnSpc>
            </a:pPr>
          </a:p>
          <a:p>
            <a:pPr algn="l" marL="0" indent="0" lvl="0">
              <a:lnSpc>
                <a:spcPts val="3105"/>
              </a:lnSpc>
              <a:spcBef>
                <a:spcPct val="0"/>
              </a:spcBef>
            </a:pPr>
            <a:r>
              <a:rPr lang="en-US" sz="2300" spc="138">
                <a:solidFill>
                  <a:srgbClr val="000000"/>
                </a:solidFill>
                <a:latin typeface="DM Sans"/>
                <a:ea typeface="DM Sans"/>
                <a:cs typeface="DM Sans"/>
                <a:sym typeface="DM Sans"/>
              </a:rPr>
              <a:t>setelah itu, program akan mensetting variable-variable untuk di tahap beirkutnya yaitu untuk menampilkan informasi tiket yang akan ditampilkan nanti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286415" y="202247"/>
            <a:ext cx="885549" cy="929350"/>
            <a:chOff x="0" y="0"/>
            <a:chExt cx="661318" cy="694029"/>
          </a:xfrm>
        </p:grpSpPr>
        <p:sp>
          <p:nvSpPr>
            <p:cNvPr name="Freeform 4" id="4"/>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3"/>
              <a:stretch>
                <a:fillRect l="-12493" t="0" r="-12493" b="0"/>
              </a:stretch>
            </a:blipFill>
          </p:spPr>
        </p:sp>
      </p:grpSp>
      <p:grpSp>
        <p:nvGrpSpPr>
          <p:cNvPr name="Group 5" id="5"/>
          <p:cNvGrpSpPr/>
          <p:nvPr/>
        </p:nvGrpSpPr>
        <p:grpSpPr>
          <a:xfrm rot="0">
            <a:off x="172061" y="202247"/>
            <a:ext cx="929350" cy="9293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4"/>
              <a:stretch>
                <a:fillRect l="0" t="0" r="0" b="0"/>
              </a:stretch>
            </a:blipFill>
          </p:spPr>
        </p:sp>
      </p:grpSp>
      <p:sp>
        <p:nvSpPr>
          <p:cNvPr name="Freeform 7" id="7"/>
          <p:cNvSpPr/>
          <p:nvPr/>
        </p:nvSpPr>
        <p:spPr>
          <a:xfrm flipH="false" flipV="false" rot="0">
            <a:off x="404654" y="3116553"/>
            <a:ext cx="8286723" cy="6894337"/>
          </a:xfrm>
          <a:custGeom>
            <a:avLst/>
            <a:gdLst/>
            <a:ahLst/>
            <a:cxnLst/>
            <a:rect r="r" b="b" t="t" l="l"/>
            <a:pathLst>
              <a:path h="6894337" w="8286723">
                <a:moveTo>
                  <a:pt x="0" y="0"/>
                </a:moveTo>
                <a:lnTo>
                  <a:pt x="8286723" y="0"/>
                </a:lnTo>
                <a:lnTo>
                  <a:pt x="8286723" y="6894338"/>
                </a:lnTo>
                <a:lnTo>
                  <a:pt x="0" y="6894338"/>
                </a:lnTo>
                <a:lnTo>
                  <a:pt x="0" y="0"/>
                </a:lnTo>
                <a:close/>
              </a:path>
            </a:pathLst>
          </a:custGeom>
          <a:blipFill>
            <a:blip r:embed="rId5"/>
            <a:stretch>
              <a:fillRect l="0" t="0" r="0" b="0"/>
            </a:stretch>
          </a:blipFill>
        </p:spPr>
      </p:sp>
      <p:sp>
        <p:nvSpPr>
          <p:cNvPr name="Freeform 8" id="8"/>
          <p:cNvSpPr/>
          <p:nvPr/>
        </p:nvSpPr>
        <p:spPr>
          <a:xfrm flipH="false" flipV="false" rot="0">
            <a:off x="9957184" y="1417003"/>
            <a:ext cx="6813620" cy="8321979"/>
          </a:xfrm>
          <a:custGeom>
            <a:avLst/>
            <a:gdLst/>
            <a:ahLst/>
            <a:cxnLst/>
            <a:rect r="r" b="b" t="t" l="l"/>
            <a:pathLst>
              <a:path h="8321979" w="6813620">
                <a:moveTo>
                  <a:pt x="0" y="0"/>
                </a:moveTo>
                <a:lnTo>
                  <a:pt x="6813620" y="0"/>
                </a:lnTo>
                <a:lnTo>
                  <a:pt x="6813620" y="8321979"/>
                </a:lnTo>
                <a:lnTo>
                  <a:pt x="0" y="8321979"/>
                </a:lnTo>
                <a:lnTo>
                  <a:pt x="0" y="0"/>
                </a:lnTo>
                <a:close/>
              </a:path>
            </a:pathLst>
          </a:custGeom>
          <a:blipFill>
            <a:blip r:embed="rId6"/>
            <a:stretch>
              <a:fillRect l="0" t="0" r="0" b="0"/>
            </a:stretch>
          </a:blipFill>
        </p:spPr>
      </p:sp>
      <p:sp>
        <p:nvSpPr>
          <p:cNvPr name="TextBox 9" id="9"/>
          <p:cNvSpPr txBox="true"/>
          <p:nvPr/>
        </p:nvSpPr>
        <p:spPr>
          <a:xfrm rot="0">
            <a:off x="1286415" y="1807528"/>
            <a:ext cx="6429183" cy="1043306"/>
          </a:xfrm>
          <a:prstGeom prst="rect">
            <a:avLst/>
          </a:prstGeom>
        </p:spPr>
        <p:txBody>
          <a:bodyPr anchor="t" rtlCol="false" tIns="0" lIns="0" bIns="0" rIns="0">
            <a:spAutoFit/>
          </a:bodyPr>
          <a:lstStyle/>
          <a:p>
            <a:pPr algn="ctr" marL="0" indent="0" lvl="1">
              <a:lnSpc>
                <a:spcPts val="7760"/>
              </a:lnSpc>
              <a:spcBef>
                <a:spcPct val="0"/>
              </a:spcBef>
            </a:pPr>
            <a:r>
              <a:rPr lang="en-US" b="true" sz="8000" strike="noStrike" u="none">
                <a:solidFill>
                  <a:srgbClr val="2C4B64"/>
                </a:solidFill>
                <a:latin typeface="DM Sans Bold"/>
                <a:ea typeface="DM Sans Bold"/>
                <a:cs typeface="DM Sans Bold"/>
                <a:sym typeface="DM Sans Bold"/>
              </a:rPr>
              <a:t>FLOWCHART</a:t>
            </a:r>
          </a:p>
        </p:txBody>
      </p:sp>
      <p:sp>
        <p:nvSpPr>
          <p:cNvPr name="TextBox 10" id="10"/>
          <p:cNvSpPr txBox="true"/>
          <p:nvPr/>
        </p:nvSpPr>
        <p:spPr>
          <a:xfrm rot="0">
            <a:off x="9832766" y="373697"/>
            <a:ext cx="7062457" cy="1043306"/>
          </a:xfrm>
          <a:prstGeom prst="rect">
            <a:avLst/>
          </a:prstGeom>
        </p:spPr>
        <p:txBody>
          <a:bodyPr anchor="t" rtlCol="false" tIns="0" lIns="0" bIns="0" rIns="0">
            <a:spAutoFit/>
          </a:bodyPr>
          <a:lstStyle/>
          <a:p>
            <a:pPr algn="ctr" marL="0" indent="0" lvl="1">
              <a:lnSpc>
                <a:spcPts val="7760"/>
              </a:lnSpc>
              <a:spcBef>
                <a:spcPct val="0"/>
              </a:spcBef>
            </a:pPr>
            <a:r>
              <a:rPr lang="en-US" b="true" sz="8000">
                <a:solidFill>
                  <a:srgbClr val="2C4B64"/>
                </a:solidFill>
                <a:latin typeface="DM Sans Bold"/>
                <a:ea typeface="DM Sans Bold"/>
                <a:cs typeface="DM Sans Bold"/>
                <a:sym typeface="DM Sans Bold"/>
              </a:rPr>
              <a:t>PSEUDOCODE</a:t>
            </a:r>
          </a:p>
        </p:txBody>
      </p:sp>
    </p:spTree>
  </p:cSld>
  <p:clrMapOvr>
    <a:masterClrMapping/>
  </p:clrMapOvr>
  <p:transition spd="slow">
    <p:push dir="l"/>
  </p:transition>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7105683" y="176685"/>
            <a:ext cx="929350" cy="92935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3"/>
              <a:stretch>
                <a:fillRect l="0" t="0" r="0" b="0"/>
              </a:stretch>
            </a:blipFill>
          </p:spPr>
        </p:sp>
      </p:grpSp>
      <p:grpSp>
        <p:nvGrpSpPr>
          <p:cNvPr name="Group 5" id="5"/>
          <p:cNvGrpSpPr/>
          <p:nvPr/>
        </p:nvGrpSpPr>
        <p:grpSpPr>
          <a:xfrm rot="0">
            <a:off x="16013177" y="176685"/>
            <a:ext cx="885549" cy="929350"/>
            <a:chOff x="0" y="0"/>
            <a:chExt cx="661318" cy="694029"/>
          </a:xfrm>
        </p:grpSpPr>
        <p:sp>
          <p:nvSpPr>
            <p:cNvPr name="Freeform 6" id="6"/>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4"/>
              <a:stretch>
                <a:fillRect l="-12493" t="0" r="-12493" b="0"/>
              </a:stretch>
            </a:blipFill>
          </p:spPr>
        </p:sp>
      </p:grpSp>
      <p:sp>
        <p:nvSpPr>
          <p:cNvPr name="Freeform 7" id="7"/>
          <p:cNvSpPr/>
          <p:nvPr/>
        </p:nvSpPr>
        <p:spPr>
          <a:xfrm flipH="false" flipV="false" rot="0">
            <a:off x="1028700" y="1769460"/>
            <a:ext cx="12042697" cy="1076720"/>
          </a:xfrm>
          <a:custGeom>
            <a:avLst/>
            <a:gdLst/>
            <a:ahLst/>
            <a:cxnLst/>
            <a:rect r="r" b="b" t="t" l="l"/>
            <a:pathLst>
              <a:path h="1076720" w="12042697">
                <a:moveTo>
                  <a:pt x="0" y="0"/>
                </a:moveTo>
                <a:lnTo>
                  <a:pt x="12042697" y="0"/>
                </a:lnTo>
                <a:lnTo>
                  <a:pt x="12042697" y="1076720"/>
                </a:lnTo>
                <a:lnTo>
                  <a:pt x="0" y="1076720"/>
                </a:lnTo>
                <a:lnTo>
                  <a:pt x="0" y="0"/>
                </a:lnTo>
                <a:close/>
              </a:path>
            </a:pathLst>
          </a:custGeom>
          <a:blipFill>
            <a:blip r:embed="rId5"/>
            <a:stretch>
              <a:fillRect l="0" t="0" r="0" b="0"/>
            </a:stretch>
          </a:blipFill>
        </p:spPr>
      </p:sp>
      <p:sp>
        <p:nvSpPr>
          <p:cNvPr name="Freeform 8" id="8"/>
          <p:cNvSpPr/>
          <p:nvPr/>
        </p:nvSpPr>
        <p:spPr>
          <a:xfrm flipH="false" flipV="false" rot="0">
            <a:off x="1028700" y="3074780"/>
            <a:ext cx="4062512" cy="3377269"/>
          </a:xfrm>
          <a:custGeom>
            <a:avLst/>
            <a:gdLst/>
            <a:ahLst/>
            <a:cxnLst/>
            <a:rect r="r" b="b" t="t" l="l"/>
            <a:pathLst>
              <a:path h="3377269" w="4062512">
                <a:moveTo>
                  <a:pt x="0" y="0"/>
                </a:moveTo>
                <a:lnTo>
                  <a:pt x="4062512" y="0"/>
                </a:lnTo>
                <a:lnTo>
                  <a:pt x="4062512" y="3377268"/>
                </a:lnTo>
                <a:lnTo>
                  <a:pt x="0" y="3377268"/>
                </a:lnTo>
                <a:lnTo>
                  <a:pt x="0" y="0"/>
                </a:lnTo>
                <a:close/>
              </a:path>
            </a:pathLst>
          </a:custGeom>
          <a:blipFill>
            <a:blip r:embed="rId6"/>
            <a:stretch>
              <a:fillRect l="0" t="0" r="0" b="0"/>
            </a:stretch>
          </a:blipFill>
        </p:spPr>
      </p:sp>
      <p:sp>
        <p:nvSpPr>
          <p:cNvPr name="TextBox 9" id="9"/>
          <p:cNvSpPr txBox="true"/>
          <p:nvPr/>
        </p:nvSpPr>
        <p:spPr>
          <a:xfrm rot="0">
            <a:off x="1028700" y="367185"/>
            <a:ext cx="7848753" cy="1177290"/>
          </a:xfrm>
          <a:prstGeom prst="rect">
            <a:avLst/>
          </a:prstGeom>
        </p:spPr>
        <p:txBody>
          <a:bodyPr anchor="t" rtlCol="false" tIns="0" lIns="0" bIns="0" rIns="0">
            <a:spAutoFit/>
          </a:bodyPr>
          <a:lstStyle/>
          <a:p>
            <a:pPr algn="l">
              <a:lnSpc>
                <a:spcPts val="8730"/>
              </a:lnSpc>
            </a:pPr>
            <a:r>
              <a:rPr lang="en-US" sz="9000" b="true">
                <a:solidFill>
                  <a:srgbClr val="2C4B64"/>
                </a:solidFill>
                <a:latin typeface="DM Sans Bold"/>
                <a:ea typeface="DM Sans Bold"/>
                <a:cs typeface="DM Sans Bold"/>
                <a:sym typeface="DM Sans Bold"/>
              </a:rPr>
              <a:t>Penjelasan</a:t>
            </a:r>
          </a:p>
        </p:txBody>
      </p:sp>
      <p:sp>
        <p:nvSpPr>
          <p:cNvPr name="TextBox 10" id="10"/>
          <p:cNvSpPr txBox="true"/>
          <p:nvPr/>
        </p:nvSpPr>
        <p:spPr>
          <a:xfrm rot="0">
            <a:off x="5273908" y="3027155"/>
            <a:ext cx="11182044" cy="1208243"/>
          </a:xfrm>
          <a:prstGeom prst="rect">
            <a:avLst/>
          </a:prstGeom>
        </p:spPr>
        <p:txBody>
          <a:bodyPr anchor="t" rtlCol="false" tIns="0" lIns="0" bIns="0" rIns="0">
            <a:spAutoFit/>
          </a:bodyPr>
          <a:lstStyle/>
          <a:p>
            <a:pPr algn="l" marL="0" indent="0" lvl="0">
              <a:lnSpc>
                <a:spcPts val="4910"/>
              </a:lnSpc>
              <a:spcBef>
                <a:spcPct val="0"/>
              </a:spcBef>
            </a:pPr>
            <a:r>
              <a:rPr lang="en-US" sz="3637" spc="218">
                <a:solidFill>
                  <a:srgbClr val="000000"/>
                </a:solidFill>
                <a:latin typeface="DM Sans"/>
                <a:ea typeface="DM Sans"/>
                <a:cs typeface="DM Sans"/>
                <a:sym typeface="DM Sans"/>
              </a:rPr>
              <a:t>berikut output apabila tiket tidak ditemukan dalam pencarian tiket</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17105683" y="176685"/>
            <a:ext cx="929350" cy="92935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3"/>
              <a:stretch>
                <a:fillRect l="0" t="0" r="0" b="0"/>
              </a:stretch>
            </a:blipFill>
          </p:spPr>
        </p:sp>
      </p:grpSp>
      <p:grpSp>
        <p:nvGrpSpPr>
          <p:cNvPr name="Group 5" id="5"/>
          <p:cNvGrpSpPr/>
          <p:nvPr/>
        </p:nvGrpSpPr>
        <p:grpSpPr>
          <a:xfrm rot="0">
            <a:off x="16013177" y="176685"/>
            <a:ext cx="885549" cy="929350"/>
            <a:chOff x="0" y="0"/>
            <a:chExt cx="661318" cy="694029"/>
          </a:xfrm>
        </p:grpSpPr>
        <p:sp>
          <p:nvSpPr>
            <p:cNvPr name="Freeform 6" id="6"/>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4"/>
              <a:stretch>
                <a:fillRect l="-12493" t="0" r="-12493" b="0"/>
              </a:stretch>
            </a:blipFill>
          </p:spPr>
        </p:sp>
      </p:grpSp>
      <p:sp>
        <p:nvSpPr>
          <p:cNvPr name="Freeform 7" id="7"/>
          <p:cNvSpPr/>
          <p:nvPr/>
        </p:nvSpPr>
        <p:spPr>
          <a:xfrm flipH="false" flipV="false" rot="0">
            <a:off x="1028700" y="1813709"/>
            <a:ext cx="7031666" cy="5035294"/>
          </a:xfrm>
          <a:custGeom>
            <a:avLst/>
            <a:gdLst/>
            <a:ahLst/>
            <a:cxnLst/>
            <a:rect r="r" b="b" t="t" l="l"/>
            <a:pathLst>
              <a:path h="5035294" w="7031666">
                <a:moveTo>
                  <a:pt x="0" y="0"/>
                </a:moveTo>
                <a:lnTo>
                  <a:pt x="7031666" y="0"/>
                </a:lnTo>
                <a:lnTo>
                  <a:pt x="7031666" y="5035294"/>
                </a:lnTo>
                <a:lnTo>
                  <a:pt x="0" y="5035294"/>
                </a:lnTo>
                <a:lnTo>
                  <a:pt x="0" y="0"/>
                </a:lnTo>
                <a:close/>
              </a:path>
            </a:pathLst>
          </a:custGeom>
          <a:blipFill>
            <a:blip r:embed="rId5"/>
            <a:stretch>
              <a:fillRect l="0" t="0" r="0" b="0"/>
            </a:stretch>
          </a:blipFill>
        </p:spPr>
      </p:sp>
      <p:sp>
        <p:nvSpPr>
          <p:cNvPr name="TextBox 8" id="8"/>
          <p:cNvSpPr txBox="true"/>
          <p:nvPr/>
        </p:nvSpPr>
        <p:spPr>
          <a:xfrm rot="0">
            <a:off x="1028700" y="367185"/>
            <a:ext cx="7848753" cy="1177290"/>
          </a:xfrm>
          <a:prstGeom prst="rect">
            <a:avLst/>
          </a:prstGeom>
        </p:spPr>
        <p:txBody>
          <a:bodyPr anchor="t" rtlCol="false" tIns="0" lIns="0" bIns="0" rIns="0">
            <a:spAutoFit/>
          </a:bodyPr>
          <a:lstStyle/>
          <a:p>
            <a:pPr algn="l">
              <a:lnSpc>
                <a:spcPts val="8730"/>
              </a:lnSpc>
            </a:pPr>
            <a:r>
              <a:rPr lang="en-US" sz="9000" b="true">
                <a:solidFill>
                  <a:srgbClr val="2C4B64"/>
                </a:solidFill>
                <a:latin typeface="DM Sans Bold"/>
                <a:ea typeface="DM Sans Bold"/>
                <a:cs typeface="DM Sans Bold"/>
                <a:sym typeface="DM Sans Bold"/>
              </a:rPr>
              <a:t>Penjelasan</a:t>
            </a:r>
          </a:p>
        </p:txBody>
      </p:sp>
      <p:sp>
        <p:nvSpPr>
          <p:cNvPr name="TextBox 9" id="9"/>
          <p:cNvSpPr txBox="true"/>
          <p:nvPr/>
        </p:nvSpPr>
        <p:spPr>
          <a:xfrm rot="0">
            <a:off x="8295307" y="1766084"/>
            <a:ext cx="8963993" cy="1650182"/>
          </a:xfrm>
          <a:prstGeom prst="rect">
            <a:avLst/>
          </a:prstGeom>
        </p:spPr>
        <p:txBody>
          <a:bodyPr anchor="t" rtlCol="false" tIns="0" lIns="0" bIns="0" rIns="0">
            <a:spAutoFit/>
          </a:bodyPr>
          <a:lstStyle/>
          <a:p>
            <a:pPr algn="l" marL="0" indent="0" lvl="0">
              <a:lnSpc>
                <a:spcPts val="4415"/>
              </a:lnSpc>
              <a:spcBef>
                <a:spcPct val="0"/>
              </a:spcBef>
            </a:pPr>
            <a:r>
              <a:rPr lang="en-US" sz="3270" spc="196">
                <a:solidFill>
                  <a:srgbClr val="000000"/>
                </a:solidFill>
                <a:latin typeface="DM Sans"/>
                <a:ea typeface="DM Sans"/>
                <a:cs typeface="DM Sans"/>
                <a:sym typeface="DM Sans"/>
              </a:rPr>
              <a:t>selanjutnya, program akan mengirimkan data terkait input pencarian tiket ke form selanjutnya yaitu form informasi tiket.</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7" id="7"/>
          <p:cNvSpPr txBox="true"/>
          <p:nvPr/>
        </p:nvSpPr>
        <p:spPr>
          <a:xfrm rot="0">
            <a:off x="769525" y="1804347"/>
            <a:ext cx="15674865" cy="1177290"/>
          </a:xfrm>
          <a:prstGeom prst="rect">
            <a:avLst/>
          </a:prstGeom>
        </p:spPr>
        <p:txBody>
          <a:bodyPr anchor="t" rtlCol="false" tIns="0" lIns="0" bIns="0" rIns="0">
            <a:spAutoFit/>
          </a:bodyPr>
          <a:lstStyle/>
          <a:p>
            <a:pPr algn="l">
              <a:lnSpc>
                <a:spcPts val="8730"/>
              </a:lnSpc>
            </a:pPr>
            <a:r>
              <a:rPr lang="en-US" sz="9000" b="true">
                <a:solidFill>
                  <a:srgbClr val="2C4B64"/>
                </a:solidFill>
                <a:latin typeface="DM Sans Bold"/>
                <a:ea typeface="DM Sans Bold"/>
                <a:cs typeface="DM Sans Bold"/>
                <a:sym typeface="DM Sans Bold"/>
              </a:rPr>
              <a:t>Form Informasi Tiket</a:t>
            </a:r>
          </a:p>
        </p:txBody>
      </p:sp>
      <p:sp>
        <p:nvSpPr>
          <p:cNvPr name="TextBox 8" id="8"/>
          <p:cNvSpPr txBox="true"/>
          <p:nvPr/>
        </p:nvSpPr>
        <p:spPr>
          <a:xfrm rot="0">
            <a:off x="9670559" y="3174644"/>
            <a:ext cx="7033006" cy="5365493"/>
          </a:xfrm>
          <a:prstGeom prst="rect">
            <a:avLst/>
          </a:prstGeom>
        </p:spPr>
        <p:txBody>
          <a:bodyPr anchor="t" rtlCol="false" tIns="0" lIns="0" bIns="0" rIns="0">
            <a:spAutoFit/>
          </a:bodyPr>
          <a:lstStyle/>
          <a:p>
            <a:pPr algn="l">
              <a:lnSpc>
                <a:spcPts val="4847"/>
              </a:lnSpc>
            </a:pPr>
            <a:r>
              <a:rPr lang="en-US" sz="3590" spc="215">
                <a:solidFill>
                  <a:srgbClr val="000000"/>
                </a:solidFill>
                <a:latin typeface="DM Sans"/>
                <a:ea typeface="DM Sans"/>
                <a:cs typeface="DM Sans"/>
                <a:sym typeface="DM Sans"/>
              </a:rPr>
              <a:t>Disaat kita berhasil menemukan tiket kita di form pencarian tiket, setelah itu akan muncul window yang menampilkan informasi tentang tiket yang telah kita cari sebelumnya, dan bisa dicetak sebagai pdf dari data-data yang ditampilkan</a:t>
            </a:r>
          </a:p>
        </p:txBody>
      </p:sp>
      <p:sp>
        <p:nvSpPr>
          <p:cNvPr name="Freeform 9" id="9"/>
          <p:cNvSpPr/>
          <p:nvPr/>
        </p:nvSpPr>
        <p:spPr>
          <a:xfrm flipH="false" flipV="false" rot="0">
            <a:off x="769525" y="3222269"/>
            <a:ext cx="8096607" cy="6036031"/>
          </a:xfrm>
          <a:custGeom>
            <a:avLst/>
            <a:gdLst/>
            <a:ahLst/>
            <a:cxnLst/>
            <a:rect r="r" b="b" t="t" l="l"/>
            <a:pathLst>
              <a:path h="6036031" w="8096607">
                <a:moveTo>
                  <a:pt x="0" y="0"/>
                </a:moveTo>
                <a:lnTo>
                  <a:pt x="8096608" y="0"/>
                </a:lnTo>
                <a:lnTo>
                  <a:pt x="8096608" y="6036031"/>
                </a:lnTo>
                <a:lnTo>
                  <a:pt x="0" y="6036031"/>
                </a:lnTo>
                <a:lnTo>
                  <a:pt x="0" y="0"/>
                </a:lnTo>
                <a:close/>
              </a:path>
            </a:pathLst>
          </a:custGeom>
          <a:blipFill>
            <a:blip r:embed="rId11"/>
            <a:stretch>
              <a:fillRect l="0" t="0" r="0" b="0"/>
            </a:stretch>
          </a:blipFill>
        </p:spPr>
      </p:sp>
      <p:grpSp>
        <p:nvGrpSpPr>
          <p:cNvPr name="Group 10" id="10"/>
          <p:cNvGrpSpPr/>
          <p:nvPr/>
        </p:nvGrpSpPr>
        <p:grpSpPr>
          <a:xfrm rot="0">
            <a:off x="137450" y="166025"/>
            <a:ext cx="929350" cy="92935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12"/>
              <a:stretch>
                <a:fillRect l="0" t="0" r="0" b="0"/>
              </a:stretch>
            </a:blipFill>
          </p:spPr>
        </p:sp>
      </p:grpSp>
      <p:grpSp>
        <p:nvGrpSpPr>
          <p:cNvPr name="Group 12" id="12"/>
          <p:cNvGrpSpPr/>
          <p:nvPr/>
        </p:nvGrpSpPr>
        <p:grpSpPr>
          <a:xfrm rot="0">
            <a:off x="1280700" y="166025"/>
            <a:ext cx="885549" cy="929350"/>
            <a:chOff x="0" y="0"/>
            <a:chExt cx="661318" cy="694029"/>
          </a:xfrm>
        </p:grpSpPr>
        <p:sp>
          <p:nvSpPr>
            <p:cNvPr name="Freeform 13" id="13"/>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13"/>
              <a:stretch>
                <a:fillRect l="-12493" t="0" r="-12493" b="0"/>
              </a:stretch>
            </a:blipFill>
          </p:spPr>
        </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2179976" y="792625"/>
            <a:ext cx="13928047" cy="2282190"/>
          </a:xfrm>
          <a:prstGeom prst="rect">
            <a:avLst/>
          </a:prstGeom>
        </p:spPr>
        <p:txBody>
          <a:bodyPr anchor="t" rtlCol="false" tIns="0" lIns="0" bIns="0" rIns="0">
            <a:spAutoFit/>
          </a:bodyPr>
          <a:lstStyle/>
          <a:p>
            <a:pPr algn="ctr">
              <a:lnSpc>
                <a:spcPts val="8730"/>
              </a:lnSpc>
            </a:pPr>
            <a:r>
              <a:rPr lang="en-US" b="true" sz="9000">
                <a:solidFill>
                  <a:srgbClr val="2C4B64"/>
                </a:solidFill>
                <a:latin typeface="DM Sans Bold"/>
                <a:ea typeface="DM Sans Bold"/>
                <a:cs typeface="DM Sans Bold"/>
                <a:sym typeface="DM Sans Bold"/>
              </a:rPr>
              <a:t>Menyimpan Informasi Tiket</a:t>
            </a:r>
          </a:p>
        </p:txBody>
      </p:sp>
      <p:sp>
        <p:nvSpPr>
          <p:cNvPr name="Freeform 4" id="4"/>
          <p:cNvSpPr/>
          <p:nvPr/>
        </p:nvSpPr>
        <p:spPr>
          <a:xfrm flipH="false" flipV="false" rot="0">
            <a:off x="2112493" y="3307773"/>
            <a:ext cx="14063015" cy="3348337"/>
          </a:xfrm>
          <a:custGeom>
            <a:avLst/>
            <a:gdLst/>
            <a:ahLst/>
            <a:cxnLst/>
            <a:rect r="r" b="b" t="t" l="l"/>
            <a:pathLst>
              <a:path h="3348337" w="14063015">
                <a:moveTo>
                  <a:pt x="0" y="0"/>
                </a:moveTo>
                <a:lnTo>
                  <a:pt x="14063014" y="0"/>
                </a:lnTo>
                <a:lnTo>
                  <a:pt x="14063014" y="3348337"/>
                </a:lnTo>
                <a:lnTo>
                  <a:pt x="0" y="3348337"/>
                </a:lnTo>
                <a:lnTo>
                  <a:pt x="0" y="0"/>
                </a:lnTo>
                <a:close/>
              </a:path>
            </a:pathLst>
          </a:custGeom>
          <a:blipFill>
            <a:blip r:embed="rId3"/>
            <a:stretch>
              <a:fillRect l="0" t="0" r="0" b="0"/>
            </a:stretch>
          </a:blipFill>
        </p:spPr>
      </p:sp>
      <p:grpSp>
        <p:nvGrpSpPr>
          <p:cNvPr name="Group 5" id="5"/>
          <p:cNvGrpSpPr/>
          <p:nvPr/>
        </p:nvGrpSpPr>
        <p:grpSpPr>
          <a:xfrm rot="0">
            <a:off x="146975" y="137450"/>
            <a:ext cx="929350" cy="9293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4"/>
              <a:stretch>
                <a:fillRect l="0" t="0" r="0" b="0"/>
              </a:stretch>
            </a:blipFill>
          </p:spPr>
        </p:sp>
      </p:grpSp>
      <p:grpSp>
        <p:nvGrpSpPr>
          <p:cNvPr name="Group 7" id="7"/>
          <p:cNvGrpSpPr/>
          <p:nvPr/>
        </p:nvGrpSpPr>
        <p:grpSpPr>
          <a:xfrm rot="0">
            <a:off x="1294428" y="137450"/>
            <a:ext cx="885549" cy="929350"/>
            <a:chOff x="0" y="0"/>
            <a:chExt cx="661318" cy="694029"/>
          </a:xfrm>
        </p:grpSpPr>
        <p:sp>
          <p:nvSpPr>
            <p:cNvPr name="Freeform 8" id="8"/>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5"/>
              <a:stretch>
                <a:fillRect l="-12493" t="0" r="-12493" b="0"/>
              </a:stretch>
            </a:blipFill>
          </p:spPr>
        </p:sp>
      </p:grpSp>
      <p:sp>
        <p:nvSpPr>
          <p:cNvPr name="TextBox 9" id="9"/>
          <p:cNvSpPr txBox="true"/>
          <p:nvPr/>
        </p:nvSpPr>
        <p:spPr>
          <a:xfrm rot="0">
            <a:off x="2112493" y="6837085"/>
            <a:ext cx="14063015" cy="1650182"/>
          </a:xfrm>
          <a:prstGeom prst="rect">
            <a:avLst/>
          </a:prstGeom>
        </p:spPr>
        <p:txBody>
          <a:bodyPr anchor="t" rtlCol="false" tIns="0" lIns="0" bIns="0" rIns="0">
            <a:spAutoFit/>
          </a:bodyPr>
          <a:lstStyle/>
          <a:p>
            <a:pPr algn="l" marL="0" indent="0" lvl="0">
              <a:lnSpc>
                <a:spcPts val="4415"/>
              </a:lnSpc>
              <a:spcBef>
                <a:spcPct val="0"/>
              </a:spcBef>
            </a:pPr>
            <a:r>
              <a:rPr lang="en-US" sz="3270" spc="196">
                <a:solidFill>
                  <a:srgbClr val="000000"/>
                </a:solidFill>
                <a:latin typeface="DM Sans"/>
                <a:ea typeface="DM Sans"/>
                <a:cs typeface="DM Sans"/>
                <a:sym typeface="DM Sans"/>
              </a:rPr>
              <a:t>selanjutnya, program akan menerima data yang di slide sebelumnya sudah dikirimkan ke form informasi tiket(form di slide ini) lalu menyimpannya dalam variable masing-masing data</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118515" y="3081780"/>
            <a:ext cx="14050971" cy="3741071"/>
          </a:xfrm>
          <a:custGeom>
            <a:avLst/>
            <a:gdLst/>
            <a:ahLst/>
            <a:cxnLst/>
            <a:rect r="r" b="b" t="t" l="l"/>
            <a:pathLst>
              <a:path h="3741071" w="14050971">
                <a:moveTo>
                  <a:pt x="0" y="0"/>
                </a:moveTo>
                <a:lnTo>
                  <a:pt x="14050970" y="0"/>
                </a:lnTo>
                <a:lnTo>
                  <a:pt x="14050970" y="3741071"/>
                </a:lnTo>
                <a:lnTo>
                  <a:pt x="0" y="3741071"/>
                </a:lnTo>
                <a:lnTo>
                  <a:pt x="0" y="0"/>
                </a:lnTo>
                <a:close/>
              </a:path>
            </a:pathLst>
          </a:custGeom>
          <a:blipFill>
            <a:blip r:embed="rId3"/>
            <a:stretch>
              <a:fillRect l="0" t="0" r="0" b="0"/>
            </a:stretch>
          </a:blipFill>
        </p:spPr>
      </p:sp>
      <p:sp>
        <p:nvSpPr>
          <p:cNvPr name="TextBox 4" id="4"/>
          <p:cNvSpPr txBox="true"/>
          <p:nvPr/>
        </p:nvSpPr>
        <p:spPr>
          <a:xfrm rot="0">
            <a:off x="3361754" y="1200150"/>
            <a:ext cx="11564491" cy="1881630"/>
          </a:xfrm>
          <a:prstGeom prst="rect">
            <a:avLst/>
          </a:prstGeom>
        </p:spPr>
        <p:txBody>
          <a:bodyPr anchor="t" rtlCol="false" tIns="0" lIns="0" bIns="0" rIns="0">
            <a:spAutoFit/>
          </a:bodyPr>
          <a:lstStyle/>
          <a:p>
            <a:pPr algn="ctr">
              <a:lnSpc>
                <a:spcPts val="7248"/>
              </a:lnSpc>
            </a:pPr>
            <a:r>
              <a:rPr lang="en-US" b="true" sz="7472">
                <a:solidFill>
                  <a:srgbClr val="2C4B64"/>
                </a:solidFill>
                <a:latin typeface="DM Sans Bold"/>
                <a:ea typeface="DM Sans Bold"/>
                <a:cs typeface="DM Sans Bold"/>
                <a:sym typeface="DM Sans Bold"/>
              </a:rPr>
              <a:t>Mencetak Informasi Tiket</a:t>
            </a:r>
          </a:p>
        </p:txBody>
      </p:sp>
      <p:grpSp>
        <p:nvGrpSpPr>
          <p:cNvPr name="Group 5" id="5"/>
          <p:cNvGrpSpPr/>
          <p:nvPr/>
        </p:nvGrpSpPr>
        <p:grpSpPr>
          <a:xfrm rot="0">
            <a:off x="156500" y="175550"/>
            <a:ext cx="929350" cy="9293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4"/>
              <a:stretch>
                <a:fillRect l="0" t="0" r="0" b="0"/>
              </a:stretch>
            </a:blipFill>
          </p:spPr>
        </p:sp>
      </p:grpSp>
      <p:grpSp>
        <p:nvGrpSpPr>
          <p:cNvPr name="Group 7" id="7"/>
          <p:cNvGrpSpPr/>
          <p:nvPr/>
        </p:nvGrpSpPr>
        <p:grpSpPr>
          <a:xfrm rot="0">
            <a:off x="1232966" y="175550"/>
            <a:ext cx="885549" cy="929350"/>
            <a:chOff x="0" y="0"/>
            <a:chExt cx="661318" cy="694029"/>
          </a:xfrm>
        </p:grpSpPr>
        <p:sp>
          <p:nvSpPr>
            <p:cNvPr name="Freeform 8" id="8"/>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5"/>
              <a:stretch>
                <a:fillRect l="-12493" t="0" r="-12493" b="0"/>
              </a:stretch>
            </a:blipFill>
          </p:spPr>
        </p:sp>
      </p:grpSp>
      <p:sp>
        <p:nvSpPr>
          <p:cNvPr name="TextBox 9" id="9"/>
          <p:cNvSpPr txBox="true"/>
          <p:nvPr/>
        </p:nvSpPr>
        <p:spPr>
          <a:xfrm rot="0">
            <a:off x="2395954" y="6919018"/>
            <a:ext cx="13496092" cy="1095226"/>
          </a:xfrm>
          <a:prstGeom prst="rect">
            <a:avLst/>
          </a:prstGeom>
        </p:spPr>
        <p:txBody>
          <a:bodyPr anchor="t" rtlCol="false" tIns="0" lIns="0" bIns="0" rIns="0">
            <a:spAutoFit/>
          </a:bodyPr>
          <a:lstStyle/>
          <a:p>
            <a:pPr algn="l" marL="0" indent="0" lvl="0">
              <a:lnSpc>
                <a:spcPts val="4415"/>
              </a:lnSpc>
              <a:spcBef>
                <a:spcPct val="0"/>
              </a:spcBef>
            </a:pPr>
            <a:r>
              <a:rPr lang="en-US" sz="3270" spc="196">
                <a:solidFill>
                  <a:srgbClr val="000000"/>
                </a:solidFill>
                <a:latin typeface="DM Sans"/>
                <a:ea typeface="DM Sans"/>
                <a:cs typeface="DM Sans"/>
                <a:sym typeface="DM Sans"/>
              </a:rPr>
              <a:t>program tersebut akan mencetak tiket dengan informasi-informasi yang tadinya sudah kita inputkan</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3084750" y="1266825"/>
            <a:ext cx="12118501" cy="982619"/>
          </a:xfrm>
          <a:prstGeom prst="rect">
            <a:avLst/>
          </a:prstGeom>
        </p:spPr>
        <p:txBody>
          <a:bodyPr anchor="t" rtlCol="false" tIns="0" lIns="0" bIns="0" rIns="0">
            <a:spAutoFit/>
          </a:bodyPr>
          <a:lstStyle/>
          <a:p>
            <a:pPr algn="ctr">
              <a:lnSpc>
                <a:spcPts val="7365"/>
              </a:lnSpc>
            </a:pPr>
            <a:r>
              <a:rPr lang="en-US" b="true" sz="7593">
                <a:solidFill>
                  <a:srgbClr val="2C4B64"/>
                </a:solidFill>
                <a:latin typeface="DM Sans Bold"/>
                <a:ea typeface="DM Sans Bold"/>
                <a:cs typeface="DM Sans Bold"/>
                <a:sym typeface="DM Sans Bold"/>
              </a:rPr>
              <a:t>Saat Tombol Cetak di Klik</a:t>
            </a:r>
          </a:p>
        </p:txBody>
      </p:sp>
      <p:sp>
        <p:nvSpPr>
          <p:cNvPr name="Freeform 4" id="4"/>
          <p:cNvSpPr/>
          <p:nvPr/>
        </p:nvSpPr>
        <p:spPr>
          <a:xfrm flipH="false" flipV="false" rot="0">
            <a:off x="4134791" y="2533380"/>
            <a:ext cx="10018418" cy="5220240"/>
          </a:xfrm>
          <a:custGeom>
            <a:avLst/>
            <a:gdLst/>
            <a:ahLst/>
            <a:cxnLst/>
            <a:rect r="r" b="b" t="t" l="l"/>
            <a:pathLst>
              <a:path h="5220240" w="10018418">
                <a:moveTo>
                  <a:pt x="0" y="0"/>
                </a:moveTo>
                <a:lnTo>
                  <a:pt x="10018418" y="0"/>
                </a:lnTo>
                <a:lnTo>
                  <a:pt x="10018418" y="5220240"/>
                </a:lnTo>
                <a:lnTo>
                  <a:pt x="0" y="5220240"/>
                </a:lnTo>
                <a:lnTo>
                  <a:pt x="0" y="0"/>
                </a:lnTo>
                <a:close/>
              </a:path>
            </a:pathLst>
          </a:custGeom>
          <a:blipFill>
            <a:blip r:embed="rId3"/>
            <a:stretch>
              <a:fillRect l="0" t="0" r="0" b="0"/>
            </a:stretch>
          </a:blipFill>
        </p:spPr>
      </p:sp>
      <p:grpSp>
        <p:nvGrpSpPr>
          <p:cNvPr name="Group 5" id="5"/>
          <p:cNvGrpSpPr/>
          <p:nvPr/>
        </p:nvGrpSpPr>
        <p:grpSpPr>
          <a:xfrm rot="0">
            <a:off x="146975" y="166025"/>
            <a:ext cx="929350" cy="92935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4"/>
              <a:stretch>
                <a:fillRect l="0" t="0" r="0" b="0"/>
              </a:stretch>
            </a:blipFill>
          </p:spPr>
        </p:sp>
      </p:grpSp>
      <p:grpSp>
        <p:nvGrpSpPr>
          <p:cNvPr name="Group 7" id="7"/>
          <p:cNvGrpSpPr/>
          <p:nvPr/>
        </p:nvGrpSpPr>
        <p:grpSpPr>
          <a:xfrm rot="0">
            <a:off x="1269455" y="166025"/>
            <a:ext cx="885549" cy="929350"/>
            <a:chOff x="0" y="0"/>
            <a:chExt cx="661318" cy="694029"/>
          </a:xfrm>
        </p:grpSpPr>
        <p:sp>
          <p:nvSpPr>
            <p:cNvPr name="Freeform 8" id="8"/>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5"/>
              <a:stretch>
                <a:fillRect l="-12493" t="0" r="-12493" b="0"/>
              </a:stretch>
            </a:blipFill>
          </p:spPr>
        </p:sp>
      </p:grpSp>
      <p:sp>
        <p:nvSpPr>
          <p:cNvPr name="TextBox 9" id="9"/>
          <p:cNvSpPr txBox="true"/>
          <p:nvPr/>
        </p:nvSpPr>
        <p:spPr>
          <a:xfrm rot="0">
            <a:off x="2155004" y="7991745"/>
            <a:ext cx="14779151" cy="1650182"/>
          </a:xfrm>
          <a:prstGeom prst="rect">
            <a:avLst/>
          </a:prstGeom>
        </p:spPr>
        <p:txBody>
          <a:bodyPr anchor="t" rtlCol="false" tIns="0" lIns="0" bIns="0" rIns="0">
            <a:spAutoFit/>
          </a:bodyPr>
          <a:lstStyle/>
          <a:p>
            <a:pPr algn="l" marL="0" indent="0" lvl="0">
              <a:lnSpc>
                <a:spcPts val="4415"/>
              </a:lnSpc>
              <a:spcBef>
                <a:spcPct val="0"/>
              </a:spcBef>
            </a:pPr>
            <a:r>
              <a:rPr lang="en-US" sz="3270" spc="196">
                <a:solidFill>
                  <a:srgbClr val="000000"/>
                </a:solidFill>
                <a:latin typeface="DM Sans"/>
                <a:ea typeface="DM Sans"/>
                <a:cs typeface="DM Sans"/>
                <a:sym typeface="DM Sans"/>
              </a:rPr>
              <a:t>disaat kita mengklik tombol cetak di form, program akan menyimpan cetakan yang di slide sebelumnya dicetak menjadi file “pdf” dengan menggunakan aplikasi bawaan window yaitu “microsoft print to pdf”</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2C4B64"/>
                </a:solidFill>
                <a:latin typeface="DM Sans Bold"/>
                <a:ea typeface="DM Sans Bold"/>
                <a:cs typeface="DM Sans Bold"/>
                <a:sym typeface="DM Sans Bold"/>
              </a:rPr>
              <a:t>Thank You Very Much!</a:t>
            </a:r>
          </a:p>
        </p:txBody>
      </p:sp>
      <p:sp>
        <p:nvSpPr>
          <p:cNvPr name="TextBox 17" id="17"/>
          <p:cNvSpPr txBox="true"/>
          <p:nvPr/>
        </p:nvSpPr>
        <p:spPr>
          <a:xfrm rot="0">
            <a:off x="4860641" y="6811335"/>
            <a:ext cx="8459795" cy="5780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Kelompok - 8</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935348" y="9093737"/>
            <a:ext cx="3870946" cy="950141"/>
          </a:xfrm>
          <a:custGeom>
            <a:avLst/>
            <a:gdLst/>
            <a:ahLst/>
            <a:cxnLst/>
            <a:rect r="r" b="b" t="t" l="l"/>
            <a:pathLst>
              <a:path h="950141" w="3870946">
                <a:moveTo>
                  <a:pt x="0" y="0"/>
                </a:moveTo>
                <a:lnTo>
                  <a:pt x="3870946" y="0"/>
                </a:lnTo>
                <a:lnTo>
                  <a:pt x="3870946" y="950142"/>
                </a:lnTo>
                <a:lnTo>
                  <a:pt x="0" y="95014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3485858" y="8375545"/>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6682988" y="-369591"/>
            <a:ext cx="2597326" cy="2796583"/>
          </a:xfrm>
          <a:custGeom>
            <a:avLst/>
            <a:gdLst/>
            <a:ahLst/>
            <a:cxnLst/>
            <a:rect r="r" b="b" t="t" l="l"/>
            <a:pathLst>
              <a:path h="2796583" w="2597326">
                <a:moveTo>
                  <a:pt x="0" y="0"/>
                </a:moveTo>
                <a:lnTo>
                  <a:pt x="2597326" y="0"/>
                </a:lnTo>
                <a:lnTo>
                  <a:pt x="2597326" y="2796582"/>
                </a:lnTo>
                <a:lnTo>
                  <a:pt x="0" y="279658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true" flipV="false" rot="0">
            <a:off x="7621813" y="1828231"/>
            <a:ext cx="3044375" cy="2252837"/>
          </a:xfrm>
          <a:custGeom>
            <a:avLst/>
            <a:gdLst/>
            <a:ahLst/>
            <a:cxnLst/>
            <a:rect r="r" b="b" t="t" l="l"/>
            <a:pathLst>
              <a:path h="2252837" w="3044375">
                <a:moveTo>
                  <a:pt x="3044374" y="0"/>
                </a:moveTo>
                <a:lnTo>
                  <a:pt x="0" y="0"/>
                </a:lnTo>
                <a:lnTo>
                  <a:pt x="0" y="2252838"/>
                </a:lnTo>
                <a:lnTo>
                  <a:pt x="3044374" y="2252838"/>
                </a:lnTo>
                <a:lnTo>
                  <a:pt x="3044374"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8" id="8"/>
          <p:cNvSpPr txBox="true"/>
          <p:nvPr/>
        </p:nvSpPr>
        <p:spPr>
          <a:xfrm rot="0">
            <a:off x="1266825" y="4751890"/>
            <a:ext cx="15754350" cy="3253740"/>
          </a:xfrm>
          <a:prstGeom prst="rect">
            <a:avLst/>
          </a:prstGeom>
        </p:spPr>
        <p:txBody>
          <a:bodyPr anchor="t" rtlCol="false" tIns="0" lIns="0" bIns="0" rIns="0">
            <a:spAutoFit/>
          </a:bodyPr>
          <a:lstStyle/>
          <a:p>
            <a:pPr algn="l" marL="0" indent="0" lvl="0">
              <a:lnSpc>
                <a:spcPts val="4320"/>
              </a:lnSpc>
              <a:spcBef>
                <a:spcPct val="0"/>
              </a:spcBef>
            </a:pPr>
            <a:r>
              <a:rPr lang="en-US" sz="3200" spc="192">
                <a:solidFill>
                  <a:srgbClr val="000000"/>
                </a:solidFill>
                <a:latin typeface="DM Sans"/>
                <a:ea typeface="DM Sans"/>
                <a:cs typeface="DM Sans"/>
                <a:sym typeface="DM Sans"/>
              </a:rPr>
              <a:t>Di progres tubes ke-2 ini kami berpindah aplikasi untuk membangun program tubes kami, yang </a:t>
            </a:r>
            <a:r>
              <a:rPr lang="en-US" b="true" sz="3200" spc="192">
                <a:solidFill>
                  <a:srgbClr val="000000"/>
                </a:solidFill>
                <a:latin typeface="DM Sans Bold"/>
                <a:ea typeface="DM Sans Bold"/>
                <a:cs typeface="DM Sans Bold"/>
                <a:sym typeface="DM Sans Bold"/>
              </a:rPr>
              <a:t>tadinya kami menggunakan </a:t>
            </a:r>
            <a:r>
              <a:rPr lang="en-US" b="true" sz="3200" i="true" spc="192">
                <a:solidFill>
                  <a:srgbClr val="000000"/>
                </a:solidFill>
                <a:latin typeface="DM Sans Bold Italics"/>
                <a:ea typeface="DM Sans Bold Italics"/>
                <a:cs typeface="DM Sans Bold Italics"/>
                <a:sym typeface="DM Sans Bold Italics"/>
              </a:rPr>
              <a:t>Visual Studio Code</a:t>
            </a:r>
            <a:r>
              <a:rPr lang="en-US" sz="3200" spc="192">
                <a:solidFill>
                  <a:srgbClr val="000000"/>
                </a:solidFill>
                <a:latin typeface="DM Sans"/>
                <a:ea typeface="DM Sans"/>
                <a:cs typeface="DM Sans"/>
                <a:sym typeface="DM Sans"/>
              </a:rPr>
              <a:t>, menjadi </a:t>
            </a:r>
            <a:r>
              <a:rPr lang="en-US" b="true" sz="3200" i="true" spc="192">
                <a:solidFill>
                  <a:srgbClr val="000000"/>
                </a:solidFill>
                <a:latin typeface="DM Sans Bold Italics"/>
                <a:ea typeface="DM Sans Bold Italics"/>
                <a:cs typeface="DM Sans Bold Italics"/>
                <a:sym typeface="DM Sans Bold Italics"/>
              </a:rPr>
              <a:t>Visual Studio</a:t>
            </a:r>
            <a:r>
              <a:rPr lang="en-US" sz="3200" spc="192">
                <a:solidFill>
                  <a:srgbClr val="000000"/>
                </a:solidFill>
                <a:latin typeface="DM Sans"/>
                <a:ea typeface="DM Sans"/>
                <a:cs typeface="DM Sans"/>
                <a:sym typeface="DM Sans"/>
              </a:rPr>
              <a:t> dan mengintegrasikannya dengan </a:t>
            </a:r>
            <a:r>
              <a:rPr lang="en-US" b="true" sz="3200" i="true" spc="192">
                <a:solidFill>
                  <a:srgbClr val="000000"/>
                </a:solidFill>
                <a:latin typeface="DM Sans Bold Italics"/>
                <a:ea typeface="DM Sans Bold Italics"/>
                <a:cs typeface="DM Sans Bold Italics"/>
                <a:sym typeface="DM Sans Bold Italics"/>
              </a:rPr>
              <a:t>MS SQL Server</a:t>
            </a:r>
            <a:r>
              <a:rPr lang="en-US" sz="3200" spc="192">
                <a:solidFill>
                  <a:srgbClr val="000000"/>
                </a:solidFill>
                <a:latin typeface="DM Sans"/>
                <a:ea typeface="DM Sans"/>
                <a:cs typeface="DM Sans"/>
                <a:sym typeface="DM Sans"/>
              </a:rPr>
              <a:t>. agar aplikasi kami memiliki User Interface dan juga database yang dapat memudahkan pengguna dalam menggunakan aplikasi dan pengelolaan data lebih teratur</a:t>
            </a:r>
          </a:p>
        </p:txBody>
      </p:sp>
      <p:sp>
        <p:nvSpPr>
          <p:cNvPr name="TextBox 9" id="9"/>
          <p:cNvSpPr txBox="true"/>
          <p:nvPr/>
        </p:nvSpPr>
        <p:spPr>
          <a:xfrm rot="0">
            <a:off x="1266825" y="2099784"/>
            <a:ext cx="7025086" cy="2282190"/>
          </a:xfrm>
          <a:prstGeom prst="rect">
            <a:avLst/>
          </a:prstGeom>
        </p:spPr>
        <p:txBody>
          <a:bodyPr anchor="t" rtlCol="false" tIns="0" lIns="0" bIns="0" rIns="0">
            <a:spAutoFit/>
          </a:bodyPr>
          <a:lstStyle/>
          <a:p>
            <a:pPr algn="l">
              <a:lnSpc>
                <a:spcPts val="8730"/>
              </a:lnSpc>
            </a:pPr>
            <a:r>
              <a:rPr lang="en-US" sz="9000" b="true">
                <a:solidFill>
                  <a:srgbClr val="2C4B64"/>
                </a:solidFill>
                <a:latin typeface="DM Sans Bold"/>
                <a:ea typeface="DM Sans Bold"/>
                <a:cs typeface="DM Sans Bold"/>
                <a:sym typeface="DM Sans Bold"/>
              </a:rPr>
              <a:t>PROGRESS TUBES - 2</a:t>
            </a:r>
          </a:p>
        </p:txBody>
      </p:sp>
      <p:grpSp>
        <p:nvGrpSpPr>
          <p:cNvPr name="Group 10" id="10"/>
          <p:cNvGrpSpPr/>
          <p:nvPr/>
        </p:nvGrpSpPr>
        <p:grpSpPr>
          <a:xfrm rot="0">
            <a:off x="1266825" y="185075"/>
            <a:ext cx="885549" cy="929350"/>
            <a:chOff x="0" y="0"/>
            <a:chExt cx="661318" cy="694029"/>
          </a:xfrm>
        </p:grpSpPr>
        <p:sp>
          <p:nvSpPr>
            <p:cNvPr name="Freeform 11" id="11"/>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13"/>
              <a:stretch>
                <a:fillRect l="-12493" t="0" r="-12493" b="0"/>
              </a:stretch>
            </a:blipFill>
          </p:spPr>
        </p:sp>
      </p:grpSp>
      <p:grpSp>
        <p:nvGrpSpPr>
          <p:cNvPr name="Group 12" id="12"/>
          <p:cNvGrpSpPr/>
          <p:nvPr/>
        </p:nvGrpSpPr>
        <p:grpSpPr>
          <a:xfrm rot="0">
            <a:off x="156500" y="185075"/>
            <a:ext cx="929350" cy="92935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14"/>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2000564"/>
            <a:ext cx="7486190" cy="6285873"/>
          </a:xfrm>
          <a:custGeom>
            <a:avLst/>
            <a:gdLst/>
            <a:ahLst/>
            <a:cxnLst/>
            <a:rect r="r" b="b" t="t" l="l"/>
            <a:pathLst>
              <a:path h="6285873" w="7486190">
                <a:moveTo>
                  <a:pt x="0" y="0"/>
                </a:moveTo>
                <a:lnTo>
                  <a:pt x="7486190" y="0"/>
                </a:lnTo>
                <a:lnTo>
                  <a:pt x="7486190" y="6285872"/>
                </a:lnTo>
                <a:lnTo>
                  <a:pt x="0" y="6285872"/>
                </a:lnTo>
                <a:lnTo>
                  <a:pt x="0" y="0"/>
                </a:lnTo>
                <a:close/>
              </a:path>
            </a:pathLst>
          </a:custGeom>
          <a:blipFill>
            <a:blip r:embed="rId3"/>
            <a:stretch>
              <a:fillRect l="0" t="0" r="0" b="0"/>
            </a:stretch>
          </a:blipFill>
        </p:spPr>
      </p:sp>
      <p:grpSp>
        <p:nvGrpSpPr>
          <p:cNvPr name="Group 4" id="4"/>
          <p:cNvGrpSpPr/>
          <p:nvPr/>
        </p:nvGrpSpPr>
        <p:grpSpPr>
          <a:xfrm rot="0">
            <a:off x="1231544" y="185075"/>
            <a:ext cx="885549" cy="929350"/>
            <a:chOff x="0" y="0"/>
            <a:chExt cx="661318" cy="694029"/>
          </a:xfrm>
        </p:grpSpPr>
        <p:sp>
          <p:nvSpPr>
            <p:cNvPr name="Freeform 5" id="5"/>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3"/>
              <a:stretch>
                <a:fillRect l="-12493" t="0" r="-12493" b="0"/>
              </a:stretch>
            </a:blipFill>
          </p:spPr>
        </p:sp>
      </p:grpSp>
      <p:sp>
        <p:nvSpPr>
          <p:cNvPr name="TextBox 6" id="6"/>
          <p:cNvSpPr txBox="true"/>
          <p:nvPr/>
        </p:nvSpPr>
        <p:spPr>
          <a:xfrm rot="0">
            <a:off x="1028700" y="1807224"/>
            <a:ext cx="8092094" cy="1177290"/>
          </a:xfrm>
          <a:prstGeom prst="rect">
            <a:avLst/>
          </a:prstGeom>
        </p:spPr>
        <p:txBody>
          <a:bodyPr anchor="t" rtlCol="false" tIns="0" lIns="0" bIns="0" rIns="0">
            <a:spAutoFit/>
          </a:bodyPr>
          <a:lstStyle/>
          <a:p>
            <a:pPr algn="l">
              <a:lnSpc>
                <a:spcPts val="8730"/>
              </a:lnSpc>
            </a:pPr>
            <a:r>
              <a:rPr lang="en-US" sz="9000" b="true">
                <a:solidFill>
                  <a:srgbClr val="2C4B64"/>
                </a:solidFill>
                <a:latin typeface="DM Sans Bold"/>
                <a:ea typeface="DM Sans Bold"/>
                <a:cs typeface="DM Sans Bold"/>
                <a:sym typeface="DM Sans Bold"/>
              </a:rPr>
              <a:t>MS SQL Server</a:t>
            </a:r>
          </a:p>
        </p:txBody>
      </p:sp>
      <p:sp>
        <p:nvSpPr>
          <p:cNvPr name="TextBox 7" id="7"/>
          <p:cNvSpPr txBox="true"/>
          <p:nvPr/>
        </p:nvSpPr>
        <p:spPr>
          <a:xfrm rot="0">
            <a:off x="1028700" y="3062926"/>
            <a:ext cx="8092094" cy="5223510"/>
          </a:xfrm>
          <a:prstGeom prst="rect">
            <a:avLst/>
          </a:prstGeom>
        </p:spPr>
        <p:txBody>
          <a:bodyPr anchor="t" rtlCol="false" tIns="0" lIns="0" bIns="0" rIns="0">
            <a:spAutoFit/>
          </a:bodyPr>
          <a:lstStyle/>
          <a:p>
            <a:pPr algn="l" marL="0" indent="0" lvl="0">
              <a:lnSpc>
                <a:spcPts val="3779"/>
              </a:lnSpc>
              <a:spcBef>
                <a:spcPct val="0"/>
              </a:spcBef>
            </a:pPr>
            <a:r>
              <a:rPr lang="en-US" sz="2799" spc="167">
                <a:solidFill>
                  <a:srgbClr val="000000"/>
                </a:solidFill>
                <a:latin typeface="DM Sans"/>
                <a:ea typeface="DM Sans"/>
                <a:cs typeface="DM Sans"/>
                <a:sym typeface="DM Sans"/>
              </a:rPr>
              <a:t>Untuk menyimpan database kami menggunakan Microsoft SQL Server karena di pembangunan software kami menggunakan produk yang sama dari Microsoft yaitu Microsoft Visual Studio, karena produk yang sama dari Microsoft dapat memudahkan kami untuk mengintegrasikan antara aplikasi kami di Microsoft Visual Studio dengan database yang kami simpan untuk aplikasi di Microsoft SQL Server</a:t>
            </a:r>
          </a:p>
        </p:txBody>
      </p:sp>
      <p:grpSp>
        <p:nvGrpSpPr>
          <p:cNvPr name="Group 8" id="8"/>
          <p:cNvGrpSpPr/>
          <p:nvPr/>
        </p:nvGrpSpPr>
        <p:grpSpPr>
          <a:xfrm rot="0">
            <a:off x="137450" y="185075"/>
            <a:ext cx="929350" cy="92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4"/>
              <a:stretch>
                <a:fillRect l="0" t="0" r="0" b="0"/>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28700" y="3519955"/>
            <a:ext cx="9598865" cy="4811431"/>
          </a:xfrm>
          <a:custGeom>
            <a:avLst/>
            <a:gdLst/>
            <a:ahLst/>
            <a:cxnLst/>
            <a:rect r="r" b="b" t="t" l="l"/>
            <a:pathLst>
              <a:path h="4811431" w="9598865">
                <a:moveTo>
                  <a:pt x="0" y="0"/>
                </a:moveTo>
                <a:lnTo>
                  <a:pt x="9598865" y="0"/>
                </a:lnTo>
                <a:lnTo>
                  <a:pt x="9598865" y="4811431"/>
                </a:lnTo>
                <a:lnTo>
                  <a:pt x="0" y="4811431"/>
                </a:lnTo>
                <a:lnTo>
                  <a:pt x="0" y="0"/>
                </a:lnTo>
                <a:close/>
              </a:path>
            </a:pathLst>
          </a:custGeom>
          <a:blipFill>
            <a:blip r:embed="rId3"/>
            <a:stretch>
              <a:fillRect l="0" t="0" r="0" b="0"/>
            </a:stretch>
          </a:blipFill>
        </p:spPr>
      </p:sp>
      <p:sp>
        <p:nvSpPr>
          <p:cNvPr name="TextBox 4" id="4"/>
          <p:cNvSpPr txBox="true"/>
          <p:nvPr/>
        </p:nvSpPr>
        <p:spPr>
          <a:xfrm rot="0">
            <a:off x="1028700" y="1819032"/>
            <a:ext cx="10432847" cy="1177290"/>
          </a:xfrm>
          <a:prstGeom prst="rect">
            <a:avLst/>
          </a:prstGeom>
        </p:spPr>
        <p:txBody>
          <a:bodyPr anchor="t" rtlCol="false" tIns="0" lIns="0" bIns="0" rIns="0">
            <a:spAutoFit/>
          </a:bodyPr>
          <a:lstStyle/>
          <a:p>
            <a:pPr algn="l">
              <a:lnSpc>
                <a:spcPts val="8730"/>
              </a:lnSpc>
            </a:pPr>
            <a:r>
              <a:rPr lang="en-US" sz="9000" b="true">
                <a:solidFill>
                  <a:srgbClr val="2C4B64"/>
                </a:solidFill>
                <a:latin typeface="DM Sans Bold"/>
                <a:ea typeface="DM Sans Bold"/>
                <a:cs typeface="DM Sans Bold"/>
                <a:sym typeface="DM Sans Bold"/>
              </a:rPr>
              <a:t>Database Login</a:t>
            </a:r>
          </a:p>
        </p:txBody>
      </p:sp>
      <p:sp>
        <p:nvSpPr>
          <p:cNvPr name="TextBox 5" id="5"/>
          <p:cNvSpPr txBox="true"/>
          <p:nvPr/>
        </p:nvSpPr>
        <p:spPr>
          <a:xfrm rot="0">
            <a:off x="10997005" y="1599957"/>
            <a:ext cx="6775083" cy="7494207"/>
          </a:xfrm>
          <a:prstGeom prst="rect">
            <a:avLst/>
          </a:prstGeom>
        </p:spPr>
        <p:txBody>
          <a:bodyPr anchor="t" rtlCol="false" tIns="0" lIns="0" bIns="0" rIns="0">
            <a:spAutoFit/>
          </a:bodyPr>
          <a:lstStyle/>
          <a:p>
            <a:pPr algn="l">
              <a:lnSpc>
                <a:spcPts val="3980"/>
              </a:lnSpc>
            </a:pPr>
            <a:r>
              <a:rPr lang="en-US" sz="2948" spc="176">
                <a:solidFill>
                  <a:srgbClr val="000000"/>
                </a:solidFill>
                <a:latin typeface="DM Sans"/>
                <a:ea typeface="DM Sans"/>
                <a:cs typeface="DM Sans"/>
                <a:sym typeface="DM Sans"/>
              </a:rPr>
              <a:t>Sebelumnya kami sudah membuat database di MS SQL Server dengan nama database “loginapp”, dan didalamnya memiliki tabel yang bernamakan “loginapp”. </a:t>
            </a:r>
          </a:p>
          <a:p>
            <a:pPr algn="l">
              <a:lnSpc>
                <a:spcPts val="3980"/>
              </a:lnSpc>
            </a:pPr>
          </a:p>
          <a:p>
            <a:pPr algn="l">
              <a:lnSpc>
                <a:spcPts val="3980"/>
              </a:lnSpc>
            </a:pPr>
            <a:r>
              <a:rPr lang="en-US" sz="2948" spc="176">
                <a:solidFill>
                  <a:srgbClr val="000000"/>
                </a:solidFill>
                <a:latin typeface="DM Sans"/>
                <a:ea typeface="DM Sans"/>
                <a:cs typeface="DM Sans"/>
                <a:sym typeface="DM Sans"/>
              </a:rPr>
              <a:t>isi di dalamnya adalah data-data yang akan disimpan apabila user meregistrasi akun di aplikasi kami,</a:t>
            </a:r>
            <a:r>
              <a:rPr lang="en-US" sz="2948" spc="176" b="true">
                <a:solidFill>
                  <a:srgbClr val="000000"/>
                </a:solidFill>
                <a:latin typeface="DM Sans Bold"/>
                <a:ea typeface="DM Sans Bold"/>
                <a:cs typeface="DM Sans Bold"/>
                <a:sym typeface="DM Sans Bold"/>
              </a:rPr>
              <a:t> </a:t>
            </a:r>
          </a:p>
          <a:p>
            <a:pPr algn="l">
              <a:lnSpc>
                <a:spcPts val="3980"/>
              </a:lnSpc>
            </a:pPr>
          </a:p>
          <a:p>
            <a:pPr algn="l" marL="0" indent="0" lvl="0">
              <a:lnSpc>
                <a:spcPts val="3980"/>
              </a:lnSpc>
              <a:spcBef>
                <a:spcPct val="0"/>
              </a:spcBef>
            </a:pPr>
            <a:r>
              <a:rPr lang="en-US" sz="2948" spc="176">
                <a:solidFill>
                  <a:srgbClr val="000000"/>
                </a:solidFill>
                <a:latin typeface="DM Sans"/>
                <a:ea typeface="DM Sans"/>
                <a:cs typeface="DM Sans"/>
                <a:sym typeface="DM Sans"/>
              </a:rPr>
              <a:t>untuk sementara, kami menambahkan username dan password sebagai “admin” agar kami mudah untuk tahap test aplikasi</a:t>
            </a:r>
          </a:p>
        </p:txBody>
      </p:sp>
      <p:grpSp>
        <p:nvGrpSpPr>
          <p:cNvPr name="Group 6" id="6"/>
          <p:cNvGrpSpPr/>
          <p:nvPr/>
        </p:nvGrpSpPr>
        <p:grpSpPr>
          <a:xfrm rot="0">
            <a:off x="1231544" y="175550"/>
            <a:ext cx="885549" cy="929350"/>
            <a:chOff x="0" y="0"/>
            <a:chExt cx="661318" cy="694029"/>
          </a:xfrm>
        </p:grpSpPr>
        <p:sp>
          <p:nvSpPr>
            <p:cNvPr name="Freeform 7" id="7"/>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4"/>
              <a:stretch>
                <a:fillRect l="-12493" t="0" r="-12493" b="0"/>
              </a:stretch>
            </a:blipFill>
          </p:spPr>
        </p:sp>
      </p:grpSp>
      <p:grpSp>
        <p:nvGrpSpPr>
          <p:cNvPr name="Group 8" id="8"/>
          <p:cNvGrpSpPr/>
          <p:nvPr/>
        </p:nvGrpSpPr>
        <p:grpSpPr>
          <a:xfrm rot="0">
            <a:off x="137450" y="175550"/>
            <a:ext cx="929350" cy="92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5"/>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645178" y="8540136"/>
            <a:ext cx="4899948" cy="3068592"/>
          </a:xfrm>
          <a:custGeom>
            <a:avLst/>
            <a:gdLst/>
            <a:ahLst/>
            <a:cxnLst/>
            <a:rect r="r" b="b" t="t" l="l"/>
            <a:pathLst>
              <a:path h="3068592" w="4899948">
                <a:moveTo>
                  <a:pt x="0" y="0"/>
                </a:moveTo>
                <a:lnTo>
                  <a:pt x="4899947" y="0"/>
                </a:lnTo>
                <a:lnTo>
                  <a:pt x="4899947" y="3068593"/>
                </a:lnTo>
                <a:lnTo>
                  <a:pt x="0" y="30685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663007" y="1028700"/>
            <a:ext cx="6057409" cy="8229600"/>
          </a:xfrm>
          <a:custGeom>
            <a:avLst/>
            <a:gdLst/>
            <a:ahLst/>
            <a:cxnLst/>
            <a:rect r="r" b="b" t="t" l="l"/>
            <a:pathLst>
              <a:path h="8229600" w="6057409">
                <a:moveTo>
                  <a:pt x="0" y="0"/>
                </a:moveTo>
                <a:lnTo>
                  <a:pt x="6057409" y="0"/>
                </a:lnTo>
                <a:lnTo>
                  <a:pt x="6057409" y="8229600"/>
                </a:lnTo>
                <a:lnTo>
                  <a:pt x="0" y="8229600"/>
                </a:lnTo>
                <a:lnTo>
                  <a:pt x="0" y="0"/>
                </a:lnTo>
                <a:close/>
              </a:path>
            </a:pathLst>
          </a:custGeom>
          <a:blipFill>
            <a:blip r:embed="rId13"/>
            <a:stretch>
              <a:fillRect l="0" t="0" r="0" b="0"/>
            </a:stretch>
          </a:blipFill>
        </p:spPr>
      </p:sp>
      <p:sp>
        <p:nvSpPr>
          <p:cNvPr name="TextBox 9" id="9"/>
          <p:cNvSpPr txBox="true"/>
          <p:nvPr/>
        </p:nvSpPr>
        <p:spPr>
          <a:xfrm rot="0">
            <a:off x="1028700" y="1644967"/>
            <a:ext cx="7848753" cy="1177290"/>
          </a:xfrm>
          <a:prstGeom prst="rect">
            <a:avLst/>
          </a:prstGeom>
        </p:spPr>
        <p:txBody>
          <a:bodyPr anchor="t" rtlCol="false" tIns="0" lIns="0" bIns="0" rIns="0">
            <a:spAutoFit/>
          </a:bodyPr>
          <a:lstStyle/>
          <a:p>
            <a:pPr algn="l">
              <a:lnSpc>
                <a:spcPts val="8730"/>
              </a:lnSpc>
            </a:pPr>
            <a:r>
              <a:rPr lang="en-US" sz="9000" b="true">
                <a:solidFill>
                  <a:srgbClr val="2C4B64"/>
                </a:solidFill>
                <a:latin typeface="DM Sans Bold"/>
                <a:ea typeface="DM Sans Bold"/>
                <a:cs typeface="DM Sans Bold"/>
                <a:sym typeface="DM Sans Bold"/>
              </a:rPr>
              <a:t>Form Login</a:t>
            </a:r>
          </a:p>
        </p:txBody>
      </p:sp>
      <p:sp>
        <p:nvSpPr>
          <p:cNvPr name="TextBox 10" id="10"/>
          <p:cNvSpPr txBox="true"/>
          <p:nvPr/>
        </p:nvSpPr>
        <p:spPr>
          <a:xfrm rot="0">
            <a:off x="10663007" y="661162"/>
            <a:ext cx="7848753" cy="367538"/>
          </a:xfrm>
          <a:prstGeom prst="rect">
            <a:avLst/>
          </a:prstGeom>
        </p:spPr>
        <p:txBody>
          <a:bodyPr anchor="t" rtlCol="false" tIns="0" lIns="0" bIns="0" rIns="0">
            <a:spAutoFit/>
          </a:bodyPr>
          <a:lstStyle/>
          <a:p>
            <a:pPr algn="l">
              <a:lnSpc>
                <a:spcPts val="2715"/>
              </a:lnSpc>
            </a:pPr>
            <a:r>
              <a:rPr lang="en-US" sz="2799">
                <a:solidFill>
                  <a:srgbClr val="000000"/>
                </a:solidFill>
                <a:latin typeface="DM Sans"/>
                <a:ea typeface="DM Sans"/>
                <a:cs typeface="DM Sans"/>
                <a:sym typeface="DM Sans"/>
              </a:rPr>
              <a:t>form1</a:t>
            </a:r>
          </a:p>
        </p:txBody>
      </p:sp>
      <p:sp>
        <p:nvSpPr>
          <p:cNvPr name="TextBox 11" id="11"/>
          <p:cNvSpPr txBox="true"/>
          <p:nvPr/>
        </p:nvSpPr>
        <p:spPr>
          <a:xfrm rot="0">
            <a:off x="1028700" y="3146107"/>
            <a:ext cx="7848753" cy="4907280"/>
          </a:xfrm>
          <a:prstGeom prst="rect">
            <a:avLst/>
          </a:prstGeom>
        </p:spPr>
        <p:txBody>
          <a:bodyPr anchor="t" rtlCol="false" tIns="0" lIns="0" bIns="0" rIns="0">
            <a:spAutoFit/>
          </a:bodyPr>
          <a:lstStyle/>
          <a:p>
            <a:pPr algn="l">
              <a:lnSpc>
                <a:spcPts val="3240"/>
              </a:lnSpc>
            </a:pPr>
            <a:r>
              <a:rPr lang="en-US" sz="2400" spc="144">
                <a:solidFill>
                  <a:srgbClr val="000000"/>
                </a:solidFill>
                <a:latin typeface="DM Sans"/>
                <a:ea typeface="DM Sans"/>
                <a:cs typeface="DM Sans"/>
                <a:sym typeface="DM Sans"/>
              </a:rPr>
              <a:t>Disaat kita membuka aplikasi kami, muncul menu form untuk login yang didalamnya berisikan;</a:t>
            </a:r>
          </a:p>
          <a:p>
            <a:pPr algn="l">
              <a:lnSpc>
                <a:spcPts val="3240"/>
              </a:lnSpc>
            </a:pPr>
          </a:p>
          <a:p>
            <a:pPr algn="l" marL="518160" indent="-259080" lvl="1">
              <a:lnSpc>
                <a:spcPts val="3240"/>
              </a:lnSpc>
              <a:buFont typeface="Arial"/>
              <a:buChar char="•"/>
            </a:pPr>
            <a:r>
              <a:rPr lang="en-US" sz="2400" spc="144">
                <a:solidFill>
                  <a:srgbClr val="000000"/>
                </a:solidFill>
                <a:latin typeface="DM Sans"/>
                <a:ea typeface="DM Sans"/>
                <a:cs typeface="DM Sans"/>
                <a:sym typeface="DM Sans"/>
              </a:rPr>
              <a:t>Kolom username</a:t>
            </a:r>
          </a:p>
          <a:p>
            <a:pPr algn="l" marL="518160" indent="-259080" lvl="1">
              <a:lnSpc>
                <a:spcPts val="3240"/>
              </a:lnSpc>
              <a:buFont typeface="Arial"/>
              <a:buChar char="•"/>
            </a:pPr>
            <a:r>
              <a:rPr lang="en-US" sz="2400" spc="144">
                <a:solidFill>
                  <a:srgbClr val="000000"/>
                </a:solidFill>
                <a:latin typeface="DM Sans"/>
                <a:ea typeface="DM Sans"/>
                <a:cs typeface="DM Sans"/>
                <a:sym typeface="DM Sans"/>
              </a:rPr>
              <a:t>Kolom password</a:t>
            </a:r>
          </a:p>
          <a:p>
            <a:pPr algn="l" marL="518160" indent="-259080" lvl="1">
              <a:lnSpc>
                <a:spcPts val="3240"/>
              </a:lnSpc>
              <a:buFont typeface="Arial"/>
              <a:buChar char="•"/>
            </a:pPr>
            <a:r>
              <a:rPr lang="en-US" sz="2400" spc="144">
                <a:solidFill>
                  <a:srgbClr val="000000"/>
                </a:solidFill>
                <a:latin typeface="DM Sans"/>
                <a:ea typeface="DM Sans"/>
                <a:cs typeface="DM Sans"/>
                <a:sym typeface="DM Sans"/>
              </a:rPr>
              <a:t>Checkbox show password</a:t>
            </a:r>
          </a:p>
          <a:p>
            <a:pPr algn="l" marL="518160" indent="-259080" lvl="1">
              <a:lnSpc>
                <a:spcPts val="3240"/>
              </a:lnSpc>
              <a:buFont typeface="Arial"/>
              <a:buChar char="•"/>
            </a:pPr>
            <a:r>
              <a:rPr lang="en-US" sz="2400" spc="144">
                <a:solidFill>
                  <a:srgbClr val="000000"/>
                </a:solidFill>
                <a:latin typeface="DM Sans"/>
                <a:ea typeface="DM Sans"/>
                <a:cs typeface="DM Sans"/>
                <a:sym typeface="DM Sans"/>
              </a:rPr>
              <a:t>Tombol login</a:t>
            </a:r>
          </a:p>
          <a:p>
            <a:pPr algn="l" marL="518160" indent="-259080" lvl="1">
              <a:lnSpc>
                <a:spcPts val="3240"/>
              </a:lnSpc>
              <a:buFont typeface="Arial"/>
              <a:buChar char="•"/>
            </a:pPr>
            <a:r>
              <a:rPr lang="en-US" sz="2400" spc="144">
                <a:solidFill>
                  <a:srgbClr val="000000"/>
                </a:solidFill>
                <a:latin typeface="DM Sans"/>
                <a:ea typeface="DM Sans"/>
                <a:cs typeface="DM Sans"/>
                <a:sym typeface="DM Sans"/>
              </a:rPr>
              <a:t>Tombol register</a:t>
            </a:r>
          </a:p>
          <a:p>
            <a:pPr algn="l" marL="518160" indent="-259080" lvl="1">
              <a:lnSpc>
                <a:spcPts val="3240"/>
              </a:lnSpc>
              <a:buFont typeface="Arial"/>
              <a:buChar char="•"/>
            </a:pPr>
            <a:r>
              <a:rPr lang="en-US" sz="2400" spc="144">
                <a:solidFill>
                  <a:srgbClr val="000000"/>
                </a:solidFill>
                <a:latin typeface="DM Sans"/>
                <a:ea typeface="DM Sans"/>
                <a:cs typeface="DM Sans"/>
                <a:sym typeface="DM Sans"/>
              </a:rPr>
              <a:t>Tombol Cancel</a:t>
            </a:r>
          </a:p>
          <a:p>
            <a:pPr algn="l">
              <a:lnSpc>
                <a:spcPts val="3240"/>
              </a:lnSpc>
            </a:pPr>
          </a:p>
          <a:p>
            <a:pPr algn="l">
              <a:lnSpc>
                <a:spcPts val="3240"/>
              </a:lnSpc>
            </a:pPr>
            <a:r>
              <a:rPr lang="en-US" sz="2400" spc="144">
                <a:solidFill>
                  <a:srgbClr val="000000"/>
                </a:solidFill>
                <a:latin typeface="DM Sans"/>
                <a:ea typeface="DM Sans"/>
                <a:cs typeface="DM Sans"/>
                <a:sym typeface="DM Sans"/>
              </a:rPr>
              <a:t>komponen-komponen tersebut akan kami jelaskan lebih lanjut di slide berikutnya</a:t>
            </a:r>
          </a:p>
        </p:txBody>
      </p:sp>
      <p:grpSp>
        <p:nvGrpSpPr>
          <p:cNvPr name="Group 12" id="12"/>
          <p:cNvGrpSpPr/>
          <p:nvPr/>
        </p:nvGrpSpPr>
        <p:grpSpPr>
          <a:xfrm rot="0">
            <a:off x="1241849" y="166025"/>
            <a:ext cx="885549" cy="929350"/>
            <a:chOff x="0" y="0"/>
            <a:chExt cx="661318" cy="694029"/>
          </a:xfrm>
        </p:grpSpPr>
        <p:sp>
          <p:nvSpPr>
            <p:cNvPr name="Freeform 13" id="13"/>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14"/>
              <a:stretch>
                <a:fillRect l="-12493" t="0" r="-12493" b="0"/>
              </a:stretch>
            </a:blipFill>
          </p:spPr>
        </p:sp>
      </p:grpSp>
      <p:grpSp>
        <p:nvGrpSpPr>
          <p:cNvPr name="Group 14" id="14"/>
          <p:cNvGrpSpPr/>
          <p:nvPr/>
        </p:nvGrpSpPr>
        <p:grpSpPr>
          <a:xfrm rot="0">
            <a:off x="146975" y="166025"/>
            <a:ext cx="929350" cy="92935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15"/>
              <a:stretch>
                <a:fillRect l="0" t="0" r="0"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grpSp>
        <p:nvGrpSpPr>
          <p:cNvPr name="Group 3" id="3"/>
          <p:cNvGrpSpPr/>
          <p:nvPr/>
        </p:nvGrpSpPr>
        <p:grpSpPr>
          <a:xfrm rot="0">
            <a:off x="5930165" y="4823914"/>
            <a:ext cx="502056" cy="50205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5" id="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6" id="6"/>
          <p:cNvGrpSpPr/>
          <p:nvPr/>
        </p:nvGrpSpPr>
        <p:grpSpPr>
          <a:xfrm rot="0">
            <a:off x="2227066" y="4823914"/>
            <a:ext cx="502056" cy="50205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8" id="8"/>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9" id="9"/>
          <p:cNvGrpSpPr/>
          <p:nvPr/>
        </p:nvGrpSpPr>
        <p:grpSpPr>
          <a:xfrm rot="0">
            <a:off x="9811949" y="4505202"/>
            <a:ext cx="557410" cy="55741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1" id="11"/>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2" id="12"/>
          <p:cNvGrpSpPr/>
          <p:nvPr/>
        </p:nvGrpSpPr>
        <p:grpSpPr>
          <a:xfrm rot="0">
            <a:off x="13967089" y="4505202"/>
            <a:ext cx="557410" cy="55741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4" id="14"/>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Freeform 15" id="15"/>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17" id="1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18" id="18"/>
          <p:cNvSpPr/>
          <p:nvPr/>
        </p:nvSpPr>
        <p:spPr>
          <a:xfrm flipH="false" flipV="false" rot="0">
            <a:off x="8752736"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19" id="1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20" id="20"/>
          <p:cNvSpPr/>
          <p:nvPr/>
        </p:nvSpPr>
        <p:spPr>
          <a:xfrm flipH="false" flipV="false" rot="0">
            <a:off x="4410149" y="9258300"/>
            <a:ext cx="2587020" cy="2386526"/>
          </a:xfrm>
          <a:custGeom>
            <a:avLst/>
            <a:gdLst/>
            <a:ahLst/>
            <a:cxnLst/>
            <a:rect r="r" b="b" t="t" l="l"/>
            <a:pathLst>
              <a:path h="2386526" w="2587020">
                <a:moveTo>
                  <a:pt x="0" y="0"/>
                </a:moveTo>
                <a:lnTo>
                  <a:pt x="2587019" y="0"/>
                </a:lnTo>
                <a:lnTo>
                  <a:pt x="2587019" y="2386526"/>
                </a:lnTo>
                <a:lnTo>
                  <a:pt x="0" y="238652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21" id="2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22" id="22"/>
          <p:cNvSpPr/>
          <p:nvPr/>
        </p:nvSpPr>
        <p:spPr>
          <a:xfrm flipH="false" flipV="false" rot="0">
            <a:off x="821172" y="3098950"/>
            <a:ext cx="16849922" cy="5560474"/>
          </a:xfrm>
          <a:custGeom>
            <a:avLst/>
            <a:gdLst/>
            <a:ahLst/>
            <a:cxnLst/>
            <a:rect r="r" b="b" t="t" l="l"/>
            <a:pathLst>
              <a:path h="5560474" w="16849922">
                <a:moveTo>
                  <a:pt x="0" y="0"/>
                </a:moveTo>
                <a:lnTo>
                  <a:pt x="16849922" y="0"/>
                </a:lnTo>
                <a:lnTo>
                  <a:pt x="16849922" y="5560474"/>
                </a:lnTo>
                <a:lnTo>
                  <a:pt x="0" y="5560474"/>
                </a:lnTo>
                <a:lnTo>
                  <a:pt x="0" y="0"/>
                </a:lnTo>
                <a:close/>
              </a:path>
            </a:pathLst>
          </a:custGeom>
          <a:blipFill>
            <a:blip r:embed="rId17"/>
            <a:stretch>
              <a:fillRect l="0" t="0" r="0" b="0"/>
            </a:stretch>
          </a:blipFill>
        </p:spPr>
      </p:sp>
      <p:sp>
        <p:nvSpPr>
          <p:cNvPr name="TextBox 23" id="23"/>
          <p:cNvSpPr txBox="true"/>
          <p:nvPr/>
        </p:nvSpPr>
        <p:spPr>
          <a:xfrm rot="0">
            <a:off x="2020824" y="1398763"/>
            <a:ext cx="14246352" cy="1267334"/>
          </a:xfrm>
          <a:prstGeom prst="rect">
            <a:avLst/>
          </a:prstGeom>
        </p:spPr>
        <p:txBody>
          <a:bodyPr anchor="t" rtlCol="false" tIns="0" lIns="0" bIns="0" rIns="0">
            <a:spAutoFit/>
          </a:bodyPr>
          <a:lstStyle/>
          <a:p>
            <a:pPr algn="ctr" marL="0" indent="0" lvl="1">
              <a:lnSpc>
                <a:spcPts val="9506"/>
              </a:lnSpc>
              <a:spcBef>
                <a:spcPct val="0"/>
              </a:spcBef>
            </a:pPr>
            <a:r>
              <a:rPr lang="en-US" b="true" sz="9800">
                <a:solidFill>
                  <a:srgbClr val="2C4B64"/>
                </a:solidFill>
                <a:latin typeface="DM Sans Bold"/>
                <a:ea typeface="DM Sans Bold"/>
                <a:cs typeface="DM Sans Bold"/>
                <a:sym typeface="DM Sans Bold"/>
              </a:rPr>
              <a:t>Tombol Login di Klik</a:t>
            </a:r>
          </a:p>
        </p:txBody>
      </p:sp>
      <p:sp>
        <p:nvSpPr>
          <p:cNvPr name="Freeform 24" id="24"/>
          <p:cNvSpPr/>
          <p:nvPr/>
        </p:nvSpPr>
        <p:spPr>
          <a:xfrm flipH="false" flipV="false" rot="0">
            <a:off x="207492" y="147516"/>
            <a:ext cx="821208" cy="929350"/>
          </a:xfrm>
          <a:custGeom>
            <a:avLst/>
            <a:gdLst/>
            <a:ahLst/>
            <a:cxnLst/>
            <a:rect r="r" b="b" t="t" l="l"/>
            <a:pathLst>
              <a:path h="929350" w="821208">
                <a:moveTo>
                  <a:pt x="0" y="0"/>
                </a:moveTo>
                <a:lnTo>
                  <a:pt x="821208" y="0"/>
                </a:lnTo>
                <a:lnTo>
                  <a:pt x="821208" y="929351"/>
                </a:lnTo>
                <a:lnTo>
                  <a:pt x="0" y="92935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25" id="25"/>
          <p:cNvGrpSpPr/>
          <p:nvPr/>
        </p:nvGrpSpPr>
        <p:grpSpPr>
          <a:xfrm rot="0">
            <a:off x="1237408" y="147516"/>
            <a:ext cx="885549" cy="929350"/>
            <a:chOff x="0" y="0"/>
            <a:chExt cx="661318" cy="694029"/>
          </a:xfrm>
        </p:grpSpPr>
        <p:sp>
          <p:nvSpPr>
            <p:cNvPr name="Freeform 26" id="26"/>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20"/>
              <a:stretch>
                <a:fillRect l="-12493" t="0" r="-12493" b="0"/>
              </a:stretch>
            </a:blipFill>
          </p:spPr>
        </p:sp>
      </p:grpSp>
      <p:grpSp>
        <p:nvGrpSpPr>
          <p:cNvPr name="Group 27" id="27"/>
          <p:cNvGrpSpPr/>
          <p:nvPr/>
        </p:nvGrpSpPr>
        <p:grpSpPr>
          <a:xfrm rot="0">
            <a:off x="153421" y="147516"/>
            <a:ext cx="929350" cy="929350"/>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21"/>
              <a:stretch>
                <a:fillRect l="0" t="0" r="0" b="0"/>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762153" y="1969162"/>
            <a:ext cx="16384690" cy="593945"/>
          </a:xfrm>
          <a:custGeom>
            <a:avLst/>
            <a:gdLst/>
            <a:ahLst/>
            <a:cxnLst/>
            <a:rect r="r" b="b" t="t" l="l"/>
            <a:pathLst>
              <a:path h="593945" w="16384690">
                <a:moveTo>
                  <a:pt x="0" y="0"/>
                </a:moveTo>
                <a:lnTo>
                  <a:pt x="16384690" y="0"/>
                </a:lnTo>
                <a:lnTo>
                  <a:pt x="16384690" y="593945"/>
                </a:lnTo>
                <a:lnTo>
                  <a:pt x="0" y="593945"/>
                </a:lnTo>
                <a:lnTo>
                  <a:pt x="0" y="0"/>
                </a:lnTo>
                <a:close/>
              </a:path>
            </a:pathLst>
          </a:custGeom>
          <a:blipFill>
            <a:blip r:embed="rId3"/>
            <a:stretch>
              <a:fillRect l="0" t="0" r="0" b="0"/>
            </a:stretch>
          </a:blipFill>
        </p:spPr>
      </p:sp>
      <p:sp>
        <p:nvSpPr>
          <p:cNvPr name="Freeform 4" id="4"/>
          <p:cNvSpPr/>
          <p:nvPr/>
        </p:nvSpPr>
        <p:spPr>
          <a:xfrm flipH="false" flipV="false" rot="0">
            <a:off x="762153" y="4098537"/>
            <a:ext cx="15102113" cy="716382"/>
          </a:xfrm>
          <a:custGeom>
            <a:avLst/>
            <a:gdLst/>
            <a:ahLst/>
            <a:cxnLst/>
            <a:rect r="r" b="b" t="t" l="l"/>
            <a:pathLst>
              <a:path h="716382" w="15102113">
                <a:moveTo>
                  <a:pt x="0" y="0"/>
                </a:moveTo>
                <a:lnTo>
                  <a:pt x="15102114" y="0"/>
                </a:lnTo>
                <a:lnTo>
                  <a:pt x="15102114" y="716382"/>
                </a:lnTo>
                <a:lnTo>
                  <a:pt x="0" y="716382"/>
                </a:lnTo>
                <a:lnTo>
                  <a:pt x="0" y="0"/>
                </a:lnTo>
                <a:close/>
              </a:path>
            </a:pathLst>
          </a:custGeom>
          <a:blipFill>
            <a:blip r:embed="rId4"/>
            <a:stretch>
              <a:fillRect l="0" t="0" r="0" b="0"/>
            </a:stretch>
          </a:blipFill>
        </p:spPr>
      </p:sp>
      <p:sp>
        <p:nvSpPr>
          <p:cNvPr name="Freeform 5" id="5"/>
          <p:cNvSpPr/>
          <p:nvPr/>
        </p:nvSpPr>
        <p:spPr>
          <a:xfrm flipH="false" flipV="false" rot="0">
            <a:off x="762153" y="6369399"/>
            <a:ext cx="10272111" cy="822571"/>
          </a:xfrm>
          <a:custGeom>
            <a:avLst/>
            <a:gdLst/>
            <a:ahLst/>
            <a:cxnLst/>
            <a:rect r="r" b="b" t="t" l="l"/>
            <a:pathLst>
              <a:path h="822571" w="10272111">
                <a:moveTo>
                  <a:pt x="0" y="0"/>
                </a:moveTo>
                <a:lnTo>
                  <a:pt x="10272111" y="0"/>
                </a:lnTo>
                <a:lnTo>
                  <a:pt x="10272111" y="822572"/>
                </a:lnTo>
                <a:lnTo>
                  <a:pt x="0" y="822572"/>
                </a:lnTo>
                <a:lnTo>
                  <a:pt x="0" y="0"/>
                </a:lnTo>
                <a:close/>
              </a:path>
            </a:pathLst>
          </a:custGeom>
          <a:blipFill>
            <a:blip r:embed="rId5"/>
            <a:stretch>
              <a:fillRect l="0" t="0" r="0" b="0"/>
            </a:stretch>
          </a:blipFill>
        </p:spPr>
      </p:sp>
      <p:sp>
        <p:nvSpPr>
          <p:cNvPr name="Freeform 6" id="6"/>
          <p:cNvSpPr/>
          <p:nvPr/>
        </p:nvSpPr>
        <p:spPr>
          <a:xfrm flipH="false" flipV="false" rot="0">
            <a:off x="762153" y="8281164"/>
            <a:ext cx="6681027" cy="618296"/>
          </a:xfrm>
          <a:custGeom>
            <a:avLst/>
            <a:gdLst/>
            <a:ahLst/>
            <a:cxnLst/>
            <a:rect r="r" b="b" t="t" l="l"/>
            <a:pathLst>
              <a:path h="618296" w="6681027">
                <a:moveTo>
                  <a:pt x="0" y="0"/>
                </a:moveTo>
                <a:lnTo>
                  <a:pt x="6681027" y="0"/>
                </a:lnTo>
                <a:lnTo>
                  <a:pt x="6681027" y="618296"/>
                </a:lnTo>
                <a:lnTo>
                  <a:pt x="0" y="618296"/>
                </a:lnTo>
                <a:lnTo>
                  <a:pt x="0" y="0"/>
                </a:lnTo>
                <a:close/>
              </a:path>
            </a:pathLst>
          </a:custGeom>
          <a:blipFill>
            <a:blip r:embed="rId6"/>
            <a:stretch>
              <a:fillRect l="0" t="0" r="0" b="0"/>
            </a:stretch>
          </a:blipFill>
        </p:spPr>
      </p:sp>
      <p:sp>
        <p:nvSpPr>
          <p:cNvPr name="TextBox 7" id="7"/>
          <p:cNvSpPr txBox="true"/>
          <p:nvPr/>
        </p:nvSpPr>
        <p:spPr>
          <a:xfrm rot="0">
            <a:off x="762153" y="4948269"/>
            <a:ext cx="14896877" cy="1221105"/>
          </a:xfrm>
          <a:prstGeom prst="rect">
            <a:avLst/>
          </a:prstGeom>
        </p:spPr>
        <p:txBody>
          <a:bodyPr anchor="t" rtlCol="false" tIns="0" lIns="0" bIns="0" rIns="0">
            <a:spAutoFit/>
          </a:bodyPr>
          <a:lstStyle/>
          <a:p>
            <a:pPr algn="l" marL="0" indent="0" lvl="0">
              <a:lnSpc>
                <a:spcPts val="3240"/>
              </a:lnSpc>
              <a:spcBef>
                <a:spcPct val="0"/>
              </a:spcBef>
            </a:pPr>
            <a:r>
              <a:rPr lang="en-US" sz="2400" spc="144">
                <a:solidFill>
                  <a:srgbClr val="000000"/>
                </a:solidFill>
                <a:latin typeface="DM Sans"/>
                <a:ea typeface="DM Sans"/>
                <a:cs typeface="DM Sans"/>
                <a:sym typeface="DM Sans"/>
              </a:rPr>
              <a:t>di variable “string query” adalah menyimpan perintah SQL untuk mengambil data-data dari database yang telah kami buat sebelumnya.  lalu variable “cmd” berfungsi untuk menyimpan sebuah perintah yang menghubungkan database dengan perintah yang telahh kita buat tadi</a:t>
            </a:r>
          </a:p>
        </p:txBody>
      </p:sp>
      <p:sp>
        <p:nvSpPr>
          <p:cNvPr name="TextBox 8" id="8"/>
          <p:cNvSpPr txBox="true"/>
          <p:nvPr/>
        </p:nvSpPr>
        <p:spPr>
          <a:xfrm rot="0">
            <a:off x="762153" y="535305"/>
            <a:ext cx="7848753" cy="1177290"/>
          </a:xfrm>
          <a:prstGeom prst="rect">
            <a:avLst/>
          </a:prstGeom>
        </p:spPr>
        <p:txBody>
          <a:bodyPr anchor="t" rtlCol="false" tIns="0" lIns="0" bIns="0" rIns="0">
            <a:spAutoFit/>
          </a:bodyPr>
          <a:lstStyle/>
          <a:p>
            <a:pPr algn="l">
              <a:lnSpc>
                <a:spcPts val="8730"/>
              </a:lnSpc>
            </a:pPr>
            <a:r>
              <a:rPr lang="en-US" sz="9000" b="true">
                <a:solidFill>
                  <a:srgbClr val="2C4B64"/>
                </a:solidFill>
                <a:latin typeface="DM Sans Bold"/>
                <a:ea typeface="DM Sans Bold"/>
                <a:cs typeface="DM Sans Bold"/>
                <a:sym typeface="DM Sans Bold"/>
              </a:rPr>
              <a:t>Penjelasan</a:t>
            </a:r>
          </a:p>
        </p:txBody>
      </p:sp>
      <p:sp>
        <p:nvSpPr>
          <p:cNvPr name="TextBox 9" id="9"/>
          <p:cNvSpPr txBox="true"/>
          <p:nvPr/>
        </p:nvSpPr>
        <p:spPr>
          <a:xfrm rot="0">
            <a:off x="762153" y="2677407"/>
            <a:ext cx="12481992" cy="1221105"/>
          </a:xfrm>
          <a:prstGeom prst="rect">
            <a:avLst/>
          </a:prstGeom>
        </p:spPr>
        <p:txBody>
          <a:bodyPr anchor="t" rtlCol="false" tIns="0" lIns="0" bIns="0" rIns="0">
            <a:spAutoFit/>
          </a:bodyPr>
          <a:lstStyle/>
          <a:p>
            <a:pPr algn="l">
              <a:lnSpc>
                <a:spcPts val="3240"/>
              </a:lnSpc>
            </a:pPr>
            <a:r>
              <a:rPr lang="en-US" sz="2400" spc="144">
                <a:solidFill>
                  <a:srgbClr val="000000"/>
                </a:solidFill>
                <a:latin typeface="DM Sans"/>
                <a:ea typeface="DM Sans"/>
                <a:cs typeface="DM Sans"/>
                <a:sym typeface="DM Sans"/>
              </a:rPr>
              <a:t>kode tersebut untuk mengalokasikan alamat server SQL yang sebelumnya harus sudah dijalankan di MS SQL Server dan menyimpannya di variabel “</a:t>
            </a:r>
            <a:r>
              <a:rPr lang="en-US" sz="2400" i="true" spc="144">
                <a:solidFill>
                  <a:srgbClr val="000000"/>
                </a:solidFill>
                <a:latin typeface="DM Sans Italics"/>
                <a:ea typeface="DM Sans Italics"/>
                <a:cs typeface="DM Sans Italics"/>
                <a:sym typeface="DM Sans Italics"/>
              </a:rPr>
              <a:t>con</a:t>
            </a:r>
            <a:r>
              <a:rPr lang="en-US" sz="2400" spc="144">
                <a:solidFill>
                  <a:srgbClr val="000000"/>
                </a:solidFill>
                <a:latin typeface="DM Sans"/>
                <a:ea typeface="DM Sans"/>
                <a:cs typeface="DM Sans"/>
                <a:sym typeface="DM Sans"/>
              </a:rPr>
              <a:t>”.</a:t>
            </a:r>
          </a:p>
          <a:p>
            <a:pPr algn="l" marL="0" indent="0" lvl="0">
              <a:lnSpc>
                <a:spcPts val="3240"/>
              </a:lnSpc>
              <a:spcBef>
                <a:spcPct val="0"/>
              </a:spcBef>
            </a:pPr>
            <a:r>
              <a:rPr lang="en-US" sz="2400" spc="144">
                <a:solidFill>
                  <a:srgbClr val="000000"/>
                </a:solidFill>
                <a:latin typeface="DM Sans"/>
                <a:ea typeface="DM Sans"/>
                <a:cs typeface="DM Sans"/>
                <a:sym typeface="DM Sans"/>
              </a:rPr>
              <a:t>lalu membuka/mengkoneksikan aplikasi ke server dengan </a:t>
            </a:r>
            <a:r>
              <a:rPr lang="en-US" sz="2400" i="true" spc="144">
                <a:solidFill>
                  <a:srgbClr val="000000"/>
                </a:solidFill>
                <a:latin typeface="DM Sans Italics"/>
                <a:ea typeface="DM Sans Italics"/>
                <a:cs typeface="DM Sans Italics"/>
                <a:sym typeface="DM Sans Italics"/>
              </a:rPr>
              <a:t>“con.Open()”</a:t>
            </a:r>
          </a:p>
        </p:txBody>
      </p:sp>
      <p:sp>
        <p:nvSpPr>
          <p:cNvPr name="TextBox 10" id="10"/>
          <p:cNvSpPr txBox="true"/>
          <p:nvPr/>
        </p:nvSpPr>
        <p:spPr>
          <a:xfrm rot="0">
            <a:off x="762153" y="7302227"/>
            <a:ext cx="14896877" cy="811530"/>
          </a:xfrm>
          <a:prstGeom prst="rect">
            <a:avLst/>
          </a:prstGeom>
        </p:spPr>
        <p:txBody>
          <a:bodyPr anchor="t" rtlCol="false" tIns="0" lIns="0" bIns="0" rIns="0">
            <a:spAutoFit/>
          </a:bodyPr>
          <a:lstStyle/>
          <a:p>
            <a:pPr algn="l" marL="0" indent="0" lvl="0">
              <a:lnSpc>
                <a:spcPts val="3240"/>
              </a:lnSpc>
              <a:spcBef>
                <a:spcPct val="0"/>
              </a:spcBef>
            </a:pPr>
            <a:r>
              <a:rPr lang="en-US" sz="2400" spc="144">
                <a:solidFill>
                  <a:srgbClr val="000000"/>
                </a:solidFill>
                <a:latin typeface="DM Sans"/>
                <a:ea typeface="DM Sans"/>
                <a:cs typeface="DM Sans"/>
                <a:sym typeface="DM Sans"/>
              </a:rPr>
              <a:t>perintah tersebut untuk membaca input dari TextBox dan mencocokan input tersebut ke database yang sudah dibuat</a:t>
            </a:r>
          </a:p>
        </p:txBody>
      </p:sp>
      <p:sp>
        <p:nvSpPr>
          <p:cNvPr name="TextBox 11" id="11"/>
          <p:cNvSpPr txBox="true"/>
          <p:nvPr/>
        </p:nvSpPr>
        <p:spPr>
          <a:xfrm rot="0">
            <a:off x="762153" y="9061385"/>
            <a:ext cx="16230600" cy="811530"/>
          </a:xfrm>
          <a:prstGeom prst="rect">
            <a:avLst/>
          </a:prstGeom>
        </p:spPr>
        <p:txBody>
          <a:bodyPr anchor="t" rtlCol="false" tIns="0" lIns="0" bIns="0" rIns="0">
            <a:spAutoFit/>
          </a:bodyPr>
          <a:lstStyle/>
          <a:p>
            <a:pPr algn="l" marL="0" indent="0" lvl="0">
              <a:lnSpc>
                <a:spcPts val="3240"/>
              </a:lnSpc>
              <a:spcBef>
                <a:spcPct val="0"/>
              </a:spcBef>
            </a:pPr>
            <a:r>
              <a:rPr lang="en-US" sz="2400" spc="144">
                <a:solidFill>
                  <a:srgbClr val="000000"/>
                </a:solidFill>
                <a:latin typeface="DM Sans"/>
                <a:ea typeface="DM Sans"/>
                <a:cs typeface="DM Sans"/>
                <a:sym typeface="DM Sans"/>
              </a:rPr>
              <a:t>variable count menyimpan output dari hasil pembacaan database yang telah di lakukan di kode program sebelumnya dan mengkonversinya ke tipe data integerm lalu menutup koneksi ke database</a:t>
            </a:r>
          </a:p>
        </p:txBody>
      </p:sp>
      <p:grpSp>
        <p:nvGrpSpPr>
          <p:cNvPr name="Group 12" id="12"/>
          <p:cNvGrpSpPr/>
          <p:nvPr/>
        </p:nvGrpSpPr>
        <p:grpSpPr>
          <a:xfrm rot="0">
            <a:off x="17194468" y="156500"/>
            <a:ext cx="885549" cy="929350"/>
            <a:chOff x="0" y="0"/>
            <a:chExt cx="661318" cy="694029"/>
          </a:xfrm>
        </p:grpSpPr>
        <p:sp>
          <p:nvSpPr>
            <p:cNvPr name="Freeform 13" id="13"/>
            <p:cNvSpPr/>
            <p:nvPr/>
          </p:nvSpPr>
          <p:spPr>
            <a:xfrm flipH="false" flipV="false" rot="0">
              <a:off x="0" y="0"/>
              <a:ext cx="661318" cy="694029"/>
            </a:xfrm>
            <a:custGeom>
              <a:avLst/>
              <a:gdLst/>
              <a:ahLst/>
              <a:cxnLst/>
              <a:rect r="r" b="b" t="t" l="l"/>
              <a:pathLst>
                <a:path h="694029" w="661318">
                  <a:moveTo>
                    <a:pt x="0" y="0"/>
                  </a:moveTo>
                  <a:lnTo>
                    <a:pt x="661318" y="0"/>
                  </a:lnTo>
                  <a:lnTo>
                    <a:pt x="661318" y="694029"/>
                  </a:lnTo>
                  <a:lnTo>
                    <a:pt x="0" y="694029"/>
                  </a:lnTo>
                  <a:close/>
                </a:path>
              </a:pathLst>
            </a:custGeom>
            <a:blipFill>
              <a:blip r:embed="rId7"/>
              <a:stretch>
                <a:fillRect l="-12493" t="0" r="-12493" b="0"/>
              </a:stretch>
            </a:blipFill>
          </p:spPr>
        </p:sp>
      </p:grpSp>
      <p:grpSp>
        <p:nvGrpSpPr>
          <p:cNvPr name="Group 14" id="14"/>
          <p:cNvGrpSpPr/>
          <p:nvPr/>
        </p:nvGrpSpPr>
        <p:grpSpPr>
          <a:xfrm rot="0">
            <a:off x="16063403" y="156500"/>
            <a:ext cx="929350" cy="92935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8"/>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DAGX0hDYcIw</dc:identifier>
  <dcterms:modified xsi:type="dcterms:W3CDTF">2011-08-01T06:04:30Z</dcterms:modified>
  <cp:revision>1</cp:revision>
  <dc:title>Progres Tugas Besar</dc:title>
</cp:coreProperties>
</file>