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7" r:id="rId19"/>
    <p:sldId id="276" r:id="rId20"/>
    <p:sldId id="278" r:id="rId21"/>
    <p:sldId id="279" r:id="rId22"/>
    <p:sldId id="280" r:id="rId23"/>
    <p:sldId id="281" r:id="rId24"/>
    <p:sldId id="265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C52D-D8B6-4AC2-9265-8E4BECD49F7E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05ED-C34A-48D9-BA68-79F8484666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81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C52D-D8B6-4AC2-9265-8E4BECD49F7E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05ED-C34A-48D9-BA68-79F8484666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C52D-D8B6-4AC2-9265-8E4BECD49F7E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05ED-C34A-48D9-BA68-79F8484666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584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C52D-D8B6-4AC2-9265-8E4BECD49F7E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05ED-C34A-48D9-BA68-79F8484666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848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C52D-D8B6-4AC2-9265-8E4BECD49F7E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05ED-C34A-48D9-BA68-79F8484666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55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C52D-D8B6-4AC2-9265-8E4BECD49F7E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05ED-C34A-48D9-BA68-79F8484666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280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C52D-D8B6-4AC2-9265-8E4BECD49F7E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05ED-C34A-48D9-BA68-79F8484666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8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C52D-D8B6-4AC2-9265-8E4BECD49F7E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05ED-C34A-48D9-BA68-79F8484666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289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C52D-D8B6-4AC2-9265-8E4BECD49F7E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05ED-C34A-48D9-BA68-79F8484666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55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C52D-D8B6-4AC2-9265-8E4BECD49F7E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05ED-C34A-48D9-BA68-79F8484666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169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C52D-D8B6-4AC2-9265-8E4BECD49F7E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05ED-C34A-48D9-BA68-79F8484666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268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C52D-D8B6-4AC2-9265-8E4BECD49F7E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05ED-C34A-48D9-BA68-79F8484666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92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5793172" y="1742109"/>
            <a:ext cx="5187670" cy="1208352"/>
          </a:xfrm>
        </p:spPr>
        <p:txBody>
          <a:bodyPr>
            <a:normAutofit/>
          </a:bodyPr>
          <a:lstStyle/>
          <a:p>
            <a:pPr algn="l"/>
            <a:r>
              <a:rPr lang="tr-TR" sz="2400" b="1" cap="none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Android</a:t>
            </a:r>
            <a:r>
              <a:rPr lang="tr-TR" sz="2400" b="1" cap="none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Programlamaya Giriş</a:t>
            </a:r>
            <a:br>
              <a:rPr lang="tr-TR" sz="2400" b="1" cap="none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tr-TR" sz="2400" b="1" cap="none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tr-TR" sz="2400" b="1" cap="none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tr-TR" sz="2400" b="1" cap="none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MEESSOzluk</a:t>
            </a:r>
            <a:endParaRPr lang="tr-TR" sz="2400" b="1" cap="none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747534" y="4381391"/>
            <a:ext cx="8689976" cy="1371599"/>
          </a:xfrm>
        </p:spPr>
        <p:txBody>
          <a:bodyPr>
            <a:normAutofit/>
          </a:bodyPr>
          <a:lstStyle/>
          <a:p>
            <a:pPr algn="l"/>
            <a:r>
              <a:rPr lang="tr-TR" sz="1600" cap="non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Ad-</a:t>
            </a:r>
            <a:r>
              <a:rPr lang="tr-TR" sz="1600" cap="none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Soyad</a:t>
            </a:r>
            <a:r>
              <a:rPr lang="tr-TR" sz="1600" cap="non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: </a:t>
            </a:r>
            <a:r>
              <a:rPr lang="tr-TR" sz="1400" cap="non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Muhammed Esad SANCAKTUTAN</a:t>
            </a:r>
          </a:p>
          <a:p>
            <a:pPr algn="l"/>
            <a:r>
              <a:rPr lang="tr-TR" sz="1600" cap="non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Okul No :</a:t>
            </a:r>
            <a:r>
              <a:rPr lang="tr-TR" sz="1400" cap="non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19MY93007</a:t>
            </a:r>
          </a:p>
          <a:p>
            <a:pPr algn="l"/>
            <a:r>
              <a:rPr lang="tr-TR" sz="1600" cap="non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Danışman : </a:t>
            </a:r>
            <a:r>
              <a:rPr lang="tr-TR" sz="1400" cap="none" dirty="0" err="1" smtClean="0">
                <a:solidFill>
                  <a:schemeClr val="tx1"/>
                </a:solidFill>
                <a:latin typeface="Century Gothic" panose="020B0502020202020204" pitchFamily="34" charset="0"/>
              </a:rPr>
              <a:t>Öğr</a:t>
            </a:r>
            <a:r>
              <a:rPr lang="tr-TR" sz="1400" cap="none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. Gör. Nilgün İNCEREİS</a:t>
            </a:r>
            <a:endParaRPr lang="tr-TR" sz="1400" cap="none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5747534" y="3642727"/>
            <a:ext cx="358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cap="none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HAZIRLAYAN – SUNAN</a:t>
            </a:r>
          </a:p>
          <a:p>
            <a:endParaRPr lang="tr-T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Resim 3" descr="C:\Users\DELL\AppData\Local\Microsoft\Windows\INetCache\Content.Word\Okan_Üniversitesi_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71" y="1978127"/>
            <a:ext cx="2717615" cy="2249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8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18" y="718888"/>
            <a:ext cx="7572375" cy="231457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807658" y="3093867"/>
            <a:ext cx="863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RecyclerView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oluşturmadan önce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MainActivity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içerisine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veriKaynagınıDoldur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fonksiyonunu oluşturuyoruz.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58" y="4443477"/>
            <a:ext cx="5133975" cy="120967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817818" y="5881254"/>
            <a:ext cx="86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Hayvanlarımızı içerecek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ArrayList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için hayvan adında sınıf oluşturuyoruz.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807658" y="209091"/>
            <a:ext cx="86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MainActivity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807658" y="3861005"/>
            <a:ext cx="86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HayvanActivity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26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94" y="796814"/>
            <a:ext cx="5143500" cy="329565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080594" y="4436113"/>
            <a:ext cx="86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Hayvanların resimlerini tutabileceğimiz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array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oluşturuyoruz.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94" y="5047494"/>
            <a:ext cx="5781675" cy="109537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080594" y="186492"/>
            <a:ext cx="86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MainActivity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033298" y="217550"/>
            <a:ext cx="863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Projemizde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RecyclerView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ve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CardView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kullanacağımızdan dolayı ilk olarak sınıflarını ekliyoruz.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38" y="3108960"/>
            <a:ext cx="2142309" cy="365760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3631853" y="4476095"/>
            <a:ext cx="8634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tek_uye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adında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layout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oluşturuyoruz.</a:t>
            </a:r>
          </a:p>
          <a:p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tek_uye’de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CardView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ve içerisine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ConstraintLayout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kullanıyoruz.</a:t>
            </a:r>
          </a:p>
          <a:p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ImageView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ve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TextView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ekliyoruz.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38" y="987410"/>
            <a:ext cx="5834862" cy="911418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1033298" y="2336748"/>
            <a:ext cx="86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tek_uye.xml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62" y="934589"/>
            <a:ext cx="8301394" cy="441516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46362" y="5578891"/>
            <a:ext cx="863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Oluşturduğumuz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HayvanlarRecyclerViewAdapter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sınıfında veri atamalarını yaptık.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372898" y="243788"/>
            <a:ext cx="86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HayvanlarRecyvlerViewAdapter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70" y="819759"/>
            <a:ext cx="6686550" cy="109537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309070" y="228355"/>
            <a:ext cx="86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Güncellenen hayvanlarının bilgilerinin gösterme işlemini yaptık.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12" y="2893824"/>
            <a:ext cx="2105328" cy="3719843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3648108" y="2983534"/>
            <a:ext cx="669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MainActivity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içinde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RecyclerView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kullanıyoruz.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309070" y="2168049"/>
            <a:ext cx="86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ctivit_main.xml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108" y="3706686"/>
            <a:ext cx="6966775" cy="885206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3557790" y="4945712"/>
            <a:ext cx="86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MainActivity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ile atama yapıyoruz.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39" y="2219336"/>
            <a:ext cx="2260048" cy="442751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3" y="972919"/>
            <a:ext cx="10718800" cy="453021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495753" y="1637972"/>
            <a:ext cx="86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Hangi 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ögeye tıkanıldığını mesaj olarak yazdırdık.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322098" y="295248"/>
            <a:ext cx="86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HayvanlarRecyvlerViewAdapter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682510" y="1004570"/>
            <a:ext cx="863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Res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klasöründen menü(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filtre_menü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) oluşturduk.</a:t>
            </a:r>
          </a:p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Uygulamamıza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SearchView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özelliğini eklemek için.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0" y="1953895"/>
            <a:ext cx="6343650" cy="39052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110" y="1004570"/>
            <a:ext cx="2879643" cy="510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398030" y="859344"/>
            <a:ext cx="86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Filtreleme işlemi yapmak için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FilterHelper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sınıfı oluşturuyoruz.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0" y="1521867"/>
            <a:ext cx="5868353" cy="4978310"/>
          </a:xfrm>
          <a:prstGeom prst="rect">
            <a:avLst/>
          </a:prstGeom>
        </p:spPr>
      </p:pic>
      <p:sp>
        <p:nvSpPr>
          <p:cNvPr id="16" name="Metin kutusu 15"/>
          <p:cNvSpPr txBox="1"/>
          <p:nvPr/>
        </p:nvSpPr>
        <p:spPr>
          <a:xfrm>
            <a:off x="322098" y="295248"/>
            <a:ext cx="86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FilterHelper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0" y="2462493"/>
            <a:ext cx="4591050" cy="10382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8" y="4381774"/>
            <a:ext cx="4596602" cy="921746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75028" y="1265859"/>
            <a:ext cx="8380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Filtreleme işlemi için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HayvanlarRecyclerViewAdepter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sınıfına fonksiyon oluşturduk.</a:t>
            </a:r>
          </a:p>
          <a:p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128270" y="2796940"/>
            <a:ext cx="86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Arraylist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nesnesi filtrelenmiş sonuçları içerir.,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5071630" y="4716220"/>
            <a:ext cx="86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Adapter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sınıfı içinde oluşturulan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filter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tipindeki nesneyi döndürür.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475028" y="500318"/>
            <a:ext cx="86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HayvanlarRecyvlerViewAdapter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946670" y="1048217"/>
            <a:ext cx="86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Uygulamamıza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Splash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Screen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ekledik.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45" y="1602215"/>
            <a:ext cx="2266477" cy="449463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90" y="1602216"/>
            <a:ext cx="6038533" cy="4494631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946670" y="6096847"/>
            <a:ext cx="86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Splash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ekranın özelliklerini nereye geçiş yapılacağını ayarladık.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946670" y="263386"/>
            <a:ext cx="86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Splash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958027" y="249383"/>
            <a:ext cx="10014774" cy="1374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Android</a:t>
            </a:r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Studio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958026" y="1859087"/>
            <a:ext cx="9124274" cy="312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smtClean="0">
                <a:latin typeface="Century Gothic" panose="020B0502020202020204" pitchFamily="34" charset="0"/>
              </a:rPr>
              <a:t>İnsanların </a:t>
            </a:r>
            <a:r>
              <a:rPr lang="tr-TR" sz="1800" dirty="0">
                <a:latin typeface="Century Gothic" panose="020B0502020202020204" pitchFamily="34" charset="0"/>
              </a:rPr>
              <a:t>işini kolaylaştırmak amacıyla birçok özelliğe sahip ve Google tarafından önerilen programdır. </a:t>
            </a:r>
            <a:endParaRPr lang="tr-TR" sz="1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entury Gothic" panose="020B0502020202020204" pitchFamily="34" charset="0"/>
              </a:rPr>
              <a:t>En </a:t>
            </a:r>
            <a:r>
              <a:rPr lang="tr-TR" sz="1800" dirty="0">
                <a:latin typeface="Century Gothic" panose="020B0502020202020204" pitchFamily="34" charset="0"/>
              </a:rPr>
              <a:t>iyi özelliklerinden biri kendi projemizi sanal cep telefonundan projemizi istediğimiz şekilde </a:t>
            </a:r>
            <a:r>
              <a:rPr lang="tr-TR" sz="1800" dirty="0" smtClean="0">
                <a:latin typeface="Century Gothic" panose="020B0502020202020204" pitchFamily="34" charset="0"/>
              </a:rPr>
              <a:t>görebiliyor olmamız.</a:t>
            </a:r>
          </a:p>
          <a:p>
            <a:pPr marL="0" indent="0">
              <a:buNone/>
            </a:pPr>
            <a:r>
              <a:rPr lang="tr-TR" sz="1800" dirty="0" err="1">
                <a:latin typeface="Century Gothic" panose="020B0502020202020204" pitchFamily="34" charset="0"/>
              </a:rPr>
              <a:t>GitHub</a:t>
            </a:r>
            <a:r>
              <a:rPr lang="tr-TR" sz="1800" dirty="0">
                <a:latin typeface="Century Gothic" panose="020B0502020202020204" pitchFamily="34" charset="0"/>
              </a:rPr>
              <a:t> entegrasyonuna sahip </a:t>
            </a:r>
            <a:r>
              <a:rPr lang="tr-TR" sz="1800" dirty="0" smtClean="0">
                <a:latin typeface="Century Gothic" panose="020B0502020202020204" pitchFamily="34" charset="0"/>
              </a:rPr>
              <a:t>olması.</a:t>
            </a:r>
            <a:endParaRPr lang="tr-TR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tr-TR" sz="1800" dirty="0">
                <a:latin typeface="Century Gothic" panose="020B0502020202020204" pitchFamily="34" charset="0"/>
              </a:rPr>
              <a:t>C++ ve NDK(</a:t>
            </a:r>
            <a:r>
              <a:rPr lang="tr-TR" sz="1800" dirty="0" err="1">
                <a:latin typeface="Century Gothic" panose="020B0502020202020204" pitchFamily="34" charset="0"/>
              </a:rPr>
              <a:t>Native</a:t>
            </a:r>
            <a:r>
              <a:rPr lang="tr-TR" sz="1800" dirty="0">
                <a:latin typeface="Century Gothic" panose="020B0502020202020204" pitchFamily="34" charset="0"/>
              </a:rPr>
              <a:t> Development Kit) desteğinin olması gibi birçok özelliğe sahiptir.</a:t>
            </a:r>
          </a:p>
          <a:p>
            <a:pPr marL="0" indent="0">
              <a:buNone/>
            </a:pPr>
            <a:endParaRPr lang="tr-TR" sz="1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tr-TR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946670" y="1048217"/>
            <a:ext cx="863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DetayActicity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oluşturduk. (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Adapter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ile başka veri arasında ki veri alışverişini sağlamak için)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946670" y="347918"/>
            <a:ext cx="86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DetayActivity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18" y="2031999"/>
            <a:ext cx="1974158" cy="396762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70" y="2031999"/>
            <a:ext cx="1938973" cy="3877945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6476954" y="3594326"/>
            <a:ext cx="493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Tıkladığımız hayvanı başka bir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activitye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yönlendirme işlemi yapmak için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DetayActivity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oluşturduk.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70" y="1902777"/>
            <a:ext cx="5086350" cy="100012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946670" y="1237554"/>
            <a:ext cx="863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Önceden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toast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için oluşturduğumuz 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setOnClickListener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altına ekledik.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946670" y="479998"/>
            <a:ext cx="86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HayvanlarRecyvlerViewAdapter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70" y="3859194"/>
            <a:ext cx="6277090" cy="2641896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946670" y="3150215"/>
            <a:ext cx="86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DetayActivity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946670" y="168103"/>
            <a:ext cx="10104421" cy="907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Özet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946670" y="1075167"/>
            <a:ext cx="86342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DetayActivity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	</a:t>
            </a:r>
          </a:p>
          <a:p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FilterHelper</a:t>
            </a:r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-Hayvan</a:t>
            </a:r>
          </a:p>
          <a:p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HayvanlarRecyclerViewAdapter</a:t>
            </a:r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MainActivity</a:t>
            </a:r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Splash</a:t>
            </a:r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CardView</a:t>
            </a:r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RecyclerView</a:t>
            </a:r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-</a:t>
            </a:r>
            <a:r>
              <a:rPr lang="tr-TR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SearchView</a:t>
            </a:r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tr-TR" b="1" dirty="0" smtClean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1077299" y="168103"/>
            <a:ext cx="10104421" cy="907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Uygulama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07" y="1763073"/>
            <a:ext cx="2404380" cy="476810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979" y="1763073"/>
            <a:ext cx="2382563" cy="4788426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5245477" y="818955"/>
            <a:ext cx="171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MEESSOzluk</a:t>
            </a:r>
            <a:endParaRPr lang="tr-TR" sz="20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482" y="1763073"/>
            <a:ext cx="2478941" cy="476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 Başlık 2"/>
          <p:cNvSpPr txBox="1">
            <a:spLocks/>
          </p:cNvSpPr>
          <p:nvPr/>
        </p:nvSpPr>
        <p:spPr>
          <a:xfrm>
            <a:off x="877821" y="5252485"/>
            <a:ext cx="8689976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200" dirty="0" smtClean="0">
                <a:latin typeface="Century Gothic" panose="020B0502020202020204" pitchFamily="34" charset="0"/>
              </a:rPr>
              <a:t>Ad-</a:t>
            </a:r>
            <a:r>
              <a:rPr lang="tr-TR" sz="1200" dirty="0" err="1" smtClean="0">
                <a:latin typeface="Century Gothic" panose="020B0502020202020204" pitchFamily="34" charset="0"/>
              </a:rPr>
              <a:t>Soyad</a:t>
            </a:r>
            <a:r>
              <a:rPr lang="tr-TR" sz="1200" dirty="0" smtClean="0">
                <a:latin typeface="Century Gothic" panose="020B0502020202020204" pitchFamily="34" charset="0"/>
              </a:rPr>
              <a:t> : Muhammed Esad SANCAKTUTAN</a:t>
            </a:r>
          </a:p>
          <a:p>
            <a:pPr marL="0" indent="0">
              <a:buNone/>
            </a:pPr>
            <a:r>
              <a:rPr lang="tr-TR" sz="1200" dirty="0" smtClean="0">
                <a:latin typeface="Century Gothic" panose="020B0502020202020204" pitchFamily="34" charset="0"/>
              </a:rPr>
              <a:t>Okul No : 19MY93007</a:t>
            </a:r>
          </a:p>
          <a:p>
            <a:pPr marL="0" indent="0">
              <a:buNone/>
            </a:pPr>
            <a:r>
              <a:rPr lang="tr-TR" sz="1200" dirty="0" smtClean="0">
                <a:latin typeface="Century Gothic" panose="020B0502020202020204" pitchFamily="34" charset="0"/>
              </a:rPr>
              <a:t>Danışman : </a:t>
            </a:r>
            <a:r>
              <a:rPr lang="tr-TR" sz="1200" dirty="0" err="1" smtClean="0">
                <a:latin typeface="Century Gothic" panose="020B0502020202020204" pitchFamily="34" charset="0"/>
              </a:rPr>
              <a:t>Öğr</a:t>
            </a:r>
            <a:r>
              <a:rPr lang="tr-TR" sz="1200" dirty="0" smtClean="0">
                <a:latin typeface="Century Gothic" panose="020B0502020202020204" pitchFamily="34" charset="0"/>
              </a:rPr>
              <a:t>. Gör. Nilgün İNCEREİS</a:t>
            </a:r>
            <a:endParaRPr lang="tr-TR" sz="1200" dirty="0">
              <a:latin typeface="Century Gothic" panose="020B0502020202020204" pitchFamily="34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6261004" y="5059467"/>
            <a:ext cx="5020140" cy="1208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6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Android</a:t>
            </a:r>
            <a:r>
              <a:rPr lang="tr-TR" sz="26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Programlamaya Giriş </a:t>
            </a:r>
            <a:br>
              <a:rPr lang="tr-TR" sz="26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/>
            </a:r>
            <a:b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tr-TR" sz="2400" b="1" dirty="0" err="1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MEESSOzluk</a:t>
            </a:r>
            <a:endParaRPr lang="tr-TR" sz="2400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958026" y="1428240"/>
            <a:ext cx="10530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smtClean="0">
                <a:latin typeface="Century Gothic" panose="020B0502020202020204" pitchFamily="34" charset="0"/>
              </a:rPr>
              <a:t>Değişkenler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Integer</a:t>
            </a:r>
            <a:endParaRPr lang="tr-TR" dirty="0" smtClean="0"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smtClean="0">
                <a:latin typeface="Century Gothic" panose="020B0502020202020204" pitchFamily="34" charset="0"/>
              </a:rPr>
              <a:t>Kesirli Sayılar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String</a:t>
            </a:r>
            <a:endParaRPr lang="tr-TR" dirty="0" smtClean="0"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Boolean</a:t>
            </a:r>
            <a:endParaRPr lang="tr-TR" dirty="0" smtClean="0"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smtClean="0">
                <a:latin typeface="Century Gothic" panose="020B0502020202020204" pitchFamily="34" charset="0"/>
              </a:rPr>
              <a:t>Birbirine Çevirmek</a:t>
            </a:r>
            <a:endParaRPr lang="tr-TR" dirty="0">
              <a:latin typeface="Century Gothic" panose="020B0502020202020204" pitchFamily="34" charset="0"/>
            </a:endParaRP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endParaRPr lang="tr-TR" dirty="0" smtClean="0">
              <a:latin typeface="Century Gothic" panose="020B0502020202020204" pitchFamily="34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958026" y="249383"/>
            <a:ext cx="10030540" cy="139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Kotlin</a:t>
            </a:r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Dilinin Temelleri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958026" y="1816335"/>
            <a:ext cx="10284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Century Gothic" panose="020B0502020202020204" pitchFamily="34" charset="0"/>
              </a:rPr>
              <a:t>Kotlin’de</a:t>
            </a:r>
            <a:r>
              <a:rPr lang="tr-TR" dirty="0" smtClean="0">
                <a:latin typeface="Century Gothic" panose="020B0502020202020204" pitchFamily="34" charset="0"/>
              </a:rPr>
              <a:t> </a:t>
            </a:r>
            <a:r>
              <a:rPr lang="tr-TR" dirty="0">
                <a:latin typeface="Century Gothic" panose="020B0502020202020204" pitchFamily="34" charset="0"/>
              </a:rPr>
              <a:t>bir değişken tanımlamak için 2 yol vardır.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>
                <a:latin typeface="Century Gothic" panose="020B0502020202020204" pitchFamily="34" charset="0"/>
              </a:rPr>
              <a:t>Değişken tipini yazmasak da </a:t>
            </a:r>
            <a:r>
              <a:rPr lang="tr-TR" dirty="0" err="1">
                <a:latin typeface="Century Gothic" panose="020B0502020202020204" pitchFamily="34" charset="0"/>
              </a:rPr>
              <a:t>Kotlin</a:t>
            </a:r>
            <a:r>
              <a:rPr lang="tr-TR" dirty="0">
                <a:latin typeface="Century Gothic" panose="020B0502020202020204" pitchFamily="34" charset="0"/>
              </a:rPr>
              <a:t> veri tipini otomatik algılar.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>
                <a:latin typeface="Century Gothic" panose="020B0502020202020204" pitchFamily="34" charset="0"/>
              </a:rPr>
              <a:t>Değişemez değişkenler </a:t>
            </a:r>
            <a:r>
              <a:rPr lang="tr-TR" b="1" dirty="0" err="1" smtClean="0">
                <a:latin typeface="Century Gothic" panose="020B0502020202020204" pitchFamily="34" charset="0"/>
              </a:rPr>
              <a:t>val</a:t>
            </a:r>
            <a:r>
              <a:rPr lang="tr-TR" dirty="0" smtClean="0">
                <a:latin typeface="Century Gothic" panose="020B0502020202020204" pitchFamily="34" charset="0"/>
              </a:rPr>
              <a:t> </a:t>
            </a:r>
            <a:r>
              <a:rPr lang="tr-TR" dirty="0">
                <a:latin typeface="Century Gothic" panose="020B0502020202020204" pitchFamily="34" charset="0"/>
              </a:rPr>
              <a:t>ile gösterilir.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>
                <a:latin typeface="Century Gothic" panose="020B0502020202020204" pitchFamily="34" charset="0"/>
              </a:rPr>
              <a:t>Değişebilir değişkenler </a:t>
            </a:r>
            <a:r>
              <a:rPr lang="tr-TR" b="1" dirty="0">
                <a:latin typeface="Century Gothic" panose="020B0502020202020204" pitchFamily="34" charset="0"/>
              </a:rPr>
              <a:t>var </a:t>
            </a:r>
            <a:r>
              <a:rPr lang="tr-TR" dirty="0">
                <a:latin typeface="Century Gothic" panose="020B0502020202020204" pitchFamily="34" charset="0"/>
              </a:rPr>
              <a:t>ile gösterilir.</a:t>
            </a:r>
          </a:p>
          <a:p>
            <a:endParaRPr lang="tr-TR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958026" y="249382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Kotlin’de</a:t>
            </a:r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Değişkenler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949063" y="1308537"/>
            <a:ext cx="1028418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Kotlin’de</a:t>
            </a:r>
            <a:r>
              <a:rPr lang="tr-TR" dirty="0" smtClean="0">
                <a:latin typeface="Century Gothic" panose="020B0502020202020204" pitchFamily="34" charset="0"/>
              </a:rPr>
              <a:t> sabitler </a:t>
            </a:r>
            <a:r>
              <a:rPr lang="tr-TR" b="1" dirty="0" err="1" smtClean="0">
                <a:latin typeface="Century Gothic" panose="020B0502020202020204" pitchFamily="34" charset="0"/>
              </a:rPr>
              <a:t>val</a:t>
            </a:r>
            <a:r>
              <a:rPr lang="tr-TR" dirty="0" smtClean="0">
                <a:latin typeface="Century Gothic" panose="020B0502020202020204" pitchFamily="34" charset="0"/>
              </a:rPr>
              <a:t> ile </a:t>
            </a:r>
            <a:r>
              <a:rPr lang="tr-TR" dirty="0">
                <a:latin typeface="Century Gothic" panose="020B0502020202020204" pitchFamily="34" charset="0"/>
              </a:rPr>
              <a:t>gösterilir</a:t>
            </a:r>
            <a:r>
              <a:rPr lang="tr-TR" dirty="0" smtClean="0">
                <a:latin typeface="Century Gothic" panose="020B0502020202020204" pitchFamily="34" charset="0"/>
              </a:rPr>
              <a:t>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smtClean="0">
                <a:latin typeface="Century Gothic" panose="020B0502020202020204" pitchFamily="34" charset="0"/>
              </a:rPr>
              <a:t>Değişkenleri </a:t>
            </a:r>
            <a:r>
              <a:rPr lang="tr-TR" dirty="0">
                <a:latin typeface="Century Gothic" panose="020B0502020202020204" pitchFamily="34" charset="0"/>
              </a:rPr>
              <a:t>tanımlarken </a:t>
            </a:r>
            <a:r>
              <a:rPr lang="tr-TR" b="1" dirty="0" smtClean="0">
                <a:latin typeface="Century Gothic" panose="020B0502020202020204" pitchFamily="34" charset="0"/>
              </a:rPr>
              <a:t>var</a:t>
            </a:r>
            <a:r>
              <a:rPr lang="tr-TR" dirty="0" smtClean="0">
                <a:latin typeface="Century Gothic" panose="020B0502020202020204" pitchFamily="34" charset="0"/>
              </a:rPr>
              <a:t> kullanırsak </a:t>
            </a:r>
            <a:r>
              <a:rPr lang="tr-TR" dirty="0">
                <a:latin typeface="Century Gothic" panose="020B0502020202020204" pitchFamily="34" charset="0"/>
              </a:rPr>
              <a:t>sonradan </a:t>
            </a:r>
            <a:r>
              <a:rPr lang="tr-TR" dirty="0" smtClean="0">
                <a:latin typeface="Century Gothic" panose="020B0502020202020204" pitchFamily="34" charset="0"/>
              </a:rPr>
              <a:t>değiştirebiliriz, </a:t>
            </a:r>
            <a:r>
              <a:rPr lang="tr-TR" b="1" dirty="0" err="1" smtClean="0">
                <a:latin typeface="Century Gothic" panose="020B0502020202020204" pitchFamily="34" charset="0"/>
              </a:rPr>
              <a:t>val</a:t>
            </a:r>
            <a:r>
              <a:rPr lang="tr-TR" dirty="0" smtClean="0">
                <a:latin typeface="Century Gothic" panose="020B0502020202020204" pitchFamily="34" charset="0"/>
              </a:rPr>
              <a:t> kullanırsak sonradan değiştiremeyiz.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sz="20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Val</a:t>
            </a:r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ve </a:t>
            </a:r>
            <a:r>
              <a:rPr lang="tr-TR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Var </a:t>
            </a:r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Farkı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Val</a:t>
            </a:r>
            <a:r>
              <a:rPr lang="tr-TR" dirty="0" smtClean="0">
                <a:latin typeface="Century Gothic" panose="020B0502020202020204" pitchFamily="34" charset="0"/>
              </a:rPr>
              <a:t> (</a:t>
            </a:r>
            <a:r>
              <a:rPr lang="tr-TR" dirty="0" err="1" smtClean="0">
                <a:latin typeface="Century Gothic" panose="020B0502020202020204" pitchFamily="34" charset="0"/>
              </a:rPr>
              <a:t>Immutablereference</a:t>
            </a:r>
            <a:r>
              <a:rPr lang="tr-TR" dirty="0" smtClean="0">
                <a:latin typeface="Century Gothic" panose="020B0502020202020204" pitchFamily="34" charset="0"/>
              </a:rPr>
              <a:t>) = </a:t>
            </a:r>
            <a:r>
              <a:rPr lang="tr-TR" dirty="0" err="1" smtClean="0">
                <a:latin typeface="Century Gothic" panose="020B0502020202020204" pitchFamily="34" charset="0"/>
              </a:rPr>
              <a:t>val</a:t>
            </a:r>
            <a:r>
              <a:rPr lang="tr-TR" dirty="0" smtClean="0">
                <a:latin typeface="Century Gothic" panose="020B0502020202020204" pitchFamily="34" charset="0"/>
              </a:rPr>
              <a:t> anahtar </a:t>
            </a:r>
            <a:r>
              <a:rPr lang="tr-TR" dirty="0">
                <a:latin typeface="Century Gothic" panose="020B0502020202020204" pitchFamily="34" charset="0"/>
              </a:rPr>
              <a:t>kelime kullanılarak yapılan değişken sonradan değiştirilemez. Başka bir değer ataması yapılamaz.</a:t>
            </a: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r>
              <a:rPr lang="tr-TR" dirty="0" smtClean="0">
                <a:latin typeface="Century Gothic" panose="020B0502020202020204" pitchFamily="34" charset="0"/>
              </a:rPr>
              <a:t>Var (</a:t>
            </a:r>
            <a:r>
              <a:rPr lang="tr-TR" dirty="0" err="1" smtClean="0">
                <a:latin typeface="Century Gothic" panose="020B0502020202020204" pitchFamily="34" charset="0"/>
              </a:rPr>
              <a:t>Mutablereference</a:t>
            </a:r>
            <a:r>
              <a:rPr lang="tr-TR" dirty="0">
                <a:latin typeface="Century Gothic" panose="020B0502020202020204" pitchFamily="34" charset="0"/>
              </a:rPr>
              <a:t>) </a:t>
            </a:r>
            <a:r>
              <a:rPr lang="tr-TR" dirty="0" smtClean="0">
                <a:latin typeface="Century Gothic" panose="020B0502020202020204" pitchFamily="34" charset="0"/>
              </a:rPr>
              <a:t>= var </a:t>
            </a:r>
            <a:r>
              <a:rPr lang="tr-TR" dirty="0">
                <a:latin typeface="Century Gothic" panose="020B0502020202020204" pitchFamily="34" charset="0"/>
              </a:rPr>
              <a:t>anahtar kelime kullanılarak yapılan değişken istenildiği zaman başka bir değer ataması yapılabilir.</a:t>
            </a: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  <a:p>
            <a:endParaRPr lang="tr-TR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9" name="Unvan 1"/>
          <p:cNvSpPr txBox="1">
            <a:spLocks/>
          </p:cNvSpPr>
          <p:nvPr/>
        </p:nvSpPr>
        <p:spPr>
          <a:xfrm>
            <a:off x="949063" y="276276"/>
            <a:ext cx="9960676" cy="1252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Kotlin’de</a:t>
            </a:r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Sabitler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611185" y="1583562"/>
            <a:ext cx="1028418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Sayısal </a:t>
            </a:r>
            <a:r>
              <a:rPr lang="tr-TR" sz="20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Veri </a:t>
            </a:r>
            <a:r>
              <a:rPr lang="tr-TR" sz="20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Tipleri</a:t>
            </a:r>
          </a:p>
          <a:p>
            <a:endParaRPr lang="tr-TR" sz="22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Kotlin’deki</a:t>
            </a:r>
            <a:r>
              <a:rPr lang="tr-TR" dirty="0" smtClean="0">
                <a:latin typeface="Century Gothic" panose="020B0502020202020204" pitchFamily="34" charset="0"/>
              </a:rPr>
              <a:t> sayısal </a:t>
            </a:r>
            <a:r>
              <a:rPr lang="tr-TR" dirty="0">
                <a:latin typeface="Century Gothic" panose="020B0502020202020204" pitchFamily="34" charset="0"/>
              </a:rPr>
              <a:t>veri tipleri 6 çeşittir.</a:t>
            </a: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Byte</a:t>
            </a:r>
            <a:endParaRPr lang="tr-TR" dirty="0">
              <a:latin typeface="Century Gothic" panose="020B0502020202020204" pitchFamily="34" charset="0"/>
            </a:endParaRP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Short</a:t>
            </a:r>
            <a:endParaRPr lang="tr-TR" dirty="0">
              <a:latin typeface="Century Gothic" panose="020B0502020202020204" pitchFamily="34" charset="0"/>
            </a:endParaRP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Int</a:t>
            </a:r>
            <a:endParaRPr lang="tr-TR" dirty="0">
              <a:latin typeface="Century Gothic" panose="020B0502020202020204" pitchFamily="34" charset="0"/>
            </a:endParaRP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Long</a:t>
            </a:r>
            <a:endParaRPr lang="tr-TR" dirty="0">
              <a:latin typeface="Century Gothic" panose="020B0502020202020204" pitchFamily="34" charset="0"/>
            </a:endParaRP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Float</a:t>
            </a:r>
            <a:endParaRPr lang="tr-TR" dirty="0">
              <a:latin typeface="Century Gothic" panose="020B0502020202020204" pitchFamily="34" charset="0"/>
            </a:endParaRP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Double</a:t>
            </a:r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611185" y="249382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Kotlin’de</a:t>
            </a:r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Veri 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Tipleri</a:t>
            </a:r>
            <a:endParaRPr lang="tr-TR" sz="24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958026" y="896472"/>
            <a:ext cx="990441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Byte</a:t>
            </a:r>
            <a:endParaRPr lang="tr-TR" dirty="0" smtClean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Byte</a:t>
            </a:r>
            <a:r>
              <a:rPr lang="tr-TR" dirty="0" smtClean="0">
                <a:latin typeface="Century Gothic" panose="020B0502020202020204" pitchFamily="34" charset="0"/>
              </a:rPr>
              <a:t> veri türü bellekte 8 bitlik alan kaplar </a:t>
            </a:r>
            <a:r>
              <a:rPr lang="tr-TR" dirty="0" err="1" smtClean="0">
                <a:latin typeface="Century Gothic" panose="020B0502020202020204" pitchFamily="34" charset="0"/>
              </a:rPr>
              <a:t>max</a:t>
            </a:r>
            <a:r>
              <a:rPr lang="tr-TR" dirty="0" smtClean="0">
                <a:latin typeface="Century Gothic" panose="020B0502020202020204" pitchFamily="34" charset="0"/>
              </a:rPr>
              <a:t> kapasitesi 127 minimum alabileceği değer -128 </a:t>
            </a:r>
            <a:r>
              <a:rPr lang="tr-TR" dirty="0" err="1" smtClean="0">
                <a:latin typeface="Century Gothic" panose="020B0502020202020204" pitchFamily="34" charset="0"/>
              </a:rPr>
              <a:t>dir</a:t>
            </a:r>
            <a:r>
              <a:rPr lang="tr-TR" dirty="0" smtClean="0">
                <a:latin typeface="Century Gothic" panose="020B0502020202020204" pitchFamily="34" charset="0"/>
              </a:rPr>
              <a:t>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Short</a:t>
            </a:r>
            <a:endParaRPr lang="tr-TR" dirty="0" smtClean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Short</a:t>
            </a:r>
            <a:r>
              <a:rPr lang="tr-TR" dirty="0" smtClean="0">
                <a:latin typeface="Century Gothic" panose="020B0502020202020204" pitchFamily="34" charset="0"/>
              </a:rPr>
              <a:t> veri türü belleğimize 16 bitlik alan kaplar </a:t>
            </a:r>
            <a:r>
              <a:rPr lang="tr-TR" dirty="0" err="1" smtClean="0">
                <a:latin typeface="Century Gothic" panose="020B0502020202020204" pitchFamily="34" charset="0"/>
              </a:rPr>
              <a:t>max</a:t>
            </a:r>
            <a:r>
              <a:rPr lang="tr-TR" dirty="0" smtClean="0">
                <a:latin typeface="Century Gothic" panose="020B0502020202020204" pitchFamily="34" charset="0"/>
              </a:rPr>
              <a:t> alabileceği değer 32767 </a:t>
            </a:r>
            <a:r>
              <a:rPr lang="tr-TR" dirty="0" err="1" smtClean="0">
                <a:latin typeface="Century Gothic" panose="020B0502020202020204" pitchFamily="34" charset="0"/>
              </a:rPr>
              <a:t>min</a:t>
            </a:r>
            <a:r>
              <a:rPr lang="tr-TR" dirty="0" smtClean="0">
                <a:latin typeface="Century Gothic" panose="020B0502020202020204" pitchFamily="34" charset="0"/>
              </a:rPr>
              <a:t> alabileceği değer -32768.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Int</a:t>
            </a:r>
            <a:endParaRPr lang="tr-TR" dirty="0" smtClean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Integer</a:t>
            </a:r>
            <a:r>
              <a:rPr lang="tr-TR" dirty="0" smtClean="0">
                <a:latin typeface="Century Gothic" panose="020B0502020202020204" pitchFamily="34" charset="0"/>
              </a:rPr>
              <a:t> veri türü bellekte 32 bitlik bir alan kaplar </a:t>
            </a:r>
            <a:r>
              <a:rPr lang="tr-TR" dirty="0" err="1" smtClean="0">
                <a:latin typeface="Century Gothic" panose="020B0502020202020204" pitchFamily="34" charset="0"/>
              </a:rPr>
              <a:t>min</a:t>
            </a:r>
            <a:r>
              <a:rPr lang="tr-TR" dirty="0" smtClean="0">
                <a:latin typeface="Century Gothic" panose="020B0502020202020204" pitchFamily="34" charset="0"/>
              </a:rPr>
              <a:t> değer -2147483648 </a:t>
            </a:r>
            <a:r>
              <a:rPr lang="tr-TR" dirty="0" err="1" smtClean="0">
                <a:latin typeface="Century Gothic" panose="020B0502020202020204" pitchFamily="34" charset="0"/>
              </a:rPr>
              <a:t>max</a:t>
            </a:r>
            <a:r>
              <a:rPr lang="tr-TR" dirty="0" smtClean="0">
                <a:latin typeface="Century Gothic" panose="020B0502020202020204" pitchFamily="34" charset="0"/>
              </a:rPr>
              <a:t> değer 2147483647 değerleri alır.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Long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Float</a:t>
            </a:r>
            <a:endParaRPr lang="tr-TR" dirty="0" smtClean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Double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endParaRPr lang="tr-TR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958026" y="34214"/>
            <a:ext cx="9904415" cy="862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Kotlin’de</a:t>
            </a:r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Veri </a:t>
            </a:r>
            <a:r>
              <a:rPr lang="tr-TR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Tipleri</a:t>
            </a:r>
          </a:p>
        </p:txBody>
      </p:sp>
    </p:spTree>
    <p:extLst>
      <p:ext uri="{BB962C8B-B14F-4D97-AF65-F5344CB8AC3E}">
        <p14:creationId xmlns:p14="http://schemas.microsoft.com/office/powerpoint/2010/main" val="337791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958025" y="1156447"/>
            <a:ext cx="1038801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latin typeface="Century Gothic" panose="020B0502020202020204" pitchFamily="34" charset="0"/>
              </a:rPr>
              <a:t>Kotlin’de</a:t>
            </a:r>
            <a:r>
              <a:rPr lang="tr-TR" dirty="0" smtClean="0">
                <a:latin typeface="Century Gothic" panose="020B0502020202020204" pitchFamily="34" charset="0"/>
              </a:rPr>
              <a:t> ekrana </a:t>
            </a:r>
            <a:r>
              <a:rPr lang="tr-TR" dirty="0">
                <a:latin typeface="Century Gothic" panose="020B0502020202020204" pitchFamily="34" charset="0"/>
              </a:rPr>
              <a:t>yazdırmak için 2 adet </a:t>
            </a:r>
            <a:r>
              <a:rPr lang="tr-TR" dirty="0" err="1" smtClean="0">
                <a:latin typeface="Century Gothic" panose="020B0502020202020204" pitchFamily="34" charset="0"/>
              </a:rPr>
              <a:t>metod</a:t>
            </a:r>
            <a:r>
              <a:rPr lang="tr-TR" dirty="0" smtClean="0">
                <a:latin typeface="Century Gothic" panose="020B0502020202020204" pitchFamily="34" charset="0"/>
              </a:rPr>
              <a:t> var</a:t>
            </a:r>
            <a:r>
              <a:rPr lang="tr-TR" dirty="0">
                <a:latin typeface="Century Gothic" panose="020B0502020202020204" pitchFamily="34" charset="0"/>
              </a:rPr>
              <a:t>:</a:t>
            </a: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print</a:t>
            </a:r>
            <a:r>
              <a:rPr lang="tr-TR" dirty="0">
                <a:latin typeface="Century Gothic" panose="020B0502020202020204" pitchFamily="34" charset="0"/>
              </a:rPr>
              <a:t>()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println</a:t>
            </a:r>
            <a:r>
              <a:rPr lang="tr-TR" dirty="0">
                <a:latin typeface="Century Gothic" panose="020B0502020202020204" pitchFamily="34" charset="0"/>
              </a:rPr>
              <a:t>()</a:t>
            </a: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r>
              <a:rPr lang="tr-TR" sz="22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Değişken Tanımlama ve Atama</a:t>
            </a: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Defining</a:t>
            </a:r>
            <a:r>
              <a:rPr lang="tr-TR" dirty="0" smtClean="0">
                <a:latin typeface="Century Gothic" panose="020B0502020202020204" pitchFamily="34" charset="0"/>
              </a:rPr>
              <a:t>(Tanımlama)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>
                <a:latin typeface="Century Gothic" panose="020B0502020202020204" pitchFamily="34" charset="0"/>
              </a:rPr>
              <a:t>v</a:t>
            </a:r>
            <a:r>
              <a:rPr lang="tr-TR" dirty="0" err="1" smtClean="0">
                <a:latin typeface="Century Gothic" panose="020B0502020202020204" pitchFamily="34" charset="0"/>
              </a:rPr>
              <a:t>al</a:t>
            </a:r>
            <a:r>
              <a:rPr lang="tr-TR" dirty="0" smtClean="0">
                <a:latin typeface="Century Gothic" panose="020B0502020202020204" pitchFamily="34" charset="0"/>
              </a:rPr>
              <a:t> yas </a:t>
            </a:r>
            <a:r>
              <a:rPr lang="tr-TR" dirty="0">
                <a:latin typeface="Century Gothic" panose="020B0502020202020204" pitchFamily="34" charset="0"/>
              </a:rPr>
              <a:t>: </a:t>
            </a:r>
            <a:r>
              <a:rPr lang="tr-TR" dirty="0" err="1">
                <a:latin typeface="Century Gothic" panose="020B0502020202020204" pitchFamily="34" charset="0"/>
              </a:rPr>
              <a:t>Int</a:t>
            </a:r>
            <a:endParaRPr lang="tr-TR" dirty="0">
              <a:latin typeface="Century Gothic" panose="020B0502020202020204" pitchFamily="34" charset="0"/>
            </a:endParaRP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r>
              <a:rPr lang="tr-TR" dirty="0" err="1" smtClean="0">
                <a:latin typeface="Century Gothic" panose="020B0502020202020204" pitchFamily="34" charset="0"/>
              </a:rPr>
              <a:t>Initialize</a:t>
            </a:r>
            <a:r>
              <a:rPr lang="tr-TR" dirty="0">
                <a:latin typeface="Century Gothic" panose="020B0502020202020204" pitchFamily="34" charset="0"/>
              </a:rPr>
              <a:t>( Atama</a:t>
            </a:r>
            <a:r>
              <a:rPr lang="tr-TR" dirty="0" smtClean="0">
                <a:latin typeface="Century Gothic" panose="020B0502020202020204" pitchFamily="34" charset="0"/>
              </a:rPr>
              <a:t>)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smtClean="0">
                <a:latin typeface="Century Gothic" panose="020B0502020202020204" pitchFamily="34" charset="0"/>
              </a:rPr>
              <a:t>yas </a:t>
            </a:r>
            <a:r>
              <a:rPr lang="tr-TR" dirty="0">
                <a:latin typeface="Century Gothic" panose="020B0502020202020204" pitchFamily="34" charset="0"/>
              </a:rPr>
              <a:t>= 20</a:t>
            </a: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r>
              <a:rPr lang="tr-TR" dirty="0" smtClean="0">
                <a:latin typeface="Century Gothic" panose="020B0502020202020204" pitchFamily="34" charset="0"/>
              </a:rPr>
              <a:t>Tanımlama </a:t>
            </a:r>
            <a:r>
              <a:rPr lang="tr-TR" dirty="0">
                <a:latin typeface="Century Gothic" panose="020B0502020202020204" pitchFamily="34" charset="0"/>
              </a:rPr>
              <a:t>ve </a:t>
            </a:r>
            <a:r>
              <a:rPr lang="tr-TR" dirty="0" smtClean="0">
                <a:latin typeface="Century Gothic" panose="020B0502020202020204" pitchFamily="34" charset="0"/>
              </a:rPr>
              <a:t>Atama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r>
              <a:rPr lang="tr-TR" dirty="0" err="1">
                <a:latin typeface="Century Gothic" panose="020B0502020202020204" pitchFamily="34" charset="0"/>
              </a:rPr>
              <a:t>v</a:t>
            </a:r>
            <a:r>
              <a:rPr lang="tr-TR" dirty="0" err="1" smtClean="0">
                <a:latin typeface="Century Gothic" panose="020B0502020202020204" pitchFamily="34" charset="0"/>
              </a:rPr>
              <a:t>al</a:t>
            </a:r>
            <a:r>
              <a:rPr lang="tr-TR" dirty="0" smtClean="0">
                <a:latin typeface="Century Gothic" panose="020B0502020202020204" pitchFamily="34" charset="0"/>
              </a:rPr>
              <a:t> yas </a:t>
            </a:r>
            <a:r>
              <a:rPr lang="tr-TR" dirty="0">
                <a:latin typeface="Century Gothic" panose="020B0502020202020204" pitchFamily="34" charset="0"/>
              </a:rPr>
              <a:t>: </a:t>
            </a:r>
            <a:r>
              <a:rPr lang="tr-TR" dirty="0" err="1" smtClean="0">
                <a:latin typeface="Century Gothic" panose="020B0502020202020204" pitchFamily="34" charset="0"/>
              </a:rPr>
              <a:t>Int</a:t>
            </a:r>
            <a:r>
              <a:rPr lang="tr-TR" dirty="0" smtClean="0">
                <a:latin typeface="Century Gothic" panose="020B0502020202020204" pitchFamily="34" charset="0"/>
              </a:rPr>
              <a:t> = </a:t>
            </a:r>
            <a:r>
              <a:rPr lang="tr-TR" dirty="0">
                <a:latin typeface="Century Gothic" panose="020B0502020202020204" pitchFamily="34" charset="0"/>
              </a:rPr>
              <a:t>20</a:t>
            </a:r>
            <a:endParaRPr lang="tr-TR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tr-TR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endParaRPr lang="tr-TR" dirty="0"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  <a:p>
            <a:endParaRPr lang="tr-TR" dirty="0" smtClean="0">
              <a:latin typeface="Century Gothic" panose="020B0502020202020204" pitchFamily="34" charset="0"/>
            </a:endParaRPr>
          </a:p>
          <a:p>
            <a:endParaRPr lang="tr-TR" dirty="0">
              <a:latin typeface="Century Gothic" panose="020B0502020202020204" pitchFamily="34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958025" y="249383"/>
            <a:ext cx="10104421" cy="907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Kotlin’de</a:t>
            </a:r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Ekrana Yazdırma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7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1029743" y="2590799"/>
            <a:ext cx="8634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Bu uygulama çocuklar için yapılmış, </a:t>
            </a:r>
            <a:r>
              <a:rPr lang="tr-TR" b="1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h</a:t>
            </a:r>
            <a:r>
              <a:rPr lang="tr-TR" b="1" dirty="0" smtClean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ayvanların fotoğraflarını ve isimlerini iki farklı dille (Türkçe, İngilizce) dilleriyle öğrenilmesi ve çocukların hayvanları tanıması için yapılmıştır.</a:t>
            </a:r>
            <a:endParaRPr lang="tr-TR" b="1" dirty="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1029743" y="1531336"/>
            <a:ext cx="10104421" cy="907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PROJEM</a:t>
            </a:r>
            <a:endParaRPr lang="tr-TR" sz="2400" b="1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545</Words>
  <Application>Microsoft Office PowerPoint</Application>
  <PresentationFormat>Geniş ekran</PresentationFormat>
  <Paragraphs>165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Office Teması</vt:lpstr>
      <vt:lpstr>Android Programlamaya Giriş  MEESSOzluk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Programlamaya Giriş  MEESSOzluk</dc:title>
  <dc:creator>Muhammed Esad sancaktutan</dc:creator>
  <cp:lastModifiedBy>Muhammed Esad sancaktutan</cp:lastModifiedBy>
  <cp:revision>22</cp:revision>
  <dcterms:created xsi:type="dcterms:W3CDTF">2020-04-27T23:18:28Z</dcterms:created>
  <dcterms:modified xsi:type="dcterms:W3CDTF">2020-04-28T15:59:01Z</dcterms:modified>
</cp:coreProperties>
</file>