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58" r:id="rId4"/>
    <p:sldId id="259" r:id="rId5"/>
    <p:sldId id="260" r:id="rId6"/>
    <p:sldId id="264" r:id="rId7"/>
    <p:sldId id="265" r:id="rId8"/>
    <p:sldId id="266" r:id="rId9"/>
    <p:sldId id="267" r:id="rId10"/>
    <p:sldId id="269"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6A53A3-5B79-4ED9-994D-77602C3284A9}"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B04FFD-49F0-4B16-A67D-4A3DEFBC6A63}" type="slidenum">
              <a:rPr lang="en-US" smtClean="0"/>
              <a:t>‹#›</a:t>
            </a:fld>
            <a:endParaRPr lang="en-US"/>
          </a:p>
        </p:txBody>
      </p:sp>
    </p:spTree>
    <p:extLst>
      <p:ext uri="{BB962C8B-B14F-4D97-AF65-F5344CB8AC3E}">
        <p14:creationId xmlns:p14="http://schemas.microsoft.com/office/powerpoint/2010/main" val="109204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6A53A3-5B79-4ED9-994D-77602C3284A9}"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B04FFD-49F0-4B16-A67D-4A3DEFBC6A63}" type="slidenum">
              <a:rPr lang="en-US" smtClean="0"/>
              <a:t>‹#›</a:t>
            </a:fld>
            <a:endParaRPr lang="en-US"/>
          </a:p>
        </p:txBody>
      </p:sp>
    </p:spTree>
    <p:extLst>
      <p:ext uri="{BB962C8B-B14F-4D97-AF65-F5344CB8AC3E}">
        <p14:creationId xmlns:p14="http://schemas.microsoft.com/office/powerpoint/2010/main" val="2141401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6A53A3-5B79-4ED9-994D-77602C3284A9}"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B04FFD-49F0-4B16-A67D-4A3DEFBC6A63}" type="slidenum">
              <a:rPr lang="en-US" smtClean="0"/>
              <a:t>‹#›</a:t>
            </a:fld>
            <a:endParaRPr lang="en-US"/>
          </a:p>
        </p:txBody>
      </p:sp>
    </p:spTree>
    <p:extLst>
      <p:ext uri="{BB962C8B-B14F-4D97-AF65-F5344CB8AC3E}">
        <p14:creationId xmlns:p14="http://schemas.microsoft.com/office/powerpoint/2010/main" val="745608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6A53A3-5B79-4ED9-994D-77602C3284A9}"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B04FFD-49F0-4B16-A67D-4A3DEFBC6A63}" type="slidenum">
              <a:rPr lang="en-US" smtClean="0"/>
              <a:t>‹#›</a:t>
            </a:fld>
            <a:endParaRPr lang="en-US"/>
          </a:p>
        </p:txBody>
      </p:sp>
    </p:spTree>
    <p:extLst>
      <p:ext uri="{BB962C8B-B14F-4D97-AF65-F5344CB8AC3E}">
        <p14:creationId xmlns:p14="http://schemas.microsoft.com/office/powerpoint/2010/main" val="4223843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6A53A3-5B79-4ED9-994D-77602C3284A9}"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B04FFD-49F0-4B16-A67D-4A3DEFBC6A63}" type="slidenum">
              <a:rPr lang="en-US" smtClean="0"/>
              <a:t>‹#›</a:t>
            </a:fld>
            <a:endParaRPr lang="en-US"/>
          </a:p>
        </p:txBody>
      </p:sp>
    </p:spTree>
    <p:extLst>
      <p:ext uri="{BB962C8B-B14F-4D97-AF65-F5344CB8AC3E}">
        <p14:creationId xmlns:p14="http://schemas.microsoft.com/office/powerpoint/2010/main" val="2215797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6A53A3-5B79-4ED9-994D-77602C3284A9}" type="datetimeFigureOut">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B04FFD-49F0-4B16-A67D-4A3DEFBC6A63}" type="slidenum">
              <a:rPr lang="en-US" smtClean="0"/>
              <a:t>‹#›</a:t>
            </a:fld>
            <a:endParaRPr lang="en-US"/>
          </a:p>
        </p:txBody>
      </p:sp>
    </p:spTree>
    <p:extLst>
      <p:ext uri="{BB962C8B-B14F-4D97-AF65-F5344CB8AC3E}">
        <p14:creationId xmlns:p14="http://schemas.microsoft.com/office/powerpoint/2010/main" val="3216389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6A53A3-5B79-4ED9-994D-77602C3284A9}" type="datetimeFigureOut">
              <a:rPr lang="en-US" smtClean="0"/>
              <a:t>7/24/2024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B04FFD-49F0-4B16-A67D-4A3DEFBC6A63}" type="slidenum">
              <a:rPr lang="en-US" smtClean="0"/>
              <a:t>‹#›</a:t>
            </a:fld>
            <a:endParaRPr lang="en-US"/>
          </a:p>
        </p:txBody>
      </p:sp>
    </p:spTree>
    <p:extLst>
      <p:ext uri="{BB962C8B-B14F-4D97-AF65-F5344CB8AC3E}">
        <p14:creationId xmlns:p14="http://schemas.microsoft.com/office/powerpoint/2010/main" val="4240786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6A53A3-5B79-4ED9-994D-77602C3284A9}" type="datetimeFigureOut">
              <a:rPr lang="en-US" smtClean="0"/>
              <a:t>7/24/2024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B04FFD-49F0-4B16-A67D-4A3DEFBC6A63}" type="slidenum">
              <a:rPr lang="en-US" smtClean="0"/>
              <a:t>‹#›</a:t>
            </a:fld>
            <a:endParaRPr lang="en-US"/>
          </a:p>
        </p:txBody>
      </p:sp>
    </p:spTree>
    <p:extLst>
      <p:ext uri="{BB962C8B-B14F-4D97-AF65-F5344CB8AC3E}">
        <p14:creationId xmlns:p14="http://schemas.microsoft.com/office/powerpoint/2010/main" val="2042641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6A53A3-5B79-4ED9-994D-77602C3284A9}" type="datetimeFigureOut">
              <a:rPr lang="en-US" smtClean="0"/>
              <a:t>7/24/2024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B04FFD-49F0-4B16-A67D-4A3DEFBC6A63}" type="slidenum">
              <a:rPr lang="en-US" smtClean="0"/>
              <a:t>‹#›</a:t>
            </a:fld>
            <a:endParaRPr lang="en-US"/>
          </a:p>
        </p:txBody>
      </p:sp>
    </p:spTree>
    <p:extLst>
      <p:ext uri="{BB962C8B-B14F-4D97-AF65-F5344CB8AC3E}">
        <p14:creationId xmlns:p14="http://schemas.microsoft.com/office/powerpoint/2010/main" val="2325192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6A53A3-5B79-4ED9-994D-77602C3284A9}" type="datetimeFigureOut">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B04FFD-49F0-4B16-A67D-4A3DEFBC6A63}" type="slidenum">
              <a:rPr lang="en-US" smtClean="0"/>
              <a:t>‹#›</a:t>
            </a:fld>
            <a:endParaRPr lang="en-US"/>
          </a:p>
        </p:txBody>
      </p:sp>
    </p:spTree>
    <p:extLst>
      <p:ext uri="{BB962C8B-B14F-4D97-AF65-F5344CB8AC3E}">
        <p14:creationId xmlns:p14="http://schemas.microsoft.com/office/powerpoint/2010/main" val="3734488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6A53A3-5B79-4ED9-994D-77602C3284A9}" type="datetimeFigureOut">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B04FFD-49F0-4B16-A67D-4A3DEFBC6A63}" type="slidenum">
              <a:rPr lang="en-US" smtClean="0"/>
              <a:t>‹#›</a:t>
            </a:fld>
            <a:endParaRPr lang="en-US"/>
          </a:p>
        </p:txBody>
      </p:sp>
    </p:spTree>
    <p:extLst>
      <p:ext uri="{BB962C8B-B14F-4D97-AF65-F5344CB8AC3E}">
        <p14:creationId xmlns:p14="http://schemas.microsoft.com/office/powerpoint/2010/main" val="2890445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6A53A3-5B79-4ED9-994D-77602C3284A9}" type="datetimeFigureOut">
              <a:rPr lang="en-US" smtClean="0"/>
              <a:t>7/24/2024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04FFD-49F0-4B16-A67D-4A3DEFBC6A63}" type="slidenum">
              <a:rPr lang="en-US" smtClean="0"/>
              <a:t>‹#›</a:t>
            </a:fld>
            <a:endParaRPr lang="en-US"/>
          </a:p>
        </p:txBody>
      </p:sp>
    </p:spTree>
    <p:extLst>
      <p:ext uri="{BB962C8B-B14F-4D97-AF65-F5344CB8AC3E}">
        <p14:creationId xmlns:p14="http://schemas.microsoft.com/office/powerpoint/2010/main" val="4033174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7;g2bcc03a7b9e_0_0"/>
          <p:cNvSpPr txBox="1">
            <a:spLocks/>
          </p:cNvSpPr>
          <p:nvPr/>
        </p:nvSpPr>
        <p:spPr>
          <a:xfrm>
            <a:off x="472675" y="4873300"/>
            <a:ext cx="10515600" cy="13257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smtClean="0"/>
              <a:t>July, 2024</a:t>
            </a:r>
            <a:endParaRPr lang="en-US" dirty="0"/>
          </a:p>
        </p:txBody>
      </p:sp>
    </p:spTree>
    <p:extLst>
      <p:ext uri="{BB962C8B-B14F-4D97-AF65-F5344CB8AC3E}">
        <p14:creationId xmlns:p14="http://schemas.microsoft.com/office/powerpoint/2010/main" val="23618636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742606" y="1146835"/>
            <a:ext cx="10713003" cy="4522065"/>
            <a:chOff x="742606" y="1146835"/>
            <a:chExt cx="10713003" cy="4522065"/>
          </a:xfrm>
        </p:grpSpPr>
        <p:grpSp>
          <p:nvGrpSpPr>
            <p:cNvPr id="26" name="Group 25"/>
            <p:cNvGrpSpPr/>
            <p:nvPr/>
          </p:nvGrpSpPr>
          <p:grpSpPr>
            <a:xfrm>
              <a:off x="742606" y="1146835"/>
              <a:ext cx="10713003" cy="4522065"/>
              <a:chOff x="260684" y="819947"/>
              <a:chExt cx="10713003" cy="4522065"/>
            </a:xfrm>
          </p:grpSpPr>
          <p:grpSp>
            <p:nvGrpSpPr>
              <p:cNvPr id="15" name="Group 14"/>
              <p:cNvGrpSpPr/>
              <p:nvPr/>
            </p:nvGrpSpPr>
            <p:grpSpPr>
              <a:xfrm>
                <a:off x="1849349" y="819947"/>
                <a:ext cx="7333083" cy="4522065"/>
                <a:chOff x="2286078" y="894315"/>
                <a:chExt cx="7333083" cy="4522065"/>
              </a:xfrm>
            </p:grpSpPr>
            <p:grpSp>
              <p:nvGrpSpPr>
                <p:cNvPr id="14" name="Group 13"/>
                <p:cNvGrpSpPr/>
                <p:nvPr/>
              </p:nvGrpSpPr>
              <p:grpSpPr>
                <a:xfrm>
                  <a:off x="2286078" y="894315"/>
                  <a:ext cx="7333083" cy="4522065"/>
                  <a:chOff x="2286078" y="894315"/>
                  <a:chExt cx="7333083" cy="4522065"/>
                </a:xfrm>
              </p:grpSpPr>
              <p:grpSp>
                <p:nvGrpSpPr>
                  <p:cNvPr id="55" name="Group 54"/>
                  <p:cNvGrpSpPr/>
                  <p:nvPr/>
                </p:nvGrpSpPr>
                <p:grpSpPr>
                  <a:xfrm>
                    <a:off x="2286078" y="894315"/>
                    <a:ext cx="7271341" cy="4494925"/>
                    <a:chOff x="2335696" y="1792410"/>
                    <a:chExt cx="7271341" cy="4494925"/>
                  </a:xfrm>
                </p:grpSpPr>
                <p:grpSp>
                  <p:nvGrpSpPr>
                    <p:cNvPr id="36" name="Group 35"/>
                    <p:cNvGrpSpPr/>
                    <p:nvPr/>
                  </p:nvGrpSpPr>
                  <p:grpSpPr>
                    <a:xfrm>
                      <a:off x="2335696" y="1934683"/>
                      <a:ext cx="4298044" cy="4352652"/>
                      <a:chOff x="2376822" y="2123711"/>
                      <a:chExt cx="4298044" cy="4352652"/>
                    </a:xfrm>
                  </p:grpSpPr>
                  <p:grpSp>
                    <p:nvGrpSpPr>
                      <p:cNvPr id="20" name="Group 19"/>
                      <p:cNvGrpSpPr/>
                      <p:nvPr/>
                    </p:nvGrpSpPr>
                    <p:grpSpPr>
                      <a:xfrm>
                        <a:off x="2525291" y="2123711"/>
                        <a:ext cx="4149575" cy="4352652"/>
                        <a:chOff x="1624149" y="1819700"/>
                        <a:chExt cx="4149575" cy="4352652"/>
                      </a:xfrm>
                    </p:grpSpPr>
                    <p:sp>
                      <p:nvSpPr>
                        <p:cNvPr id="5" name="Trapezoid 4"/>
                        <p:cNvSpPr/>
                        <p:nvPr/>
                      </p:nvSpPr>
                      <p:spPr>
                        <a:xfrm rot="5400000">
                          <a:off x="786291" y="2657558"/>
                          <a:ext cx="4352652" cy="2676936"/>
                        </a:xfrm>
                        <a:prstGeom prst="trapezoid">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7" name="Rectangle 6"/>
                        <p:cNvSpPr/>
                        <p:nvPr/>
                      </p:nvSpPr>
                      <p:spPr>
                        <a:xfrm>
                          <a:off x="4717683" y="2402700"/>
                          <a:ext cx="1056041" cy="329184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b="1" i="1" dirty="0" smtClean="0">
                            <a:solidFill>
                              <a:schemeClr val="tx1"/>
                            </a:solidFill>
                          </a:endParaRPr>
                        </a:p>
                      </p:txBody>
                    </p:sp>
                    <p:sp>
                      <p:nvSpPr>
                        <p:cNvPr id="8" name="Rectangle 7"/>
                        <p:cNvSpPr/>
                        <p:nvPr/>
                      </p:nvSpPr>
                      <p:spPr>
                        <a:xfrm>
                          <a:off x="1909812" y="2544375"/>
                          <a:ext cx="2186608" cy="450575"/>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b="1" i="1" dirty="0" smtClean="0"/>
                            <a:t>Input Layer</a:t>
                          </a:r>
                          <a:endParaRPr lang="en-US" sz="1400" b="1" i="1" dirty="0"/>
                        </a:p>
                      </p:txBody>
                    </p:sp>
                    <p:sp>
                      <p:nvSpPr>
                        <p:cNvPr id="10" name="Rectangle 9"/>
                        <p:cNvSpPr/>
                        <p:nvPr/>
                      </p:nvSpPr>
                      <p:spPr>
                        <a:xfrm>
                          <a:off x="1895629" y="3310265"/>
                          <a:ext cx="2186608" cy="450575"/>
                        </a:xfrm>
                        <a:prstGeom prst="rect">
                          <a:avLst/>
                        </a:prstGeom>
                        <a:solidFill>
                          <a:schemeClr val="accent1">
                            <a:lumMod val="60000"/>
                            <a:lumOff val="40000"/>
                          </a:schemeClr>
                        </a:solidFill>
                        <a:ln>
                          <a:solidFill>
                            <a:schemeClr val="tx1"/>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b="1" i="1" dirty="0" smtClean="0">
                              <a:solidFill>
                                <a:schemeClr val="tx1"/>
                              </a:solidFill>
                            </a:rPr>
                            <a:t>Bi-LSTM</a:t>
                          </a:r>
                          <a:endParaRPr lang="en-US" sz="1400" b="1" i="1" dirty="0"/>
                        </a:p>
                      </p:txBody>
                    </p:sp>
                    <p:sp>
                      <p:nvSpPr>
                        <p:cNvPr id="11" name="Rectangle 10"/>
                        <p:cNvSpPr/>
                        <p:nvPr/>
                      </p:nvSpPr>
                      <p:spPr>
                        <a:xfrm>
                          <a:off x="1909812" y="4047023"/>
                          <a:ext cx="2186608" cy="45057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Fully Connected (Lin)</a:t>
                          </a:r>
                        </a:p>
                      </p:txBody>
                    </p:sp>
                    <mc:AlternateContent xmlns:mc="http://schemas.openxmlformats.org/markup-compatibility/2006">
                      <mc:Choice xmlns:a14="http://schemas.microsoft.com/office/drawing/2010/main" Requires="a14">
                        <p:sp>
                          <p:nvSpPr>
                            <p:cNvPr id="12" name="Rectangle 11"/>
                            <p:cNvSpPr/>
                            <p:nvPr/>
                          </p:nvSpPr>
                          <p:spPr>
                            <a:xfrm>
                              <a:off x="2521112" y="4737117"/>
                              <a:ext cx="448056" cy="450575"/>
                            </a:xfrm>
                            <a:prstGeom prst="rect">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t-BR" sz="1400" b="1" i="1" smtClean="0">
                                            <a:solidFill>
                                              <a:schemeClr val="tx1"/>
                                            </a:solidFill>
                                            <a:latin typeface="Cambria Math" panose="02040503050406030204" pitchFamily="18" charset="0"/>
                                          </a:rPr>
                                        </m:ctrlPr>
                                      </m:sSubPr>
                                      <m:e>
                                        <m:r>
                                          <a:rPr lang="pt-BR" sz="1400" b="1" i="1" smtClean="0">
                                            <a:solidFill>
                                              <a:schemeClr val="tx1"/>
                                            </a:solidFill>
                                            <a:latin typeface="Cambria Math" panose="02040503050406030204" pitchFamily="18" charset="0"/>
                                          </a:rPr>
                                          <m:t>µ</m:t>
                                        </m:r>
                                      </m:e>
                                      <m:sub>
                                        <m:r>
                                          <a:rPr lang="en-US" sz="1400" b="1" i="1" smtClean="0">
                                            <a:solidFill>
                                              <a:schemeClr val="tx1"/>
                                            </a:solidFill>
                                            <a:latin typeface="Cambria Math" panose="02040503050406030204" pitchFamily="18" charset="0"/>
                                          </a:rPr>
                                          <m:t>𝒛</m:t>
                                        </m:r>
                                      </m:sub>
                                    </m:sSub>
                                  </m:oMath>
                                </m:oMathPara>
                              </a14:m>
                              <a:endParaRPr lang="en-US" sz="1400" b="1" i="1" dirty="0" smtClean="0">
                                <a:solidFill>
                                  <a:schemeClr val="tx1"/>
                                </a:solidFill>
                              </a:endParaRPr>
                            </a:p>
                          </p:txBody>
                        </p:sp>
                      </mc:Choice>
                      <mc:Fallback>
                        <p:sp>
                          <p:nvSpPr>
                            <p:cNvPr id="12" name="Rectangle 11"/>
                            <p:cNvSpPr>
                              <a:spLocks noRot="1" noChangeAspect="1" noMove="1" noResize="1" noEditPoints="1" noAdjustHandles="1" noChangeArrowheads="1" noChangeShapeType="1" noTextEdit="1"/>
                            </p:cNvSpPr>
                            <p:nvPr/>
                          </p:nvSpPr>
                          <p:spPr>
                            <a:xfrm>
                              <a:off x="2521112" y="4737117"/>
                              <a:ext cx="448056" cy="450575"/>
                            </a:xfrm>
                            <a:prstGeom prst="rect">
                              <a:avLst/>
                            </a:prstGeom>
                            <a:blipFill rotWithShape="0">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p:cNvSpPr/>
                            <p:nvPr/>
                          </p:nvSpPr>
                          <p:spPr>
                            <a:xfrm>
                              <a:off x="3051252" y="4737118"/>
                              <a:ext cx="448056" cy="450575"/>
                            </a:xfrm>
                            <a:prstGeom prst="rect">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t-BR" sz="1400" b="1" i="1" smtClean="0">
                                            <a:solidFill>
                                              <a:schemeClr val="tx1"/>
                                            </a:solidFill>
                                            <a:latin typeface="Cambria Math" panose="02040503050406030204" pitchFamily="18" charset="0"/>
                                          </a:rPr>
                                        </m:ctrlPr>
                                      </m:sSubPr>
                                      <m:e>
                                        <m:r>
                                          <a:rPr lang="pt-BR" sz="1400" b="1" i="1" smtClean="0">
                                            <a:solidFill>
                                              <a:schemeClr val="tx1"/>
                                            </a:solidFill>
                                            <a:latin typeface="Cambria Math" panose="02040503050406030204" pitchFamily="18" charset="0"/>
                                          </a:rPr>
                                          <m:t>𝝈</m:t>
                                        </m:r>
                                      </m:e>
                                      <m:sub>
                                        <m:r>
                                          <a:rPr lang="en-US" sz="1400" b="1" i="1">
                                            <a:solidFill>
                                              <a:schemeClr val="tx1"/>
                                            </a:solidFill>
                                            <a:latin typeface="Cambria Math" panose="02040503050406030204" pitchFamily="18" charset="0"/>
                                          </a:rPr>
                                          <m:t>𝒛</m:t>
                                        </m:r>
                                      </m:sub>
                                    </m:sSub>
                                  </m:oMath>
                                </m:oMathPara>
                              </a14:m>
                              <a:endParaRPr lang="en-US" sz="1400" b="1" i="1" dirty="0" smtClean="0">
                                <a:solidFill>
                                  <a:schemeClr val="tx1"/>
                                </a:solidFill>
                              </a:endParaRPr>
                            </a:p>
                          </p:txBody>
                        </p:sp>
                      </mc:Choice>
                      <mc:Fallback>
                        <p:sp>
                          <p:nvSpPr>
                            <p:cNvPr id="13" name="Rectangle 12"/>
                            <p:cNvSpPr>
                              <a:spLocks noRot="1" noChangeAspect="1" noMove="1" noResize="1" noEditPoints="1" noAdjustHandles="1" noChangeArrowheads="1" noChangeShapeType="1" noTextEdit="1"/>
                            </p:cNvSpPr>
                            <p:nvPr/>
                          </p:nvSpPr>
                          <p:spPr>
                            <a:xfrm>
                              <a:off x="3051252" y="4737118"/>
                              <a:ext cx="448056" cy="450575"/>
                            </a:xfrm>
                            <a:prstGeom prst="rect">
                              <a:avLst/>
                            </a:prstGeom>
                            <a:blipFill rotWithShape="0">
                              <a:blip r:embed="rId3"/>
                              <a:stretch>
                                <a:fillRect/>
                              </a:stretch>
                            </a:blipFill>
                            <a:ln>
                              <a:solidFill>
                                <a:schemeClr val="tx1"/>
                              </a:solidFill>
                            </a:ln>
                          </p:spPr>
                          <p:txBody>
                            <a:bodyPr/>
                            <a:lstStyle/>
                            <a:p>
                              <a:r>
                                <a:rPr lang="en-US">
                                  <a:noFill/>
                                </a:rPr>
                                <a:t> </a:t>
                              </a:r>
                            </a:p>
                          </p:txBody>
                        </p:sp>
                      </mc:Fallback>
                    </mc:AlternateContent>
                  </p:grpSp>
                  <p:sp>
                    <p:nvSpPr>
                      <p:cNvPr id="24" name="Right Arrow 23"/>
                      <p:cNvSpPr/>
                      <p:nvPr/>
                    </p:nvSpPr>
                    <p:spPr>
                      <a:xfrm>
                        <a:off x="2376822" y="2959847"/>
                        <a:ext cx="36576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ight Arrow 29"/>
                      <p:cNvSpPr/>
                      <p:nvPr/>
                    </p:nvSpPr>
                    <p:spPr>
                      <a:xfrm rot="5400000">
                        <a:off x="2804759" y="3363590"/>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Bent Arrow 33"/>
                      <p:cNvSpPr/>
                      <p:nvPr/>
                    </p:nvSpPr>
                    <p:spPr>
                      <a:xfrm rot="10800000" flipH="1">
                        <a:off x="3657173" y="5497543"/>
                        <a:ext cx="2011680" cy="274320"/>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35" name="Right Arrow 34"/>
                      <p:cNvSpPr/>
                      <p:nvPr/>
                    </p:nvSpPr>
                    <p:spPr>
                      <a:xfrm>
                        <a:off x="4428747" y="5194489"/>
                        <a:ext cx="128016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53" name="TextBox 52"/>
                    <p:cNvSpPr txBox="1"/>
                    <p:nvPr/>
                  </p:nvSpPr>
                  <p:spPr>
                    <a:xfrm rot="812339">
                      <a:off x="3472034" y="1999344"/>
                      <a:ext cx="2306831" cy="461665"/>
                    </a:xfrm>
                    <a:prstGeom prst="rect">
                      <a:avLst/>
                    </a:prstGeom>
                    <a:noFill/>
                  </p:spPr>
                  <p:txBody>
                    <a:bodyPr wrap="square" rtlCol="0">
                      <a:spAutoFit/>
                    </a:bodyPr>
                    <a:lstStyle/>
                    <a:p>
                      <a:r>
                        <a:rPr lang="en-US" sz="2400" b="1" dirty="0" smtClean="0"/>
                        <a:t>Encoder</a:t>
                      </a:r>
                      <a:endParaRPr lang="en-US" sz="2400" b="1" dirty="0"/>
                    </a:p>
                  </p:txBody>
                </p:sp>
                <p:sp>
                  <p:nvSpPr>
                    <p:cNvPr id="54" name="TextBox 53"/>
                    <p:cNvSpPr txBox="1"/>
                    <p:nvPr/>
                  </p:nvSpPr>
                  <p:spPr>
                    <a:xfrm rot="20787661" flipH="1">
                      <a:off x="7300206" y="1792410"/>
                      <a:ext cx="2306831" cy="461665"/>
                    </a:xfrm>
                    <a:prstGeom prst="rect">
                      <a:avLst/>
                    </a:prstGeom>
                    <a:noFill/>
                  </p:spPr>
                  <p:txBody>
                    <a:bodyPr wrap="square" rtlCol="0">
                      <a:spAutoFit/>
                    </a:bodyPr>
                    <a:lstStyle/>
                    <a:p>
                      <a:r>
                        <a:rPr lang="en-US" sz="2400" b="1" dirty="0" smtClean="0"/>
                        <a:t>Decoder</a:t>
                      </a:r>
                      <a:endParaRPr lang="en-US" sz="2400" b="1" dirty="0"/>
                    </a:p>
                  </p:txBody>
                </p:sp>
              </p:grpSp>
              <p:sp>
                <p:nvSpPr>
                  <p:cNvPr id="62" name="Right Arrow 61"/>
                  <p:cNvSpPr/>
                  <p:nvPr/>
                </p:nvSpPr>
                <p:spPr>
                  <a:xfrm rot="5400000">
                    <a:off x="2708821" y="3037676"/>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Right Arrow 62"/>
                  <p:cNvSpPr/>
                  <p:nvPr/>
                </p:nvSpPr>
                <p:spPr>
                  <a:xfrm rot="5400000">
                    <a:off x="3430386" y="3743209"/>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Right Arrow 63"/>
                  <p:cNvSpPr/>
                  <p:nvPr/>
                </p:nvSpPr>
                <p:spPr>
                  <a:xfrm rot="5400000">
                    <a:off x="3976036" y="3748484"/>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Trapezoid 64"/>
                  <p:cNvSpPr/>
                  <p:nvPr/>
                </p:nvSpPr>
                <p:spPr>
                  <a:xfrm rot="16200000" flipH="1">
                    <a:off x="6104367" y="1901586"/>
                    <a:ext cx="4352652" cy="2676936"/>
                  </a:xfrm>
                  <a:prstGeom prst="trapezoid">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6" name="Rectangle 65"/>
                  <p:cNvSpPr/>
                  <p:nvPr/>
                </p:nvSpPr>
                <p:spPr>
                  <a:xfrm>
                    <a:off x="7142878" y="1788403"/>
                    <a:ext cx="2186608" cy="450575"/>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b="1" i="1" dirty="0" smtClean="0"/>
                      <a:t>Input Layer (latent)</a:t>
                    </a:r>
                    <a:endParaRPr lang="en-US" sz="1400" b="1" i="1" dirty="0"/>
                  </a:p>
                </p:txBody>
              </p:sp>
              <p:sp>
                <p:nvSpPr>
                  <p:cNvPr id="67" name="Rectangle 66"/>
                  <p:cNvSpPr/>
                  <p:nvPr/>
                </p:nvSpPr>
                <p:spPr>
                  <a:xfrm>
                    <a:off x="7145937" y="3288776"/>
                    <a:ext cx="2186608" cy="450575"/>
                  </a:xfrm>
                  <a:prstGeom prst="rect">
                    <a:avLst/>
                  </a:prstGeom>
                  <a:solidFill>
                    <a:schemeClr val="accent1">
                      <a:lumMod val="60000"/>
                      <a:lumOff val="40000"/>
                    </a:schemeClr>
                  </a:solidFill>
                  <a:ln>
                    <a:solidFill>
                      <a:schemeClr val="tx1"/>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b="1" i="1" dirty="0" smtClean="0">
                        <a:solidFill>
                          <a:schemeClr val="tx1"/>
                        </a:solidFill>
                      </a:rPr>
                      <a:t>Bi-LSTM</a:t>
                    </a:r>
                    <a:endParaRPr lang="en-US" sz="1400" b="1" i="1" dirty="0"/>
                  </a:p>
                </p:txBody>
              </p:sp>
              <p:sp>
                <p:nvSpPr>
                  <p:cNvPr id="68" name="Rectangle 67"/>
                  <p:cNvSpPr/>
                  <p:nvPr/>
                </p:nvSpPr>
                <p:spPr>
                  <a:xfrm>
                    <a:off x="7139549" y="2554292"/>
                    <a:ext cx="2186608" cy="45057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Fully Connected (Lin)</a:t>
                    </a:r>
                  </a:p>
                </p:txBody>
              </p:sp>
              <p:sp>
                <p:nvSpPr>
                  <p:cNvPr id="69" name="Rectangle 68"/>
                  <p:cNvSpPr/>
                  <p:nvPr/>
                </p:nvSpPr>
                <p:spPr>
                  <a:xfrm>
                    <a:off x="7139549" y="3994035"/>
                    <a:ext cx="2186608" cy="45057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Fully Connected (Lin)</a:t>
                    </a:r>
                  </a:p>
                </p:txBody>
              </p:sp>
            </p:grpSp>
            <p:sp>
              <p:nvSpPr>
                <p:cNvPr id="70" name="Right Arrow 69"/>
                <p:cNvSpPr/>
                <p:nvPr/>
              </p:nvSpPr>
              <p:spPr>
                <a:xfrm rot="5400000">
                  <a:off x="7173674" y="3806575"/>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1" name="Right Arrow 70"/>
                <p:cNvSpPr/>
                <p:nvPr/>
              </p:nvSpPr>
              <p:spPr>
                <a:xfrm rot="5400000">
                  <a:off x="7173674" y="3059500"/>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2" name="Right Arrow 71"/>
                <p:cNvSpPr/>
                <p:nvPr/>
              </p:nvSpPr>
              <p:spPr>
                <a:xfrm rot="5400000">
                  <a:off x="7173673" y="2309364"/>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3" name="Rectangle 22"/>
              <p:cNvSpPr/>
              <p:nvPr/>
            </p:nvSpPr>
            <p:spPr>
              <a:xfrm>
                <a:off x="260684" y="1659143"/>
                <a:ext cx="1533124" cy="44805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One-Hot Encoded</a:t>
                </a:r>
              </a:p>
              <a:p>
                <a:pPr algn="ctr"/>
                <a:r>
                  <a:rPr lang="en-US" sz="1400" b="1" i="1" dirty="0" smtClean="0">
                    <a:solidFill>
                      <a:schemeClr val="tx1"/>
                    </a:solidFill>
                  </a:rPr>
                  <a:t>Sequences</a:t>
                </a:r>
                <a:endParaRPr lang="en-US" sz="1400" b="1" i="1" dirty="0">
                  <a:solidFill>
                    <a:schemeClr val="tx1"/>
                  </a:solidFill>
                </a:endParaRPr>
              </a:p>
            </p:txBody>
          </p:sp>
          <p:sp>
            <p:nvSpPr>
              <p:cNvPr id="73" name="Rectangle 72"/>
              <p:cNvSpPr/>
              <p:nvPr/>
            </p:nvSpPr>
            <p:spPr>
              <a:xfrm>
                <a:off x="9437495" y="4272031"/>
                <a:ext cx="1536192" cy="44805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Decoded</a:t>
                </a:r>
              </a:p>
              <a:p>
                <a:pPr algn="ctr"/>
                <a:r>
                  <a:rPr lang="en-US" sz="1400" b="1" i="1" dirty="0" smtClean="0">
                    <a:solidFill>
                      <a:schemeClr val="tx1"/>
                    </a:solidFill>
                  </a:rPr>
                  <a:t>Sequences</a:t>
                </a:r>
                <a:endParaRPr lang="en-US" sz="1400" b="1" i="1" dirty="0">
                  <a:solidFill>
                    <a:schemeClr val="tx1"/>
                  </a:solidFill>
                </a:endParaRPr>
              </a:p>
            </p:txBody>
          </p:sp>
          <p:sp>
            <p:nvSpPr>
              <p:cNvPr id="74" name="Bent Arrow 73"/>
              <p:cNvSpPr/>
              <p:nvPr/>
            </p:nvSpPr>
            <p:spPr>
              <a:xfrm rot="10800000" flipH="1">
                <a:off x="6743568" y="4418443"/>
                <a:ext cx="2560320" cy="274320"/>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5" name="Rectangle 24"/>
              <p:cNvSpPr/>
              <p:nvPr/>
            </p:nvSpPr>
            <p:spPr>
              <a:xfrm>
                <a:off x="7072974" y="4422046"/>
                <a:ext cx="1173708" cy="2677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i="1" dirty="0" smtClean="0"/>
                  <a:t>Reshape</a:t>
                </a:r>
                <a:endParaRPr lang="en-US" sz="1400" b="1" i="1" dirty="0"/>
              </a:p>
            </p:txBody>
          </p:sp>
        </p:grpSp>
        <p:sp>
          <p:nvSpPr>
            <p:cNvPr id="6" name="Rectangle 5"/>
            <p:cNvSpPr/>
            <p:nvPr/>
          </p:nvSpPr>
          <p:spPr>
            <a:xfrm>
              <a:off x="742606" y="3174355"/>
              <a:ext cx="1126434" cy="5735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Condition</a:t>
              </a:r>
              <a:endParaRPr lang="en-US" dirty="0"/>
            </a:p>
          </p:txBody>
        </p:sp>
        <p:sp>
          <p:nvSpPr>
            <p:cNvPr id="41" name="Right Arrow 40"/>
            <p:cNvSpPr/>
            <p:nvPr/>
          </p:nvSpPr>
          <p:spPr>
            <a:xfrm>
              <a:off x="1909453" y="3291504"/>
              <a:ext cx="822960" cy="169631"/>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Rectangle 41"/>
            <p:cNvSpPr/>
            <p:nvPr/>
          </p:nvSpPr>
          <p:spPr>
            <a:xfrm>
              <a:off x="9917603" y="3697957"/>
              <a:ext cx="1126434" cy="5735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Condition</a:t>
              </a:r>
              <a:endParaRPr lang="en-US" dirty="0"/>
            </a:p>
          </p:txBody>
        </p:sp>
        <p:sp>
          <p:nvSpPr>
            <p:cNvPr id="43" name="Right Arrow 42"/>
            <p:cNvSpPr/>
            <p:nvPr/>
          </p:nvSpPr>
          <p:spPr>
            <a:xfrm flipH="1">
              <a:off x="7566138" y="4025935"/>
              <a:ext cx="2286000" cy="182880"/>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4" name="Title 1"/>
          <p:cNvSpPr>
            <a:spLocks noGrp="1"/>
          </p:cNvSpPr>
          <p:nvPr>
            <p:ph type="title"/>
          </p:nvPr>
        </p:nvSpPr>
        <p:spPr>
          <a:xfrm>
            <a:off x="247357" y="77809"/>
            <a:ext cx="10515600" cy="1325563"/>
          </a:xfrm>
        </p:spPr>
        <p:txBody>
          <a:bodyPr/>
          <a:lstStyle/>
          <a:p>
            <a:r>
              <a:rPr lang="en-US" dirty="0" smtClean="0">
                <a:solidFill>
                  <a:srgbClr val="FF0000"/>
                </a:solidFill>
              </a:rPr>
              <a:t>CVAE &amp; Mutual information</a:t>
            </a:r>
            <a:endParaRPr lang="en-US" dirty="0">
              <a:solidFill>
                <a:srgbClr val="FF0000"/>
              </a:solidFill>
            </a:endParaRPr>
          </a:p>
        </p:txBody>
      </p:sp>
      <p:sp>
        <p:nvSpPr>
          <p:cNvPr id="2" name="TextBox 1"/>
          <p:cNvSpPr txBox="1"/>
          <p:nvPr/>
        </p:nvSpPr>
        <p:spPr>
          <a:xfrm>
            <a:off x="467093" y="5791792"/>
            <a:ext cx="6030219" cy="923330"/>
          </a:xfrm>
          <a:prstGeom prst="rect">
            <a:avLst/>
          </a:prstGeom>
          <a:noFill/>
        </p:spPr>
        <p:txBody>
          <a:bodyPr wrap="square" rtlCol="0">
            <a:spAutoFit/>
          </a:bodyPr>
          <a:lstStyle/>
          <a:p>
            <a:r>
              <a:rPr lang="en-US" dirty="0" smtClean="0"/>
              <a:t>Condition: spectra</a:t>
            </a:r>
          </a:p>
          <a:p>
            <a:r>
              <a:rPr lang="en-US" dirty="0" smtClean="0"/>
              <a:t>c: </a:t>
            </a:r>
            <a:r>
              <a:rPr lang="en-US" dirty="0"/>
              <a:t>continuous l</a:t>
            </a:r>
            <a:r>
              <a:rPr lang="en-US" dirty="0" smtClean="0"/>
              <a:t>atent code (input-independent)</a:t>
            </a:r>
          </a:p>
          <a:p>
            <a:r>
              <a:rPr lang="en-US" dirty="0"/>
              <a:t>z</a:t>
            </a:r>
            <a:r>
              <a:rPr lang="en-US" dirty="0" smtClean="0"/>
              <a:t>: latent representation of input </a:t>
            </a:r>
            <a:endParaRPr lang="en-US" dirty="0"/>
          </a:p>
        </p:txBody>
      </p:sp>
      <p:sp>
        <p:nvSpPr>
          <p:cNvPr id="3" name="Rectangle 2"/>
          <p:cNvSpPr/>
          <p:nvPr/>
        </p:nvSpPr>
        <p:spPr>
          <a:xfrm>
            <a:off x="4163383" y="2042606"/>
            <a:ext cx="3918347" cy="923330"/>
          </a:xfrm>
          <a:prstGeom prst="rect">
            <a:avLst/>
          </a:prstGeom>
        </p:spPr>
        <p:txBody>
          <a:bodyPr wrap="square">
            <a:spAutoFit/>
          </a:bodyPr>
          <a:lstStyle/>
          <a:p>
            <a:pPr algn="ctr"/>
            <a:r>
              <a:rPr lang="en-US" b="1" i="1" dirty="0"/>
              <a:t>Latent</a:t>
            </a:r>
          </a:p>
          <a:p>
            <a:pPr algn="ctr"/>
            <a:r>
              <a:rPr lang="en-US" b="1" i="1" dirty="0"/>
              <a:t>Space</a:t>
            </a:r>
          </a:p>
          <a:p>
            <a:pPr algn="ctr"/>
            <a:endParaRPr lang="en-US" b="1" i="1" dirty="0"/>
          </a:p>
        </p:txBody>
      </p:sp>
      <p:sp>
        <p:nvSpPr>
          <p:cNvPr id="4" name="Rectangle 3"/>
          <p:cNvSpPr/>
          <p:nvPr/>
        </p:nvSpPr>
        <p:spPr>
          <a:xfrm>
            <a:off x="5689838" y="4310258"/>
            <a:ext cx="832887"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Variable</a:t>
            </a:r>
          </a:p>
          <a:p>
            <a:pPr algn="ctr"/>
            <a:r>
              <a:rPr lang="en-US" sz="1400" b="1" dirty="0">
                <a:solidFill>
                  <a:schemeClr val="tx1"/>
                </a:solidFill>
              </a:rPr>
              <a:t>z</a:t>
            </a:r>
          </a:p>
        </p:txBody>
      </p:sp>
      <p:sp>
        <p:nvSpPr>
          <p:cNvPr id="45" name="Rectangle 44"/>
          <p:cNvSpPr/>
          <p:nvPr/>
        </p:nvSpPr>
        <p:spPr>
          <a:xfrm>
            <a:off x="5698064" y="3231401"/>
            <a:ext cx="832887" cy="64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Code</a:t>
            </a:r>
          </a:p>
          <a:p>
            <a:pPr algn="ctr"/>
            <a:r>
              <a:rPr lang="en-US" sz="1400" b="1" dirty="0" smtClean="0">
                <a:solidFill>
                  <a:schemeClr val="tx1"/>
                </a:solidFill>
              </a:rPr>
              <a:t>c</a:t>
            </a:r>
          </a:p>
        </p:txBody>
      </p:sp>
      <p:grpSp>
        <p:nvGrpSpPr>
          <p:cNvPr id="21" name="Group 20"/>
          <p:cNvGrpSpPr/>
          <p:nvPr/>
        </p:nvGrpSpPr>
        <p:grpSpPr>
          <a:xfrm>
            <a:off x="6440503" y="3871481"/>
            <a:ext cx="548640" cy="457200"/>
            <a:chOff x="3818208" y="6115087"/>
            <a:chExt cx="805804" cy="716515"/>
          </a:xfrm>
        </p:grpSpPr>
        <p:cxnSp>
          <p:nvCxnSpPr>
            <p:cNvPr id="19" name="Curved Connector 18"/>
            <p:cNvCxnSpPr/>
            <p:nvPr/>
          </p:nvCxnSpPr>
          <p:spPr>
            <a:xfrm>
              <a:off x="3818208" y="6115087"/>
              <a:ext cx="799253" cy="369332"/>
            </a:xfrm>
            <a:prstGeom prst="curvedConnector3">
              <a:avLst/>
            </a:prstGeom>
            <a:ln w="28575">
              <a:tailEnd type="triangle"/>
            </a:ln>
          </p:spPr>
          <p:style>
            <a:lnRef idx="3">
              <a:schemeClr val="dk1"/>
            </a:lnRef>
            <a:fillRef idx="0">
              <a:schemeClr val="dk1"/>
            </a:fillRef>
            <a:effectRef idx="2">
              <a:schemeClr val="dk1"/>
            </a:effectRef>
            <a:fontRef idx="minor">
              <a:schemeClr val="tx1"/>
            </a:fontRef>
          </p:style>
        </p:cxnSp>
        <p:cxnSp>
          <p:nvCxnSpPr>
            <p:cNvPr id="77" name="Curved Connector 76"/>
            <p:cNvCxnSpPr/>
            <p:nvPr/>
          </p:nvCxnSpPr>
          <p:spPr>
            <a:xfrm flipV="1">
              <a:off x="3824759" y="6462270"/>
              <a:ext cx="799253" cy="369332"/>
            </a:xfrm>
            <a:prstGeom prst="curvedConnector3">
              <a:avLst/>
            </a:prstGeom>
            <a:ln w="28575">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37389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solidFill>
                  <a:srgbClr val="FF0000"/>
                </a:solidFill>
              </a:rPr>
              <a:t>Auxiliary Network</a:t>
            </a:r>
            <a:endParaRPr lang="en-US" b="1" dirty="0">
              <a:solidFill>
                <a:srgbClr val="FF0000"/>
              </a:solidFill>
            </a:endParaRPr>
          </a:p>
        </p:txBody>
      </p:sp>
      <p:sp>
        <p:nvSpPr>
          <p:cNvPr id="3" name="Content Placeholder 2"/>
          <p:cNvSpPr>
            <a:spLocks noGrp="1"/>
          </p:cNvSpPr>
          <p:nvPr>
            <p:ph idx="1"/>
          </p:nvPr>
        </p:nvSpPr>
        <p:spPr>
          <a:xfrm>
            <a:off x="0" y="1325563"/>
            <a:ext cx="11767930" cy="5131766"/>
          </a:xfrm>
        </p:spPr>
        <p:txBody>
          <a:bodyPr>
            <a:normAutofit/>
          </a:bodyPr>
          <a:lstStyle/>
          <a:p>
            <a:r>
              <a:rPr lang="en-US" dirty="0"/>
              <a:t>The auxiliary network 𝑞(𝑐∣𝑥</a:t>
            </a:r>
            <a:r>
              <a:rPr lang="en-US" dirty="0" smtClean="0"/>
              <a:t>) crucially </a:t>
            </a:r>
            <a:r>
              <a:rPr lang="en-US" dirty="0"/>
              <a:t>approximates the posterior distribution 𝑝(𝑐∣𝑥</a:t>
            </a:r>
            <a:r>
              <a:rPr lang="en-US" dirty="0" smtClean="0"/>
              <a:t>′) essential </a:t>
            </a:r>
            <a:r>
              <a:rPr lang="en-US" dirty="0"/>
              <a:t>for </a:t>
            </a:r>
            <a:r>
              <a:rPr lang="en-US" dirty="0" smtClean="0"/>
              <a:t>the </a:t>
            </a:r>
            <a:r>
              <a:rPr lang="en-US" dirty="0"/>
              <a:t>VMIM </a:t>
            </a:r>
            <a:r>
              <a:rPr lang="en-US" dirty="0" smtClean="0"/>
              <a:t>loss.</a:t>
            </a:r>
          </a:p>
          <a:p>
            <a:r>
              <a:rPr lang="en-US" dirty="0"/>
              <a:t>The </a:t>
            </a:r>
            <a:r>
              <a:rPr lang="en-US" dirty="0" smtClean="0"/>
              <a:t>VMIM </a:t>
            </a:r>
            <a:r>
              <a:rPr lang="en-US" dirty="0"/>
              <a:t>loss guarantees that the latent codes </a:t>
            </a:r>
            <a:r>
              <a:rPr lang="en-US" dirty="0" smtClean="0"/>
              <a:t>c are </a:t>
            </a:r>
            <a:r>
              <a:rPr lang="en-US" dirty="0"/>
              <a:t>informative and not ignored, enhancing variability and generative diversity</a:t>
            </a:r>
            <a:r>
              <a:rPr lang="en-US" dirty="0" smtClean="0"/>
              <a:t>.</a:t>
            </a:r>
          </a:p>
          <a:p>
            <a:endParaRPr lang="en-US" dirty="0" smtClean="0"/>
          </a:p>
          <a:p>
            <a:endParaRPr lang="en-US" dirty="0" smtClean="0"/>
          </a:p>
          <a:p>
            <a:r>
              <a:rPr lang="en-US" dirty="0"/>
              <a:t>where </a:t>
            </a:r>
            <a:r>
              <a:rPr lang="en-US" dirty="0" smtClean="0"/>
              <a:t>θ </a:t>
            </a:r>
            <a:r>
              <a:rPr lang="en-US" dirty="0"/>
              <a:t>is the output of a fully connected </a:t>
            </a:r>
            <a:r>
              <a:rPr lang="en-US" dirty="0" smtClean="0"/>
              <a:t>layer(auxiliary network)</a:t>
            </a:r>
          </a:p>
          <a:p>
            <a:r>
              <a:rPr lang="en-US" dirty="0"/>
              <a:t>During </a:t>
            </a:r>
            <a:r>
              <a:rPr lang="en-US" dirty="0" err="1"/>
              <a:t>backpropagation</a:t>
            </a:r>
            <a:r>
              <a:rPr lang="en-US" dirty="0"/>
              <a:t>, the gradients from the VMIM </a:t>
            </a:r>
            <a:r>
              <a:rPr lang="en-US" dirty="0" smtClean="0"/>
              <a:t>loss </a:t>
            </a:r>
            <a:r>
              <a:rPr lang="en-US" dirty="0"/>
              <a:t>term flow through the auxiliary network</a:t>
            </a:r>
            <a:r>
              <a:rPr lang="en-US" dirty="0" smtClean="0"/>
              <a:t>. This </a:t>
            </a:r>
            <a:r>
              <a:rPr lang="en-US" dirty="0"/>
              <a:t>gradient flow implicitly trains the auxiliary network, improving its ability to predict the latent codes accurately</a:t>
            </a:r>
            <a:r>
              <a:rPr lang="en-US" dirty="0" smtClean="0"/>
              <a:t>.</a:t>
            </a:r>
          </a:p>
          <a:p>
            <a:r>
              <a:rPr lang="en-US" b="1" u="sng" dirty="0" smtClean="0">
                <a:solidFill>
                  <a:srgbClr val="FF0000"/>
                </a:solidFill>
              </a:rPr>
              <a:t>No </a:t>
            </a:r>
            <a:r>
              <a:rPr lang="en-US" b="1" u="sng" dirty="0">
                <a:solidFill>
                  <a:srgbClr val="FF0000"/>
                </a:solidFill>
              </a:rPr>
              <a:t>need</a:t>
            </a:r>
            <a:r>
              <a:rPr lang="en-US" dirty="0">
                <a:solidFill>
                  <a:srgbClr val="FF0000"/>
                </a:solidFill>
              </a:rPr>
              <a:t> </a:t>
            </a:r>
            <a:r>
              <a:rPr lang="en-US" dirty="0"/>
              <a:t>for additional explicit loss (e.g., MAE), simplifying training.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8749" y="3103530"/>
            <a:ext cx="3896269" cy="971686"/>
          </a:xfrm>
          <a:prstGeom prst="rect">
            <a:avLst/>
          </a:prstGeom>
        </p:spPr>
      </p:pic>
    </p:spTree>
    <p:extLst>
      <p:ext uri="{BB962C8B-B14F-4D97-AF65-F5344CB8AC3E}">
        <p14:creationId xmlns:p14="http://schemas.microsoft.com/office/powerpoint/2010/main" val="3127656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Preliminary result</a:t>
            </a:r>
            <a:endParaRPr lang="en-US" b="1" dirty="0">
              <a:solidFill>
                <a:srgbClr val="FF0000"/>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6071" y="1849655"/>
            <a:ext cx="6520070" cy="3888594"/>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540" y="2309650"/>
            <a:ext cx="4339451" cy="3276404"/>
          </a:xfrm>
          <a:prstGeom prst="rect">
            <a:avLst/>
          </a:prstGeom>
        </p:spPr>
      </p:pic>
      <p:sp>
        <p:nvSpPr>
          <p:cNvPr id="8" name="TextBox 7"/>
          <p:cNvSpPr txBox="1"/>
          <p:nvPr/>
        </p:nvSpPr>
        <p:spPr>
          <a:xfrm>
            <a:off x="838200" y="5738249"/>
            <a:ext cx="1572866" cy="646331"/>
          </a:xfrm>
          <a:prstGeom prst="rect">
            <a:avLst/>
          </a:prstGeom>
          <a:noFill/>
        </p:spPr>
        <p:txBody>
          <a:bodyPr wrap="none" rtlCol="0">
            <a:spAutoFit/>
          </a:bodyPr>
          <a:lstStyle/>
          <a:p>
            <a:r>
              <a:rPr lang="en-US" dirty="0" smtClean="0"/>
              <a:t>Lambda: 0.002</a:t>
            </a:r>
          </a:p>
          <a:p>
            <a:r>
              <a:rPr lang="en-US" dirty="0" smtClean="0"/>
              <a:t>Beta: 0.007</a:t>
            </a:r>
            <a:endParaRPr lang="en-US" dirty="0"/>
          </a:p>
        </p:txBody>
      </p:sp>
    </p:spTree>
    <p:extLst>
      <p:ext uri="{BB962C8B-B14F-4D97-AF65-F5344CB8AC3E}">
        <p14:creationId xmlns:p14="http://schemas.microsoft.com/office/powerpoint/2010/main" val="3060099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053274" y="1146835"/>
            <a:ext cx="10085453" cy="4480167"/>
            <a:chOff x="1053274" y="1146835"/>
            <a:chExt cx="10085453" cy="4480167"/>
          </a:xfrm>
        </p:grpSpPr>
        <p:grpSp>
          <p:nvGrpSpPr>
            <p:cNvPr id="26" name="Group 25"/>
            <p:cNvGrpSpPr/>
            <p:nvPr/>
          </p:nvGrpSpPr>
          <p:grpSpPr>
            <a:xfrm>
              <a:off x="1053274" y="1146835"/>
              <a:ext cx="10085453" cy="4480167"/>
              <a:chOff x="571352" y="819947"/>
              <a:chExt cx="10085453" cy="4480167"/>
            </a:xfrm>
          </p:grpSpPr>
          <p:grpSp>
            <p:nvGrpSpPr>
              <p:cNvPr id="15" name="Group 14"/>
              <p:cNvGrpSpPr/>
              <p:nvPr/>
            </p:nvGrpSpPr>
            <p:grpSpPr>
              <a:xfrm>
                <a:off x="2160017" y="819947"/>
                <a:ext cx="6960673" cy="4480167"/>
                <a:chOff x="2596746" y="894315"/>
                <a:chExt cx="6960673" cy="4480167"/>
              </a:xfrm>
            </p:grpSpPr>
            <p:grpSp>
              <p:nvGrpSpPr>
                <p:cNvPr id="14" name="Group 13"/>
                <p:cNvGrpSpPr/>
                <p:nvPr/>
              </p:nvGrpSpPr>
              <p:grpSpPr>
                <a:xfrm>
                  <a:off x="2596746" y="894315"/>
                  <a:ext cx="6960673" cy="4480167"/>
                  <a:chOff x="2596746" y="894315"/>
                  <a:chExt cx="6960673" cy="4480167"/>
                </a:xfrm>
              </p:grpSpPr>
              <p:grpSp>
                <p:nvGrpSpPr>
                  <p:cNvPr id="55" name="Group 54"/>
                  <p:cNvGrpSpPr/>
                  <p:nvPr/>
                </p:nvGrpSpPr>
                <p:grpSpPr>
                  <a:xfrm>
                    <a:off x="2596746" y="894315"/>
                    <a:ext cx="6960673" cy="4480167"/>
                    <a:chOff x="2646364" y="1792410"/>
                    <a:chExt cx="6960673" cy="4480167"/>
                  </a:xfrm>
                </p:grpSpPr>
                <p:grpSp>
                  <p:nvGrpSpPr>
                    <p:cNvPr id="36" name="Group 35"/>
                    <p:cNvGrpSpPr/>
                    <p:nvPr/>
                  </p:nvGrpSpPr>
                  <p:grpSpPr>
                    <a:xfrm>
                      <a:off x="2646364" y="1919925"/>
                      <a:ext cx="3987376" cy="4352652"/>
                      <a:chOff x="2687490" y="2108953"/>
                      <a:chExt cx="3987376" cy="4352652"/>
                    </a:xfrm>
                  </p:grpSpPr>
                  <p:grpSp>
                    <p:nvGrpSpPr>
                      <p:cNvPr id="20" name="Group 19"/>
                      <p:cNvGrpSpPr/>
                      <p:nvPr/>
                    </p:nvGrpSpPr>
                    <p:grpSpPr>
                      <a:xfrm>
                        <a:off x="2835959" y="2108953"/>
                        <a:ext cx="3838907" cy="4352652"/>
                        <a:chOff x="1934817" y="1804942"/>
                        <a:chExt cx="3838907" cy="4352652"/>
                      </a:xfrm>
                    </p:grpSpPr>
                    <p:sp>
                      <p:nvSpPr>
                        <p:cNvPr id="5" name="Trapezoid 4"/>
                        <p:cNvSpPr/>
                        <p:nvPr/>
                      </p:nvSpPr>
                      <p:spPr>
                        <a:xfrm rot="5400000">
                          <a:off x="1096959" y="2642800"/>
                          <a:ext cx="4352652" cy="2676936"/>
                        </a:xfrm>
                        <a:prstGeom prst="trapezoid">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7" name="Rectangle 6"/>
                        <p:cNvSpPr/>
                        <p:nvPr/>
                      </p:nvSpPr>
                      <p:spPr>
                        <a:xfrm>
                          <a:off x="4717683" y="2402700"/>
                          <a:ext cx="1056041" cy="329184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i="1" dirty="0" smtClean="0">
                              <a:solidFill>
                                <a:schemeClr val="tx1"/>
                              </a:solidFill>
                            </a:rPr>
                            <a:t>Latent</a:t>
                          </a:r>
                        </a:p>
                        <a:p>
                          <a:pPr algn="ctr"/>
                          <a:r>
                            <a:rPr lang="en-US" b="1" i="1" dirty="0" smtClean="0">
                              <a:solidFill>
                                <a:schemeClr val="tx1"/>
                              </a:solidFill>
                            </a:rPr>
                            <a:t>Space</a:t>
                          </a:r>
                        </a:p>
                        <a:p>
                          <a:pPr algn="ctr"/>
                          <a:r>
                            <a:rPr lang="en-US" b="1" i="1" dirty="0">
                              <a:solidFill>
                                <a:schemeClr val="tx1"/>
                              </a:solidFill>
                            </a:rPr>
                            <a:t>z</a:t>
                          </a:r>
                          <a:endParaRPr lang="en-US" b="1" i="1" dirty="0" smtClean="0">
                            <a:solidFill>
                              <a:schemeClr val="tx1"/>
                            </a:solidFill>
                          </a:endParaRPr>
                        </a:p>
                      </p:txBody>
                    </p:sp>
                    <p:sp>
                      <p:nvSpPr>
                        <p:cNvPr id="8" name="Rectangle 7"/>
                        <p:cNvSpPr/>
                        <p:nvPr/>
                      </p:nvSpPr>
                      <p:spPr>
                        <a:xfrm>
                          <a:off x="2220480" y="2529617"/>
                          <a:ext cx="2186608" cy="450575"/>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b="1" i="1" dirty="0" smtClean="0"/>
                            <a:t>Input Layer</a:t>
                          </a:r>
                          <a:endParaRPr lang="en-US" sz="1400" b="1" i="1" dirty="0"/>
                        </a:p>
                      </p:txBody>
                    </p:sp>
                    <p:sp>
                      <p:nvSpPr>
                        <p:cNvPr id="10" name="Rectangle 9"/>
                        <p:cNvSpPr/>
                        <p:nvPr/>
                      </p:nvSpPr>
                      <p:spPr>
                        <a:xfrm>
                          <a:off x="2206297" y="3295507"/>
                          <a:ext cx="2186608" cy="450575"/>
                        </a:xfrm>
                        <a:prstGeom prst="rect">
                          <a:avLst/>
                        </a:prstGeom>
                        <a:solidFill>
                          <a:schemeClr val="accent1">
                            <a:lumMod val="60000"/>
                            <a:lumOff val="40000"/>
                          </a:schemeClr>
                        </a:solidFill>
                        <a:ln>
                          <a:solidFill>
                            <a:schemeClr val="tx1"/>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b="1" i="1" dirty="0" smtClean="0">
                              <a:solidFill>
                                <a:schemeClr val="tx1"/>
                              </a:solidFill>
                            </a:rPr>
                            <a:t>Bi-LSTM</a:t>
                          </a:r>
                          <a:endParaRPr lang="en-US" sz="1400" b="1" i="1" dirty="0"/>
                        </a:p>
                      </p:txBody>
                    </p:sp>
                    <p:sp>
                      <p:nvSpPr>
                        <p:cNvPr id="11" name="Rectangle 10"/>
                        <p:cNvSpPr/>
                        <p:nvPr/>
                      </p:nvSpPr>
                      <p:spPr>
                        <a:xfrm>
                          <a:off x="2220480" y="4032265"/>
                          <a:ext cx="2186608" cy="45057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Fully Connected (Lin)</a:t>
                          </a:r>
                        </a:p>
                      </p:txBody>
                    </p:sp>
                    <mc:AlternateContent xmlns:mc="http://schemas.openxmlformats.org/markup-compatibility/2006">
                      <mc:Choice xmlns:a14="http://schemas.microsoft.com/office/drawing/2010/main" Requires="a14">
                        <p:sp>
                          <p:nvSpPr>
                            <p:cNvPr id="12" name="Rectangle 11"/>
                            <p:cNvSpPr/>
                            <p:nvPr/>
                          </p:nvSpPr>
                          <p:spPr>
                            <a:xfrm>
                              <a:off x="2831780" y="4722359"/>
                              <a:ext cx="448056" cy="450575"/>
                            </a:xfrm>
                            <a:prstGeom prst="rect">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t-BR" sz="1400" b="1" i="1" smtClean="0">
                                            <a:solidFill>
                                              <a:schemeClr val="tx1"/>
                                            </a:solidFill>
                                            <a:latin typeface="Cambria Math" panose="02040503050406030204" pitchFamily="18" charset="0"/>
                                          </a:rPr>
                                        </m:ctrlPr>
                                      </m:sSubPr>
                                      <m:e>
                                        <m:r>
                                          <a:rPr lang="pt-BR" sz="1400" b="1" i="1" smtClean="0">
                                            <a:solidFill>
                                              <a:schemeClr val="tx1"/>
                                            </a:solidFill>
                                            <a:latin typeface="Cambria Math" panose="02040503050406030204" pitchFamily="18" charset="0"/>
                                          </a:rPr>
                                          <m:t>µ</m:t>
                                        </m:r>
                                      </m:e>
                                      <m:sub>
                                        <m:r>
                                          <a:rPr lang="en-US" sz="1400" b="1" i="1" smtClean="0">
                                            <a:solidFill>
                                              <a:schemeClr val="tx1"/>
                                            </a:solidFill>
                                            <a:latin typeface="Cambria Math" panose="02040503050406030204" pitchFamily="18" charset="0"/>
                                          </a:rPr>
                                          <m:t>𝒛</m:t>
                                        </m:r>
                                      </m:sub>
                                    </m:sSub>
                                  </m:oMath>
                                </m:oMathPara>
                              </a14:m>
                              <a:endParaRPr lang="en-US" sz="1400" b="1" i="1" dirty="0" smtClean="0">
                                <a:solidFill>
                                  <a:schemeClr val="tx1"/>
                                </a:solidFill>
                              </a:endParaRPr>
                            </a:p>
                          </p:txBody>
                        </p:sp>
                      </mc:Choice>
                      <mc:Fallback>
                        <p:sp>
                          <p:nvSpPr>
                            <p:cNvPr id="12" name="Rectangle 11"/>
                            <p:cNvSpPr>
                              <a:spLocks noRot="1" noChangeAspect="1" noMove="1" noResize="1" noEditPoints="1" noAdjustHandles="1" noChangeArrowheads="1" noChangeShapeType="1" noTextEdit="1"/>
                            </p:cNvSpPr>
                            <p:nvPr/>
                          </p:nvSpPr>
                          <p:spPr>
                            <a:xfrm>
                              <a:off x="2831780" y="4722359"/>
                              <a:ext cx="448056" cy="450575"/>
                            </a:xfrm>
                            <a:prstGeom prst="rect">
                              <a:avLst/>
                            </a:prstGeom>
                            <a:blipFill rotWithShape="0">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p:cNvSpPr/>
                            <p:nvPr/>
                          </p:nvSpPr>
                          <p:spPr>
                            <a:xfrm>
                              <a:off x="3361920" y="4722360"/>
                              <a:ext cx="448056" cy="450575"/>
                            </a:xfrm>
                            <a:prstGeom prst="rect">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t-BR" sz="1400" b="1" i="1" smtClean="0">
                                            <a:solidFill>
                                              <a:schemeClr val="tx1"/>
                                            </a:solidFill>
                                            <a:latin typeface="Cambria Math" panose="02040503050406030204" pitchFamily="18" charset="0"/>
                                          </a:rPr>
                                        </m:ctrlPr>
                                      </m:sSubPr>
                                      <m:e>
                                        <m:r>
                                          <a:rPr lang="pt-BR" sz="1400" b="1" i="1" smtClean="0">
                                            <a:solidFill>
                                              <a:schemeClr val="tx1"/>
                                            </a:solidFill>
                                            <a:latin typeface="Cambria Math" panose="02040503050406030204" pitchFamily="18" charset="0"/>
                                          </a:rPr>
                                          <m:t>𝝈</m:t>
                                        </m:r>
                                      </m:e>
                                      <m:sub>
                                        <m:r>
                                          <a:rPr lang="en-US" sz="1400" b="1" i="1">
                                            <a:solidFill>
                                              <a:schemeClr val="tx1"/>
                                            </a:solidFill>
                                            <a:latin typeface="Cambria Math" panose="02040503050406030204" pitchFamily="18" charset="0"/>
                                          </a:rPr>
                                          <m:t>𝒛</m:t>
                                        </m:r>
                                      </m:sub>
                                    </m:sSub>
                                  </m:oMath>
                                </m:oMathPara>
                              </a14:m>
                              <a:endParaRPr lang="en-US" sz="1400" b="1" i="1" dirty="0" smtClean="0">
                                <a:solidFill>
                                  <a:schemeClr val="tx1"/>
                                </a:solidFill>
                              </a:endParaRPr>
                            </a:p>
                          </p:txBody>
                        </p:sp>
                      </mc:Choice>
                      <mc:Fallback>
                        <p:sp>
                          <p:nvSpPr>
                            <p:cNvPr id="13" name="Rectangle 12"/>
                            <p:cNvSpPr>
                              <a:spLocks noRot="1" noChangeAspect="1" noMove="1" noResize="1" noEditPoints="1" noAdjustHandles="1" noChangeArrowheads="1" noChangeShapeType="1" noTextEdit="1"/>
                            </p:cNvSpPr>
                            <p:nvPr/>
                          </p:nvSpPr>
                          <p:spPr>
                            <a:xfrm>
                              <a:off x="3361920" y="4722360"/>
                              <a:ext cx="448056" cy="450575"/>
                            </a:xfrm>
                            <a:prstGeom prst="rect">
                              <a:avLst/>
                            </a:prstGeom>
                            <a:blipFill rotWithShape="0">
                              <a:blip r:embed="rId3"/>
                              <a:stretch>
                                <a:fillRect/>
                              </a:stretch>
                            </a:blipFill>
                            <a:ln>
                              <a:solidFill>
                                <a:schemeClr val="tx1"/>
                              </a:solidFill>
                            </a:ln>
                          </p:spPr>
                          <p:txBody>
                            <a:bodyPr/>
                            <a:lstStyle/>
                            <a:p>
                              <a:r>
                                <a:rPr lang="en-US">
                                  <a:noFill/>
                                </a:rPr>
                                <a:t> </a:t>
                              </a:r>
                            </a:p>
                          </p:txBody>
                        </p:sp>
                      </mc:Fallback>
                    </mc:AlternateContent>
                  </p:grpSp>
                  <p:sp>
                    <p:nvSpPr>
                      <p:cNvPr id="24" name="Right Arrow 23"/>
                      <p:cNvSpPr/>
                      <p:nvPr/>
                    </p:nvSpPr>
                    <p:spPr>
                      <a:xfrm>
                        <a:off x="2687490" y="2945089"/>
                        <a:ext cx="36576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ight Arrow 29"/>
                      <p:cNvSpPr/>
                      <p:nvPr/>
                    </p:nvSpPr>
                    <p:spPr>
                      <a:xfrm rot="5400000">
                        <a:off x="3115427" y="3348832"/>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Bent Arrow 33"/>
                      <p:cNvSpPr/>
                      <p:nvPr/>
                    </p:nvSpPr>
                    <p:spPr>
                      <a:xfrm rot="10800000" flipH="1">
                        <a:off x="3919940" y="5520390"/>
                        <a:ext cx="1645920" cy="274320"/>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35" name="Right Arrow 34"/>
                      <p:cNvSpPr/>
                      <p:nvPr/>
                    </p:nvSpPr>
                    <p:spPr>
                      <a:xfrm>
                        <a:off x="4739415" y="5179731"/>
                        <a:ext cx="82296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53" name="TextBox 52"/>
                    <p:cNvSpPr txBox="1"/>
                    <p:nvPr/>
                  </p:nvSpPr>
                  <p:spPr>
                    <a:xfrm rot="812339">
                      <a:off x="3472034" y="1999344"/>
                      <a:ext cx="2306831" cy="461665"/>
                    </a:xfrm>
                    <a:prstGeom prst="rect">
                      <a:avLst/>
                    </a:prstGeom>
                    <a:noFill/>
                  </p:spPr>
                  <p:txBody>
                    <a:bodyPr wrap="square" rtlCol="0">
                      <a:spAutoFit/>
                    </a:bodyPr>
                    <a:lstStyle/>
                    <a:p>
                      <a:r>
                        <a:rPr lang="en-US" sz="2400" b="1" dirty="0" smtClean="0"/>
                        <a:t>Encoder</a:t>
                      </a:r>
                      <a:endParaRPr lang="en-US" sz="2400" b="1" dirty="0"/>
                    </a:p>
                  </p:txBody>
                </p:sp>
                <p:sp>
                  <p:nvSpPr>
                    <p:cNvPr id="54" name="TextBox 53"/>
                    <p:cNvSpPr txBox="1"/>
                    <p:nvPr/>
                  </p:nvSpPr>
                  <p:spPr>
                    <a:xfrm rot="20787661" flipH="1">
                      <a:off x="7300206" y="1792410"/>
                      <a:ext cx="2306831" cy="461665"/>
                    </a:xfrm>
                    <a:prstGeom prst="rect">
                      <a:avLst/>
                    </a:prstGeom>
                    <a:noFill/>
                  </p:spPr>
                  <p:txBody>
                    <a:bodyPr wrap="square" rtlCol="0">
                      <a:spAutoFit/>
                    </a:bodyPr>
                    <a:lstStyle/>
                    <a:p>
                      <a:r>
                        <a:rPr lang="en-US" sz="2400" b="1" dirty="0" smtClean="0"/>
                        <a:t>Decoder</a:t>
                      </a:r>
                      <a:endParaRPr lang="en-US" sz="2400" b="1" dirty="0"/>
                    </a:p>
                  </p:txBody>
                </p:sp>
              </p:grpSp>
              <p:sp>
                <p:nvSpPr>
                  <p:cNvPr id="62" name="Right Arrow 61"/>
                  <p:cNvSpPr/>
                  <p:nvPr/>
                </p:nvSpPr>
                <p:spPr>
                  <a:xfrm rot="5400000">
                    <a:off x="3019489" y="3022918"/>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Right Arrow 62"/>
                  <p:cNvSpPr/>
                  <p:nvPr/>
                </p:nvSpPr>
                <p:spPr>
                  <a:xfrm rot="5400000">
                    <a:off x="3741054" y="3728451"/>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Right Arrow 63"/>
                  <p:cNvSpPr/>
                  <p:nvPr/>
                </p:nvSpPr>
                <p:spPr>
                  <a:xfrm rot="5400000">
                    <a:off x="4286704" y="3733726"/>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Trapezoid 64"/>
                  <p:cNvSpPr/>
                  <p:nvPr/>
                </p:nvSpPr>
                <p:spPr>
                  <a:xfrm rot="16200000" flipH="1">
                    <a:off x="5845224" y="1859688"/>
                    <a:ext cx="4352652" cy="2676936"/>
                  </a:xfrm>
                  <a:prstGeom prst="trapezoid">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6" name="Rectangle 65"/>
                  <p:cNvSpPr/>
                  <p:nvPr/>
                </p:nvSpPr>
                <p:spPr>
                  <a:xfrm>
                    <a:off x="6883735" y="1746505"/>
                    <a:ext cx="2186608" cy="450575"/>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b="1" i="1" dirty="0" smtClean="0"/>
                      <a:t>Input Layer (latent)</a:t>
                    </a:r>
                    <a:endParaRPr lang="en-US" sz="1400" b="1" i="1" dirty="0"/>
                  </a:p>
                </p:txBody>
              </p:sp>
              <p:sp>
                <p:nvSpPr>
                  <p:cNvPr id="67" name="Rectangle 66"/>
                  <p:cNvSpPr/>
                  <p:nvPr/>
                </p:nvSpPr>
                <p:spPr>
                  <a:xfrm>
                    <a:off x="6886794" y="3246878"/>
                    <a:ext cx="2186608" cy="450575"/>
                  </a:xfrm>
                  <a:prstGeom prst="rect">
                    <a:avLst/>
                  </a:prstGeom>
                  <a:solidFill>
                    <a:schemeClr val="accent1">
                      <a:lumMod val="60000"/>
                      <a:lumOff val="40000"/>
                    </a:schemeClr>
                  </a:solidFill>
                  <a:ln>
                    <a:solidFill>
                      <a:schemeClr val="tx1"/>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b="1" i="1" dirty="0" smtClean="0">
                        <a:solidFill>
                          <a:schemeClr val="tx1"/>
                        </a:solidFill>
                      </a:rPr>
                      <a:t>Bi-LSTM</a:t>
                    </a:r>
                    <a:endParaRPr lang="en-US" sz="1400" b="1" i="1" dirty="0"/>
                  </a:p>
                </p:txBody>
              </p:sp>
              <p:sp>
                <p:nvSpPr>
                  <p:cNvPr id="68" name="Rectangle 67"/>
                  <p:cNvSpPr/>
                  <p:nvPr/>
                </p:nvSpPr>
                <p:spPr>
                  <a:xfrm>
                    <a:off x="6880406" y="2512394"/>
                    <a:ext cx="2186608" cy="45057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Fully Connected (Lin)</a:t>
                    </a:r>
                  </a:p>
                </p:txBody>
              </p:sp>
              <p:sp>
                <p:nvSpPr>
                  <p:cNvPr id="69" name="Rectangle 68"/>
                  <p:cNvSpPr/>
                  <p:nvPr/>
                </p:nvSpPr>
                <p:spPr>
                  <a:xfrm>
                    <a:off x="6880406" y="3952137"/>
                    <a:ext cx="2186608" cy="45057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Fully Connected (Lin)</a:t>
                    </a:r>
                  </a:p>
                </p:txBody>
              </p:sp>
            </p:grpSp>
            <p:sp>
              <p:nvSpPr>
                <p:cNvPr id="70" name="Right Arrow 69"/>
                <p:cNvSpPr/>
                <p:nvPr/>
              </p:nvSpPr>
              <p:spPr>
                <a:xfrm rot="5400000">
                  <a:off x="6914531" y="3764677"/>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1" name="Right Arrow 70"/>
                <p:cNvSpPr/>
                <p:nvPr/>
              </p:nvSpPr>
              <p:spPr>
                <a:xfrm rot="5400000">
                  <a:off x="6914531" y="3017602"/>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2" name="Right Arrow 71"/>
                <p:cNvSpPr/>
                <p:nvPr/>
              </p:nvSpPr>
              <p:spPr>
                <a:xfrm rot="5400000">
                  <a:off x="6914530" y="2267466"/>
                  <a:ext cx="182880" cy="1696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3" name="Rectangle 22"/>
              <p:cNvSpPr/>
              <p:nvPr/>
            </p:nvSpPr>
            <p:spPr>
              <a:xfrm>
                <a:off x="571352" y="1644385"/>
                <a:ext cx="1533124" cy="44805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One-Hot Encoded</a:t>
                </a:r>
              </a:p>
              <a:p>
                <a:pPr algn="ctr"/>
                <a:r>
                  <a:rPr lang="en-US" sz="1400" b="1" i="1" dirty="0" smtClean="0">
                    <a:solidFill>
                      <a:schemeClr val="tx1"/>
                    </a:solidFill>
                  </a:rPr>
                  <a:t>Sequences</a:t>
                </a:r>
                <a:endParaRPr lang="en-US" sz="1400" b="1" i="1" dirty="0">
                  <a:solidFill>
                    <a:schemeClr val="tx1"/>
                  </a:solidFill>
                </a:endParaRPr>
              </a:p>
            </p:txBody>
          </p:sp>
          <p:sp>
            <p:nvSpPr>
              <p:cNvPr id="73" name="Rectangle 72"/>
              <p:cNvSpPr/>
              <p:nvPr/>
            </p:nvSpPr>
            <p:spPr>
              <a:xfrm>
                <a:off x="9120613" y="4331890"/>
                <a:ext cx="1536192" cy="44805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Decoded</a:t>
                </a:r>
              </a:p>
              <a:p>
                <a:pPr algn="ctr"/>
                <a:r>
                  <a:rPr lang="en-US" sz="1400" b="1" i="1" dirty="0" smtClean="0">
                    <a:solidFill>
                      <a:schemeClr val="tx1"/>
                    </a:solidFill>
                  </a:rPr>
                  <a:t>Sequences</a:t>
                </a:r>
                <a:endParaRPr lang="en-US" sz="1400" b="1" i="1" dirty="0">
                  <a:solidFill>
                    <a:schemeClr val="tx1"/>
                  </a:solidFill>
                </a:endParaRPr>
              </a:p>
            </p:txBody>
          </p:sp>
          <p:sp>
            <p:nvSpPr>
              <p:cNvPr id="74" name="Bent Arrow 73"/>
              <p:cNvSpPr/>
              <p:nvPr/>
            </p:nvSpPr>
            <p:spPr>
              <a:xfrm rot="10800000" flipH="1">
                <a:off x="6484425" y="4376545"/>
                <a:ext cx="2560320" cy="274320"/>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5" name="Rectangle 24"/>
              <p:cNvSpPr/>
              <p:nvPr/>
            </p:nvSpPr>
            <p:spPr>
              <a:xfrm>
                <a:off x="7072974" y="4422046"/>
                <a:ext cx="1173708" cy="2677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i="1" dirty="0" smtClean="0"/>
                  <a:t>Reshape</a:t>
                </a:r>
                <a:endParaRPr lang="en-US" sz="1400" b="1" i="1" dirty="0"/>
              </a:p>
            </p:txBody>
          </p:sp>
        </p:grpSp>
        <p:sp>
          <p:nvSpPr>
            <p:cNvPr id="6" name="Rectangle 5"/>
            <p:cNvSpPr/>
            <p:nvPr/>
          </p:nvSpPr>
          <p:spPr>
            <a:xfrm>
              <a:off x="1053274" y="3159597"/>
              <a:ext cx="1126434" cy="5735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Condition</a:t>
              </a:r>
              <a:endParaRPr lang="en-US" dirty="0"/>
            </a:p>
          </p:txBody>
        </p:sp>
        <p:sp>
          <p:nvSpPr>
            <p:cNvPr id="41" name="Right Arrow 40"/>
            <p:cNvSpPr/>
            <p:nvPr/>
          </p:nvSpPr>
          <p:spPr>
            <a:xfrm>
              <a:off x="2220121" y="3276746"/>
              <a:ext cx="822960" cy="169631"/>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Rectangle 41"/>
            <p:cNvSpPr/>
            <p:nvPr/>
          </p:nvSpPr>
          <p:spPr>
            <a:xfrm>
              <a:off x="9624599" y="3697957"/>
              <a:ext cx="1126434" cy="5735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Condition</a:t>
              </a:r>
              <a:endParaRPr lang="en-US" dirty="0"/>
            </a:p>
          </p:txBody>
        </p:sp>
        <p:sp>
          <p:nvSpPr>
            <p:cNvPr id="43" name="Right Arrow 42"/>
            <p:cNvSpPr/>
            <p:nvPr/>
          </p:nvSpPr>
          <p:spPr>
            <a:xfrm flipH="1">
              <a:off x="7240667" y="3984738"/>
              <a:ext cx="2286000" cy="182880"/>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4" name="Title 1"/>
          <p:cNvSpPr>
            <a:spLocks noGrp="1"/>
          </p:cNvSpPr>
          <p:nvPr>
            <p:ph type="title"/>
          </p:nvPr>
        </p:nvSpPr>
        <p:spPr>
          <a:xfrm>
            <a:off x="247357" y="77809"/>
            <a:ext cx="10515600" cy="1325563"/>
          </a:xfrm>
        </p:spPr>
        <p:txBody>
          <a:bodyPr/>
          <a:lstStyle/>
          <a:p>
            <a:r>
              <a:rPr lang="en-US" dirty="0" smtClean="0">
                <a:solidFill>
                  <a:srgbClr val="FF0000"/>
                </a:solidFill>
              </a:rPr>
              <a:t>CVAE Architecture</a:t>
            </a:r>
            <a:endParaRPr lang="en-US" dirty="0">
              <a:solidFill>
                <a:srgbClr val="FF0000"/>
              </a:solidFill>
            </a:endParaRPr>
          </a:p>
        </p:txBody>
      </p:sp>
      <p:sp>
        <p:nvSpPr>
          <p:cNvPr id="2" name="TextBox 1"/>
          <p:cNvSpPr txBox="1"/>
          <p:nvPr/>
        </p:nvSpPr>
        <p:spPr>
          <a:xfrm>
            <a:off x="476354" y="6010237"/>
            <a:ext cx="4031255" cy="369332"/>
          </a:xfrm>
          <a:prstGeom prst="rect">
            <a:avLst/>
          </a:prstGeom>
          <a:noFill/>
        </p:spPr>
        <p:txBody>
          <a:bodyPr wrap="square" rtlCol="0">
            <a:spAutoFit/>
          </a:bodyPr>
          <a:lstStyle/>
          <a:p>
            <a:r>
              <a:rPr lang="en-US" dirty="0" smtClean="0"/>
              <a:t>Here condition is spectra</a:t>
            </a:r>
            <a:endParaRPr lang="en-US" dirty="0"/>
          </a:p>
        </p:txBody>
      </p:sp>
    </p:spTree>
    <p:extLst>
      <p:ext uri="{BB962C8B-B14F-4D97-AF65-F5344CB8AC3E}">
        <p14:creationId xmlns:p14="http://schemas.microsoft.com/office/powerpoint/2010/main" val="4169715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r>
              <a:rPr lang="en-US" sz="2800" dirty="0">
                <a:solidFill>
                  <a:srgbClr val="FF0000"/>
                </a:solidFill>
              </a:rPr>
              <a:t>Tested the effect of different condition values on the performance </a:t>
            </a:r>
            <a:r>
              <a:rPr lang="en-US" sz="2800" dirty="0" smtClean="0">
                <a:solidFill>
                  <a:srgbClr val="FF0000"/>
                </a:solidFill>
              </a:rPr>
              <a:t>of CVAE</a:t>
            </a:r>
            <a:endParaRPr lang="en-US" sz="2800"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775" y="959800"/>
            <a:ext cx="4752888" cy="283464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296" y="959800"/>
            <a:ext cx="5669280" cy="283464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82" y="3794440"/>
            <a:ext cx="5720873" cy="2860437"/>
          </a:xfrm>
          <a:prstGeom prst="rect">
            <a:avLst/>
          </a:prstGeom>
        </p:spPr>
      </p:pic>
      <p:sp>
        <p:nvSpPr>
          <p:cNvPr id="9" name="Oval 8"/>
          <p:cNvSpPr/>
          <p:nvPr/>
        </p:nvSpPr>
        <p:spPr>
          <a:xfrm>
            <a:off x="267286" y="1491175"/>
            <a:ext cx="309489" cy="37982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5751693" y="1491175"/>
            <a:ext cx="309489" cy="37982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a:t>
            </a:r>
            <a:endParaRPr lang="en-US" dirty="0"/>
          </a:p>
        </p:txBody>
      </p:sp>
      <p:sp>
        <p:nvSpPr>
          <p:cNvPr id="11" name="Oval 10"/>
          <p:cNvSpPr/>
          <p:nvPr/>
        </p:nvSpPr>
        <p:spPr>
          <a:xfrm>
            <a:off x="267285" y="4149966"/>
            <a:ext cx="309489" cy="37982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a:t>
            </a:r>
            <a:endParaRPr lang="en-US" dirty="0"/>
          </a:p>
        </p:txBody>
      </p:sp>
      <p:sp>
        <p:nvSpPr>
          <p:cNvPr id="12" name="TextBox 11"/>
          <p:cNvSpPr txBox="1"/>
          <p:nvPr/>
        </p:nvSpPr>
        <p:spPr>
          <a:xfrm>
            <a:off x="5584874" y="3632774"/>
            <a:ext cx="6607126" cy="3139321"/>
          </a:xfrm>
          <a:prstGeom prst="rect">
            <a:avLst/>
          </a:prstGeom>
          <a:noFill/>
        </p:spPr>
        <p:txBody>
          <a:bodyPr wrap="square" rtlCol="0">
            <a:spAutoFit/>
          </a:bodyPr>
          <a:lstStyle/>
          <a:p>
            <a:r>
              <a:rPr lang="en-US" b="1" dirty="0">
                <a:solidFill>
                  <a:srgbClr val="FF0000"/>
                </a:solidFill>
              </a:rPr>
              <a:t>Plot </a:t>
            </a:r>
            <a:r>
              <a:rPr lang="en-US" b="1" dirty="0" smtClean="0">
                <a:solidFill>
                  <a:srgbClr val="FF0000"/>
                </a:solidFill>
              </a:rPr>
              <a:t>1</a:t>
            </a:r>
            <a:r>
              <a:rPr lang="en-US" b="1" dirty="0" smtClean="0"/>
              <a:t>:</a:t>
            </a:r>
            <a:r>
              <a:rPr lang="en-US" dirty="0" smtClean="0"/>
              <a:t>  CVAE </a:t>
            </a:r>
            <a:r>
              <a:rPr lang="en-US" dirty="0"/>
              <a:t>trained with spectra as the condition.</a:t>
            </a:r>
          </a:p>
          <a:p>
            <a:r>
              <a:rPr lang="en-US" b="1" dirty="0">
                <a:solidFill>
                  <a:srgbClr val="FF0000"/>
                </a:solidFill>
              </a:rPr>
              <a:t>Plot </a:t>
            </a:r>
            <a:r>
              <a:rPr lang="en-US" b="1" dirty="0" smtClean="0">
                <a:solidFill>
                  <a:srgbClr val="FF0000"/>
                </a:solidFill>
              </a:rPr>
              <a:t>2:  </a:t>
            </a:r>
            <a:r>
              <a:rPr lang="en-US" dirty="0" smtClean="0"/>
              <a:t>CVAE </a:t>
            </a:r>
            <a:r>
              <a:rPr lang="en-US" dirty="0"/>
              <a:t>trained with random </a:t>
            </a:r>
            <a:r>
              <a:rPr lang="en-US" dirty="0" smtClean="0"/>
              <a:t>values as </a:t>
            </a:r>
            <a:r>
              <a:rPr lang="en-US" dirty="0"/>
              <a:t>the condition.</a:t>
            </a:r>
          </a:p>
          <a:p>
            <a:r>
              <a:rPr lang="en-US" b="1" dirty="0">
                <a:solidFill>
                  <a:srgbClr val="FF0000"/>
                </a:solidFill>
              </a:rPr>
              <a:t>Plot 3:  </a:t>
            </a:r>
            <a:r>
              <a:rPr lang="en-US" dirty="0" smtClean="0"/>
              <a:t>CVAE </a:t>
            </a:r>
            <a:r>
              <a:rPr lang="en-US" dirty="0"/>
              <a:t>trained with </a:t>
            </a:r>
            <a:r>
              <a:rPr lang="en-US" dirty="0" smtClean="0"/>
              <a:t>condition where </a:t>
            </a:r>
            <a:r>
              <a:rPr lang="en-US" dirty="0"/>
              <a:t>all values are set to </a:t>
            </a:r>
            <a:r>
              <a:rPr lang="en-US" dirty="0" smtClean="0"/>
              <a:t>one</a:t>
            </a:r>
          </a:p>
          <a:p>
            <a:endParaRPr lang="en-US" dirty="0"/>
          </a:p>
          <a:p>
            <a:r>
              <a:rPr lang="en-US" dirty="0"/>
              <a:t>The </a:t>
            </a:r>
            <a:r>
              <a:rPr lang="en-US" dirty="0" err="1"/>
              <a:t>hyperparameters</a:t>
            </a:r>
            <a:r>
              <a:rPr lang="en-US" dirty="0"/>
              <a:t> were kept the same across all tests; only the conditions were varied.</a:t>
            </a:r>
          </a:p>
          <a:p>
            <a:endParaRPr lang="en-US" b="1" dirty="0" smtClean="0"/>
          </a:p>
          <a:p>
            <a:r>
              <a:rPr lang="en-US" b="1" dirty="0" smtClean="0">
                <a:solidFill>
                  <a:srgbClr val="FF0000"/>
                </a:solidFill>
              </a:rPr>
              <a:t>Results</a:t>
            </a:r>
            <a:r>
              <a:rPr lang="en-US" b="1" dirty="0">
                <a:solidFill>
                  <a:srgbClr val="FF0000"/>
                </a:solidFill>
              </a:rPr>
              <a:t>:</a:t>
            </a:r>
          </a:p>
          <a:p>
            <a:pPr marL="285750" indent="-285750">
              <a:buFont typeface="Arial" panose="020B0604020202020204" pitchFamily="34" charset="0"/>
              <a:buChar char="•"/>
            </a:pPr>
            <a:r>
              <a:rPr lang="en-US" dirty="0"/>
              <a:t>Using the original spectra as conditions led to a stable model.</a:t>
            </a:r>
          </a:p>
          <a:p>
            <a:pPr marL="285750" indent="-285750">
              <a:buFont typeface="Arial" panose="020B0604020202020204" pitchFamily="34" charset="0"/>
              <a:buChar char="•"/>
            </a:pPr>
            <a:r>
              <a:rPr lang="en-US" dirty="0"/>
              <a:t>The use of spectra as conditions appears to be effective in training the CVAE.</a:t>
            </a:r>
          </a:p>
        </p:txBody>
      </p:sp>
    </p:spTree>
    <p:extLst>
      <p:ext uri="{BB962C8B-B14F-4D97-AF65-F5344CB8AC3E}">
        <p14:creationId xmlns:p14="http://schemas.microsoft.com/office/powerpoint/2010/main" val="1757449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357" y="77809"/>
            <a:ext cx="10515600" cy="1325563"/>
          </a:xfrm>
        </p:spPr>
        <p:txBody>
          <a:bodyPr/>
          <a:lstStyle/>
          <a:p>
            <a:r>
              <a:rPr lang="en-US" dirty="0" smtClean="0">
                <a:solidFill>
                  <a:srgbClr val="FF0000"/>
                </a:solidFill>
              </a:rPr>
              <a:t>Best model so far</a:t>
            </a:r>
            <a:endParaRPr lang="en-US" dirty="0">
              <a:solidFill>
                <a:srgbClr val="FF0000"/>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573" r="8345"/>
          <a:stretch/>
        </p:blipFill>
        <p:spPr>
          <a:xfrm>
            <a:off x="247357" y="1403372"/>
            <a:ext cx="7498080" cy="4458748"/>
          </a:xfrm>
          <a:prstGeom prst="rect">
            <a:avLst/>
          </a:prstGeom>
        </p:spPr>
      </p:pic>
      <p:sp>
        <p:nvSpPr>
          <p:cNvPr id="5" name="Rectangle 4"/>
          <p:cNvSpPr/>
          <p:nvPr/>
        </p:nvSpPr>
        <p:spPr>
          <a:xfrm>
            <a:off x="7583906" y="2136020"/>
            <a:ext cx="4431323" cy="3693319"/>
          </a:xfrm>
          <a:prstGeom prst="rect">
            <a:avLst/>
          </a:prstGeom>
        </p:spPr>
        <p:txBody>
          <a:bodyPr wrap="square">
            <a:spAutoFit/>
          </a:bodyPr>
          <a:lstStyle/>
          <a:p>
            <a:pPr marL="285750" indent="-285750">
              <a:buFont typeface="Arial" panose="020B0604020202020204" pitchFamily="34" charset="0"/>
              <a:buChar char="•"/>
            </a:pPr>
            <a:r>
              <a:rPr lang="en-US" dirty="0" smtClean="0"/>
              <a:t>The reason that validation accuracy is higher than train accuracy is because </a:t>
            </a:r>
            <a:r>
              <a:rPr lang="en-US" dirty="0"/>
              <a:t>dropout is used during training but not during evaluation. Dropout helps prevent </a:t>
            </a:r>
            <a:r>
              <a:rPr lang="en-US" dirty="0" err="1"/>
              <a:t>overfitting</a:t>
            </a:r>
            <a:r>
              <a:rPr lang="en-US" dirty="0"/>
              <a:t> by turning off some neurons randomly, </a:t>
            </a:r>
            <a:r>
              <a:rPr lang="en-US" dirty="0" smtClean="0"/>
              <a:t>which makes </a:t>
            </a:r>
            <a:r>
              <a:rPr lang="en-US" dirty="0"/>
              <a:t>training tougher. When evaluating, dropout is off, so the model performs better on validation data</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Dropout helps the model generalize well but makes training accuracy lower. Without dropout, training accuracy is similar to validation accuracy.</a:t>
            </a:r>
          </a:p>
        </p:txBody>
      </p:sp>
    </p:spTree>
    <p:extLst>
      <p:ext uri="{BB962C8B-B14F-4D97-AF65-F5344CB8AC3E}">
        <p14:creationId xmlns:p14="http://schemas.microsoft.com/office/powerpoint/2010/main" val="130259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861" y="136592"/>
            <a:ext cx="6480900" cy="3240450"/>
          </a:xfrm>
          <a:prstGeom prst="rect">
            <a:avLst/>
          </a:prstGeom>
        </p:spPr>
      </p:pic>
      <p:sp>
        <p:nvSpPr>
          <p:cNvPr id="6" name="TextBox 5"/>
          <p:cNvSpPr txBox="1"/>
          <p:nvPr/>
        </p:nvSpPr>
        <p:spPr>
          <a:xfrm>
            <a:off x="182880" y="492370"/>
            <a:ext cx="1913206" cy="307777"/>
          </a:xfrm>
          <a:prstGeom prst="rect">
            <a:avLst/>
          </a:prstGeom>
          <a:noFill/>
        </p:spPr>
        <p:txBody>
          <a:bodyPr wrap="square" rtlCol="0">
            <a:spAutoFit/>
          </a:bodyPr>
          <a:lstStyle/>
          <a:p>
            <a:r>
              <a:rPr lang="en-US" b="1" dirty="0" smtClean="0">
                <a:solidFill>
                  <a:srgbClr val="FF0000"/>
                </a:solidFill>
              </a:rPr>
              <a:t>Best model so far</a:t>
            </a:r>
            <a:endParaRPr lang="en-US" b="1" dirty="0">
              <a:solidFill>
                <a:srgbClr val="FF000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28397"/>
            <a:ext cx="5859206" cy="292960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7994" y="3928397"/>
            <a:ext cx="5971748" cy="2985874"/>
          </a:xfrm>
          <a:prstGeom prst="rect">
            <a:avLst/>
          </a:prstGeom>
        </p:spPr>
      </p:pic>
      <p:sp>
        <p:nvSpPr>
          <p:cNvPr id="9" name="TextBox 8"/>
          <p:cNvSpPr txBox="1"/>
          <p:nvPr/>
        </p:nvSpPr>
        <p:spPr>
          <a:xfrm>
            <a:off x="0" y="3536213"/>
            <a:ext cx="7469945" cy="307777"/>
          </a:xfrm>
          <a:prstGeom prst="rect">
            <a:avLst/>
          </a:prstGeom>
          <a:noFill/>
        </p:spPr>
        <p:txBody>
          <a:bodyPr wrap="square" rtlCol="0">
            <a:spAutoFit/>
          </a:bodyPr>
          <a:lstStyle/>
          <a:p>
            <a:r>
              <a:rPr lang="en-US" b="1" dirty="0" smtClean="0">
                <a:solidFill>
                  <a:schemeClr val="tx1"/>
                </a:solidFill>
              </a:rPr>
              <a:t>Again tested with both random condition and condition </a:t>
            </a:r>
            <a:r>
              <a:rPr lang="en-US" b="1" dirty="0">
                <a:solidFill>
                  <a:schemeClr val="tx1"/>
                </a:solidFill>
              </a:rPr>
              <a:t>where all values are set to one</a:t>
            </a:r>
          </a:p>
        </p:txBody>
      </p:sp>
      <p:sp>
        <p:nvSpPr>
          <p:cNvPr id="10" name="TextBox 9"/>
          <p:cNvSpPr txBox="1"/>
          <p:nvPr/>
        </p:nvSpPr>
        <p:spPr>
          <a:xfrm>
            <a:off x="3807464" y="6113108"/>
            <a:ext cx="2051742" cy="261610"/>
          </a:xfrm>
          <a:prstGeom prst="rect">
            <a:avLst/>
          </a:prstGeom>
          <a:noFill/>
        </p:spPr>
        <p:txBody>
          <a:bodyPr wrap="square" rtlCol="0">
            <a:spAutoFit/>
          </a:bodyPr>
          <a:lstStyle/>
          <a:p>
            <a:r>
              <a:rPr lang="en-US" sz="1100" b="1" dirty="0" smtClean="0">
                <a:solidFill>
                  <a:srgbClr val="FF0000"/>
                </a:solidFill>
              </a:rPr>
              <a:t>Condition: Random</a:t>
            </a:r>
            <a:endParaRPr lang="en-US" sz="1100" b="1" dirty="0">
              <a:solidFill>
                <a:srgbClr val="FF0000"/>
              </a:solidFill>
            </a:endParaRPr>
          </a:p>
        </p:txBody>
      </p:sp>
      <p:sp>
        <p:nvSpPr>
          <p:cNvPr id="11" name="TextBox 10"/>
          <p:cNvSpPr txBox="1"/>
          <p:nvPr/>
        </p:nvSpPr>
        <p:spPr>
          <a:xfrm>
            <a:off x="10262191" y="6081632"/>
            <a:ext cx="2051742" cy="261610"/>
          </a:xfrm>
          <a:prstGeom prst="rect">
            <a:avLst/>
          </a:prstGeom>
          <a:noFill/>
        </p:spPr>
        <p:txBody>
          <a:bodyPr wrap="square" rtlCol="0">
            <a:spAutoFit/>
          </a:bodyPr>
          <a:lstStyle/>
          <a:p>
            <a:r>
              <a:rPr lang="en-US" sz="1100" b="1" dirty="0" smtClean="0">
                <a:solidFill>
                  <a:srgbClr val="FF0000"/>
                </a:solidFill>
              </a:rPr>
              <a:t>Condition = 1</a:t>
            </a:r>
            <a:endParaRPr lang="en-US" sz="1100" b="1" dirty="0">
              <a:solidFill>
                <a:srgbClr val="FF0000"/>
              </a:solidFill>
            </a:endParaRPr>
          </a:p>
        </p:txBody>
      </p:sp>
    </p:spTree>
    <p:extLst>
      <p:ext uri="{BB962C8B-B14F-4D97-AF65-F5344CB8AC3E}">
        <p14:creationId xmlns:p14="http://schemas.microsoft.com/office/powerpoint/2010/main" val="950663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solidFill>
                  <a:srgbClr val="FF0000"/>
                </a:solidFill>
              </a:rPr>
              <a:t>Green Sequences</a:t>
            </a:r>
            <a:endParaRPr lang="en-US"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7267"/>
            <a:ext cx="4346476" cy="325985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82092"/>
            <a:ext cx="4094158" cy="179680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8986" y="1094555"/>
            <a:ext cx="4177605" cy="313320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5538" y="4582092"/>
            <a:ext cx="4143088" cy="1818283"/>
          </a:xfrm>
          <a:prstGeom prst="rect">
            <a:avLst/>
          </a:prstGeom>
        </p:spPr>
      </p:pic>
      <p:sp>
        <p:nvSpPr>
          <p:cNvPr id="10" name="Rectangle 9"/>
          <p:cNvSpPr/>
          <p:nvPr/>
        </p:nvSpPr>
        <p:spPr>
          <a:xfrm>
            <a:off x="8467613" y="1627381"/>
            <a:ext cx="3511826" cy="4524315"/>
          </a:xfrm>
          <a:prstGeom prst="rect">
            <a:avLst/>
          </a:prstGeom>
        </p:spPr>
        <p:txBody>
          <a:bodyPr wrap="square">
            <a:spAutoFit/>
          </a:bodyPr>
          <a:lstStyle/>
          <a:p>
            <a:pPr marL="285750" indent="-285750">
              <a:buFont typeface="Arial" panose="020B0604020202020204" pitchFamily="34" charset="0"/>
              <a:buChar char="•"/>
            </a:pPr>
            <a:r>
              <a:rPr lang="en-US" dirty="0" err="1">
                <a:solidFill>
                  <a:srgbClr val="1D1C1D"/>
                </a:solidFill>
                <a:latin typeface="Slack-Lato"/>
              </a:rPr>
              <a:t>heatmap</a:t>
            </a:r>
            <a:r>
              <a:rPr lang="en-US" dirty="0">
                <a:solidFill>
                  <a:srgbClr val="1D1C1D"/>
                </a:solidFill>
                <a:latin typeface="Slack-Lato"/>
              </a:rPr>
              <a:t> show normalized frequencies of bases across 10positions, each position is normalized by calculating the total count of all bases at that position. after that frequency of each base is divided by this total count</a:t>
            </a:r>
            <a:r>
              <a:rPr lang="en-US" dirty="0" smtClean="0">
                <a:solidFill>
                  <a:srgbClr val="1D1C1D"/>
                </a:solidFill>
                <a:latin typeface="Slack-Lato"/>
              </a:rPr>
              <a:t>.</a:t>
            </a:r>
          </a:p>
          <a:p>
            <a:pPr marL="285750" indent="-285750">
              <a:buFont typeface="Arial" panose="020B0604020202020204" pitchFamily="34" charset="0"/>
              <a:buChar char="•"/>
            </a:pPr>
            <a:endParaRPr lang="en-US" dirty="0">
              <a:solidFill>
                <a:srgbClr val="1D1C1D"/>
              </a:solidFill>
              <a:latin typeface="Slack-Lato"/>
            </a:endParaRPr>
          </a:p>
          <a:p>
            <a:pPr marL="285750" indent="-285750">
              <a:buFont typeface="Arial" panose="020B0604020202020204" pitchFamily="34" charset="0"/>
              <a:buChar char="•"/>
            </a:pPr>
            <a:r>
              <a:rPr lang="en-US" dirty="0"/>
              <a:t>I only considered peak 1; I didn’t want to make it complicated for now. But in the future, we can decide how to group sequences, e.g., by considering the brightest peak.</a:t>
            </a:r>
          </a:p>
          <a:p>
            <a:endParaRPr lang="en-US" dirty="0"/>
          </a:p>
        </p:txBody>
      </p:sp>
    </p:spTree>
    <p:extLst>
      <p:ext uri="{BB962C8B-B14F-4D97-AF65-F5344CB8AC3E}">
        <p14:creationId xmlns:p14="http://schemas.microsoft.com/office/powerpoint/2010/main" val="1577645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158"/>
            <a:ext cx="10515600" cy="1325563"/>
          </a:xfrm>
        </p:spPr>
        <p:txBody>
          <a:bodyPr/>
          <a:lstStyle/>
          <a:p>
            <a:r>
              <a:rPr lang="en-US" b="1" dirty="0" smtClean="0">
                <a:solidFill>
                  <a:srgbClr val="FF0000"/>
                </a:solidFill>
              </a:rPr>
              <a:t>Red Sequences</a:t>
            </a:r>
            <a:endParaRPr lang="en-US"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66" y="1140033"/>
            <a:ext cx="4569821" cy="34273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166" y="4625010"/>
            <a:ext cx="4816247" cy="211371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4540" y="1008953"/>
            <a:ext cx="4549766" cy="34123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5834" y="4625010"/>
            <a:ext cx="4782178" cy="2098762"/>
          </a:xfrm>
          <a:prstGeom prst="rect">
            <a:avLst/>
          </a:prstGeom>
        </p:spPr>
      </p:pic>
    </p:spTree>
    <p:extLst>
      <p:ext uri="{BB962C8B-B14F-4D97-AF65-F5344CB8AC3E}">
        <p14:creationId xmlns:p14="http://schemas.microsoft.com/office/powerpoint/2010/main" val="2796993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err="1" smtClean="0">
                <a:solidFill>
                  <a:srgbClr val="FF0000"/>
                </a:solidFill>
              </a:rPr>
              <a:t>FarRed</a:t>
            </a:r>
            <a:endParaRPr lang="en-US"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94" y="861391"/>
            <a:ext cx="4653285" cy="34899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57" y="4567923"/>
            <a:ext cx="4626322" cy="20303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4886" y="890295"/>
            <a:ext cx="4576208" cy="343215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7511" y="4567923"/>
            <a:ext cx="4990958" cy="2190389"/>
          </a:xfrm>
          <a:prstGeom prst="rect">
            <a:avLst/>
          </a:prstGeom>
        </p:spPr>
      </p:pic>
    </p:spTree>
    <p:extLst>
      <p:ext uri="{BB962C8B-B14F-4D97-AF65-F5344CB8AC3E}">
        <p14:creationId xmlns:p14="http://schemas.microsoft.com/office/powerpoint/2010/main" val="691997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dirty="0" smtClean="0">
                <a:solidFill>
                  <a:srgbClr val="FF0000"/>
                </a:solidFill>
              </a:rPr>
              <a:t>NIR Sequences</a:t>
            </a:r>
            <a:endParaRPr lang="en-US"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8970" y="702803"/>
            <a:ext cx="4681156" cy="35108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5502" y="4520570"/>
            <a:ext cx="5048092" cy="221546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717" y="875603"/>
            <a:ext cx="4450755" cy="333806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386469"/>
            <a:ext cx="5164476" cy="2266541"/>
          </a:xfrm>
          <a:prstGeom prst="rect">
            <a:avLst/>
          </a:prstGeom>
        </p:spPr>
      </p:pic>
    </p:spTree>
    <p:extLst>
      <p:ext uri="{BB962C8B-B14F-4D97-AF65-F5344CB8AC3E}">
        <p14:creationId xmlns:p14="http://schemas.microsoft.com/office/powerpoint/2010/main" val="617419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510</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 Math</vt:lpstr>
      <vt:lpstr>Slack-Lato</vt:lpstr>
      <vt:lpstr>Office Theme</vt:lpstr>
      <vt:lpstr>PowerPoint Presentation</vt:lpstr>
      <vt:lpstr>CVAE Architecture</vt:lpstr>
      <vt:lpstr>Tested the effect of different condition values on the performance of CVAE</vt:lpstr>
      <vt:lpstr>Best model so far</vt:lpstr>
      <vt:lpstr>PowerPoint Presentation</vt:lpstr>
      <vt:lpstr>Green Sequences</vt:lpstr>
      <vt:lpstr>Red Sequences</vt:lpstr>
      <vt:lpstr>FarRed</vt:lpstr>
      <vt:lpstr>NIR Sequences</vt:lpstr>
      <vt:lpstr>CVAE &amp; Mutual information</vt:lpstr>
      <vt:lpstr>Auxiliary Network</vt:lpstr>
      <vt:lpstr>Preliminary result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19</cp:revision>
  <dcterms:created xsi:type="dcterms:W3CDTF">2024-07-21T14:15:24Z</dcterms:created>
  <dcterms:modified xsi:type="dcterms:W3CDTF">2024-07-25T00:47:13Z</dcterms:modified>
</cp:coreProperties>
</file>