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4" r:id="rId37"/>
    <p:sldId id="295" r:id="rId38"/>
    <p:sldId id="296" r:id="rId39"/>
    <p:sldId id="297" r:id="rId40"/>
    <p:sldId id="292" r:id="rId41"/>
    <p:sldId id="293" r:id="rId42"/>
  </p:sldIdLst>
  <p:sldSz cx="12192000" cy="6858000"/>
  <p:notesSz cx="6858000" cy="9144000"/>
  <p:embeddedFontLst>
    <p:embeddedFont>
      <p:font typeface="Roboto"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Cambria Math" panose="02040503050406030204" pitchFamily="18"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gqc5SpI14FSepuilGsu99Te6qk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'Full Spectra'!$CFN$1</c:f>
              <c:strCache>
                <c:ptCount val="1"/>
                <c:pt idx="0">
                  <c:v>AAAAACCCCA</c:v>
                </c:pt>
              </c:strCache>
            </c:strRef>
          </c:tx>
          <c:spPr>
            <a:ln w="28575" cap="rnd">
              <a:solidFill>
                <a:schemeClr val="accent1"/>
              </a:solidFill>
              <a:round/>
            </a:ln>
            <a:effectLst/>
          </c:spPr>
          <c:marker>
            <c:symbol val="none"/>
          </c:marker>
          <c:val>
            <c:numRef>
              <c:f>'Full Spectra'!$CFN$2:$CFN$227</c:f>
              <c:numCache>
                <c:formatCode>General</c:formatCode>
                <c:ptCount val="226"/>
                <c:pt idx="0">
                  <c:v>1059</c:v>
                </c:pt>
                <c:pt idx="1">
                  <c:v>1047</c:v>
                </c:pt>
                <c:pt idx="2">
                  <c:v>1033</c:v>
                </c:pt>
                <c:pt idx="3">
                  <c:v>1028</c:v>
                </c:pt>
                <c:pt idx="4">
                  <c:v>1026</c:v>
                </c:pt>
                <c:pt idx="5">
                  <c:v>1029</c:v>
                </c:pt>
                <c:pt idx="6">
                  <c:v>1022</c:v>
                </c:pt>
                <c:pt idx="7">
                  <c:v>1030</c:v>
                </c:pt>
                <c:pt idx="8">
                  <c:v>1044</c:v>
                </c:pt>
                <c:pt idx="9">
                  <c:v>1090</c:v>
                </c:pt>
                <c:pt idx="10">
                  <c:v>1145</c:v>
                </c:pt>
                <c:pt idx="11">
                  <c:v>1184</c:v>
                </c:pt>
                <c:pt idx="12">
                  <c:v>1198</c:v>
                </c:pt>
                <c:pt idx="13">
                  <c:v>1253</c:v>
                </c:pt>
                <c:pt idx="14">
                  <c:v>1321</c:v>
                </c:pt>
                <c:pt idx="15">
                  <c:v>1356</c:v>
                </c:pt>
                <c:pt idx="16">
                  <c:v>1392</c:v>
                </c:pt>
                <c:pt idx="17">
                  <c:v>1506</c:v>
                </c:pt>
                <c:pt idx="18">
                  <c:v>1552</c:v>
                </c:pt>
                <c:pt idx="19">
                  <c:v>1641</c:v>
                </c:pt>
                <c:pt idx="20">
                  <c:v>1702</c:v>
                </c:pt>
                <c:pt idx="21">
                  <c:v>1792</c:v>
                </c:pt>
                <c:pt idx="22">
                  <c:v>1896</c:v>
                </c:pt>
                <c:pt idx="23">
                  <c:v>2033</c:v>
                </c:pt>
                <c:pt idx="24">
                  <c:v>2108</c:v>
                </c:pt>
                <c:pt idx="25">
                  <c:v>2191</c:v>
                </c:pt>
                <c:pt idx="26">
                  <c:v>2345</c:v>
                </c:pt>
                <c:pt idx="27">
                  <c:v>2463</c:v>
                </c:pt>
                <c:pt idx="28">
                  <c:v>2568</c:v>
                </c:pt>
                <c:pt idx="29">
                  <c:v>2748</c:v>
                </c:pt>
                <c:pt idx="30">
                  <c:v>2865</c:v>
                </c:pt>
                <c:pt idx="31">
                  <c:v>3058</c:v>
                </c:pt>
                <c:pt idx="32">
                  <c:v>3149</c:v>
                </c:pt>
                <c:pt idx="33">
                  <c:v>3316</c:v>
                </c:pt>
                <c:pt idx="34">
                  <c:v>3451</c:v>
                </c:pt>
                <c:pt idx="35">
                  <c:v>3607</c:v>
                </c:pt>
                <c:pt idx="36">
                  <c:v>3777</c:v>
                </c:pt>
                <c:pt idx="37">
                  <c:v>3922</c:v>
                </c:pt>
                <c:pt idx="38">
                  <c:v>4030</c:v>
                </c:pt>
                <c:pt idx="39">
                  <c:v>4235</c:v>
                </c:pt>
                <c:pt idx="40">
                  <c:v>4326</c:v>
                </c:pt>
                <c:pt idx="41">
                  <c:v>4461</c:v>
                </c:pt>
                <c:pt idx="42">
                  <c:v>4635</c:v>
                </c:pt>
                <c:pt idx="43">
                  <c:v>4777</c:v>
                </c:pt>
                <c:pt idx="44">
                  <c:v>4896</c:v>
                </c:pt>
                <c:pt idx="45">
                  <c:v>5047</c:v>
                </c:pt>
                <c:pt idx="46">
                  <c:v>5237</c:v>
                </c:pt>
                <c:pt idx="47">
                  <c:v>5355</c:v>
                </c:pt>
                <c:pt idx="48">
                  <c:v>5515</c:v>
                </c:pt>
                <c:pt idx="49">
                  <c:v>5621</c:v>
                </c:pt>
                <c:pt idx="50">
                  <c:v>5776</c:v>
                </c:pt>
                <c:pt idx="51">
                  <c:v>5910</c:v>
                </c:pt>
                <c:pt idx="52">
                  <c:v>6042</c:v>
                </c:pt>
                <c:pt idx="53">
                  <c:v>6152</c:v>
                </c:pt>
                <c:pt idx="54">
                  <c:v>6237</c:v>
                </c:pt>
                <c:pt idx="55">
                  <c:v>6302</c:v>
                </c:pt>
                <c:pt idx="56">
                  <c:v>6431</c:v>
                </c:pt>
                <c:pt idx="57">
                  <c:v>6463</c:v>
                </c:pt>
                <c:pt idx="58">
                  <c:v>6613</c:v>
                </c:pt>
                <c:pt idx="59">
                  <c:v>6654</c:v>
                </c:pt>
                <c:pt idx="60">
                  <c:v>6633</c:v>
                </c:pt>
                <c:pt idx="61">
                  <c:v>6694</c:v>
                </c:pt>
                <c:pt idx="62">
                  <c:v>6612</c:v>
                </c:pt>
                <c:pt idx="63">
                  <c:v>6653</c:v>
                </c:pt>
                <c:pt idx="64">
                  <c:v>6653</c:v>
                </c:pt>
                <c:pt idx="65">
                  <c:v>6643</c:v>
                </c:pt>
                <c:pt idx="66">
                  <c:v>6732</c:v>
                </c:pt>
                <c:pt idx="67">
                  <c:v>6673</c:v>
                </c:pt>
                <c:pt idx="68">
                  <c:v>6633</c:v>
                </c:pt>
                <c:pt idx="69">
                  <c:v>6740</c:v>
                </c:pt>
                <c:pt idx="70">
                  <c:v>6682</c:v>
                </c:pt>
                <c:pt idx="71">
                  <c:v>6725</c:v>
                </c:pt>
                <c:pt idx="72">
                  <c:v>6733</c:v>
                </c:pt>
                <c:pt idx="73">
                  <c:v>6717</c:v>
                </c:pt>
                <c:pt idx="74">
                  <c:v>6649</c:v>
                </c:pt>
                <c:pt idx="75">
                  <c:v>6726</c:v>
                </c:pt>
                <c:pt idx="76">
                  <c:v>6744</c:v>
                </c:pt>
                <c:pt idx="77">
                  <c:v>6755</c:v>
                </c:pt>
                <c:pt idx="78">
                  <c:v>6758</c:v>
                </c:pt>
                <c:pt idx="79">
                  <c:v>6829</c:v>
                </c:pt>
                <c:pt idx="80">
                  <c:v>6818</c:v>
                </c:pt>
                <c:pt idx="81">
                  <c:v>7047</c:v>
                </c:pt>
                <c:pt idx="82">
                  <c:v>7065</c:v>
                </c:pt>
                <c:pt idx="83">
                  <c:v>7141</c:v>
                </c:pt>
                <c:pt idx="84">
                  <c:v>7165</c:v>
                </c:pt>
                <c:pt idx="85">
                  <c:v>7415</c:v>
                </c:pt>
                <c:pt idx="86">
                  <c:v>7567</c:v>
                </c:pt>
                <c:pt idx="87">
                  <c:v>7677</c:v>
                </c:pt>
                <c:pt idx="88">
                  <c:v>7908</c:v>
                </c:pt>
                <c:pt idx="89">
                  <c:v>8266</c:v>
                </c:pt>
                <c:pt idx="90">
                  <c:v>8480</c:v>
                </c:pt>
                <c:pt idx="91">
                  <c:v>8718</c:v>
                </c:pt>
                <c:pt idx="92">
                  <c:v>8952</c:v>
                </c:pt>
                <c:pt idx="93">
                  <c:v>9282</c:v>
                </c:pt>
                <c:pt idx="94">
                  <c:v>9594</c:v>
                </c:pt>
                <c:pt idx="95">
                  <c:v>9893</c:v>
                </c:pt>
                <c:pt idx="96">
                  <c:v>10311</c:v>
                </c:pt>
                <c:pt idx="97">
                  <c:v>10520</c:v>
                </c:pt>
                <c:pt idx="98">
                  <c:v>10796</c:v>
                </c:pt>
                <c:pt idx="99">
                  <c:v>11249</c:v>
                </c:pt>
                <c:pt idx="100">
                  <c:v>11524</c:v>
                </c:pt>
                <c:pt idx="101">
                  <c:v>11870</c:v>
                </c:pt>
                <c:pt idx="102">
                  <c:v>12220</c:v>
                </c:pt>
                <c:pt idx="103">
                  <c:v>12618</c:v>
                </c:pt>
                <c:pt idx="104">
                  <c:v>12967</c:v>
                </c:pt>
                <c:pt idx="105">
                  <c:v>13230</c:v>
                </c:pt>
                <c:pt idx="106">
                  <c:v>13645</c:v>
                </c:pt>
                <c:pt idx="107">
                  <c:v>13976</c:v>
                </c:pt>
                <c:pt idx="108">
                  <c:v>14208</c:v>
                </c:pt>
                <c:pt idx="109">
                  <c:v>14568</c:v>
                </c:pt>
                <c:pt idx="110">
                  <c:v>14639</c:v>
                </c:pt>
                <c:pt idx="111">
                  <c:v>14963</c:v>
                </c:pt>
                <c:pt idx="112">
                  <c:v>15088</c:v>
                </c:pt>
                <c:pt idx="113">
                  <c:v>15277</c:v>
                </c:pt>
                <c:pt idx="114">
                  <c:v>15507</c:v>
                </c:pt>
                <c:pt idx="115">
                  <c:v>15488</c:v>
                </c:pt>
                <c:pt idx="116">
                  <c:v>15313</c:v>
                </c:pt>
                <c:pt idx="117">
                  <c:v>15439</c:v>
                </c:pt>
                <c:pt idx="118">
                  <c:v>15336</c:v>
                </c:pt>
                <c:pt idx="119">
                  <c:v>15333</c:v>
                </c:pt>
                <c:pt idx="120">
                  <c:v>15367</c:v>
                </c:pt>
                <c:pt idx="121">
                  <c:v>15569</c:v>
                </c:pt>
                <c:pt idx="122">
                  <c:v>15567</c:v>
                </c:pt>
                <c:pt idx="123">
                  <c:v>15548</c:v>
                </c:pt>
                <c:pt idx="124">
                  <c:v>15408</c:v>
                </c:pt>
                <c:pt idx="125">
                  <c:v>15390</c:v>
                </c:pt>
                <c:pt idx="126">
                  <c:v>15400</c:v>
                </c:pt>
                <c:pt idx="127">
                  <c:v>15067</c:v>
                </c:pt>
                <c:pt idx="128">
                  <c:v>14721</c:v>
                </c:pt>
                <c:pt idx="129">
                  <c:v>14582</c:v>
                </c:pt>
                <c:pt idx="130">
                  <c:v>14439</c:v>
                </c:pt>
                <c:pt idx="131">
                  <c:v>14255</c:v>
                </c:pt>
                <c:pt idx="132">
                  <c:v>13832</c:v>
                </c:pt>
                <c:pt idx="133">
                  <c:v>13553</c:v>
                </c:pt>
                <c:pt idx="134">
                  <c:v>13468</c:v>
                </c:pt>
                <c:pt idx="135">
                  <c:v>13045</c:v>
                </c:pt>
                <c:pt idx="136">
                  <c:v>12877</c:v>
                </c:pt>
                <c:pt idx="137">
                  <c:v>12402</c:v>
                </c:pt>
                <c:pt idx="138">
                  <c:v>12143</c:v>
                </c:pt>
                <c:pt idx="139">
                  <c:v>11748</c:v>
                </c:pt>
                <c:pt idx="140">
                  <c:v>11379</c:v>
                </c:pt>
                <c:pt idx="141">
                  <c:v>11024</c:v>
                </c:pt>
                <c:pt idx="142">
                  <c:v>10845</c:v>
                </c:pt>
                <c:pt idx="143">
                  <c:v>10543</c:v>
                </c:pt>
                <c:pt idx="144">
                  <c:v>9960</c:v>
                </c:pt>
                <c:pt idx="145">
                  <c:v>9674</c:v>
                </c:pt>
                <c:pt idx="146">
                  <c:v>9490</c:v>
                </c:pt>
                <c:pt idx="147">
                  <c:v>9094</c:v>
                </c:pt>
                <c:pt idx="148">
                  <c:v>8687</c:v>
                </c:pt>
                <c:pt idx="149">
                  <c:v>8293</c:v>
                </c:pt>
                <c:pt idx="150">
                  <c:v>8122</c:v>
                </c:pt>
                <c:pt idx="151">
                  <c:v>7794</c:v>
                </c:pt>
                <c:pt idx="152">
                  <c:v>7403</c:v>
                </c:pt>
                <c:pt idx="153">
                  <c:v>7043</c:v>
                </c:pt>
                <c:pt idx="154">
                  <c:v>6688</c:v>
                </c:pt>
                <c:pt idx="155">
                  <c:v>6449</c:v>
                </c:pt>
                <c:pt idx="156">
                  <c:v>6227</c:v>
                </c:pt>
                <c:pt idx="157">
                  <c:v>5869</c:v>
                </c:pt>
                <c:pt idx="158">
                  <c:v>5703</c:v>
                </c:pt>
                <c:pt idx="159">
                  <c:v>5400</c:v>
                </c:pt>
                <c:pt idx="160">
                  <c:v>5076</c:v>
                </c:pt>
                <c:pt idx="161">
                  <c:v>4794</c:v>
                </c:pt>
                <c:pt idx="162">
                  <c:v>4492</c:v>
                </c:pt>
                <c:pt idx="163">
                  <c:v>4278</c:v>
                </c:pt>
                <c:pt idx="164">
                  <c:v>3991</c:v>
                </c:pt>
                <c:pt idx="165">
                  <c:v>3677</c:v>
                </c:pt>
                <c:pt idx="166">
                  <c:v>3529</c:v>
                </c:pt>
                <c:pt idx="167">
                  <c:v>3342</c:v>
                </c:pt>
                <c:pt idx="168">
                  <c:v>3205</c:v>
                </c:pt>
                <c:pt idx="169">
                  <c:v>2986</c:v>
                </c:pt>
                <c:pt idx="170">
                  <c:v>2773</c:v>
                </c:pt>
                <c:pt idx="171">
                  <c:v>2736</c:v>
                </c:pt>
                <c:pt idx="172">
                  <c:v>2525</c:v>
                </c:pt>
                <c:pt idx="173">
                  <c:v>2359</c:v>
                </c:pt>
                <c:pt idx="174">
                  <c:v>2288</c:v>
                </c:pt>
                <c:pt idx="175">
                  <c:v>2169</c:v>
                </c:pt>
                <c:pt idx="176">
                  <c:v>2045</c:v>
                </c:pt>
                <c:pt idx="177">
                  <c:v>1897</c:v>
                </c:pt>
                <c:pt idx="178">
                  <c:v>1792</c:v>
                </c:pt>
                <c:pt idx="179">
                  <c:v>1723</c:v>
                </c:pt>
                <c:pt idx="180">
                  <c:v>1594</c:v>
                </c:pt>
                <c:pt idx="181">
                  <c:v>1528</c:v>
                </c:pt>
                <c:pt idx="182">
                  <c:v>1479</c:v>
                </c:pt>
                <c:pt idx="183">
                  <c:v>1375</c:v>
                </c:pt>
                <c:pt idx="184">
                  <c:v>1318</c:v>
                </c:pt>
                <c:pt idx="185">
                  <c:v>1282</c:v>
                </c:pt>
                <c:pt idx="186">
                  <c:v>1145</c:v>
                </c:pt>
                <c:pt idx="187">
                  <c:v>1134</c:v>
                </c:pt>
                <c:pt idx="188">
                  <c:v>1117</c:v>
                </c:pt>
                <c:pt idx="189">
                  <c:v>1058</c:v>
                </c:pt>
                <c:pt idx="190">
                  <c:v>992</c:v>
                </c:pt>
                <c:pt idx="191">
                  <c:v>996</c:v>
                </c:pt>
                <c:pt idx="192">
                  <c:v>928</c:v>
                </c:pt>
                <c:pt idx="193">
                  <c:v>861</c:v>
                </c:pt>
                <c:pt idx="194">
                  <c:v>860</c:v>
                </c:pt>
                <c:pt idx="195">
                  <c:v>838</c:v>
                </c:pt>
                <c:pt idx="196">
                  <c:v>814</c:v>
                </c:pt>
                <c:pt idx="197">
                  <c:v>804</c:v>
                </c:pt>
                <c:pt idx="198">
                  <c:v>741</c:v>
                </c:pt>
                <c:pt idx="199">
                  <c:v>703</c:v>
                </c:pt>
                <c:pt idx="200">
                  <c:v>703</c:v>
                </c:pt>
                <c:pt idx="201">
                  <c:v>689</c:v>
                </c:pt>
                <c:pt idx="202">
                  <c:v>667</c:v>
                </c:pt>
                <c:pt idx="203">
                  <c:v>668</c:v>
                </c:pt>
                <c:pt idx="204">
                  <c:v>643</c:v>
                </c:pt>
                <c:pt idx="205">
                  <c:v>629</c:v>
                </c:pt>
                <c:pt idx="206">
                  <c:v>641</c:v>
                </c:pt>
                <c:pt idx="207">
                  <c:v>593</c:v>
                </c:pt>
                <c:pt idx="208">
                  <c:v>580</c:v>
                </c:pt>
                <c:pt idx="209">
                  <c:v>596</c:v>
                </c:pt>
                <c:pt idx="210">
                  <c:v>580</c:v>
                </c:pt>
                <c:pt idx="211">
                  <c:v>578</c:v>
                </c:pt>
                <c:pt idx="212">
                  <c:v>586</c:v>
                </c:pt>
                <c:pt idx="213">
                  <c:v>594</c:v>
                </c:pt>
                <c:pt idx="214">
                  <c:v>543</c:v>
                </c:pt>
                <c:pt idx="215">
                  <c:v>533</c:v>
                </c:pt>
                <c:pt idx="216">
                  <c:v>588</c:v>
                </c:pt>
                <c:pt idx="217">
                  <c:v>560</c:v>
                </c:pt>
                <c:pt idx="218">
                  <c:v>543</c:v>
                </c:pt>
                <c:pt idx="219">
                  <c:v>533</c:v>
                </c:pt>
                <c:pt idx="220">
                  <c:v>552</c:v>
                </c:pt>
                <c:pt idx="221">
                  <c:v>545</c:v>
                </c:pt>
                <c:pt idx="222">
                  <c:v>572</c:v>
                </c:pt>
                <c:pt idx="223">
                  <c:v>556</c:v>
                </c:pt>
                <c:pt idx="224">
                  <c:v>574</c:v>
                </c:pt>
                <c:pt idx="225">
                  <c:v>562</c:v>
                </c:pt>
              </c:numCache>
            </c:numRef>
          </c:val>
          <c:smooth val="0"/>
        </c:ser>
        <c:dLbls>
          <c:showLegendKey val="0"/>
          <c:showVal val="0"/>
          <c:showCatName val="0"/>
          <c:showSerName val="0"/>
          <c:showPercent val="0"/>
          <c:showBubbleSize val="0"/>
        </c:dLbls>
        <c:smooth val="0"/>
        <c:axId val="219133752"/>
        <c:axId val="206903800"/>
      </c:lineChart>
      <c:catAx>
        <c:axId val="219133752"/>
        <c:scaling>
          <c:orientation val="minMax"/>
        </c:scaling>
        <c:delete val="1"/>
        <c:axPos val="b"/>
        <c:numFmt formatCode="General" sourceLinked="1"/>
        <c:majorTickMark val="none"/>
        <c:minorTickMark val="none"/>
        <c:tickLblPos val="nextTo"/>
        <c:crossAx val="206903800"/>
        <c:crosses val="autoZero"/>
        <c:auto val="1"/>
        <c:lblAlgn val="ctr"/>
        <c:lblOffset val="100"/>
        <c:noMultiLvlLbl val="0"/>
      </c:catAx>
      <c:valAx>
        <c:axId val="2069038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9133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0"/>
          <c:order val="0"/>
          <c:tx>
            <c:strRef>
              <c:f>'Full Spectra'!$CFK$1</c:f>
              <c:strCache>
                <c:ptCount val="1"/>
                <c:pt idx="0">
                  <c:v>ACCACCACGT</c:v>
                </c:pt>
              </c:strCache>
            </c:strRef>
          </c:tx>
          <c:spPr>
            <a:ln w="28575" cap="rnd">
              <a:solidFill>
                <a:schemeClr val="accent2"/>
              </a:solidFill>
              <a:round/>
            </a:ln>
            <a:effectLst/>
          </c:spPr>
          <c:marker>
            <c:symbol val="none"/>
          </c:marker>
          <c:val>
            <c:numRef>
              <c:f>'Full Spectra'!$CFK$2:$CFK$227</c:f>
              <c:numCache>
                <c:formatCode>General</c:formatCode>
                <c:ptCount val="226"/>
                <c:pt idx="0">
                  <c:v>521</c:v>
                </c:pt>
                <c:pt idx="1">
                  <c:v>488</c:v>
                </c:pt>
                <c:pt idx="2">
                  <c:v>465</c:v>
                </c:pt>
                <c:pt idx="3">
                  <c:v>445</c:v>
                </c:pt>
                <c:pt idx="4">
                  <c:v>456</c:v>
                </c:pt>
                <c:pt idx="5">
                  <c:v>435</c:v>
                </c:pt>
                <c:pt idx="6">
                  <c:v>429</c:v>
                </c:pt>
                <c:pt idx="7">
                  <c:v>433</c:v>
                </c:pt>
                <c:pt idx="8">
                  <c:v>422</c:v>
                </c:pt>
                <c:pt idx="9">
                  <c:v>422</c:v>
                </c:pt>
                <c:pt idx="10">
                  <c:v>440</c:v>
                </c:pt>
                <c:pt idx="11">
                  <c:v>450</c:v>
                </c:pt>
                <c:pt idx="12">
                  <c:v>450</c:v>
                </c:pt>
                <c:pt idx="13">
                  <c:v>450</c:v>
                </c:pt>
                <c:pt idx="14">
                  <c:v>447</c:v>
                </c:pt>
                <c:pt idx="15">
                  <c:v>465</c:v>
                </c:pt>
                <c:pt idx="16">
                  <c:v>476</c:v>
                </c:pt>
                <c:pt idx="17">
                  <c:v>469</c:v>
                </c:pt>
                <c:pt idx="18">
                  <c:v>499</c:v>
                </c:pt>
                <c:pt idx="19">
                  <c:v>486</c:v>
                </c:pt>
                <c:pt idx="20">
                  <c:v>526</c:v>
                </c:pt>
                <c:pt idx="21">
                  <c:v>521</c:v>
                </c:pt>
                <c:pt idx="22">
                  <c:v>518</c:v>
                </c:pt>
                <c:pt idx="23">
                  <c:v>534</c:v>
                </c:pt>
                <c:pt idx="24">
                  <c:v>534</c:v>
                </c:pt>
                <c:pt idx="25">
                  <c:v>566</c:v>
                </c:pt>
                <c:pt idx="26">
                  <c:v>594</c:v>
                </c:pt>
                <c:pt idx="27">
                  <c:v>601</c:v>
                </c:pt>
                <c:pt idx="28">
                  <c:v>606</c:v>
                </c:pt>
                <c:pt idx="29">
                  <c:v>648</c:v>
                </c:pt>
                <c:pt idx="30">
                  <c:v>667</c:v>
                </c:pt>
                <c:pt idx="31">
                  <c:v>673</c:v>
                </c:pt>
                <c:pt idx="32">
                  <c:v>700</c:v>
                </c:pt>
                <c:pt idx="33">
                  <c:v>715</c:v>
                </c:pt>
                <c:pt idx="34">
                  <c:v>711</c:v>
                </c:pt>
                <c:pt idx="35">
                  <c:v>762</c:v>
                </c:pt>
                <c:pt idx="36">
                  <c:v>765</c:v>
                </c:pt>
                <c:pt idx="37">
                  <c:v>785</c:v>
                </c:pt>
                <c:pt idx="38">
                  <c:v>812</c:v>
                </c:pt>
                <c:pt idx="39">
                  <c:v>832</c:v>
                </c:pt>
                <c:pt idx="40">
                  <c:v>858</c:v>
                </c:pt>
                <c:pt idx="41">
                  <c:v>867</c:v>
                </c:pt>
                <c:pt idx="42">
                  <c:v>917</c:v>
                </c:pt>
                <c:pt idx="43">
                  <c:v>955</c:v>
                </c:pt>
                <c:pt idx="44">
                  <c:v>975</c:v>
                </c:pt>
                <c:pt idx="45">
                  <c:v>1001</c:v>
                </c:pt>
                <c:pt idx="46">
                  <c:v>1019</c:v>
                </c:pt>
                <c:pt idx="47">
                  <c:v>1052</c:v>
                </c:pt>
                <c:pt idx="48">
                  <c:v>1102</c:v>
                </c:pt>
                <c:pt idx="49">
                  <c:v>1127</c:v>
                </c:pt>
                <c:pt idx="50">
                  <c:v>1192</c:v>
                </c:pt>
                <c:pt idx="51">
                  <c:v>1230</c:v>
                </c:pt>
                <c:pt idx="52">
                  <c:v>1282</c:v>
                </c:pt>
                <c:pt idx="53">
                  <c:v>1349</c:v>
                </c:pt>
                <c:pt idx="54">
                  <c:v>1407</c:v>
                </c:pt>
                <c:pt idx="55">
                  <c:v>1467</c:v>
                </c:pt>
                <c:pt idx="56">
                  <c:v>1498</c:v>
                </c:pt>
                <c:pt idx="57">
                  <c:v>1592</c:v>
                </c:pt>
                <c:pt idx="58">
                  <c:v>1667</c:v>
                </c:pt>
                <c:pt idx="59">
                  <c:v>1735</c:v>
                </c:pt>
                <c:pt idx="60">
                  <c:v>1769</c:v>
                </c:pt>
                <c:pt idx="61">
                  <c:v>1874</c:v>
                </c:pt>
                <c:pt idx="62">
                  <c:v>1940</c:v>
                </c:pt>
                <c:pt idx="63">
                  <c:v>2022</c:v>
                </c:pt>
                <c:pt idx="64">
                  <c:v>2092</c:v>
                </c:pt>
                <c:pt idx="65">
                  <c:v>2139</c:v>
                </c:pt>
                <c:pt idx="66">
                  <c:v>2209</c:v>
                </c:pt>
                <c:pt idx="67">
                  <c:v>2272</c:v>
                </c:pt>
                <c:pt idx="68">
                  <c:v>2340</c:v>
                </c:pt>
                <c:pt idx="69">
                  <c:v>2386</c:v>
                </c:pt>
                <c:pt idx="70">
                  <c:v>2463</c:v>
                </c:pt>
                <c:pt idx="71">
                  <c:v>2506</c:v>
                </c:pt>
                <c:pt idx="72">
                  <c:v>2577</c:v>
                </c:pt>
                <c:pt idx="73">
                  <c:v>2578</c:v>
                </c:pt>
                <c:pt idx="74">
                  <c:v>2623</c:v>
                </c:pt>
                <c:pt idx="75">
                  <c:v>2658</c:v>
                </c:pt>
                <c:pt idx="76">
                  <c:v>2686</c:v>
                </c:pt>
                <c:pt idx="77">
                  <c:v>2756</c:v>
                </c:pt>
                <c:pt idx="78">
                  <c:v>2703</c:v>
                </c:pt>
                <c:pt idx="79">
                  <c:v>2714</c:v>
                </c:pt>
                <c:pt idx="80">
                  <c:v>2667</c:v>
                </c:pt>
                <c:pt idx="81">
                  <c:v>2711</c:v>
                </c:pt>
                <c:pt idx="82">
                  <c:v>2692</c:v>
                </c:pt>
                <c:pt idx="83">
                  <c:v>2660</c:v>
                </c:pt>
                <c:pt idx="84">
                  <c:v>2631</c:v>
                </c:pt>
                <c:pt idx="85">
                  <c:v>2561</c:v>
                </c:pt>
                <c:pt idx="86">
                  <c:v>2522</c:v>
                </c:pt>
                <c:pt idx="87">
                  <c:v>2513</c:v>
                </c:pt>
                <c:pt idx="88">
                  <c:v>2476</c:v>
                </c:pt>
                <c:pt idx="89">
                  <c:v>2364</c:v>
                </c:pt>
                <c:pt idx="90">
                  <c:v>2338</c:v>
                </c:pt>
                <c:pt idx="91">
                  <c:v>2276</c:v>
                </c:pt>
                <c:pt idx="92">
                  <c:v>2203</c:v>
                </c:pt>
                <c:pt idx="93">
                  <c:v>2173</c:v>
                </c:pt>
                <c:pt idx="94">
                  <c:v>2113</c:v>
                </c:pt>
                <c:pt idx="95">
                  <c:v>2045</c:v>
                </c:pt>
                <c:pt idx="96">
                  <c:v>1975</c:v>
                </c:pt>
                <c:pt idx="97">
                  <c:v>1895</c:v>
                </c:pt>
                <c:pt idx="98">
                  <c:v>1776</c:v>
                </c:pt>
                <c:pt idx="99">
                  <c:v>1755</c:v>
                </c:pt>
                <c:pt idx="100">
                  <c:v>1678</c:v>
                </c:pt>
                <c:pt idx="101">
                  <c:v>1591</c:v>
                </c:pt>
                <c:pt idx="102">
                  <c:v>1542</c:v>
                </c:pt>
                <c:pt idx="103">
                  <c:v>1525</c:v>
                </c:pt>
                <c:pt idx="104">
                  <c:v>1459</c:v>
                </c:pt>
                <c:pt idx="105">
                  <c:v>1439</c:v>
                </c:pt>
                <c:pt idx="106">
                  <c:v>1358</c:v>
                </c:pt>
                <c:pt idx="107">
                  <c:v>1355</c:v>
                </c:pt>
                <c:pt idx="108">
                  <c:v>1312</c:v>
                </c:pt>
                <c:pt idx="109">
                  <c:v>1266</c:v>
                </c:pt>
                <c:pt idx="110">
                  <c:v>1214</c:v>
                </c:pt>
                <c:pt idx="111">
                  <c:v>1176</c:v>
                </c:pt>
                <c:pt idx="112">
                  <c:v>1186</c:v>
                </c:pt>
                <c:pt idx="113">
                  <c:v>1134</c:v>
                </c:pt>
                <c:pt idx="114">
                  <c:v>1091</c:v>
                </c:pt>
                <c:pt idx="115">
                  <c:v>1088</c:v>
                </c:pt>
                <c:pt idx="116">
                  <c:v>1113</c:v>
                </c:pt>
                <c:pt idx="117">
                  <c:v>1012</c:v>
                </c:pt>
                <c:pt idx="118">
                  <c:v>1016</c:v>
                </c:pt>
                <c:pt idx="119">
                  <c:v>1015</c:v>
                </c:pt>
                <c:pt idx="120">
                  <c:v>1017</c:v>
                </c:pt>
                <c:pt idx="121">
                  <c:v>1008</c:v>
                </c:pt>
                <c:pt idx="122">
                  <c:v>1023</c:v>
                </c:pt>
                <c:pt idx="123">
                  <c:v>978</c:v>
                </c:pt>
                <c:pt idx="124">
                  <c:v>1000</c:v>
                </c:pt>
                <c:pt idx="125">
                  <c:v>986</c:v>
                </c:pt>
                <c:pt idx="126">
                  <c:v>993</c:v>
                </c:pt>
                <c:pt idx="127">
                  <c:v>1002</c:v>
                </c:pt>
                <c:pt idx="128">
                  <c:v>988</c:v>
                </c:pt>
                <c:pt idx="129">
                  <c:v>984</c:v>
                </c:pt>
                <c:pt idx="130">
                  <c:v>986</c:v>
                </c:pt>
                <c:pt idx="131">
                  <c:v>999</c:v>
                </c:pt>
                <c:pt idx="132">
                  <c:v>1020</c:v>
                </c:pt>
                <c:pt idx="133">
                  <c:v>994</c:v>
                </c:pt>
                <c:pt idx="134">
                  <c:v>1030</c:v>
                </c:pt>
                <c:pt idx="135">
                  <c:v>1017</c:v>
                </c:pt>
                <c:pt idx="136">
                  <c:v>1046</c:v>
                </c:pt>
                <c:pt idx="137">
                  <c:v>1033</c:v>
                </c:pt>
                <c:pt idx="138">
                  <c:v>1035</c:v>
                </c:pt>
                <c:pt idx="139">
                  <c:v>1069</c:v>
                </c:pt>
                <c:pt idx="140">
                  <c:v>1043</c:v>
                </c:pt>
                <c:pt idx="141">
                  <c:v>1066</c:v>
                </c:pt>
                <c:pt idx="142">
                  <c:v>1074</c:v>
                </c:pt>
                <c:pt idx="143">
                  <c:v>1071</c:v>
                </c:pt>
                <c:pt idx="144">
                  <c:v>1134</c:v>
                </c:pt>
                <c:pt idx="145">
                  <c:v>1117</c:v>
                </c:pt>
                <c:pt idx="146">
                  <c:v>1103</c:v>
                </c:pt>
                <c:pt idx="147">
                  <c:v>1134</c:v>
                </c:pt>
                <c:pt idx="148">
                  <c:v>1130</c:v>
                </c:pt>
                <c:pt idx="149">
                  <c:v>1177</c:v>
                </c:pt>
                <c:pt idx="150">
                  <c:v>1193</c:v>
                </c:pt>
                <c:pt idx="151">
                  <c:v>1178</c:v>
                </c:pt>
                <c:pt idx="152">
                  <c:v>1193</c:v>
                </c:pt>
                <c:pt idx="153">
                  <c:v>1229</c:v>
                </c:pt>
                <c:pt idx="154">
                  <c:v>1240</c:v>
                </c:pt>
                <c:pt idx="155">
                  <c:v>1234</c:v>
                </c:pt>
                <c:pt idx="156">
                  <c:v>1263</c:v>
                </c:pt>
                <c:pt idx="157">
                  <c:v>1262</c:v>
                </c:pt>
                <c:pt idx="158">
                  <c:v>1291</c:v>
                </c:pt>
                <c:pt idx="159">
                  <c:v>1264</c:v>
                </c:pt>
                <c:pt idx="160">
                  <c:v>1279</c:v>
                </c:pt>
                <c:pt idx="161">
                  <c:v>1301</c:v>
                </c:pt>
                <c:pt idx="162">
                  <c:v>1299</c:v>
                </c:pt>
                <c:pt idx="163">
                  <c:v>1313</c:v>
                </c:pt>
                <c:pt idx="164">
                  <c:v>1326</c:v>
                </c:pt>
                <c:pt idx="165">
                  <c:v>1317</c:v>
                </c:pt>
                <c:pt idx="166">
                  <c:v>1370</c:v>
                </c:pt>
                <c:pt idx="167">
                  <c:v>1337</c:v>
                </c:pt>
                <c:pt idx="168">
                  <c:v>1347</c:v>
                </c:pt>
                <c:pt idx="169">
                  <c:v>1331</c:v>
                </c:pt>
                <c:pt idx="170">
                  <c:v>1369</c:v>
                </c:pt>
                <c:pt idx="171">
                  <c:v>1403</c:v>
                </c:pt>
                <c:pt idx="172">
                  <c:v>1433</c:v>
                </c:pt>
                <c:pt idx="173">
                  <c:v>1445</c:v>
                </c:pt>
                <c:pt idx="174">
                  <c:v>1437</c:v>
                </c:pt>
                <c:pt idx="175">
                  <c:v>1481</c:v>
                </c:pt>
                <c:pt idx="176">
                  <c:v>1473</c:v>
                </c:pt>
                <c:pt idx="177">
                  <c:v>1491</c:v>
                </c:pt>
                <c:pt idx="178">
                  <c:v>1510</c:v>
                </c:pt>
                <c:pt idx="179">
                  <c:v>1575</c:v>
                </c:pt>
                <c:pt idx="180">
                  <c:v>1529</c:v>
                </c:pt>
                <c:pt idx="181">
                  <c:v>1538</c:v>
                </c:pt>
                <c:pt idx="182">
                  <c:v>1581</c:v>
                </c:pt>
                <c:pt idx="183">
                  <c:v>1616</c:v>
                </c:pt>
                <c:pt idx="184">
                  <c:v>1638</c:v>
                </c:pt>
                <c:pt idx="185">
                  <c:v>1678</c:v>
                </c:pt>
                <c:pt idx="186">
                  <c:v>1693</c:v>
                </c:pt>
                <c:pt idx="187">
                  <c:v>1714</c:v>
                </c:pt>
                <c:pt idx="188">
                  <c:v>1745</c:v>
                </c:pt>
                <c:pt idx="189">
                  <c:v>1778</c:v>
                </c:pt>
                <c:pt idx="190">
                  <c:v>1817</c:v>
                </c:pt>
                <c:pt idx="191">
                  <c:v>1823</c:v>
                </c:pt>
                <c:pt idx="192">
                  <c:v>1862</c:v>
                </c:pt>
                <c:pt idx="193">
                  <c:v>1844</c:v>
                </c:pt>
                <c:pt idx="194">
                  <c:v>1851</c:v>
                </c:pt>
                <c:pt idx="195">
                  <c:v>1944</c:v>
                </c:pt>
                <c:pt idx="196">
                  <c:v>1926</c:v>
                </c:pt>
                <c:pt idx="197">
                  <c:v>1986</c:v>
                </c:pt>
                <c:pt idx="198">
                  <c:v>2001</c:v>
                </c:pt>
                <c:pt idx="199">
                  <c:v>2057</c:v>
                </c:pt>
                <c:pt idx="200">
                  <c:v>2071</c:v>
                </c:pt>
                <c:pt idx="201">
                  <c:v>2032</c:v>
                </c:pt>
                <c:pt idx="202">
                  <c:v>2091</c:v>
                </c:pt>
                <c:pt idx="203">
                  <c:v>2163</c:v>
                </c:pt>
                <c:pt idx="204">
                  <c:v>2200</c:v>
                </c:pt>
                <c:pt idx="205">
                  <c:v>2204</c:v>
                </c:pt>
                <c:pt idx="206">
                  <c:v>2207</c:v>
                </c:pt>
                <c:pt idx="207">
                  <c:v>2233</c:v>
                </c:pt>
                <c:pt idx="208">
                  <c:v>2318</c:v>
                </c:pt>
                <c:pt idx="209">
                  <c:v>2330</c:v>
                </c:pt>
                <c:pt idx="210">
                  <c:v>2311</c:v>
                </c:pt>
                <c:pt idx="211">
                  <c:v>2332</c:v>
                </c:pt>
                <c:pt idx="212">
                  <c:v>2395</c:v>
                </c:pt>
                <c:pt idx="213">
                  <c:v>2333</c:v>
                </c:pt>
                <c:pt idx="214">
                  <c:v>2352</c:v>
                </c:pt>
                <c:pt idx="215">
                  <c:v>2506</c:v>
                </c:pt>
                <c:pt idx="216">
                  <c:v>2387</c:v>
                </c:pt>
                <c:pt idx="217">
                  <c:v>2403</c:v>
                </c:pt>
                <c:pt idx="218">
                  <c:v>2472</c:v>
                </c:pt>
                <c:pt idx="219">
                  <c:v>2365</c:v>
                </c:pt>
                <c:pt idx="220">
                  <c:v>2340</c:v>
                </c:pt>
                <c:pt idx="221">
                  <c:v>2363</c:v>
                </c:pt>
                <c:pt idx="222">
                  <c:v>2358</c:v>
                </c:pt>
                <c:pt idx="223">
                  <c:v>2291</c:v>
                </c:pt>
                <c:pt idx="224">
                  <c:v>2348</c:v>
                </c:pt>
                <c:pt idx="225">
                  <c:v>2261</c:v>
                </c:pt>
              </c:numCache>
            </c:numRef>
          </c:val>
          <c:smooth val="0"/>
        </c:ser>
        <c:dLbls>
          <c:showLegendKey val="0"/>
          <c:showVal val="0"/>
          <c:showCatName val="0"/>
          <c:showSerName val="0"/>
          <c:showPercent val="0"/>
          <c:showBubbleSize val="0"/>
        </c:dLbls>
        <c:smooth val="0"/>
        <c:axId val="220911128"/>
        <c:axId val="260723704"/>
      </c:lineChart>
      <c:catAx>
        <c:axId val="220911128"/>
        <c:scaling>
          <c:orientation val="minMax"/>
        </c:scaling>
        <c:delete val="1"/>
        <c:axPos val="b"/>
        <c:numFmt formatCode="General" sourceLinked="1"/>
        <c:majorTickMark val="none"/>
        <c:minorTickMark val="none"/>
        <c:tickLblPos val="nextTo"/>
        <c:crossAx val="260723704"/>
        <c:crosses val="autoZero"/>
        <c:auto val="1"/>
        <c:lblAlgn val="ctr"/>
        <c:lblOffset val="100"/>
        <c:noMultiLvlLbl val="0"/>
      </c:catAx>
      <c:valAx>
        <c:axId val="26072370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20911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'Full Spectra'!$CFH$1</c:f>
              <c:strCache>
                <c:ptCount val="1"/>
                <c:pt idx="0">
                  <c:v>TCCCAACGGA</c:v>
                </c:pt>
              </c:strCache>
            </c:strRef>
          </c:tx>
          <c:spPr>
            <a:ln w="28575" cap="rnd">
              <a:solidFill>
                <a:schemeClr val="accent1"/>
              </a:solidFill>
              <a:round/>
            </a:ln>
            <a:effectLst/>
          </c:spPr>
          <c:marker>
            <c:symbol val="none"/>
          </c:marker>
          <c:val>
            <c:numRef>
              <c:f>'Full Spectra'!$CFH$2:$CFH$227</c:f>
              <c:numCache>
                <c:formatCode>General</c:formatCode>
                <c:ptCount val="226"/>
                <c:pt idx="0">
                  <c:v>667</c:v>
                </c:pt>
                <c:pt idx="1">
                  <c:v>630</c:v>
                </c:pt>
                <c:pt idx="2">
                  <c:v>609</c:v>
                </c:pt>
                <c:pt idx="3">
                  <c:v>579</c:v>
                </c:pt>
                <c:pt idx="4">
                  <c:v>570</c:v>
                </c:pt>
                <c:pt idx="5">
                  <c:v>542</c:v>
                </c:pt>
                <c:pt idx="6">
                  <c:v>524</c:v>
                </c:pt>
                <c:pt idx="7">
                  <c:v>528</c:v>
                </c:pt>
                <c:pt idx="8">
                  <c:v>495</c:v>
                </c:pt>
                <c:pt idx="9">
                  <c:v>505</c:v>
                </c:pt>
                <c:pt idx="10">
                  <c:v>500</c:v>
                </c:pt>
                <c:pt idx="11">
                  <c:v>488</c:v>
                </c:pt>
                <c:pt idx="12">
                  <c:v>493</c:v>
                </c:pt>
                <c:pt idx="13">
                  <c:v>494</c:v>
                </c:pt>
                <c:pt idx="14">
                  <c:v>466</c:v>
                </c:pt>
                <c:pt idx="15">
                  <c:v>471</c:v>
                </c:pt>
                <c:pt idx="16">
                  <c:v>468</c:v>
                </c:pt>
                <c:pt idx="17">
                  <c:v>460</c:v>
                </c:pt>
                <c:pt idx="18">
                  <c:v>449</c:v>
                </c:pt>
                <c:pt idx="19">
                  <c:v>444</c:v>
                </c:pt>
                <c:pt idx="20">
                  <c:v>444</c:v>
                </c:pt>
                <c:pt idx="21">
                  <c:v>433</c:v>
                </c:pt>
                <c:pt idx="22">
                  <c:v>428</c:v>
                </c:pt>
                <c:pt idx="23">
                  <c:v>429</c:v>
                </c:pt>
                <c:pt idx="24">
                  <c:v>419</c:v>
                </c:pt>
                <c:pt idx="25">
                  <c:v>424</c:v>
                </c:pt>
                <c:pt idx="26">
                  <c:v>411</c:v>
                </c:pt>
                <c:pt idx="27">
                  <c:v>393</c:v>
                </c:pt>
                <c:pt idx="28">
                  <c:v>417</c:v>
                </c:pt>
                <c:pt idx="29">
                  <c:v>401</c:v>
                </c:pt>
                <c:pt idx="30">
                  <c:v>383</c:v>
                </c:pt>
                <c:pt idx="31">
                  <c:v>390</c:v>
                </c:pt>
                <c:pt idx="32">
                  <c:v>386</c:v>
                </c:pt>
                <c:pt idx="33">
                  <c:v>395</c:v>
                </c:pt>
                <c:pt idx="34">
                  <c:v>382</c:v>
                </c:pt>
                <c:pt idx="35">
                  <c:v>377</c:v>
                </c:pt>
                <c:pt idx="36">
                  <c:v>373</c:v>
                </c:pt>
                <c:pt idx="37">
                  <c:v>377</c:v>
                </c:pt>
                <c:pt idx="38">
                  <c:v>373</c:v>
                </c:pt>
                <c:pt idx="39">
                  <c:v>359</c:v>
                </c:pt>
                <c:pt idx="40">
                  <c:v>355</c:v>
                </c:pt>
                <c:pt idx="41">
                  <c:v>352</c:v>
                </c:pt>
                <c:pt idx="42">
                  <c:v>361</c:v>
                </c:pt>
                <c:pt idx="43">
                  <c:v>361</c:v>
                </c:pt>
                <c:pt idx="44">
                  <c:v>371</c:v>
                </c:pt>
                <c:pt idx="45">
                  <c:v>361</c:v>
                </c:pt>
                <c:pt idx="46">
                  <c:v>369</c:v>
                </c:pt>
                <c:pt idx="47">
                  <c:v>374</c:v>
                </c:pt>
                <c:pt idx="48">
                  <c:v>384</c:v>
                </c:pt>
                <c:pt idx="49">
                  <c:v>381</c:v>
                </c:pt>
                <c:pt idx="50">
                  <c:v>380</c:v>
                </c:pt>
                <c:pt idx="51">
                  <c:v>396</c:v>
                </c:pt>
                <c:pt idx="52">
                  <c:v>402</c:v>
                </c:pt>
                <c:pt idx="53">
                  <c:v>397</c:v>
                </c:pt>
                <c:pt idx="54">
                  <c:v>419</c:v>
                </c:pt>
                <c:pt idx="55">
                  <c:v>431</c:v>
                </c:pt>
                <c:pt idx="56">
                  <c:v>446</c:v>
                </c:pt>
                <c:pt idx="57">
                  <c:v>457</c:v>
                </c:pt>
                <c:pt idx="58">
                  <c:v>456</c:v>
                </c:pt>
                <c:pt idx="59">
                  <c:v>479</c:v>
                </c:pt>
                <c:pt idx="60">
                  <c:v>485</c:v>
                </c:pt>
                <c:pt idx="61">
                  <c:v>498</c:v>
                </c:pt>
                <c:pt idx="62">
                  <c:v>506</c:v>
                </c:pt>
                <c:pt idx="63">
                  <c:v>526</c:v>
                </c:pt>
                <c:pt idx="64">
                  <c:v>523</c:v>
                </c:pt>
                <c:pt idx="65">
                  <c:v>524</c:v>
                </c:pt>
                <c:pt idx="66">
                  <c:v>541</c:v>
                </c:pt>
                <c:pt idx="67">
                  <c:v>560</c:v>
                </c:pt>
                <c:pt idx="68">
                  <c:v>568</c:v>
                </c:pt>
                <c:pt idx="69">
                  <c:v>566</c:v>
                </c:pt>
                <c:pt idx="70">
                  <c:v>581</c:v>
                </c:pt>
                <c:pt idx="71">
                  <c:v>595</c:v>
                </c:pt>
                <c:pt idx="72">
                  <c:v>602</c:v>
                </c:pt>
                <c:pt idx="73">
                  <c:v>612</c:v>
                </c:pt>
                <c:pt idx="74">
                  <c:v>625</c:v>
                </c:pt>
                <c:pt idx="75">
                  <c:v>635</c:v>
                </c:pt>
                <c:pt idx="76">
                  <c:v>663</c:v>
                </c:pt>
                <c:pt idx="77">
                  <c:v>650</c:v>
                </c:pt>
                <c:pt idx="78">
                  <c:v>673</c:v>
                </c:pt>
                <c:pt idx="79">
                  <c:v>673</c:v>
                </c:pt>
                <c:pt idx="80">
                  <c:v>697</c:v>
                </c:pt>
                <c:pt idx="81">
                  <c:v>698</c:v>
                </c:pt>
                <c:pt idx="82">
                  <c:v>726</c:v>
                </c:pt>
                <c:pt idx="83">
                  <c:v>750</c:v>
                </c:pt>
                <c:pt idx="84">
                  <c:v>767</c:v>
                </c:pt>
                <c:pt idx="85">
                  <c:v>797</c:v>
                </c:pt>
                <c:pt idx="86">
                  <c:v>824</c:v>
                </c:pt>
                <c:pt idx="87">
                  <c:v>857</c:v>
                </c:pt>
                <c:pt idx="88">
                  <c:v>930</c:v>
                </c:pt>
                <c:pt idx="89">
                  <c:v>970</c:v>
                </c:pt>
                <c:pt idx="90">
                  <c:v>1022</c:v>
                </c:pt>
                <c:pt idx="91">
                  <c:v>1095</c:v>
                </c:pt>
                <c:pt idx="92">
                  <c:v>1150</c:v>
                </c:pt>
                <c:pt idx="93">
                  <c:v>1202</c:v>
                </c:pt>
                <c:pt idx="94">
                  <c:v>1304</c:v>
                </c:pt>
                <c:pt idx="95">
                  <c:v>1384</c:v>
                </c:pt>
                <c:pt idx="96">
                  <c:v>1464</c:v>
                </c:pt>
                <c:pt idx="97">
                  <c:v>1537</c:v>
                </c:pt>
                <c:pt idx="98">
                  <c:v>1611</c:v>
                </c:pt>
                <c:pt idx="99">
                  <c:v>1705</c:v>
                </c:pt>
                <c:pt idx="100">
                  <c:v>1765</c:v>
                </c:pt>
                <c:pt idx="101">
                  <c:v>1883</c:v>
                </c:pt>
                <c:pt idx="102">
                  <c:v>1955</c:v>
                </c:pt>
                <c:pt idx="103">
                  <c:v>2051</c:v>
                </c:pt>
                <c:pt idx="104">
                  <c:v>2165</c:v>
                </c:pt>
                <c:pt idx="105">
                  <c:v>2254</c:v>
                </c:pt>
                <c:pt idx="106">
                  <c:v>2372</c:v>
                </c:pt>
                <c:pt idx="107">
                  <c:v>2450</c:v>
                </c:pt>
                <c:pt idx="108">
                  <c:v>2555</c:v>
                </c:pt>
                <c:pt idx="109">
                  <c:v>2666</c:v>
                </c:pt>
                <c:pt idx="110">
                  <c:v>2724</c:v>
                </c:pt>
                <c:pt idx="111">
                  <c:v>2812</c:v>
                </c:pt>
                <c:pt idx="112">
                  <c:v>2847</c:v>
                </c:pt>
                <c:pt idx="113">
                  <c:v>3033</c:v>
                </c:pt>
                <c:pt idx="114">
                  <c:v>3077</c:v>
                </c:pt>
                <c:pt idx="115">
                  <c:v>3189</c:v>
                </c:pt>
                <c:pt idx="116">
                  <c:v>3216</c:v>
                </c:pt>
                <c:pt idx="117">
                  <c:v>3279</c:v>
                </c:pt>
                <c:pt idx="118">
                  <c:v>3359</c:v>
                </c:pt>
                <c:pt idx="119">
                  <c:v>3440</c:v>
                </c:pt>
                <c:pt idx="120">
                  <c:v>3572</c:v>
                </c:pt>
                <c:pt idx="121">
                  <c:v>3627</c:v>
                </c:pt>
                <c:pt idx="122">
                  <c:v>3798</c:v>
                </c:pt>
                <c:pt idx="123">
                  <c:v>3807</c:v>
                </c:pt>
                <c:pt idx="124">
                  <c:v>3940</c:v>
                </c:pt>
                <c:pt idx="125">
                  <c:v>4011</c:v>
                </c:pt>
                <c:pt idx="126">
                  <c:v>4100</c:v>
                </c:pt>
                <c:pt idx="127">
                  <c:v>4144</c:v>
                </c:pt>
                <c:pt idx="128">
                  <c:v>4212</c:v>
                </c:pt>
                <c:pt idx="129">
                  <c:v>4311</c:v>
                </c:pt>
                <c:pt idx="130">
                  <c:v>4243</c:v>
                </c:pt>
                <c:pt idx="131">
                  <c:v>4248</c:v>
                </c:pt>
                <c:pt idx="132">
                  <c:v>4287</c:v>
                </c:pt>
                <c:pt idx="133">
                  <c:v>4347</c:v>
                </c:pt>
                <c:pt idx="134">
                  <c:v>4424</c:v>
                </c:pt>
                <c:pt idx="135">
                  <c:v>4379</c:v>
                </c:pt>
                <c:pt idx="136">
                  <c:v>4365</c:v>
                </c:pt>
                <c:pt idx="137">
                  <c:v>4347</c:v>
                </c:pt>
                <c:pt idx="138">
                  <c:v>4285</c:v>
                </c:pt>
                <c:pt idx="139">
                  <c:v>4277</c:v>
                </c:pt>
                <c:pt idx="140">
                  <c:v>4149</c:v>
                </c:pt>
                <c:pt idx="141">
                  <c:v>4148</c:v>
                </c:pt>
                <c:pt idx="142">
                  <c:v>4194</c:v>
                </c:pt>
                <c:pt idx="143">
                  <c:v>4086</c:v>
                </c:pt>
                <c:pt idx="144">
                  <c:v>4041</c:v>
                </c:pt>
                <c:pt idx="145">
                  <c:v>3966</c:v>
                </c:pt>
                <c:pt idx="146">
                  <c:v>3949</c:v>
                </c:pt>
                <c:pt idx="147">
                  <c:v>3822</c:v>
                </c:pt>
                <c:pt idx="148">
                  <c:v>3696</c:v>
                </c:pt>
                <c:pt idx="149">
                  <c:v>3685</c:v>
                </c:pt>
                <c:pt idx="150">
                  <c:v>3563</c:v>
                </c:pt>
                <c:pt idx="151">
                  <c:v>3533</c:v>
                </c:pt>
                <c:pt idx="152">
                  <c:v>3405</c:v>
                </c:pt>
                <c:pt idx="153">
                  <c:v>3300</c:v>
                </c:pt>
                <c:pt idx="154">
                  <c:v>3258</c:v>
                </c:pt>
                <c:pt idx="155">
                  <c:v>3120</c:v>
                </c:pt>
                <c:pt idx="156">
                  <c:v>3067</c:v>
                </c:pt>
                <c:pt idx="157">
                  <c:v>2905</c:v>
                </c:pt>
                <c:pt idx="158">
                  <c:v>2838</c:v>
                </c:pt>
                <c:pt idx="159">
                  <c:v>2796</c:v>
                </c:pt>
                <c:pt idx="160">
                  <c:v>2686</c:v>
                </c:pt>
                <c:pt idx="161">
                  <c:v>2625</c:v>
                </c:pt>
                <c:pt idx="162">
                  <c:v>2478</c:v>
                </c:pt>
                <c:pt idx="163">
                  <c:v>2320</c:v>
                </c:pt>
                <c:pt idx="164">
                  <c:v>2236</c:v>
                </c:pt>
                <c:pt idx="165">
                  <c:v>2167</c:v>
                </c:pt>
                <c:pt idx="166">
                  <c:v>2054</c:v>
                </c:pt>
                <c:pt idx="167">
                  <c:v>1952</c:v>
                </c:pt>
                <c:pt idx="168">
                  <c:v>1920</c:v>
                </c:pt>
                <c:pt idx="169">
                  <c:v>1828</c:v>
                </c:pt>
                <c:pt idx="170">
                  <c:v>1725</c:v>
                </c:pt>
                <c:pt idx="171">
                  <c:v>1680</c:v>
                </c:pt>
                <c:pt idx="172">
                  <c:v>1615</c:v>
                </c:pt>
                <c:pt idx="173">
                  <c:v>1521</c:v>
                </c:pt>
                <c:pt idx="174">
                  <c:v>1480</c:v>
                </c:pt>
                <c:pt idx="175">
                  <c:v>1423</c:v>
                </c:pt>
                <c:pt idx="176">
                  <c:v>1363</c:v>
                </c:pt>
                <c:pt idx="177">
                  <c:v>1296</c:v>
                </c:pt>
                <c:pt idx="178">
                  <c:v>1246</c:v>
                </c:pt>
                <c:pt idx="179">
                  <c:v>1178</c:v>
                </c:pt>
                <c:pt idx="180">
                  <c:v>1126</c:v>
                </c:pt>
                <c:pt idx="181">
                  <c:v>1111</c:v>
                </c:pt>
                <c:pt idx="182">
                  <c:v>1075</c:v>
                </c:pt>
                <c:pt idx="183">
                  <c:v>1025</c:v>
                </c:pt>
                <c:pt idx="184">
                  <c:v>971</c:v>
                </c:pt>
                <c:pt idx="185">
                  <c:v>929</c:v>
                </c:pt>
                <c:pt idx="186">
                  <c:v>867</c:v>
                </c:pt>
                <c:pt idx="187">
                  <c:v>827</c:v>
                </c:pt>
                <c:pt idx="188">
                  <c:v>793</c:v>
                </c:pt>
                <c:pt idx="189">
                  <c:v>791</c:v>
                </c:pt>
                <c:pt idx="190">
                  <c:v>764</c:v>
                </c:pt>
                <c:pt idx="191">
                  <c:v>752</c:v>
                </c:pt>
                <c:pt idx="192">
                  <c:v>719</c:v>
                </c:pt>
                <c:pt idx="193">
                  <c:v>661</c:v>
                </c:pt>
                <c:pt idx="194">
                  <c:v>655</c:v>
                </c:pt>
                <c:pt idx="195">
                  <c:v>633</c:v>
                </c:pt>
                <c:pt idx="196">
                  <c:v>605</c:v>
                </c:pt>
                <c:pt idx="197">
                  <c:v>592</c:v>
                </c:pt>
                <c:pt idx="198">
                  <c:v>569</c:v>
                </c:pt>
                <c:pt idx="199">
                  <c:v>543</c:v>
                </c:pt>
                <c:pt idx="200">
                  <c:v>553</c:v>
                </c:pt>
                <c:pt idx="201">
                  <c:v>521</c:v>
                </c:pt>
                <c:pt idx="202">
                  <c:v>502</c:v>
                </c:pt>
                <c:pt idx="203">
                  <c:v>485</c:v>
                </c:pt>
                <c:pt idx="204">
                  <c:v>458</c:v>
                </c:pt>
                <c:pt idx="205">
                  <c:v>471</c:v>
                </c:pt>
                <c:pt idx="206">
                  <c:v>461</c:v>
                </c:pt>
                <c:pt idx="207">
                  <c:v>441</c:v>
                </c:pt>
                <c:pt idx="208">
                  <c:v>421</c:v>
                </c:pt>
                <c:pt idx="209">
                  <c:v>431</c:v>
                </c:pt>
                <c:pt idx="210">
                  <c:v>409</c:v>
                </c:pt>
                <c:pt idx="211">
                  <c:v>428</c:v>
                </c:pt>
                <c:pt idx="212">
                  <c:v>409</c:v>
                </c:pt>
                <c:pt idx="213">
                  <c:v>388</c:v>
                </c:pt>
                <c:pt idx="214">
                  <c:v>390</c:v>
                </c:pt>
                <c:pt idx="215">
                  <c:v>388</c:v>
                </c:pt>
                <c:pt idx="216">
                  <c:v>381</c:v>
                </c:pt>
                <c:pt idx="217">
                  <c:v>391</c:v>
                </c:pt>
                <c:pt idx="218">
                  <c:v>379</c:v>
                </c:pt>
                <c:pt idx="219">
                  <c:v>377</c:v>
                </c:pt>
                <c:pt idx="220">
                  <c:v>367</c:v>
                </c:pt>
                <c:pt idx="221">
                  <c:v>388</c:v>
                </c:pt>
                <c:pt idx="222">
                  <c:v>388</c:v>
                </c:pt>
                <c:pt idx="223">
                  <c:v>398</c:v>
                </c:pt>
                <c:pt idx="224">
                  <c:v>403</c:v>
                </c:pt>
                <c:pt idx="225">
                  <c:v>398</c:v>
                </c:pt>
              </c:numCache>
            </c:numRef>
          </c:val>
          <c:smooth val="0"/>
        </c:ser>
        <c:dLbls>
          <c:showLegendKey val="0"/>
          <c:showVal val="0"/>
          <c:showCatName val="0"/>
          <c:showSerName val="0"/>
          <c:showPercent val="0"/>
          <c:showBubbleSize val="0"/>
        </c:dLbls>
        <c:smooth val="0"/>
        <c:axId val="260859720"/>
        <c:axId val="260860104"/>
      </c:lineChart>
      <c:catAx>
        <c:axId val="260859720"/>
        <c:scaling>
          <c:orientation val="minMax"/>
        </c:scaling>
        <c:delete val="1"/>
        <c:axPos val="b"/>
        <c:numFmt formatCode="General" sourceLinked="1"/>
        <c:majorTickMark val="none"/>
        <c:minorTickMark val="none"/>
        <c:tickLblPos val="nextTo"/>
        <c:crossAx val="260860104"/>
        <c:crosses val="autoZero"/>
        <c:auto val="1"/>
        <c:lblAlgn val="ctr"/>
        <c:lblOffset val="100"/>
        <c:noMultiLvlLbl val="0"/>
      </c:catAx>
      <c:valAx>
        <c:axId val="26086010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60859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0"/>
          <c:order val="0"/>
          <c:tx>
            <c:strRef>
              <c:f>'Full Spectra'!$BAF$1</c:f>
              <c:strCache>
                <c:ptCount val="1"/>
                <c:pt idx="0">
                  <c:v>CCAGTCAATG</c:v>
                </c:pt>
              </c:strCache>
            </c:strRef>
          </c:tx>
          <c:spPr>
            <a:ln w="28575" cap="rnd">
              <a:solidFill>
                <a:schemeClr val="accent2"/>
              </a:solidFill>
              <a:round/>
            </a:ln>
            <a:effectLst/>
          </c:spPr>
          <c:marker>
            <c:symbol val="none"/>
          </c:marker>
          <c:val>
            <c:numRef>
              <c:f>'Full Spectra'!$BAF$2:$BAF$227</c:f>
              <c:numCache>
                <c:formatCode>General</c:formatCode>
                <c:ptCount val="226"/>
                <c:pt idx="0">
                  <c:v>504</c:v>
                </c:pt>
                <c:pt idx="1">
                  <c:v>469</c:v>
                </c:pt>
                <c:pt idx="2">
                  <c:v>432</c:v>
                </c:pt>
                <c:pt idx="3">
                  <c:v>412</c:v>
                </c:pt>
                <c:pt idx="4">
                  <c:v>412</c:v>
                </c:pt>
                <c:pt idx="5">
                  <c:v>389</c:v>
                </c:pt>
                <c:pt idx="6">
                  <c:v>374</c:v>
                </c:pt>
                <c:pt idx="7">
                  <c:v>364</c:v>
                </c:pt>
                <c:pt idx="8">
                  <c:v>350</c:v>
                </c:pt>
                <c:pt idx="9">
                  <c:v>341</c:v>
                </c:pt>
                <c:pt idx="10">
                  <c:v>340</c:v>
                </c:pt>
                <c:pt idx="11">
                  <c:v>350</c:v>
                </c:pt>
                <c:pt idx="12">
                  <c:v>341</c:v>
                </c:pt>
                <c:pt idx="13">
                  <c:v>346</c:v>
                </c:pt>
                <c:pt idx="14">
                  <c:v>340</c:v>
                </c:pt>
                <c:pt idx="15">
                  <c:v>335</c:v>
                </c:pt>
                <c:pt idx="16">
                  <c:v>325</c:v>
                </c:pt>
                <c:pt idx="17">
                  <c:v>322</c:v>
                </c:pt>
                <c:pt idx="18">
                  <c:v>317</c:v>
                </c:pt>
                <c:pt idx="19">
                  <c:v>322</c:v>
                </c:pt>
                <c:pt idx="20">
                  <c:v>315</c:v>
                </c:pt>
                <c:pt idx="21">
                  <c:v>315</c:v>
                </c:pt>
                <c:pt idx="22">
                  <c:v>310</c:v>
                </c:pt>
                <c:pt idx="23">
                  <c:v>310</c:v>
                </c:pt>
                <c:pt idx="24">
                  <c:v>313</c:v>
                </c:pt>
                <c:pt idx="25">
                  <c:v>307</c:v>
                </c:pt>
                <c:pt idx="26">
                  <c:v>298</c:v>
                </c:pt>
                <c:pt idx="27">
                  <c:v>308</c:v>
                </c:pt>
                <c:pt idx="28">
                  <c:v>297</c:v>
                </c:pt>
                <c:pt idx="29">
                  <c:v>302</c:v>
                </c:pt>
                <c:pt idx="30">
                  <c:v>291</c:v>
                </c:pt>
                <c:pt idx="31">
                  <c:v>304</c:v>
                </c:pt>
                <c:pt idx="32">
                  <c:v>291</c:v>
                </c:pt>
                <c:pt idx="33">
                  <c:v>309</c:v>
                </c:pt>
                <c:pt idx="34">
                  <c:v>283</c:v>
                </c:pt>
                <c:pt idx="35">
                  <c:v>297</c:v>
                </c:pt>
                <c:pt idx="36">
                  <c:v>290</c:v>
                </c:pt>
                <c:pt idx="37">
                  <c:v>284</c:v>
                </c:pt>
                <c:pt idx="38">
                  <c:v>298</c:v>
                </c:pt>
                <c:pt idx="39">
                  <c:v>292</c:v>
                </c:pt>
                <c:pt idx="40">
                  <c:v>291</c:v>
                </c:pt>
                <c:pt idx="41">
                  <c:v>297</c:v>
                </c:pt>
                <c:pt idx="42">
                  <c:v>294</c:v>
                </c:pt>
                <c:pt idx="43">
                  <c:v>292</c:v>
                </c:pt>
                <c:pt idx="44">
                  <c:v>307</c:v>
                </c:pt>
                <c:pt idx="45">
                  <c:v>306</c:v>
                </c:pt>
                <c:pt idx="46">
                  <c:v>312</c:v>
                </c:pt>
                <c:pt idx="47">
                  <c:v>312</c:v>
                </c:pt>
                <c:pt idx="48">
                  <c:v>319</c:v>
                </c:pt>
                <c:pt idx="49">
                  <c:v>316</c:v>
                </c:pt>
                <c:pt idx="50">
                  <c:v>319</c:v>
                </c:pt>
                <c:pt idx="51">
                  <c:v>322</c:v>
                </c:pt>
                <c:pt idx="52">
                  <c:v>322</c:v>
                </c:pt>
                <c:pt idx="53">
                  <c:v>334</c:v>
                </c:pt>
                <c:pt idx="54">
                  <c:v>335</c:v>
                </c:pt>
                <c:pt idx="55">
                  <c:v>333</c:v>
                </c:pt>
                <c:pt idx="56">
                  <c:v>346</c:v>
                </c:pt>
                <c:pt idx="57">
                  <c:v>345</c:v>
                </c:pt>
                <c:pt idx="58">
                  <c:v>366</c:v>
                </c:pt>
                <c:pt idx="59">
                  <c:v>358</c:v>
                </c:pt>
                <c:pt idx="60">
                  <c:v>376</c:v>
                </c:pt>
                <c:pt idx="61">
                  <c:v>372</c:v>
                </c:pt>
                <c:pt idx="62">
                  <c:v>367</c:v>
                </c:pt>
                <c:pt idx="63">
                  <c:v>375</c:v>
                </c:pt>
                <c:pt idx="64">
                  <c:v>369</c:v>
                </c:pt>
                <c:pt idx="65">
                  <c:v>381</c:v>
                </c:pt>
                <c:pt idx="66">
                  <c:v>374</c:v>
                </c:pt>
                <c:pt idx="67">
                  <c:v>379</c:v>
                </c:pt>
                <c:pt idx="68">
                  <c:v>365</c:v>
                </c:pt>
                <c:pt idx="69">
                  <c:v>379</c:v>
                </c:pt>
                <c:pt idx="70">
                  <c:v>360</c:v>
                </c:pt>
                <c:pt idx="71">
                  <c:v>365</c:v>
                </c:pt>
                <c:pt idx="72">
                  <c:v>369</c:v>
                </c:pt>
                <c:pt idx="73">
                  <c:v>371</c:v>
                </c:pt>
                <c:pt idx="74">
                  <c:v>358</c:v>
                </c:pt>
                <c:pt idx="75">
                  <c:v>366</c:v>
                </c:pt>
                <c:pt idx="76">
                  <c:v>349</c:v>
                </c:pt>
                <c:pt idx="77">
                  <c:v>355</c:v>
                </c:pt>
                <c:pt idx="78">
                  <c:v>347</c:v>
                </c:pt>
                <c:pt idx="79">
                  <c:v>340</c:v>
                </c:pt>
                <c:pt idx="80">
                  <c:v>336</c:v>
                </c:pt>
                <c:pt idx="81">
                  <c:v>346</c:v>
                </c:pt>
                <c:pt idx="82">
                  <c:v>320</c:v>
                </c:pt>
                <c:pt idx="83">
                  <c:v>327</c:v>
                </c:pt>
                <c:pt idx="84">
                  <c:v>312</c:v>
                </c:pt>
                <c:pt idx="85">
                  <c:v>314</c:v>
                </c:pt>
                <c:pt idx="86">
                  <c:v>312</c:v>
                </c:pt>
                <c:pt idx="87">
                  <c:v>311</c:v>
                </c:pt>
                <c:pt idx="88">
                  <c:v>299</c:v>
                </c:pt>
                <c:pt idx="89">
                  <c:v>293</c:v>
                </c:pt>
                <c:pt idx="90">
                  <c:v>305</c:v>
                </c:pt>
                <c:pt idx="91">
                  <c:v>287</c:v>
                </c:pt>
                <c:pt idx="92">
                  <c:v>299</c:v>
                </c:pt>
                <c:pt idx="93">
                  <c:v>294</c:v>
                </c:pt>
                <c:pt idx="94">
                  <c:v>276</c:v>
                </c:pt>
                <c:pt idx="95">
                  <c:v>279</c:v>
                </c:pt>
                <c:pt idx="96">
                  <c:v>281</c:v>
                </c:pt>
                <c:pt idx="97">
                  <c:v>284</c:v>
                </c:pt>
                <c:pt idx="98">
                  <c:v>263</c:v>
                </c:pt>
                <c:pt idx="99">
                  <c:v>277</c:v>
                </c:pt>
                <c:pt idx="100">
                  <c:v>276</c:v>
                </c:pt>
                <c:pt idx="101">
                  <c:v>265</c:v>
                </c:pt>
                <c:pt idx="102">
                  <c:v>275</c:v>
                </c:pt>
                <c:pt idx="103">
                  <c:v>278</c:v>
                </c:pt>
                <c:pt idx="104">
                  <c:v>272</c:v>
                </c:pt>
                <c:pt idx="105">
                  <c:v>277</c:v>
                </c:pt>
                <c:pt idx="106">
                  <c:v>284</c:v>
                </c:pt>
                <c:pt idx="107">
                  <c:v>294</c:v>
                </c:pt>
                <c:pt idx="108">
                  <c:v>293</c:v>
                </c:pt>
                <c:pt idx="109">
                  <c:v>296</c:v>
                </c:pt>
                <c:pt idx="110">
                  <c:v>305</c:v>
                </c:pt>
                <c:pt idx="111">
                  <c:v>330</c:v>
                </c:pt>
                <c:pt idx="112">
                  <c:v>297</c:v>
                </c:pt>
                <c:pt idx="113">
                  <c:v>313</c:v>
                </c:pt>
                <c:pt idx="114">
                  <c:v>296</c:v>
                </c:pt>
                <c:pt idx="115">
                  <c:v>307</c:v>
                </c:pt>
                <c:pt idx="116">
                  <c:v>301</c:v>
                </c:pt>
                <c:pt idx="117">
                  <c:v>312</c:v>
                </c:pt>
                <c:pt idx="118">
                  <c:v>322</c:v>
                </c:pt>
                <c:pt idx="119">
                  <c:v>321</c:v>
                </c:pt>
                <c:pt idx="120">
                  <c:v>327</c:v>
                </c:pt>
                <c:pt idx="121">
                  <c:v>326</c:v>
                </c:pt>
                <c:pt idx="122">
                  <c:v>330</c:v>
                </c:pt>
                <c:pt idx="123">
                  <c:v>328</c:v>
                </c:pt>
                <c:pt idx="124">
                  <c:v>319</c:v>
                </c:pt>
                <c:pt idx="125">
                  <c:v>336</c:v>
                </c:pt>
                <c:pt idx="126">
                  <c:v>316</c:v>
                </c:pt>
                <c:pt idx="127">
                  <c:v>318</c:v>
                </c:pt>
                <c:pt idx="128">
                  <c:v>308</c:v>
                </c:pt>
                <c:pt idx="129">
                  <c:v>306</c:v>
                </c:pt>
                <c:pt idx="130">
                  <c:v>309</c:v>
                </c:pt>
                <c:pt idx="131">
                  <c:v>308</c:v>
                </c:pt>
                <c:pt idx="132">
                  <c:v>298</c:v>
                </c:pt>
                <c:pt idx="133">
                  <c:v>270</c:v>
                </c:pt>
                <c:pt idx="134">
                  <c:v>270</c:v>
                </c:pt>
                <c:pt idx="135">
                  <c:v>260</c:v>
                </c:pt>
                <c:pt idx="136">
                  <c:v>255</c:v>
                </c:pt>
                <c:pt idx="137">
                  <c:v>249</c:v>
                </c:pt>
                <c:pt idx="138">
                  <c:v>250</c:v>
                </c:pt>
                <c:pt idx="139">
                  <c:v>237</c:v>
                </c:pt>
                <c:pt idx="140">
                  <c:v>245</c:v>
                </c:pt>
                <c:pt idx="141">
                  <c:v>226</c:v>
                </c:pt>
                <c:pt idx="142">
                  <c:v>216</c:v>
                </c:pt>
                <c:pt idx="143">
                  <c:v>213</c:v>
                </c:pt>
                <c:pt idx="144">
                  <c:v>210</c:v>
                </c:pt>
                <c:pt idx="145">
                  <c:v>194</c:v>
                </c:pt>
                <c:pt idx="146">
                  <c:v>190</c:v>
                </c:pt>
                <c:pt idx="147">
                  <c:v>177</c:v>
                </c:pt>
                <c:pt idx="148">
                  <c:v>188</c:v>
                </c:pt>
                <c:pt idx="149">
                  <c:v>175</c:v>
                </c:pt>
                <c:pt idx="150">
                  <c:v>166</c:v>
                </c:pt>
                <c:pt idx="151">
                  <c:v>170</c:v>
                </c:pt>
                <c:pt idx="152">
                  <c:v>156</c:v>
                </c:pt>
                <c:pt idx="153">
                  <c:v>160</c:v>
                </c:pt>
                <c:pt idx="154">
                  <c:v>146</c:v>
                </c:pt>
                <c:pt idx="155">
                  <c:v>135</c:v>
                </c:pt>
                <c:pt idx="156">
                  <c:v>144</c:v>
                </c:pt>
                <c:pt idx="157">
                  <c:v>138</c:v>
                </c:pt>
                <c:pt idx="158">
                  <c:v>130</c:v>
                </c:pt>
                <c:pt idx="159">
                  <c:v>122</c:v>
                </c:pt>
                <c:pt idx="160">
                  <c:v>120</c:v>
                </c:pt>
                <c:pt idx="161">
                  <c:v>111</c:v>
                </c:pt>
                <c:pt idx="162">
                  <c:v>117</c:v>
                </c:pt>
                <c:pt idx="163">
                  <c:v>106</c:v>
                </c:pt>
                <c:pt idx="164">
                  <c:v>106</c:v>
                </c:pt>
                <c:pt idx="165">
                  <c:v>100</c:v>
                </c:pt>
                <c:pt idx="166">
                  <c:v>94</c:v>
                </c:pt>
                <c:pt idx="167">
                  <c:v>98</c:v>
                </c:pt>
                <c:pt idx="168">
                  <c:v>97</c:v>
                </c:pt>
                <c:pt idx="169">
                  <c:v>90</c:v>
                </c:pt>
                <c:pt idx="170">
                  <c:v>94</c:v>
                </c:pt>
                <c:pt idx="171">
                  <c:v>77</c:v>
                </c:pt>
                <c:pt idx="172">
                  <c:v>84</c:v>
                </c:pt>
                <c:pt idx="173">
                  <c:v>88</c:v>
                </c:pt>
                <c:pt idx="174">
                  <c:v>84</c:v>
                </c:pt>
                <c:pt idx="175">
                  <c:v>93</c:v>
                </c:pt>
                <c:pt idx="176">
                  <c:v>84</c:v>
                </c:pt>
                <c:pt idx="177">
                  <c:v>87</c:v>
                </c:pt>
                <c:pt idx="178">
                  <c:v>79</c:v>
                </c:pt>
                <c:pt idx="179">
                  <c:v>83</c:v>
                </c:pt>
                <c:pt idx="180">
                  <c:v>79</c:v>
                </c:pt>
                <c:pt idx="181">
                  <c:v>82</c:v>
                </c:pt>
                <c:pt idx="182">
                  <c:v>83</c:v>
                </c:pt>
                <c:pt idx="183">
                  <c:v>83</c:v>
                </c:pt>
                <c:pt idx="184">
                  <c:v>94</c:v>
                </c:pt>
                <c:pt idx="185">
                  <c:v>91</c:v>
                </c:pt>
                <c:pt idx="186">
                  <c:v>93</c:v>
                </c:pt>
                <c:pt idx="187">
                  <c:v>88</c:v>
                </c:pt>
                <c:pt idx="188">
                  <c:v>90</c:v>
                </c:pt>
                <c:pt idx="189">
                  <c:v>84</c:v>
                </c:pt>
                <c:pt idx="190">
                  <c:v>96</c:v>
                </c:pt>
                <c:pt idx="191">
                  <c:v>91</c:v>
                </c:pt>
                <c:pt idx="192">
                  <c:v>96</c:v>
                </c:pt>
                <c:pt idx="193">
                  <c:v>88</c:v>
                </c:pt>
                <c:pt idx="194">
                  <c:v>110</c:v>
                </c:pt>
                <c:pt idx="195">
                  <c:v>98</c:v>
                </c:pt>
                <c:pt idx="196">
                  <c:v>80</c:v>
                </c:pt>
                <c:pt idx="197">
                  <c:v>96</c:v>
                </c:pt>
                <c:pt idx="198">
                  <c:v>96</c:v>
                </c:pt>
                <c:pt idx="199">
                  <c:v>100</c:v>
                </c:pt>
                <c:pt idx="200">
                  <c:v>103</c:v>
                </c:pt>
                <c:pt idx="201">
                  <c:v>95</c:v>
                </c:pt>
                <c:pt idx="202">
                  <c:v>117</c:v>
                </c:pt>
                <c:pt idx="203">
                  <c:v>104</c:v>
                </c:pt>
                <c:pt idx="204">
                  <c:v>106</c:v>
                </c:pt>
                <c:pt idx="205">
                  <c:v>101</c:v>
                </c:pt>
                <c:pt idx="206">
                  <c:v>103</c:v>
                </c:pt>
                <c:pt idx="207">
                  <c:v>108</c:v>
                </c:pt>
                <c:pt idx="208">
                  <c:v>100</c:v>
                </c:pt>
                <c:pt idx="209">
                  <c:v>107</c:v>
                </c:pt>
                <c:pt idx="210">
                  <c:v>110</c:v>
                </c:pt>
                <c:pt idx="211">
                  <c:v>108</c:v>
                </c:pt>
                <c:pt idx="212">
                  <c:v>114</c:v>
                </c:pt>
                <c:pt idx="213">
                  <c:v>111</c:v>
                </c:pt>
                <c:pt idx="214">
                  <c:v>130</c:v>
                </c:pt>
                <c:pt idx="215">
                  <c:v>128</c:v>
                </c:pt>
                <c:pt idx="216">
                  <c:v>134</c:v>
                </c:pt>
                <c:pt idx="217">
                  <c:v>154</c:v>
                </c:pt>
                <c:pt idx="218">
                  <c:v>150</c:v>
                </c:pt>
                <c:pt idx="219">
                  <c:v>155</c:v>
                </c:pt>
                <c:pt idx="220">
                  <c:v>167</c:v>
                </c:pt>
                <c:pt idx="221">
                  <c:v>159</c:v>
                </c:pt>
                <c:pt idx="222">
                  <c:v>180</c:v>
                </c:pt>
                <c:pt idx="223">
                  <c:v>185</c:v>
                </c:pt>
                <c:pt idx="224">
                  <c:v>199</c:v>
                </c:pt>
                <c:pt idx="225">
                  <c:v>246</c:v>
                </c:pt>
              </c:numCache>
            </c:numRef>
          </c:val>
          <c:smooth val="0"/>
        </c:ser>
        <c:dLbls>
          <c:showLegendKey val="0"/>
          <c:showVal val="0"/>
          <c:showCatName val="0"/>
          <c:showSerName val="0"/>
          <c:showPercent val="0"/>
          <c:showBubbleSize val="0"/>
        </c:dLbls>
        <c:smooth val="0"/>
        <c:axId val="218193896"/>
        <c:axId val="218191936"/>
      </c:lineChart>
      <c:catAx>
        <c:axId val="218193896"/>
        <c:scaling>
          <c:orientation val="minMax"/>
        </c:scaling>
        <c:delete val="1"/>
        <c:axPos val="b"/>
        <c:numFmt formatCode="General" sourceLinked="1"/>
        <c:majorTickMark val="none"/>
        <c:minorTickMark val="none"/>
        <c:tickLblPos val="nextTo"/>
        <c:crossAx val="218191936"/>
        <c:crosses val="autoZero"/>
        <c:auto val="1"/>
        <c:lblAlgn val="ctr"/>
        <c:lblOffset val="100"/>
        <c:noMultiLvlLbl val="0"/>
      </c:catAx>
      <c:valAx>
        <c:axId val="2181919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8193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'Full Spectra'!$BSL$1</c:f>
              <c:strCache>
                <c:ptCount val="1"/>
                <c:pt idx="0">
                  <c:v>CCTGGAAAAA</c:v>
                </c:pt>
              </c:strCache>
            </c:strRef>
          </c:tx>
          <c:spPr>
            <a:ln w="28575" cap="rnd">
              <a:solidFill>
                <a:schemeClr val="accent1"/>
              </a:solidFill>
              <a:round/>
            </a:ln>
            <a:effectLst/>
          </c:spPr>
          <c:marker>
            <c:symbol val="none"/>
          </c:marker>
          <c:val>
            <c:numRef>
              <c:f>'Full Spectra'!$BSL$2:$BSL$227</c:f>
              <c:numCache>
                <c:formatCode>General</c:formatCode>
                <c:ptCount val="226"/>
                <c:pt idx="0">
                  <c:v>946</c:v>
                </c:pt>
                <c:pt idx="1">
                  <c:v>880</c:v>
                </c:pt>
                <c:pt idx="2">
                  <c:v>845</c:v>
                </c:pt>
                <c:pt idx="3">
                  <c:v>820</c:v>
                </c:pt>
                <c:pt idx="4">
                  <c:v>813</c:v>
                </c:pt>
                <c:pt idx="5">
                  <c:v>787</c:v>
                </c:pt>
                <c:pt idx="6">
                  <c:v>755</c:v>
                </c:pt>
                <c:pt idx="7">
                  <c:v>739</c:v>
                </c:pt>
                <c:pt idx="8">
                  <c:v>729</c:v>
                </c:pt>
                <c:pt idx="9">
                  <c:v>711</c:v>
                </c:pt>
                <c:pt idx="10">
                  <c:v>709</c:v>
                </c:pt>
                <c:pt idx="11">
                  <c:v>711</c:v>
                </c:pt>
                <c:pt idx="12">
                  <c:v>697</c:v>
                </c:pt>
                <c:pt idx="13">
                  <c:v>688</c:v>
                </c:pt>
                <c:pt idx="14">
                  <c:v>684</c:v>
                </c:pt>
                <c:pt idx="15">
                  <c:v>665</c:v>
                </c:pt>
                <c:pt idx="16">
                  <c:v>654</c:v>
                </c:pt>
                <c:pt idx="17">
                  <c:v>655</c:v>
                </c:pt>
                <c:pt idx="18">
                  <c:v>633</c:v>
                </c:pt>
                <c:pt idx="19">
                  <c:v>646</c:v>
                </c:pt>
                <c:pt idx="20">
                  <c:v>608</c:v>
                </c:pt>
                <c:pt idx="21">
                  <c:v>599</c:v>
                </c:pt>
                <c:pt idx="22">
                  <c:v>585</c:v>
                </c:pt>
                <c:pt idx="23">
                  <c:v>581</c:v>
                </c:pt>
                <c:pt idx="24">
                  <c:v>569</c:v>
                </c:pt>
                <c:pt idx="25">
                  <c:v>570</c:v>
                </c:pt>
                <c:pt idx="26">
                  <c:v>550</c:v>
                </c:pt>
                <c:pt idx="27">
                  <c:v>545</c:v>
                </c:pt>
                <c:pt idx="28">
                  <c:v>518</c:v>
                </c:pt>
                <c:pt idx="29">
                  <c:v>527</c:v>
                </c:pt>
                <c:pt idx="30">
                  <c:v>502</c:v>
                </c:pt>
                <c:pt idx="31">
                  <c:v>498</c:v>
                </c:pt>
                <c:pt idx="32">
                  <c:v>480</c:v>
                </c:pt>
                <c:pt idx="33">
                  <c:v>471</c:v>
                </c:pt>
                <c:pt idx="34">
                  <c:v>463</c:v>
                </c:pt>
                <c:pt idx="35">
                  <c:v>454</c:v>
                </c:pt>
                <c:pt idx="36">
                  <c:v>436</c:v>
                </c:pt>
                <c:pt idx="37">
                  <c:v>427</c:v>
                </c:pt>
                <c:pt idx="38">
                  <c:v>410</c:v>
                </c:pt>
                <c:pt idx="39">
                  <c:v>419</c:v>
                </c:pt>
                <c:pt idx="40">
                  <c:v>399</c:v>
                </c:pt>
                <c:pt idx="41">
                  <c:v>407</c:v>
                </c:pt>
                <c:pt idx="42">
                  <c:v>402</c:v>
                </c:pt>
                <c:pt idx="43">
                  <c:v>379</c:v>
                </c:pt>
                <c:pt idx="44">
                  <c:v>385</c:v>
                </c:pt>
                <c:pt idx="45">
                  <c:v>392</c:v>
                </c:pt>
                <c:pt idx="46">
                  <c:v>370</c:v>
                </c:pt>
                <c:pt idx="47">
                  <c:v>382</c:v>
                </c:pt>
                <c:pt idx="48">
                  <c:v>371</c:v>
                </c:pt>
                <c:pt idx="49">
                  <c:v>371</c:v>
                </c:pt>
                <c:pt idx="50">
                  <c:v>367</c:v>
                </c:pt>
                <c:pt idx="51">
                  <c:v>375</c:v>
                </c:pt>
                <c:pt idx="52">
                  <c:v>383</c:v>
                </c:pt>
                <c:pt idx="53">
                  <c:v>364</c:v>
                </c:pt>
                <c:pt idx="54">
                  <c:v>375</c:v>
                </c:pt>
                <c:pt idx="55">
                  <c:v>375</c:v>
                </c:pt>
                <c:pt idx="56">
                  <c:v>376</c:v>
                </c:pt>
                <c:pt idx="57">
                  <c:v>377</c:v>
                </c:pt>
                <c:pt idx="58">
                  <c:v>383</c:v>
                </c:pt>
                <c:pt idx="59">
                  <c:v>388</c:v>
                </c:pt>
                <c:pt idx="60">
                  <c:v>391</c:v>
                </c:pt>
                <c:pt idx="61">
                  <c:v>396</c:v>
                </c:pt>
                <c:pt idx="62">
                  <c:v>411</c:v>
                </c:pt>
                <c:pt idx="63">
                  <c:v>420</c:v>
                </c:pt>
                <c:pt idx="64">
                  <c:v>415</c:v>
                </c:pt>
                <c:pt idx="65">
                  <c:v>427</c:v>
                </c:pt>
                <c:pt idx="66">
                  <c:v>435</c:v>
                </c:pt>
                <c:pt idx="67">
                  <c:v>442</c:v>
                </c:pt>
                <c:pt idx="68">
                  <c:v>450</c:v>
                </c:pt>
                <c:pt idx="69">
                  <c:v>468</c:v>
                </c:pt>
                <c:pt idx="70">
                  <c:v>481</c:v>
                </c:pt>
                <c:pt idx="71">
                  <c:v>496</c:v>
                </c:pt>
                <c:pt idx="72">
                  <c:v>499</c:v>
                </c:pt>
                <c:pt idx="73">
                  <c:v>509</c:v>
                </c:pt>
                <c:pt idx="74">
                  <c:v>544</c:v>
                </c:pt>
                <c:pt idx="75">
                  <c:v>542</c:v>
                </c:pt>
                <c:pt idx="76">
                  <c:v>544</c:v>
                </c:pt>
                <c:pt idx="77">
                  <c:v>570</c:v>
                </c:pt>
                <c:pt idx="78">
                  <c:v>586</c:v>
                </c:pt>
                <c:pt idx="79">
                  <c:v>570</c:v>
                </c:pt>
                <c:pt idx="80">
                  <c:v>609</c:v>
                </c:pt>
                <c:pt idx="81">
                  <c:v>612</c:v>
                </c:pt>
                <c:pt idx="82">
                  <c:v>631</c:v>
                </c:pt>
                <c:pt idx="83">
                  <c:v>648</c:v>
                </c:pt>
                <c:pt idx="84">
                  <c:v>654</c:v>
                </c:pt>
                <c:pt idx="85">
                  <c:v>650</c:v>
                </c:pt>
                <c:pt idx="86">
                  <c:v>660</c:v>
                </c:pt>
                <c:pt idx="87">
                  <c:v>688</c:v>
                </c:pt>
                <c:pt idx="88">
                  <c:v>675</c:v>
                </c:pt>
                <c:pt idx="89">
                  <c:v>725</c:v>
                </c:pt>
                <c:pt idx="90">
                  <c:v>713</c:v>
                </c:pt>
                <c:pt idx="91">
                  <c:v>700</c:v>
                </c:pt>
                <c:pt idx="92">
                  <c:v>733</c:v>
                </c:pt>
                <c:pt idx="93">
                  <c:v>725</c:v>
                </c:pt>
                <c:pt idx="94">
                  <c:v>723</c:v>
                </c:pt>
                <c:pt idx="95">
                  <c:v>745</c:v>
                </c:pt>
                <c:pt idx="96">
                  <c:v>758</c:v>
                </c:pt>
                <c:pt idx="97">
                  <c:v>733</c:v>
                </c:pt>
                <c:pt idx="98">
                  <c:v>738</c:v>
                </c:pt>
                <c:pt idx="99">
                  <c:v>751</c:v>
                </c:pt>
                <c:pt idx="100">
                  <c:v>750</c:v>
                </c:pt>
                <c:pt idx="101">
                  <c:v>738</c:v>
                </c:pt>
                <c:pt idx="102">
                  <c:v>742</c:v>
                </c:pt>
                <c:pt idx="103">
                  <c:v>730</c:v>
                </c:pt>
                <c:pt idx="104">
                  <c:v>729</c:v>
                </c:pt>
                <c:pt idx="105">
                  <c:v>741</c:v>
                </c:pt>
                <c:pt idx="106">
                  <c:v>732</c:v>
                </c:pt>
                <c:pt idx="107">
                  <c:v>738</c:v>
                </c:pt>
                <c:pt idx="108">
                  <c:v>722</c:v>
                </c:pt>
                <c:pt idx="109">
                  <c:v>755</c:v>
                </c:pt>
                <c:pt idx="110">
                  <c:v>741</c:v>
                </c:pt>
                <c:pt idx="111">
                  <c:v>734</c:v>
                </c:pt>
                <c:pt idx="112">
                  <c:v>751</c:v>
                </c:pt>
                <c:pt idx="113">
                  <c:v>740</c:v>
                </c:pt>
                <c:pt idx="114">
                  <c:v>761</c:v>
                </c:pt>
                <c:pt idx="115">
                  <c:v>749</c:v>
                </c:pt>
                <c:pt idx="116">
                  <c:v>733</c:v>
                </c:pt>
                <c:pt idx="117">
                  <c:v>732</c:v>
                </c:pt>
                <c:pt idx="118">
                  <c:v>752</c:v>
                </c:pt>
                <c:pt idx="119">
                  <c:v>749</c:v>
                </c:pt>
                <c:pt idx="120">
                  <c:v>757</c:v>
                </c:pt>
                <c:pt idx="121">
                  <c:v>755</c:v>
                </c:pt>
                <c:pt idx="122">
                  <c:v>734</c:v>
                </c:pt>
                <c:pt idx="123">
                  <c:v>764</c:v>
                </c:pt>
                <c:pt idx="124">
                  <c:v>781</c:v>
                </c:pt>
                <c:pt idx="125">
                  <c:v>768</c:v>
                </c:pt>
                <c:pt idx="126">
                  <c:v>792</c:v>
                </c:pt>
                <c:pt idx="127">
                  <c:v>816</c:v>
                </c:pt>
                <c:pt idx="128">
                  <c:v>802</c:v>
                </c:pt>
                <c:pt idx="129">
                  <c:v>815</c:v>
                </c:pt>
                <c:pt idx="130">
                  <c:v>806</c:v>
                </c:pt>
                <c:pt idx="131">
                  <c:v>808</c:v>
                </c:pt>
                <c:pt idx="132">
                  <c:v>781</c:v>
                </c:pt>
                <c:pt idx="133">
                  <c:v>824</c:v>
                </c:pt>
                <c:pt idx="134">
                  <c:v>813</c:v>
                </c:pt>
                <c:pt idx="135">
                  <c:v>824</c:v>
                </c:pt>
                <c:pt idx="136">
                  <c:v>811</c:v>
                </c:pt>
                <c:pt idx="137">
                  <c:v>838</c:v>
                </c:pt>
                <c:pt idx="138">
                  <c:v>816</c:v>
                </c:pt>
                <c:pt idx="139">
                  <c:v>826</c:v>
                </c:pt>
                <c:pt idx="140">
                  <c:v>830</c:v>
                </c:pt>
                <c:pt idx="141">
                  <c:v>804</c:v>
                </c:pt>
                <c:pt idx="142">
                  <c:v>846</c:v>
                </c:pt>
                <c:pt idx="143">
                  <c:v>806</c:v>
                </c:pt>
                <c:pt idx="144">
                  <c:v>824</c:v>
                </c:pt>
                <c:pt idx="145">
                  <c:v>815</c:v>
                </c:pt>
                <c:pt idx="146">
                  <c:v>797</c:v>
                </c:pt>
                <c:pt idx="147">
                  <c:v>810</c:v>
                </c:pt>
                <c:pt idx="148">
                  <c:v>820</c:v>
                </c:pt>
                <c:pt idx="149">
                  <c:v>827</c:v>
                </c:pt>
                <c:pt idx="150">
                  <c:v>785</c:v>
                </c:pt>
                <c:pt idx="151">
                  <c:v>801</c:v>
                </c:pt>
                <c:pt idx="152">
                  <c:v>797</c:v>
                </c:pt>
                <c:pt idx="153">
                  <c:v>807</c:v>
                </c:pt>
                <c:pt idx="154">
                  <c:v>781</c:v>
                </c:pt>
                <c:pt idx="155">
                  <c:v>810</c:v>
                </c:pt>
                <c:pt idx="156">
                  <c:v>793</c:v>
                </c:pt>
                <c:pt idx="157">
                  <c:v>792</c:v>
                </c:pt>
                <c:pt idx="158">
                  <c:v>790</c:v>
                </c:pt>
                <c:pt idx="159">
                  <c:v>769</c:v>
                </c:pt>
                <c:pt idx="160">
                  <c:v>751</c:v>
                </c:pt>
                <c:pt idx="161">
                  <c:v>740</c:v>
                </c:pt>
                <c:pt idx="162">
                  <c:v>742</c:v>
                </c:pt>
                <c:pt idx="163">
                  <c:v>703</c:v>
                </c:pt>
                <c:pt idx="164">
                  <c:v>709</c:v>
                </c:pt>
                <c:pt idx="165">
                  <c:v>685</c:v>
                </c:pt>
                <c:pt idx="166">
                  <c:v>658</c:v>
                </c:pt>
                <c:pt idx="167">
                  <c:v>681</c:v>
                </c:pt>
                <c:pt idx="168">
                  <c:v>682</c:v>
                </c:pt>
                <c:pt idx="169">
                  <c:v>655</c:v>
                </c:pt>
                <c:pt idx="170">
                  <c:v>646</c:v>
                </c:pt>
                <c:pt idx="171">
                  <c:v>659</c:v>
                </c:pt>
                <c:pt idx="172">
                  <c:v>647</c:v>
                </c:pt>
                <c:pt idx="173">
                  <c:v>652</c:v>
                </c:pt>
                <c:pt idx="174">
                  <c:v>620</c:v>
                </c:pt>
                <c:pt idx="175">
                  <c:v>615</c:v>
                </c:pt>
                <c:pt idx="176">
                  <c:v>633</c:v>
                </c:pt>
                <c:pt idx="177">
                  <c:v>593</c:v>
                </c:pt>
                <c:pt idx="178">
                  <c:v>608</c:v>
                </c:pt>
                <c:pt idx="179">
                  <c:v>577</c:v>
                </c:pt>
                <c:pt idx="180">
                  <c:v>599</c:v>
                </c:pt>
                <c:pt idx="181">
                  <c:v>578</c:v>
                </c:pt>
                <c:pt idx="182">
                  <c:v>576</c:v>
                </c:pt>
                <c:pt idx="183">
                  <c:v>570</c:v>
                </c:pt>
                <c:pt idx="184">
                  <c:v>570</c:v>
                </c:pt>
                <c:pt idx="185">
                  <c:v>561</c:v>
                </c:pt>
                <c:pt idx="186">
                  <c:v>539</c:v>
                </c:pt>
                <c:pt idx="187">
                  <c:v>571</c:v>
                </c:pt>
                <c:pt idx="188">
                  <c:v>540</c:v>
                </c:pt>
                <c:pt idx="189">
                  <c:v>540</c:v>
                </c:pt>
                <c:pt idx="190">
                  <c:v>524</c:v>
                </c:pt>
                <c:pt idx="191">
                  <c:v>504</c:v>
                </c:pt>
                <c:pt idx="192">
                  <c:v>515</c:v>
                </c:pt>
                <c:pt idx="193">
                  <c:v>504</c:v>
                </c:pt>
                <c:pt idx="194">
                  <c:v>526</c:v>
                </c:pt>
                <c:pt idx="195">
                  <c:v>499</c:v>
                </c:pt>
                <c:pt idx="196">
                  <c:v>491</c:v>
                </c:pt>
                <c:pt idx="197">
                  <c:v>485</c:v>
                </c:pt>
                <c:pt idx="198">
                  <c:v>489</c:v>
                </c:pt>
                <c:pt idx="199">
                  <c:v>482</c:v>
                </c:pt>
                <c:pt idx="200">
                  <c:v>468</c:v>
                </c:pt>
                <c:pt idx="201">
                  <c:v>466</c:v>
                </c:pt>
                <c:pt idx="202">
                  <c:v>507</c:v>
                </c:pt>
                <c:pt idx="203">
                  <c:v>482</c:v>
                </c:pt>
                <c:pt idx="204">
                  <c:v>456</c:v>
                </c:pt>
                <c:pt idx="205">
                  <c:v>468</c:v>
                </c:pt>
                <c:pt idx="206">
                  <c:v>459</c:v>
                </c:pt>
                <c:pt idx="207">
                  <c:v>476</c:v>
                </c:pt>
                <c:pt idx="208">
                  <c:v>481</c:v>
                </c:pt>
                <c:pt idx="209">
                  <c:v>499</c:v>
                </c:pt>
                <c:pt idx="210">
                  <c:v>469</c:v>
                </c:pt>
                <c:pt idx="211">
                  <c:v>485</c:v>
                </c:pt>
                <c:pt idx="212">
                  <c:v>494</c:v>
                </c:pt>
                <c:pt idx="213">
                  <c:v>501</c:v>
                </c:pt>
                <c:pt idx="214">
                  <c:v>483</c:v>
                </c:pt>
                <c:pt idx="215">
                  <c:v>489</c:v>
                </c:pt>
                <c:pt idx="216">
                  <c:v>541</c:v>
                </c:pt>
                <c:pt idx="217">
                  <c:v>526</c:v>
                </c:pt>
                <c:pt idx="218">
                  <c:v>545</c:v>
                </c:pt>
                <c:pt idx="219">
                  <c:v>569</c:v>
                </c:pt>
                <c:pt idx="220">
                  <c:v>583</c:v>
                </c:pt>
                <c:pt idx="221">
                  <c:v>630</c:v>
                </c:pt>
                <c:pt idx="222">
                  <c:v>657</c:v>
                </c:pt>
                <c:pt idx="223">
                  <c:v>715</c:v>
                </c:pt>
                <c:pt idx="224">
                  <c:v>771</c:v>
                </c:pt>
                <c:pt idx="225">
                  <c:v>775</c:v>
                </c:pt>
              </c:numCache>
            </c:numRef>
          </c:val>
          <c:smooth val="0"/>
        </c:ser>
        <c:dLbls>
          <c:showLegendKey val="0"/>
          <c:showVal val="0"/>
          <c:showCatName val="0"/>
          <c:showSerName val="0"/>
          <c:showPercent val="0"/>
          <c:showBubbleSize val="0"/>
        </c:dLbls>
        <c:smooth val="0"/>
        <c:axId val="218194680"/>
        <c:axId val="218195072"/>
      </c:lineChart>
      <c:catAx>
        <c:axId val="218194680"/>
        <c:scaling>
          <c:orientation val="minMax"/>
        </c:scaling>
        <c:delete val="1"/>
        <c:axPos val="b"/>
        <c:numFmt formatCode="General" sourceLinked="1"/>
        <c:majorTickMark val="none"/>
        <c:minorTickMark val="none"/>
        <c:tickLblPos val="nextTo"/>
        <c:crossAx val="218195072"/>
        <c:crosses val="autoZero"/>
        <c:auto val="1"/>
        <c:lblAlgn val="ctr"/>
        <c:lblOffset val="100"/>
        <c:noMultiLvlLbl val="0"/>
      </c:catAx>
      <c:valAx>
        <c:axId val="2181950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8194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842226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08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d76a4e6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d76a4e6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65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d76a4e67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9d76a4e6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10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2869ec2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2869ec2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20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ec5451ee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ec5451ee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24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2869ec27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2869ec2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5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2869ec27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2869ec27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122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a7ed564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a7ed564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948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a7ed56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aa7ed56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b6cafc4a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b6cafc4a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109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b0ee8407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b0ee8407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33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756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b0ee8407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b0ee8407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635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b0ee8407e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b0ee8407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16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69b8b34a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b69b8b34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55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b69b8b3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b69b8b3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056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69b8b3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b69b8b3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26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bcc03a7b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bcc03a7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665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bcc03a7b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bcc03a7b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47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bcc03a7b9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bcc03a7b9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1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bcc03a7b9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bcc03a7b9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033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cc03a7b9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cc03a7b9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75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253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bcc03a7b9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bcc03a7b9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504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c5766940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c5766940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730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bcc03a7b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bcc03a7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81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09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78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16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4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65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d76a4e6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d76a4e6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8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Multivariate_normal_distribution"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Total_variation_dista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n.wikipedia.org/wiki/Hellinger_distance" TargetMode="External"/><Relationship Id="rId5" Type="http://schemas.openxmlformats.org/officeDocument/2006/relationships/hyperlink" Target="https://en.wikipedia.org/wiki/KL-divergence" TargetMode="External"/><Relationship Id="rId4" Type="http://schemas.openxmlformats.org/officeDocument/2006/relationships/hyperlink" Target="https://en.wikipedia.org/wiki/Probability_distributions" TargetMode="External"/><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chart" Target="../charts/chart4.xml"/><Relationship Id="rId3" Type="http://schemas.openxmlformats.org/officeDocument/2006/relationships/image" Target="../media/image52.png"/><Relationship Id="rId7" Type="http://schemas.openxmlformats.org/officeDocument/2006/relationships/chart" Target="../charts/chart1.xml"/><Relationship Id="rId12" Type="http://schemas.openxmlformats.org/officeDocument/2006/relationships/chart" Target="../charts/chart4.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chart" Target="../charts/chart3.xml"/><Relationship Id="rId5" Type="http://schemas.openxmlformats.org/officeDocument/2006/relationships/image" Target="../media/image54.png"/><Relationship Id="rId15" Type="http://schemas.openxmlformats.org/officeDocument/2006/relationships/chart" Target="../charts/chart5.xml"/><Relationship Id="rId10" Type="http://schemas.openxmlformats.org/officeDocument/2006/relationships/chart" Target="../charts/chart3.xml"/><Relationship Id="rId4" Type="http://schemas.openxmlformats.org/officeDocument/2006/relationships/image" Target="../media/image53.png"/><Relationship Id="rId9" Type="http://schemas.openxmlformats.org/officeDocument/2006/relationships/chart" Target="../charts/chart2.xml"/><Relationship Id="rId14" Type="http://schemas.openxmlformats.org/officeDocument/2006/relationships/chart" Target="../charts/chart5.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GMM Model</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September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9d76a4e676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Spectral Clustering</a:t>
            </a:r>
            <a:endParaRPr b="1">
              <a:solidFill>
                <a:srgbClr val="FF0000"/>
              </a:solidFill>
            </a:endParaRPr>
          </a:p>
        </p:txBody>
      </p:sp>
      <p:sp>
        <p:nvSpPr>
          <p:cNvPr id="188" name="Google Shape;188;g29d76a4e676_0_5"/>
          <p:cNvSpPr txBox="1">
            <a:spLocks noGrp="1"/>
          </p:cNvSpPr>
          <p:nvPr>
            <p:ph type="body" idx="1"/>
          </p:nvPr>
        </p:nvSpPr>
        <p:spPr>
          <a:xfrm>
            <a:off x="0" y="1825625"/>
            <a:ext cx="12192000" cy="50325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0F0F0F"/>
              </a:buClr>
              <a:buSzPts val="2400"/>
              <a:buChar char="•"/>
            </a:pPr>
            <a:r>
              <a:rPr lang="en-US" sz="2400">
                <a:solidFill>
                  <a:srgbClr val="0F0F0F"/>
                </a:solidFill>
              </a:rPr>
              <a:t>We applied spectral clustering to the </a:t>
            </a:r>
            <a:r>
              <a:rPr lang="en-US" sz="2400" b="1" i="1">
                <a:solidFill>
                  <a:srgbClr val="0F0F0F"/>
                </a:solidFill>
              </a:rPr>
              <a:t>n</a:t>
            </a:r>
            <a:r>
              <a:rPr lang="en-US" sz="2400" b="1">
                <a:solidFill>
                  <a:srgbClr val="0F0F0F"/>
                </a:solidFill>
              </a:rPr>
              <a:t>×</a:t>
            </a:r>
            <a:r>
              <a:rPr lang="en-US" sz="2400" b="1" i="1">
                <a:solidFill>
                  <a:srgbClr val="0F0F0F"/>
                </a:solidFill>
              </a:rPr>
              <a:t>n </a:t>
            </a:r>
            <a:r>
              <a:rPr lang="en-US" sz="2400" b="1">
                <a:solidFill>
                  <a:srgbClr val="0F0F0F"/>
                </a:solidFill>
              </a:rPr>
              <a:t>distance matrix</a:t>
            </a:r>
            <a:r>
              <a:rPr lang="en-US" sz="2400">
                <a:solidFill>
                  <a:srgbClr val="0F0F0F"/>
                </a:solidFill>
              </a:rPr>
              <a:t>, which was calculated using the pairwise </a:t>
            </a:r>
            <a:r>
              <a:rPr lang="en-US" sz="2400" b="1">
                <a:solidFill>
                  <a:srgbClr val="0F0F0F"/>
                </a:solidFill>
              </a:rPr>
              <a:t>CS-distance </a:t>
            </a:r>
            <a:r>
              <a:rPr lang="en-US" sz="2400">
                <a:solidFill>
                  <a:srgbClr val="0F0F0F"/>
                </a:solidFill>
              </a:rPr>
              <a:t>function.</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We tested a variety of cluster numbers, ranging from 8 to 50.</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evaluation, we used a qualitative method, employing the mean and weight of the sequences in each cluster (based on the Wavelength) to measure the average of each cluster. Specifically, we used color classes as bins and visualized the weight in each bin for the cluster mean.</a:t>
            </a:r>
            <a:endParaRPr sz="2400">
              <a:solidFill>
                <a:srgbClr val="0F0F0F"/>
              </a:solidFill>
            </a:endParaRPr>
          </a:p>
          <a:p>
            <a:pPr marL="0" lvl="0" indent="0" algn="l" rtl="0">
              <a:spcBef>
                <a:spcPts val="1000"/>
              </a:spcBef>
              <a:spcAft>
                <a:spcPts val="0"/>
              </a:spcAft>
              <a:buNone/>
            </a:pPr>
            <a:endParaRPr sz="2400">
              <a:solidFill>
                <a:srgbClr val="FF0000"/>
              </a:solidFill>
            </a:endParaRPr>
          </a:p>
          <a:p>
            <a:pPr marL="0" lvl="0" indent="0" algn="l" rtl="0">
              <a:spcBef>
                <a:spcPts val="1000"/>
              </a:spcBef>
              <a:spcAft>
                <a:spcPts val="0"/>
              </a:spcAft>
              <a:buNone/>
            </a:pPr>
            <a:r>
              <a:rPr lang="en-US" sz="2400" b="1">
                <a:solidFill>
                  <a:srgbClr val="FF0000"/>
                </a:solidFill>
              </a:rPr>
              <a:t>Note:</a:t>
            </a:r>
            <a:endParaRPr sz="2400" b="1">
              <a:solidFill>
                <a:srgbClr val="FF0000"/>
              </a:solidFill>
            </a:endParaRPr>
          </a:p>
          <a:p>
            <a:pPr marL="457200" lvl="0" indent="-381000" algn="l" rtl="0">
              <a:spcBef>
                <a:spcPts val="1000"/>
              </a:spcBef>
              <a:spcAft>
                <a:spcPts val="0"/>
              </a:spcAft>
              <a:buClr>
                <a:srgbClr val="0F0F0F"/>
              </a:buClr>
              <a:buSzPts val="2400"/>
              <a:buChar char="•"/>
            </a:pPr>
            <a:r>
              <a:rPr lang="en-US" sz="2400">
                <a:solidFill>
                  <a:srgbClr val="0F0F0F"/>
                </a:solidFill>
              </a:rPr>
              <a:t>the weights are </a:t>
            </a:r>
            <a:r>
              <a:rPr lang="en-US" sz="2400" b="1">
                <a:solidFill>
                  <a:srgbClr val="0F0F0F"/>
                </a:solidFill>
              </a:rPr>
              <a:t>not normalized.</a:t>
            </a:r>
            <a:endParaRPr sz="2400" b="1">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CS-distance function, we used the gaussian fit based on the </a:t>
            </a:r>
            <a:r>
              <a:rPr lang="en-US" sz="2400" b="1">
                <a:solidFill>
                  <a:srgbClr val="0F0F0F"/>
                </a:solidFill>
              </a:rPr>
              <a:t>Energy</a:t>
            </a:r>
            <a:r>
              <a:rPr lang="en-US" sz="2400">
                <a:solidFill>
                  <a:srgbClr val="0F0F0F"/>
                </a:solidFill>
              </a:rPr>
              <a:t>.</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clustering evaluation, we used their corresponding </a:t>
            </a:r>
            <a:r>
              <a:rPr lang="en-US" sz="2400" b="1">
                <a:solidFill>
                  <a:srgbClr val="0F0F0F"/>
                </a:solidFill>
              </a:rPr>
              <a:t>wavelength and weight </a:t>
            </a:r>
            <a:r>
              <a:rPr lang="en-US" sz="2400">
                <a:solidFill>
                  <a:srgbClr val="0F0F0F"/>
                </a:solidFill>
              </a:rPr>
              <a:t>for each peak.</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9d76a4e676_0_12"/>
          <p:cNvSpPr txBox="1">
            <a:spLocks noGrp="1"/>
          </p:cNvSpPr>
          <p:nvPr>
            <p:ph type="body" idx="1"/>
          </p:nvPr>
        </p:nvSpPr>
        <p:spPr>
          <a:xfrm>
            <a:off x="7414613" y="3806300"/>
            <a:ext cx="4570200" cy="2204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for instance, in this cluster we have 23 sequences and the mean of the cluster has higher weight in green class.</a:t>
            </a:r>
            <a:endParaRPr/>
          </a:p>
        </p:txBody>
      </p:sp>
      <p:pic>
        <p:nvPicPr>
          <p:cNvPr id="194" name="Google Shape;194;g29d76a4e676_0_12"/>
          <p:cNvPicPr preferRelativeResize="0"/>
          <p:nvPr/>
        </p:nvPicPr>
        <p:blipFill rotWithShape="1">
          <a:blip r:embed="rId3">
            <a:alphaModFix/>
          </a:blip>
          <a:srcRect/>
          <a:stretch/>
        </p:blipFill>
        <p:spPr>
          <a:xfrm>
            <a:off x="7196800" y="118825"/>
            <a:ext cx="4700267" cy="3525200"/>
          </a:xfrm>
          <a:prstGeom prst="rect">
            <a:avLst/>
          </a:prstGeom>
          <a:noFill/>
          <a:ln>
            <a:noFill/>
          </a:ln>
        </p:spPr>
      </p:pic>
      <p:pic>
        <p:nvPicPr>
          <p:cNvPr id="195" name="Google Shape;195;g29d76a4e676_0_12"/>
          <p:cNvPicPr preferRelativeResize="0"/>
          <p:nvPr/>
        </p:nvPicPr>
        <p:blipFill>
          <a:blip r:embed="rId4">
            <a:alphaModFix/>
          </a:blip>
          <a:stretch>
            <a:fillRect/>
          </a:stretch>
        </p:blipFill>
        <p:spPr>
          <a:xfrm>
            <a:off x="0" y="407400"/>
            <a:ext cx="6800626" cy="6450600"/>
          </a:xfrm>
          <a:prstGeom prst="rect">
            <a:avLst/>
          </a:prstGeom>
          <a:noFill/>
          <a:ln>
            <a:noFill/>
          </a:ln>
        </p:spPr>
      </p:pic>
      <p:sp>
        <p:nvSpPr>
          <p:cNvPr id="196" name="Google Shape;196;g29d76a4e676_0_12"/>
          <p:cNvSpPr/>
          <p:nvPr/>
        </p:nvSpPr>
        <p:spPr>
          <a:xfrm>
            <a:off x="20370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weight</a:t>
            </a:r>
            <a:endParaRPr>
              <a:latin typeface="Calibri"/>
              <a:ea typeface="Calibri"/>
              <a:cs typeface="Calibri"/>
              <a:sym typeface="Calibri"/>
            </a:endParaRPr>
          </a:p>
        </p:txBody>
      </p:sp>
      <p:sp>
        <p:nvSpPr>
          <p:cNvPr id="197" name="Google Shape;197;g29d76a4e676_0_12"/>
          <p:cNvSpPr/>
          <p:nvPr/>
        </p:nvSpPr>
        <p:spPr>
          <a:xfrm>
            <a:off x="4209475"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weight</a:t>
            </a:r>
            <a:endParaRPr>
              <a:latin typeface="Calibri"/>
              <a:ea typeface="Calibri"/>
              <a:cs typeface="Calibri"/>
              <a:sym typeface="Calibri"/>
            </a:endParaRPr>
          </a:p>
        </p:txBody>
      </p:sp>
      <p:sp>
        <p:nvSpPr>
          <p:cNvPr id="198" name="Google Shape;198;g29d76a4e676_0_12"/>
          <p:cNvSpPr/>
          <p:nvPr/>
        </p:nvSpPr>
        <p:spPr>
          <a:xfrm>
            <a:off x="237615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WAV</a:t>
            </a:r>
            <a:endParaRPr>
              <a:latin typeface="Calibri"/>
              <a:ea typeface="Calibri"/>
              <a:cs typeface="Calibri"/>
              <a:sym typeface="Calibri"/>
            </a:endParaRPr>
          </a:p>
        </p:txBody>
      </p:sp>
      <p:sp>
        <p:nvSpPr>
          <p:cNvPr id="199" name="Google Shape;199;g29d76a4e676_0_12"/>
          <p:cNvSpPr/>
          <p:nvPr/>
        </p:nvSpPr>
        <p:spPr>
          <a:xfrm>
            <a:off x="604280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WAV</a:t>
            </a:r>
            <a:endParaRPr>
              <a:latin typeface="Calibri"/>
              <a:ea typeface="Calibri"/>
              <a:cs typeface="Calibri"/>
              <a:sym typeface="Calibri"/>
            </a:endParaRPr>
          </a:p>
        </p:txBody>
      </p:sp>
      <p:sp>
        <p:nvSpPr>
          <p:cNvPr id="200" name="Google Shape;200;g29d76a4e676_0_12"/>
          <p:cNvSpPr/>
          <p:nvPr/>
        </p:nvSpPr>
        <p:spPr>
          <a:xfrm>
            <a:off x="1289925"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STD</a:t>
            </a:r>
            <a:endParaRPr>
              <a:latin typeface="Calibri"/>
              <a:ea typeface="Calibri"/>
              <a:cs typeface="Calibri"/>
              <a:sym typeface="Calibri"/>
            </a:endParaRPr>
          </a:p>
        </p:txBody>
      </p:sp>
      <p:sp>
        <p:nvSpPr>
          <p:cNvPr id="201" name="Google Shape;201;g29d76a4e676_0_12"/>
          <p:cNvSpPr/>
          <p:nvPr/>
        </p:nvSpPr>
        <p:spPr>
          <a:xfrm>
            <a:off x="505805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STD</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a2869ec27d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December 5, 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ec5451ee57_0_0"/>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Clustering</a:t>
            </a:r>
            <a:endParaRPr b="1">
              <a:solidFill>
                <a:srgbClr val="FF0000"/>
              </a:solidFill>
            </a:endParaRPr>
          </a:p>
        </p:txBody>
      </p:sp>
      <p:sp>
        <p:nvSpPr>
          <p:cNvPr id="212" name="Google Shape;212;g1ec5451ee57_0_0"/>
          <p:cNvSpPr txBox="1">
            <a:spLocks noGrp="1"/>
          </p:cNvSpPr>
          <p:nvPr>
            <p:ph type="body" idx="1"/>
          </p:nvPr>
        </p:nvSpPr>
        <p:spPr>
          <a:xfrm>
            <a:off x="104425" y="1166200"/>
            <a:ext cx="12192000" cy="5691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457200" lvl="0" indent="-381000" algn="l" rtl="0">
              <a:spcBef>
                <a:spcPts val="1000"/>
              </a:spcBef>
              <a:spcAft>
                <a:spcPts val="0"/>
              </a:spcAft>
              <a:buClr>
                <a:srgbClr val="0F0F0F"/>
              </a:buClr>
              <a:buSzPts val="2400"/>
              <a:buChar char="•"/>
            </a:pPr>
            <a:r>
              <a:rPr lang="en-US" sz="2400">
                <a:solidFill>
                  <a:srgbClr val="0F0F0F"/>
                </a:solidFill>
              </a:rPr>
              <a:t>We applied spectral clustering to the </a:t>
            </a:r>
            <a:r>
              <a:rPr lang="en-US" sz="2400" b="1" i="1">
                <a:solidFill>
                  <a:srgbClr val="0F0F0F"/>
                </a:solidFill>
              </a:rPr>
              <a:t>n</a:t>
            </a:r>
            <a:r>
              <a:rPr lang="en-US" sz="2400" b="1">
                <a:solidFill>
                  <a:srgbClr val="0F0F0F"/>
                </a:solidFill>
              </a:rPr>
              <a:t>×</a:t>
            </a:r>
            <a:r>
              <a:rPr lang="en-US" sz="2400" b="1" i="1">
                <a:solidFill>
                  <a:srgbClr val="0F0F0F"/>
                </a:solidFill>
              </a:rPr>
              <a:t>n </a:t>
            </a:r>
            <a:r>
              <a:rPr lang="en-US" sz="2400" b="1">
                <a:solidFill>
                  <a:srgbClr val="0F0F0F"/>
                </a:solidFill>
              </a:rPr>
              <a:t>distance matrix</a:t>
            </a:r>
            <a:r>
              <a:rPr lang="en-US" sz="2400">
                <a:solidFill>
                  <a:srgbClr val="0F0F0F"/>
                </a:solidFill>
              </a:rPr>
              <a:t>, which was calculated using the pairwise </a:t>
            </a:r>
            <a:r>
              <a:rPr lang="en-US" sz="2400" b="1">
                <a:solidFill>
                  <a:srgbClr val="0F0F0F"/>
                </a:solidFill>
              </a:rPr>
              <a:t>CS-distance </a:t>
            </a:r>
            <a:r>
              <a:rPr lang="en-US" sz="2400">
                <a:solidFill>
                  <a:srgbClr val="0F0F0F"/>
                </a:solidFill>
              </a:rPr>
              <a:t>function.</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We tested a variety of cluster numbers, ranging from </a:t>
            </a:r>
            <a:r>
              <a:rPr lang="en-US" sz="2400" b="1">
                <a:solidFill>
                  <a:srgbClr val="0F0F0F"/>
                </a:solidFill>
              </a:rPr>
              <a:t>3 to 15</a:t>
            </a:r>
            <a:r>
              <a:rPr lang="en-US" sz="2400">
                <a:solidFill>
                  <a:srgbClr val="0F0F0F"/>
                </a:solidFill>
              </a:rPr>
              <a:t>. and run K-Means multiple times</a:t>
            </a:r>
            <a:endParaRPr sz="2400" b="1">
              <a:solidFill>
                <a:srgbClr val="0F0F0F"/>
              </a:solidFill>
            </a:endParaRPr>
          </a:p>
          <a:p>
            <a:pPr marL="0" lvl="0" indent="0" algn="l" rtl="0">
              <a:spcBef>
                <a:spcPts val="1000"/>
              </a:spcBef>
              <a:spcAft>
                <a:spcPts val="0"/>
              </a:spcAft>
              <a:buClr>
                <a:schemeClr val="dk1"/>
              </a:buClr>
              <a:buSzPts val="1100"/>
              <a:buFont typeface="Arial"/>
              <a:buNone/>
            </a:pPr>
            <a:endParaRPr sz="2400">
              <a:solidFill>
                <a:srgbClr val="FF0000"/>
              </a:solidFill>
            </a:endParaRPr>
          </a:p>
          <a:p>
            <a:pPr marL="0" lvl="0" indent="0" algn="l" rtl="0">
              <a:spcBef>
                <a:spcPts val="1000"/>
              </a:spcBef>
              <a:spcAft>
                <a:spcPts val="0"/>
              </a:spcAft>
              <a:buClr>
                <a:schemeClr val="dk1"/>
              </a:buClr>
              <a:buSzPts val="1100"/>
              <a:buFont typeface="Arial"/>
              <a:buNone/>
            </a:pPr>
            <a:r>
              <a:rPr lang="en-US" sz="2400" b="1">
                <a:solidFill>
                  <a:srgbClr val="FF0000"/>
                </a:solidFill>
              </a:rPr>
              <a:t>Note:</a:t>
            </a:r>
            <a:endParaRPr sz="2400" b="1">
              <a:solidFill>
                <a:srgbClr val="FF0000"/>
              </a:solidFill>
            </a:endParaRPr>
          </a:p>
          <a:p>
            <a:pPr marL="457200" lvl="0" indent="-381000" algn="l" rtl="0">
              <a:spcBef>
                <a:spcPts val="1000"/>
              </a:spcBef>
              <a:spcAft>
                <a:spcPts val="0"/>
              </a:spcAft>
              <a:buClr>
                <a:srgbClr val="0F0F0F"/>
              </a:buClr>
              <a:buSzPts val="2400"/>
              <a:buChar char="•"/>
            </a:pPr>
            <a:r>
              <a:rPr lang="en-US" sz="2400">
                <a:solidFill>
                  <a:srgbClr val="0F0F0F"/>
                </a:solidFill>
              </a:rPr>
              <a:t>the weights are </a:t>
            </a:r>
            <a:r>
              <a:rPr lang="en-US" sz="2400" b="1">
                <a:solidFill>
                  <a:srgbClr val="0F0F0F"/>
                </a:solidFill>
              </a:rPr>
              <a:t>not normalized.</a:t>
            </a:r>
            <a:endParaRPr sz="2400" b="1">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CS-distance function, we used the gaussian fit based on the </a:t>
            </a:r>
            <a:r>
              <a:rPr lang="en-US" sz="2400" b="1">
                <a:solidFill>
                  <a:srgbClr val="0F0F0F"/>
                </a:solidFill>
              </a:rPr>
              <a:t>Energy</a:t>
            </a:r>
            <a:r>
              <a:rPr lang="en-US" sz="2400">
                <a:solidFill>
                  <a:srgbClr val="0F0F0F"/>
                </a:solidFill>
              </a:rPr>
              <a:t>.</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clustering evaluation, we used their corresponding </a:t>
            </a:r>
            <a:r>
              <a:rPr lang="en-US" sz="2400" b="1">
                <a:solidFill>
                  <a:srgbClr val="0F0F0F"/>
                </a:solidFill>
              </a:rPr>
              <a:t>wavelength and weight </a:t>
            </a:r>
            <a:r>
              <a:rPr lang="en-US" sz="2400">
                <a:solidFill>
                  <a:srgbClr val="0F0F0F"/>
                </a:solidFill>
              </a:rPr>
              <a:t>for each peak.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a2869ec27d_0_5"/>
          <p:cNvSpPr txBox="1">
            <a:spLocks noGrp="1"/>
          </p:cNvSpPr>
          <p:nvPr>
            <p:ph type="title"/>
          </p:nvPr>
        </p:nvSpPr>
        <p:spPr>
          <a:xfrm>
            <a:off x="611925"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Evaluation</a:t>
            </a:r>
            <a:endParaRPr b="1">
              <a:solidFill>
                <a:srgbClr val="FF0000"/>
              </a:solidFill>
            </a:endParaRPr>
          </a:p>
        </p:txBody>
      </p:sp>
      <p:sp>
        <p:nvSpPr>
          <p:cNvPr id="218" name="Google Shape;218;g2a2869ec27d_0_5"/>
          <p:cNvSpPr txBox="1">
            <a:spLocks noGrp="1"/>
          </p:cNvSpPr>
          <p:nvPr>
            <p:ph type="body" idx="1"/>
          </p:nvPr>
        </p:nvSpPr>
        <p:spPr>
          <a:xfrm>
            <a:off x="0" y="1825625"/>
            <a:ext cx="12079800" cy="50325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0F0F0F"/>
              </a:buClr>
              <a:buSzPts val="2400"/>
              <a:buChar char="•"/>
            </a:pPr>
            <a:r>
              <a:rPr lang="en-US" sz="2400">
                <a:solidFill>
                  <a:srgbClr val="0F0F0F"/>
                </a:solidFill>
              </a:rPr>
              <a:t>we used a qualitative method, employing the mean and weight of the sequences in each cluster (based on the Wavelength) to measure the average of each cluster. </a:t>
            </a:r>
            <a:r>
              <a:rPr lang="en-US" sz="2400" b="1">
                <a:solidFill>
                  <a:srgbClr val="0F0F0F"/>
                </a:solidFill>
              </a:rPr>
              <a:t>Specifically, we created m bins of wavelength and visualized the weight in each bin for the cluster mean.</a:t>
            </a:r>
            <a:endParaRPr sz="2400" b="1">
              <a:solidFill>
                <a:srgbClr val="0F0F0F"/>
              </a:solidFill>
            </a:endParaRPr>
          </a:p>
          <a:p>
            <a:pPr marL="457200" lvl="0" indent="0" algn="l" rtl="0">
              <a:spcBef>
                <a:spcPts val="1000"/>
              </a:spcBef>
              <a:spcAft>
                <a:spcPts val="0"/>
              </a:spcAft>
              <a:buNone/>
            </a:pPr>
            <a:endParaRPr sz="2400" b="1">
              <a:solidFill>
                <a:srgbClr val="0F0F0F"/>
              </a:solidFill>
            </a:endParaRPr>
          </a:p>
          <a:p>
            <a:pPr marL="457200" lvl="0" indent="-381000" algn="l" rtl="0">
              <a:spcBef>
                <a:spcPts val="1000"/>
              </a:spcBef>
              <a:spcAft>
                <a:spcPts val="0"/>
              </a:spcAft>
              <a:buClr>
                <a:srgbClr val="0F0F0F"/>
              </a:buClr>
              <a:buSzPts val="2400"/>
              <a:buChar char="•"/>
            </a:pPr>
            <a:r>
              <a:rPr lang="en-US" sz="2400" b="1">
                <a:solidFill>
                  <a:srgbClr val="242424"/>
                </a:solidFill>
                <a:highlight>
                  <a:srgbClr val="FFFFFF"/>
                </a:highlight>
              </a:rPr>
              <a:t>Checking Intra-cluster distance: </a:t>
            </a:r>
            <a:r>
              <a:rPr lang="en-US" sz="2400">
                <a:solidFill>
                  <a:srgbClr val="242424"/>
                </a:solidFill>
                <a:highlight>
                  <a:srgbClr val="FFFFFF"/>
                </a:highlight>
              </a:rPr>
              <a:t>refers to the average distance between data points </a:t>
            </a:r>
            <a:r>
              <a:rPr lang="en-US" sz="2400" b="1">
                <a:solidFill>
                  <a:srgbClr val="242424"/>
                </a:solidFill>
                <a:highlight>
                  <a:srgbClr val="FFFFFF"/>
                </a:highlight>
              </a:rPr>
              <a:t>within </a:t>
            </a:r>
            <a:r>
              <a:rPr lang="en-US" sz="2400">
                <a:solidFill>
                  <a:srgbClr val="242424"/>
                </a:solidFill>
                <a:highlight>
                  <a:srgbClr val="FFFFFF"/>
                </a:highlight>
              </a:rPr>
              <a:t>the same cluster.</a:t>
            </a:r>
            <a:endParaRPr sz="2400">
              <a:solidFill>
                <a:srgbClr val="242424"/>
              </a:solidFill>
              <a:highlight>
                <a:srgbClr val="FFFFFF"/>
              </a:highlight>
            </a:endParaRPr>
          </a:p>
          <a:p>
            <a:pPr marL="0" lvl="0" indent="0" algn="l" rtl="0">
              <a:spcBef>
                <a:spcPts val="1000"/>
              </a:spcBef>
              <a:spcAft>
                <a:spcPts val="0"/>
              </a:spcAft>
              <a:buNone/>
            </a:pPr>
            <a:endParaRPr sz="2400">
              <a:solidFill>
                <a:srgbClr val="242424"/>
              </a:solidFill>
              <a:highlight>
                <a:srgbClr val="FFFFFF"/>
              </a:highlight>
            </a:endParaRPr>
          </a:p>
          <a:p>
            <a:pPr marL="457200" lvl="0" indent="-381000" algn="l" rtl="0">
              <a:spcBef>
                <a:spcPts val="1000"/>
              </a:spcBef>
              <a:spcAft>
                <a:spcPts val="0"/>
              </a:spcAft>
              <a:buClr>
                <a:srgbClr val="242424"/>
              </a:buClr>
              <a:buSzPts val="2400"/>
              <a:buChar char="•"/>
            </a:pPr>
            <a:r>
              <a:rPr lang="en-US" sz="2400" b="1">
                <a:solidFill>
                  <a:srgbClr val="242424"/>
                </a:solidFill>
                <a:highlight>
                  <a:srgbClr val="FFFFFF"/>
                </a:highlight>
              </a:rPr>
              <a:t>Checking Inter-cluster distance: </a:t>
            </a:r>
            <a:r>
              <a:rPr lang="en-US" sz="2400">
                <a:solidFill>
                  <a:srgbClr val="242424"/>
                </a:solidFill>
                <a:highlight>
                  <a:srgbClr val="FFFFFF"/>
                </a:highlight>
              </a:rPr>
              <a:t> distance between the centroids (mean or center points) of the clusters </a:t>
            </a:r>
            <a:r>
              <a:rPr lang="en-US" sz="2400" b="1">
                <a:solidFill>
                  <a:srgbClr val="242424"/>
                </a:solidFill>
                <a:highlight>
                  <a:srgbClr val="FFFFFF"/>
                </a:highlight>
              </a:rPr>
              <a:t>in different clusters.</a:t>
            </a:r>
            <a:endParaRPr sz="2400" b="1">
              <a:solidFill>
                <a:srgbClr val="242424"/>
              </a:solidFill>
              <a:highlight>
                <a:srgbClr val="FFFFFF"/>
              </a:highlight>
            </a:endParaRPr>
          </a:p>
          <a:p>
            <a:pPr marL="0" lvl="0" indent="0" algn="l" rtl="0">
              <a:spcBef>
                <a:spcPts val="1000"/>
              </a:spcBef>
              <a:spcAft>
                <a:spcPts val="0"/>
              </a:spcAft>
              <a:buNone/>
            </a:pPr>
            <a:endParaRPr sz="2400" b="1">
              <a:solidFill>
                <a:srgbClr val="242424"/>
              </a:solidFill>
              <a:highlight>
                <a:srgbClr val="FFFFFF"/>
              </a:highlight>
            </a:endParaRPr>
          </a:p>
          <a:p>
            <a:pPr marL="0" lvl="0" indent="0" algn="l" rtl="0">
              <a:spcBef>
                <a:spcPts val="1000"/>
              </a:spcBef>
              <a:spcAft>
                <a:spcPts val="0"/>
              </a:spcAft>
              <a:buNone/>
            </a:pPr>
            <a:r>
              <a:rPr lang="en-US" sz="2400" b="1">
                <a:solidFill>
                  <a:srgbClr val="FF0000"/>
                </a:solidFill>
                <a:highlight>
                  <a:srgbClr val="FFFFFF"/>
                </a:highlight>
              </a:rPr>
              <a:t>sum the intra cluster,  take the log, document about delta, how to add supervision to diffusion?</a:t>
            </a:r>
            <a:endParaRPr sz="2400" b="1">
              <a:solidFill>
                <a:srgbClr val="FF000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g2a2869ec27d_0_81"/>
          <p:cNvPicPr preferRelativeResize="0"/>
          <p:nvPr/>
        </p:nvPicPr>
        <p:blipFill rotWithShape="1">
          <a:blip r:embed="rId3">
            <a:alphaModFix/>
          </a:blip>
          <a:srcRect l="4927" t="8584" r="14943" b="5916"/>
          <a:stretch/>
        </p:blipFill>
        <p:spPr>
          <a:xfrm>
            <a:off x="348100" y="365500"/>
            <a:ext cx="6562101" cy="5835250"/>
          </a:xfrm>
          <a:prstGeom prst="rect">
            <a:avLst/>
          </a:prstGeom>
          <a:noFill/>
          <a:ln>
            <a:noFill/>
          </a:ln>
        </p:spPr>
      </p:pic>
      <p:pic>
        <p:nvPicPr>
          <p:cNvPr id="224" name="Google Shape;224;g2a2869ec27d_0_81"/>
          <p:cNvPicPr preferRelativeResize="0"/>
          <p:nvPr/>
        </p:nvPicPr>
        <p:blipFill>
          <a:blip r:embed="rId4">
            <a:alphaModFix/>
          </a:blip>
          <a:stretch>
            <a:fillRect/>
          </a:stretch>
        </p:blipFill>
        <p:spPr>
          <a:xfrm>
            <a:off x="7215001" y="637950"/>
            <a:ext cx="4976998" cy="49769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aa7ed5641b_0_5"/>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December 28, 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aa7ed5641b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a:t>
            </a:r>
            <a:endParaRPr b="1">
              <a:solidFill>
                <a:srgbClr val="FF0000"/>
              </a:solidFill>
            </a:endParaRPr>
          </a:p>
        </p:txBody>
      </p:sp>
      <p:sp>
        <p:nvSpPr>
          <p:cNvPr id="235" name="Google Shape;235;g2aa7ed5641b_0_0"/>
          <p:cNvSpPr txBox="1">
            <a:spLocks noGrp="1"/>
          </p:cNvSpPr>
          <p:nvPr>
            <p:ph type="body" idx="1"/>
          </p:nvPr>
        </p:nvSpPr>
        <p:spPr>
          <a:xfrm>
            <a:off x="557100" y="1530100"/>
            <a:ext cx="10796700" cy="46278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200"/>
              </a:spcBef>
              <a:spcAft>
                <a:spcPts val="0"/>
              </a:spcAft>
              <a:buClr>
                <a:schemeClr val="dk1"/>
              </a:buClr>
              <a:buSzPct val="39285"/>
              <a:buFont typeface="Arial"/>
              <a:buNone/>
            </a:pPr>
            <a:r>
              <a:rPr lang="en-US"/>
              <a:t>We took the </a:t>
            </a:r>
            <a:r>
              <a:rPr lang="en-US" b="1"/>
              <a:t>log </a:t>
            </a:r>
            <a:r>
              <a:rPr lang="en-US"/>
              <a:t>of weights (the coefficients of each component of the GMM) and then calculated the CS-distance.</a:t>
            </a:r>
            <a:endParaRPr/>
          </a:p>
          <a:p>
            <a:pPr marL="0" lvl="0" indent="0" algn="l" rtl="0">
              <a:lnSpc>
                <a:spcPct val="115000"/>
              </a:lnSpc>
              <a:spcBef>
                <a:spcPts val="1200"/>
              </a:spcBef>
              <a:spcAft>
                <a:spcPts val="0"/>
              </a:spcAft>
              <a:buClr>
                <a:schemeClr val="dk1"/>
              </a:buClr>
              <a:buSzPct val="39285"/>
              <a:buFont typeface="Arial"/>
              <a:buNone/>
            </a:pPr>
            <a:r>
              <a:rPr lang="en-US"/>
              <a:t>For applying spectral clustering, we used a 'precomputed' setup for the affinity matrix. However, as we have the distance, we must transform it into a similarity matrix. So, we applied a </a:t>
            </a:r>
            <a:r>
              <a:rPr lang="en-US" b="1"/>
              <a:t>Gaussian kernel</a:t>
            </a:r>
            <a:r>
              <a:rPr lang="en-US"/>
              <a:t> to the distance matrix:</a:t>
            </a:r>
            <a:endParaRPr/>
          </a:p>
          <a:p>
            <a:pPr marL="0" lvl="0" indent="0" algn="l" rtl="0">
              <a:lnSpc>
                <a:spcPct val="115000"/>
              </a:lnSpc>
              <a:spcBef>
                <a:spcPts val="1200"/>
              </a:spcBef>
              <a:spcAft>
                <a:spcPts val="0"/>
              </a:spcAft>
              <a:buClr>
                <a:schemeClr val="dk1"/>
              </a:buClr>
              <a:buSzPct val="39285"/>
              <a:buFont typeface="Arial"/>
              <a:buNone/>
            </a:pPr>
            <a:r>
              <a:rPr lang="en-US"/>
              <a:t> </a:t>
            </a:r>
            <a:endParaRPr/>
          </a:p>
          <a:p>
            <a:pPr marL="0" lvl="0" indent="0" algn="l" rtl="0">
              <a:lnSpc>
                <a:spcPct val="115000"/>
              </a:lnSpc>
              <a:spcBef>
                <a:spcPts val="1200"/>
              </a:spcBef>
              <a:spcAft>
                <a:spcPts val="0"/>
              </a:spcAft>
              <a:buClr>
                <a:schemeClr val="dk1"/>
              </a:buClr>
              <a:buSzPct val="39285"/>
              <a:buFont typeface="Arial"/>
              <a:buNone/>
            </a:pPr>
            <a:r>
              <a:rPr lang="en-US"/>
              <a:t>exp(-dist_matrix ** 2 / (2. * delta ** 2))</a:t>
            </a:r>
            <a:endParaRPr/>
          </a:p>
          <a:p>
            <a:pPr marL="0" lvl="0" indent="0" algn="l" rtl="0">
              <a:lnSpc>
                <a:spcPct val="115000"/>
              </a:lnSpc>
              <a:spcBef>
                <a:spcPts val="1200"/>
              </a:spcBef>
              <a:spcAft>
                <a:spcPts val="0"/>
              </a:spcAft>
              <a:buClr>
                <a:schemeClr val="dk1"/>
              </a:buClr>
              <a:buSzPct val="39285"/>
              <a:buFont typeface="Arial"/>
              <a:buNone/>
            </a:pPr>
            <a:r>
              <a:rPr lang="en-US"/>
              <a:t> </a:t>
            </a:r>
            <a:endParaRPr/>
          </a:p>
          <a:p>
            <a:pPr marL="0" lvl="0" indent="0" algn="l" rtl="0">
              <a:lnSpc>
                <a:spcPct val="115000"/>
              </a:lnSpc>
              <a:spcBef>
                <a:spcPts val="1200"/>
              </a:spcBef>
              <a:spcAft>
                <a:spcPts val="0"/>
              </a:spcAft>
              <a:buClr>
                <a:schemeClr val="dk1"/>
              </a:buClr>
              <a:buSzPct val="40740"/>
              <a:buFont typeface="Arial"/>
              <a:buNone/>
            </a:pPr>
            <a:r>
              <a:rPr lang="en-US"/>
              <a:t>Here, delta is a free parameter representing the width of the Gaussian kernel</a:t>
            </a:r>
            <a:r>
              <a:rPr lang="en-US" sz="2700"/>
              <a:t>. (delta= 0.01)</a:t>
            </a:r>
            <a:endParaRPr sz="2700"/>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ab6cafc4a6_0_1"/>
          <p:cNvSpPr txBox="1">
            <a:spLocks noGrp="1"/>
          </p:cNvSpPr>
          <p:nvPr>
            <p:ph type="title"/>
          </p:nvPr>
        </p:nvSpPr>
        <p:spPr>
          <a:xfrm>
            <a:off x="0" y="-2088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F0000"/>
                </a:solidFill>
              </a:rPr>
              <a:t>clusters </a:t>
            </a:r>
            <a:endParaRPr>
              <a:solidFill>
                <a:srgbClr val="FF0000"/>
              </a:solidFill>
            </a:endParaRPr>
          </a:p>
        </p:txBody>
      </p:sp>
      <p:pic>
        <p:nvPicPr>
          <p:cNvPr id="241" name="Google Shape;241;g2ab6cafc4a6_0_1"/>
          <p:cNvPicPr preferRelativeResize="0"/>
          <p:nvPr/>
        </p:nvPicPr>
        <p:blipFill>
          <a:blip r:embed="rId3">
            <a:alphaModFix/>
          </a:blip>
          <a:stretch>
            <a:fillRect/>
          </a:stretch>
        </p:blipFill>
        <p:spPr>
          <a:xfrm>
            <a:off x="0" y="687075"/>
            <a:ext cx="2928049" cy="2928049"/>
          </a:xfrm>
          <a:prstGeom prst="rect">
            <a:avLst/>
          </a:prstGeom>
          <a:noFill/>
          <a:ln>
            <a:noFill/>
          </a:ln>
        </p:spPr>
      </p:pic>
      <p:pic>
        <p:nvPicPr>
          <p:cNvPr id="242" name="Google Shape;242;g2ab6cafc4a6_0_1"/>
          <p:cNvPicPr preferRelativeResize="0"/>
          <p:nvPr/>
        </p:nvPicPr>
        <p:blipFill>
          <a:blip r:embed="rId4">
            <a:alphaModFix/>
          </a:blip>
          <a:stretch>
            <a:fillRect/>
          </a:stretch>
        </p:blipFill>
        <p:spPr>
          <a:xfrm>
            <a:off x="2775650" y="754025"/>
            <a:ext cx="2794150" cy="2794150"/>
          </a:xfrm>
          <a:prstGeom prst="rect">
            <a:avLst/>
          </a:prstGeom>
          <a:noFill/>
          <a:ln>
            <a:noFill/>
          </a:ln>
        </p:spPr>
      </p:pic>
      <p:pic>
        <p:nvPicPr>
          <p:cNvPr id="243" name="Google Shape;243;g2ab6cafc4a6_0_1"/>
          <p:cNvPicPr preferRelativeResize="0"/>
          <p:nvPr/>
        </p:nvPicPr>
        <p:blipFill>
          <a:blip r:embed="rId5">
            <a:alphaModFix/>
          </a:blip>
          <a:stretch>
            <a:fillRect/>
          </a:stretch>
        </p:blipFill>
        <p:spPr>
          <a:xfrm>
            <a:off x="5600500" y="754025"/>
            <a:ext cx="2794150" cy="2794150"/>
          </a:xfrm>
          <a:prstGeom prst="rect">
            <a:avLst/>
          </a:prstGeom>
          <a:noFill/>
          <a:ln>
            <a:noFill/>
          </a:ln>
        </p:spPr>
      </p:pic>
      <p:pic>
        <p:nvPicPr>
          <p:cNvPr id="244" name="Google Shape;244;g2ab6cafc4a6_0_1"/>
          <p:cNvPicPr preferRelativeResize="0"/>
          <p:nvPr/>
        </p:nvPicPr>
        <p:blipFill>
          <a:blip r:embed="rId6">
            <a:alphaModFix/>
          </a:blip>
          <a:stretch>
            <a:fillRect/>
          </a:stretch>
        </p:blipFill>
        <p:spPr>
          <a:xfrm>
            <a:off x="152400" y="4082349"/>
            <a:ext cx="2623250" cy="2623250"/>
          </a:xfrm>
          <a:prstGeom prst="rect">
            <a:avLst/>
          </a:prstGeom>
          <a:noFill/>
          <a:ln>
            <a:noFill/>
          </a:ln>
        </p:spPr>
      </p:pic>
      <p:pic>
        <p:nvPicPr>
          <p:cNvPr id="245" name="Google Shape;245;g2ab6cafc4a6_0_1"/>
          <p:cNvPicPr preferRelativeResize="0"/>
          <p:nvPr/>
        </p:nvPicPr>
        <p:blipFill>
          <a:blip r:embed="rId7">
            <a:alphaModFix/>
          </a:blip>
          <a:stretch>
            <a:fillRect/>
          </a:stretch>
        </p:blipFill>
        <p:spPr>
          <a:xfrm>
            <a:off x="2928050" y="4082349"/>
            <a:ext cx="2623250" cy="2623250"/>
          </a:xfrm>
          <a:prstGeom prst="rect">
            <a:avLst/>
          </a:prstGeom>
          <a:noFill/>
          <a:ln>
            <a:noFill/>
          </a:ln>
        </p:spPr>
      </p:pic>
      <p:pic>
        <p:nvPicPr>
          <p:cNvPr id="246" name="Google Shape;246;g2ab6cafc4a6_0_1"/>
          <p:cNvPicPr preferRelativeResize="0"/>
          <p:nvPr/>
        </p:nvPicPr>
        <p:blipFill>
          <a:blip r:embed="rId8">
            <a:alphaModFix/>
          </a:blip>
          <a:stretch>
            <a:fillRect/>
          </a:stretch>
        </p:blipFill>
        <p:spPr>
          <a:xfrm>
            <a:off x="5703700" y="4117850"/>
            <a:ext cx="2587749" cy="2587749"/>
          </a:xfrm>
          <a:prstGeom prst="rect">
            <a:avLst/>
          </a:prstGeom>
          <a:noFill/>
          <a:ln>
            <a:noFill/>
          </a:ln>
        </p:spPr>
      </p:pic>
      <p:pic>
        <p:nvPicPr>
          <p:cNvPr id="247" name="Google Shape;247;g2ab6cafc4a6_0_1"/>
          <p:cNvPicPr preferRelativeResize="0"/>
          <p:nvPr/>
        </p:nvPicPr>
        <p:blipFill>
          <a:blip r:embed="rId9">
            <a:alphaModFix/>
          </a:blip>
          <a:stretch>
            <a:fillRect/>
          </a:stretch>
        </p:blipFill>
        <p:spPr>
          <a:xfrm>
            <a:off x="9069225" y="3961200"/>
            <a:ext cx="3105300" cy="2587750"/>
          </a:xfrm>
          <a:prstGeom prst="rect">
            <a:avLst/>
          </a:prstGeom>
          <a:noFill/>
          <a:ln>
            <a:noFill/>
          </a:ln>
        </p:spPr>
      </p:pic>
      <p:pic>
        <p:nvPicPr>
          <p:cNvPr id="248" name="Google Shape;248;g2ab6cafc4a6_0_1"/>
          <p:cNvPicPr preferRelativeResize="0"/>
          <p:nvPr/>
        </p:nvPicPr>
        <p:blipFill>
          <a:blip r:embed="rId10">
            <a:alphaModFix/>
          </a:blip>
          <a:stretch>
            <a:fillRect/>
          </a:stretch>
        </p:blipFill>
        <p:spPr>
          <a:xfrm>
            <a:off x="9069225" y="802988"/>
            <a:ext cx="2995805" cy="2696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b0ee8407ea_0_1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January 18,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0" y="365125"/>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a:t>Closed-form Cauchy-Schwarz divergence for mixture of Gaussians</a:t>
            </a:r>
            <a:endParaRPr sz="3200"/>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Let</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be two mixture-of-Gaussian (MoG) distributions with different </a:t>
            </a:r>
            <a:r>
              <a:rPr lang="en-US" sz="2000" b="1"/>
              <a:t>parameters </a:t>
            </a:r>
            <a:r>
              <a:rPr lang="en-US" sz="2000"/>
              <a:t>and different</a:t>
            </a:r>
            <a:endParaRPr sz="2000"/>
          </a:p>
          <a:p>
            <a:pPr marL="0" lvl="0" indent="0" algn="l" rtl="0">
              <a:lnSpc>
                <a:spcPct val="90000"/>
              </a:lnSpc>
              <a:spcBef>
                <a:spcPts val="1000"/>
              </a:spcBef>
              <a:spcAft>
                <a:spcPts val="0"/>
              </a:spcAft>
              <a:buClr>
                <a:schemeClr val="dk1"/>
              </a:buClr>
              <a:buSzPts val="2000"/>
              <a:buNone/>
            </a:pPr>
            <a:r>
              <a:rPr lang="en-US" sz="2000"/>
              <a:t>numbers of mixture </a:t>
            </a:r>
            <a:r>
              <a:rPr lang="en-US" sz="2000" b="1"/>
              <a:t>components</a:t>
            </a:r>
            <a:r>
              <a:rPr lang="en-US" sz="2000"/>
              <a:t>. The Cauchy-Schwarz divergence for a pair of MoGs can</a:t>
            </a:r>
            <a:endParaRPr/>
          </a:p>
          <a:p>
            <a:pPr marL="0" lvl="0" indent="0" algn="l" rtl="0">
              <a:lnSpc>
                <a:spcPct val="90000"/>
              </a:lnSpc>
              <a:spcBef>
                <a:spcPts val="1000"/>
              </a:spcBef>
              <a:spcAft>
                <a:spcPts val="0"/>
              </a:spcAft>
              <a:buClr>
                <a:schemeClr val="dk1"/>
              </a:buClr>
              <a:buSzPts val="2000"/>
              <a:buNone/>
            </a:pPr>
            <a:r>
              <a:rPr lang="en-US" sz="2000"/>
              <a:t>be derived as follows: </a:t>
            </a:r>
            <a:endParaRPr sz="2000"/>
          </a:p>
        </p:txBody>
      </p:sp>
      <p:pic>
        <p:nvPicPr>
          <p:cNvPr id="92" name="Google Shape;92;p2"/>
          <p:cNvPicPr preferRelativeResize="0"/>
          <p:nvPr/>
        </p:nvPicPr>
        <p:blipFill rotWithShape="1">
          <a:blip r:embed="rId3">
            <a:alphaModFix/>
          </a:blip>
          <a:srcRect/>
          <a:stretch/>
        </p:blipFill>
        <p:spPr>
          <a:xfrm>
            <a:off x="1486719" y="1568398"/>
            <a:ext cx="3096057" cy="876422"/>
          </a:xfrm>
          <a:prstGeom prst="rect">
            <a:avLst/>
          </a:prstGeom>
          <a:noFill/>
          <a:ln>
            <a:noFill/>
          </a:ln>
        </p:spPr>
      </p:pic>
      <p:pic>
        <p:nvPicPr>
          <p:cNvPr id="93" name="Google Shape;93;p2"/>
          <p:cNvPicPr preferRelativeResize="0"/>
          <p:nvPr/>
        </p:nvPicPr>
        <p:blipFill rotWithShape="1">
          <a:blip r:embed="rId4">
            <a:alphaModFix/>
          </a:blip>
          <a:srcRect/>
          <a:stretch/>
        </p:blipFill>
        <p:spPr>
          <a:xfrm>
            <a:off x="5003498" y="1552095"/>
            <a:ext cx="3210373" cy="914528"/>
          </a:xfrm>
          <a:prstGeom prst="rect">
            <a:avLst/>
          </a:prstGeom>
          <a:noFill/>
          <a:ln>
            <a:noFill/>
          </a:ln>
        </p:spPr>
      </p:pic>
      <p:pic>
        <p:nvPicPr>
          <p:cNvPr id="94" name="Google Shape;94;p2"/>
          <p:cNvPicPr preferRelativeResize="0"/>
          <p:nvPr/>
        </p:nvPicPr>
        <p:blipFill rotWithShape="1">
          <a:blip r:embed="rId5">
            <a:alphaModFix/>
          </a:blip>
          <a:srcRect/>
          <a:stretch/>
        </p:blipFill>
        <p:spPr>
          <a:xfrm>
            <a:off x="2080481" y="3940437"/>
            <a:ext cx="6782747" cy="2419688"/>
          </a:xfrm>
          <a:prstGeom prst="rect">
            <a:avLst/>
          </a:prstGeom>
          <a:noFill/>
          <a:ln>
            <a:noFill/>
          </a:ln>
        </p:spPr>
      </p:pic>
      <p:sp>
        <p:nvSpPr>
          <p:cNvPr id="95" name="Google Shape;95;p2"/>
          <p:cNvSpPr txBox="1"/>
          <p:nvPr/>
        </p:nvSpPr>
        <p:spPr>
          <a:xfrm>
            <a:off x="4483350" y="1821943"/>
            <a:ext cx="7818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and</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b0ee8407ea_0_5"/>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 preprocess </a:t>
            </a:r>
            <a:endParaRPr b="1">
              <a:solidFill>
                <a:srgbClr val="FF0000"/>
              </a:solidFill>
            </a:endParaRPr>
          </a:p>
        </p:txBody>
      </p:sp>
      <p:sp>
        <p:nvSpPr>
          <p:cNvPr id="259" name="Google Shape;259;g2b0ee8407ea_0_5"/>
          <p:cNvSpPr txBox="1">
            <a:spLocks noGrp="1"/>
          </p:cNvSpPr>
          <p:nvPr>
            <p:ph type="body" idx="1"/>
          </p:nvPr>
        </p:nvSpPr>
        <p:spPr>
          <a:xfrm>
            <a:off x="0" y="1444700"/>
            <a:ext cx="12114600" cy="54132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1500"/>
              </a:spcBef>
              <a:spcAft>
                <a:spcPts val="0"/>
              </a:spcAft>
              <a:buSzPts val="2400"/>
              <a:buChar char="•"/>
            </a:pPr>
            <a:r>
              <a:rPr lang="en-US" sz="2400"/>
              <a:t>The initial steps of the data preprocessing involved the integration of secondary peaks information of NIR sequences from the </a:t>
            </a:r>
            <a:r>
              <a:rPr lang="en-US" sz="2400" b="1"/>
              <a:t>"230505_all_sequences.xlsx"</a:t>
            </a:r>
            <a:r>
              <a:rPr lang="en-US" sz="2400"/>
              <a:t> file into the </a:t>
            </a:r>
            <a:r>
              <a:rPr lang="en-US" sz="2400" b="1"/>
              <a:t>"230624_all_data_workup.xlsx"</a:t>
            </a:r>
            <a:r>
              <a:rPr lang="en-US" sz="2400"/>
              <a:t> file, specifically the </a:t>
            </a:r>
            <a:r>
              <a:rPr lang="en-US" sz="2400" b="1"/>
              <a:t>NIR Data</a:t>
            </a:r>
            <a:r>
              <a:rPr lang="en-US" sz="2400"/>
              <a:t> sheet. </a:t>
            </a:r>
            <a:endParaRPr sz="2400"/>
          </a:p>
          <a:p>
            <a:pPr marL="457200" lvl="0" indent="-381000" algn="l" rtl="0">
              <a:lnSpc>
                <a:spcPct val="115000"/>
              </a:lnSpc>
              <a:spcBef>
                <a:spcPts val="0"/>
              </a:spcBef>
              <a:spcAft>
                <a:spcPts val="0"/>
              </a:spcAft>
              <a:buSzPts val="2400"/>
              <a:buChar char="•"/>
            </a:pPr>
            <a:r>
              <a:rPr lang="en-US" sz="2400"/>
              <a:t>Then, I used the wavelength and LII to compute GMM components for the NIR peak, utilizing "</a:t>
            </a:r>
            <a:r>
              <a:rPr lang="en-US" sz="2400" b="1"/>
              <a:t>NIR Int Scaled</a:t>
            </a:r>
            <a:r>
              <a:rPr lang="en-US" sz="2400"/>
              <a:t>". Since some sequences have secondary peaks, these secondaries serve as the second or third components of the NIR GMM.</a:t>
            </a:r>
            <a:endParaRPr sz="2400"/>
          </a:p>
          <a:p>
            <a:pPr marL="457200" lvl="0" indent="-381000" algn="l" rtl="0">
              <a:lnSpc>
                <a:spcPct val="115000"/>
              </a:lnSpc>
              <a:spcBef>
                <a:spcPts val="0"/>
              </a:spcBef>
              <a:spcAft>
                <a:spcPts val="0"/>
              </a:spcAft>
              <a:buSzPts val="2400"/>
              <a:buFont typeface="Calibri"/>
              <a:buChar char="•"/>
            </a:pPr>
            <a:r>
              <a:rPr lang="en-US" sz="2400"/>
              <a:t>The coefficients (a) and standard deviation (c) of the GMM components were determined using the equation </a:t>
            </a:r>
            <a:r>
              <a:rPr lang="en-US" sz="2400">
                <a:solidFill>
                  <a:srgbClr val="FF0000"/>
                </a:solidFill>
              </a:rPr>
              <a:t>LII = a * c </a:t>
            </a:r>
            <a:r>
              <a:rPr lang="en-US" sz="2400"/>
              <a:t>with c set as  </a:t>
            </a:r>
            <a:r>
              <a:rPr lang="en-US" sz="2400">
                <a:solidFill>
                  <a:srgbClr val="FF0000"/>
                </a:solidFill>
              </a:rPr>
              <a:t>sqrt(2)*100</a:t>
            </a:r>
            <a:r>
              <a:rPr lang="en-US" sz="2400"/>
              <a:t>.</a:t>
            </a:r>
            <a:endParaRPr sz="2400"/>
          </a:p>
          <a:p>
            <a:pPr marL="457200" lvl="0" indent="-381000" algn="l" rtl="0">
              <a:lnSpc>
                <a:spcPct val="115000"/>
              </a:lnSpc>
              <a:spcBef>
                <a:spcPts val="0"/>
              </a:spcBef>
              <a:spcAft>
                <a:spcPts val="0"/>
              </a:spcAft>
              <a:buSzPts val="2400"/>
              <a:buChar char="•"/>
            </a:pPr>
            <a:r>
              <a:rPr lang="en-US" sz="2400"/>
              <a:t>Because we had previously calculated the Cauchy-Schwarz distance based on </a:t>
            </a:r>
            <a:r>
              <a:rPr lang="en-US" sz="2400">
                <a:solidFill>
                  <a:srgbClr val="FF0000"/>
                </a:solidFill>
              </a:rPr>
              <a:t>Energy</a:t>
            </a:r>
            <a:r>
              <a:rPr lang="en-US" sz="2400"/>
              <a:t>, we decided to change wavelength to energy again. We used the formula </a:t>
            </a:r>
            <a:r>
              <a:rPr lang="en-US" sz="2400">
                <a:solidFill>
                  <a:srgbClr val="FF0000"/>
                </a:solidFill>
              </a:rPr>
              <a:t>E = hc/λ.</a:t>
            </a:r>
            <a:endParaRPr sz="2400">
              <a:solidFill>
                <a:srgbClr val="FF0000"/>
              </a:solidFill>
            </a:endParaRPr>
          </a:p>
          <a:p>
            <a:pPr marL="457200" lvl="0" indent="0" algn="l" rtl="0">
              <a:lnSpc>
                <a:spcPct val="135714"/>
              </a:lnSpc>
              <a:spcBef>
                <a:spcPts val="1500"/>
              </a:spcBef>
              <a:spcAft>
                <a:spcPts val="0"/>
              </a:spcAft>
              <a:buNone/>
            </a:pPr>
            <a:endParaRPr sz="2400"/>
          </a:p>
          <a:p>
            <a:pPr marL="0" lvl="0" indent="0" algn="l" rtl="0">
              <a:spcBef>
                <a:spcPts val="1000"/>
              </a:spcBef>
              <a:spcAft>
                <a:spcPts val="0"/>
              </a:spcAft>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b0ee8407ea_0_19"/>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 preprocess </a:t>
            </a:r>
            <a:endParaRPr b="1">
              <a:solidFill>
                <a:srgbClr val="FF0000"/>
              </a:solidFill>
            </a:endParaRPr>
          </a:p>
        </p:txBody>
      </p:sp>
      <p:sp>
        <p:nvSpPr>
          <p:cNvPr id="265" name="Google Shape;265;g2b0ee8407ea_0_19"/>
          <p:cNvSpPr txBox="1">
            <a:spLocks noGrp="1"/>
          </p:cNvSpPr>
          <p:nvPr>
            <p:ph type="body" idx="1"/>
          </p:nvPr>
        </p:nvSpPr>
        <p:spPr>
          <a:xfrm>
            <a:off x="0" y="1325700"/>
            <a:ext cx="12192000" cy="5532300"/>
          </a:xfrm>
          <a:prstGeom prst="rect">
            <a:avLst/>
          </a:prstGeom>
        </p:spPr>
        <p:txBody>
          <a:bodyPr spcFirstLastPara="1" wrap="square" lIns="91425" tIns="45700" rIns="91425" bIns="45700" anchor="t" anchorCtr="0">
            <a:normAutofit fontScale="92500" lnSpcReduction="10000"/>
          </a:bodyPr>
          <a:lstStyle/>
          <a:p>
            <a:pPr marL="0" lvl="0" indent="0" algn="l" rtl="0">
              <a:lnSpc>
                <a:spcPct val="135714"/>
              </a:lnSpc>
              <a:spcBef>
                <a:spcPts val="0"/>
              </a:spcBef>
              <a:spcAft>
                <a:spcPts val="0"/>
              </a:spcAft>
              <a:buNone/>
            </a:pPr>
            <a:r>
              <a:rPr lang="en-US" sz="2400"/>
              <a:t>E = h * c / (λ* 1e-9)   </a:t>
            </a:r>
            <a:r>
              <a:rPr lang="en-US" sz="2400">
                <a:solidFill>
                  <a:srgbClr val="0F0F0F"/>
                </a:solidFill>
              </a:rPr>
              <a:t># Using nanometers for wavelength</a:t>
            </a:r>
            <a:endParaRPr sz="2400">
              <a:solidFill>
                <a:srgbClr val="0F0F0F"/>
              </a:solidFill>
            </a:endParaRPr>
          </a:p>
          <a:p>
            <a:pPr marL="0" lvl="0" indent="0" algn="l" rtl="0">
              <a:lnSpc>
                <a:spcPct val="135714"/>
              </a:lnSpc>
              <a:spcBef>
                <a:spcPts val="0"/>
              </a:spcBef>
              <a:spcAft>
                <a:spcPts val="0"/>
              </a:spcAft>
              <a:buNone/>
            </a:pPr>
            <a:r>
              <a:rPr lang="en-US" sz="2400"/>
              <a:t>h = 6.626e-34            # Planck's constant in J·s</a:t>
            </a:r>
            <a:endParaRPr sz="2400"/>
          </a:p>
          <a:p>
            <a:pPr marL="0" lvl="0" indent="0" algn="l" rtl="0">
              <a:lnSpc>
                <a:spcPct val="135714"/>
              </a:lnSpc>
              <a:spcBef>
                <a:spcPts val="0"/>
              </a:spcBef>
              <a:spcAft>
                <a:spcPts val="0"/>
              </a:spcAft>
              <a:buNone/>
            </a:pPr>
            <a:r>
              <a:rPr lang="en-US" sz="2400"/>
              <a:t>c = 3.0e8                    # Speed of light in m/s</a:t>
            </a:r>
            <a:endParaRPr sz="2400"/>
          </a:p>
          <a:p>
            <a:pPr marL="0" lvl="0" indent="0" algn="l" rtl="0">
              <a:lnSpc>
                <a:spcPct val="135714"/>
              </a:lnSpc>
              <a:spcBef>
                <a:spcPts val="0"/>
              </a:spcBef>
              <a:spcAft>
                <a:spcPts val="0"/>
              </a:spcAft>
              <a:buNone/>
            </a:pPr>
            <a:r>
              <a:rPr lang="en-US" sz="2400"/>
              <a:t>λ                                  # wavelength in nm</a:t>
            </a:r>
            <a:endParaRPr sz="2400"/>
          </a:p>
          <a:p>
            <a:pPr marL="457200" lvl="0" indent="-369570" algn="l" rtl="0">
              <a:lnSpc>
                <a:spcPct val="115000"/>
              </a:lnSpc>
              <a:spcBef>
                <a:spcPts val="1500"/>
              </a:spcBef>
              <a:spcAft>
                <a:spcPts val="0"/>
              </a:spcAft>
              <a:buSzPct val="100000"/>
              <a:buChar char="•"/>
            </a:pPr>
            <a:r>
              <a:rPr lang="en-US" sz="2400"/>
              <a:t>Note: we took the logarithm (</a:t>
            </a:r>
            <a:r>
              <a:rPr lang="en-US" sz="2400" b="1"/>
              <a:t>log10</a:t>
            </a:r>
            <a:r>
              <a:rPr lang="en-US" sz="2400"/>
              <a:t>) of the coefficients (a).</a:t>
            </a:r>
            <a:endParaRPr sz="2400"/>
          </a:p>
          <a:p>
            <a:pPr marL="457200" lvl="0" indent="-369570" algn="l" rtl="0">
              <a:lnSpc>
                <a:spcPct val="115000"/>
              </a:lnSpc>
              <a:spcBef>
                <a:spcPts val="0"/>
              </a:spcBef>
              <a:spcAft>
                <a:spcPts val="0"/>
              </a:spcAft>
              <a:buSzPct val="100000"/>
              <a:buChar char="•"/>
            </a:pPr>
            <a:r>
              <a:rPr lang="en-US" sz="2400"/>
              <a:t>The resulting GMM was then compiled into an Excel file for the four classes, named </a:t>
            </a:r>
            <a:r>
              <a:rPr lang="en-US" sz="2400" b="1"/>
              <a:t>"All-sequences-GMM.xlsx"</a:t>
            </a:r>
            <a:r>
              <a:rPr lang="en-US" sz="2400"/>
              <a:t>.</a:t>
            </a:r>
            <a:endParaRPr sz="2400"/>
          </a:p>
          <a:p>
            <a:pPr marL="457200" lvl="0" indent="-369570" algn="l" rtl="0">
              <a:lnSpc>
                <a:spcPct val="115000"/>
              </a:lnSpc>
              <a:spcBef>
                <a:spcPts val="0"/>
              </a:spcBef>
              <a:spcAft>
                <a:spcPts val="0"/>
              </a:spcAft>
              <a:buSzPct val="100000"/>
              <a:buChar char="•"/>
            </a:pPr>
            <a:r>
              <a:rPr lang="en-US" sz="2400"/>
              <a:t>The next phase involved the calculation of the pairwise Cauchy-Schwarz distance, followed by the clustering of the sequences. </a:t>
            </a:r>
            <a:endParaRPr sz="2400"/>
          </a:p>
          <a:p>
            <a:pPr marL="457200" lvl="0" indent="-369570" algn="l" rtl="0">
              <a:lnSpc>
                <a:spcPct val="115000"/>
              </a:lnSpc>
              <a:spcBef>
                <a:spcPts val="0"/>
              </a:spcBef>
              <a:spcAft>
                <a:spcPts val="0"/>
              </a:spcAft>
              <a:buSzPct val="100000"/>
              <a:buChar char="•"/>
            </a:pPr>
            <a:r>
              <a:rPr lang="en-US" sz="2400"/>
              <a:t>For applying spectral clustering, we used a </a:t>
            </a:r>
            <a:r>
              <a:rPr lang="en-US" sz="2400" b="1"/>
              <a:t>'precomputed'</a:t>
            </a:r>
            <a:r>
              <a:rPr lang="en-US" sz="2400"/>
              <a:t> setup for the affinity matrix. However, as we have the </a:t>
            </a:r>
            <a:r>
              <a:rPr lang="en-US" sz="2400" b="1"/>
              <a:t>distance</a:t>
            </a:r>
            <a:r>
              <a:rPr lang="en-US" sz="2400"/>
              <a:t>, we must transform it into a </a:t>
            </a:r>
            <a:r>
              <a:rPr lang="en-US" sz="2400" b="1"/>
              <a:t>similarity </a:t>
            </a:r>
            <a:r>
              <a:rPr lang="en-US" sz="2400"/>
              <a:t>matrix. This was achieved by applying a </a:t>
            </a:r>
            <a:r>
              <a:rPr lang="en-US" sz="2400" b="1"/>
              <a:t>Gaussian kernel </a:t>
            </a:r>
            <a:r>
              <a:rPr lang="en-US" sz="2400"/>
              <a:t>to the distance matrix using the formula: </a:t>
            </a:r>
            <a:r>
              <a:rPr lang="en-US" sz="2400">
                <a:solidFill>
                  <a:srgbClr val="FF0000"/>
                </a:solidFill>
              </a:rPr>
              <a:t>exp(-dist_matrix ** 2 / (2. * delta ** 2))</a:t>
            </a:r>
            <a:endParaRPr sz="2400">
              <a:solidFill>
                <a:srgbClr val="FF0000"/>
              </a:solidFill>
            </a:endParaRPr>
          </a:p>
          <a:p>
            <a:pPr marL="457200" lvl="0" indent="-369570" algn="l" rtl="0">
              <a:lnSpc>
                <a:spcPct val="115000"/>
              </a:lnSpc>
              <a:spcBef>
                <a:spcPts val="0"/>
              </a:spcBef>
              <a:spcAft>
                <a:spcPts val="0"/>
              </a:spcAft>
              <a:buSzPct val="100000"/>
              <a:buChar char="•"/>
            </a:pPr>
            <a:r>
              <a:rPr lang="en-US" sz="2400"/>
              <a:t>Here, delta is a free parameter representing the width of the Gaussian kernel. (delta= 0.01)</a:t>
            </a:r>
            <a:endParaRPr sz="2400"/>
          </a:p>
          <a:p>
            <a:pPr marL="0" lvl="0" indent="0" algn="l" rtl="0">
              <a:spcBef>
                <a:spcPts val="1200"/>
              </a:spcBef>
              <a:spcAft>
                <a:spcPts val="0"/>
              </a:spcAft>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b69b8b34ac_0_5"/>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February 5, 2024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b69b8b34ac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b="1">
                <a:solidFill>
                  <a:srgbClr val="FF0000"/>
                </a:solidFill>
              </a:rPr>
              <a:t>F-divergence</a:t>
            </a:r>
            <a:endParaRPr b="1">
              <a:solidFill>
                <a:srgbClr val="FF0000"/>
              </a:solidFill>
            </a:endParaRPr>
          </a:p>
        </p:txBody>
      </p:sp>
      <p:sp>
        <p:nvSpPr>
          <p:cNvPr id="276" name="Google Shape;276;g2b69b8b34ac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a:highlight>
                  <a:srgbClr val="FFFFFF"/>
                </a:highlight>
              </a:rPr>
              <a:t>In </a:t>
            </a:r>
            <a:r>
              <a:rPr lang="en-US" sz="2400">
                <a:highlight>
                  <a:srgbClr val="FFFFFF"/>
                </a:highlight>
                <a:uFill>
                  <a:noFill/>
                </a:uFill>
                <a:hlinkClick r:id="rId3"/>
              </a:rPr>
              <a:t>probability theory</a:t>
            </a:r>
            <a:r>
              <a:rPr lang="en-US" sz="2400"/>
              <a:t>, F-divergence is a certain type of function t</a:t>
            </a:r>
            <a:r>
              <a:rPr lang="en-US" sz="2400">
                <a:highlight>
                  <a:srgbClr val="FFFFFF"/>
                </a:highlight>
              </a:rPr>
              <a:t>hat measures the difference between two </a:t>
            </a:r>
            <a:r>
              <a:rPr lang="en-US" sz="2400">
                <a:highlight>
                  <a:srgbClr val="FFFFFF"/>
                </a:highlight>
                <a:uFill>
                  <a:noFill/>
                </a:uFill>
                <a:hlinkClick r:id="rId4"/>
              </a:rPr>
              <a:t>probability distributions</a:t>
            </a:r>
            <a:r>
              <a:rPr lang="en-US" sz="2400">
                <a:highlight>
                  <a:srgbClr val="FFFFFF"/>
                </a:highlight>
              </a:rPr>
              <a:t> P and Q.</a:t>
            </a:r>
            <a:r>
              <a:rPr lang="en-US" sz="2400"/>
              <a:t> </a:t>
            </a:r>
            <a:r>
              <a:rPr lang="en-US" sz="2400">
                <a:highlight>
                  <a:srgbClr val="FFFFFF"/>
                </a:highlight>
              </a:rPr>
              <a:t>Many common divergences, such as</a:t>
            </a:r>
            <a:r>
              <a:rPr lang="en-US" sz="2400" b="1">
                <a:highlight>
                  <a:srgbClr val="FFFFFF"/>
                </a:highlight>
              </a:rPr>
              <a:t> </a:t>
            </a:r>
            <a:r>
              <a:rPr lang="en-US" sz="2400" b="1">
                <a:highlight>
                  <a:srgbClr val="FFFFFF"/>
                </a:highlight>
                <a:uFill>
                  <a:noFill/>
                </a:uFill>
                <a:hlinkClick r:id="rId5"/>
              </a:rPr>
              <a:t>KL-divergence</a:t>
            </a:r>
            <a:r>
              <a:rPr lang="en-US" sz="2400" b="1">
                <a:highlight>
                  <a:srgbClr val="FFFFFF"/>
                </a:highlight>
              </a:rPr>
              <a:t>, </a:t>
            </a:r>
            <a:r>
              <a:rPr lang="en-US" sz="2400" b="1">
                <a:highlight>
                  <a:srgbClr val="FFFFFF"/>
                </a:highlight>
                <a:uFill>
                  <a:noFill/>
                </a:uFill>
                <a:hlinkClick r:id="rId6"/>
              </a:rPr>
              <a:t>Hellinger distance</a:t>
            </a:r>
            <a:r>
              <a:rPr lang="en-US" sz="2400">
                <a:highlight>
                  <a:srgbClr val="FFFFFF"/>
                </a:highlight>
              </a:rPr>
              <a:t>, and </a:t>
            </a:r>
            <a:r>
              <a:rPr lang="en-US" sz="2400">
                <a:highlight>
                  <a:srgbClr val="FFFFFF"/>
                </a:highlight>
                <a:uFill>
                  <a:noFill/>
                </a:uFill>
                <a:hlinkClick r:id="rId7"/>
              </a:rPr>
              <a:t>total variation distance</a:t>
            </a:r>
            <a:r>
              <a:rPr lang="en-US" sz="2400">
                <a:highlight>
                  <a:srgbClr val="FFFFFF"/>
                </a:highlight>
              </a:rPr>
              <a:t>, are special cases of F-divergence.</a:t>
            </a:r>
            <a:endParaRPr sz="2400">
              <a:highlight>
                <a:srgbClr val="FFFFFF"/>
              </a:highlight>
            </a:endParaRPr>
          </a:p>
          <a:p>
            <a:pPr marL="0" lvl="0" indent="0" algn="l" rtl="0">
              <a:spcBef>
                <a:spcPts val="1000"/>
              </a:spcBef>
              <a:spcAft>
                <a:spcPts val="0"/>
              </a:spcAft>
              <a:buNone/>
            </a:pPr>
            <a:endParaRPr sz="2400">
              <a:highlight>
                <a:srgbClr val="FFFFFF"/>
              </a:highlight>
            </a:endParaRPr>
          </a:p>
          <a:p>
            <a:pPr marL="0" lvl="0" indent="0" algn="l" rtl="0">
              <a:lnSpc>
                <a:spcPct val="100000"/>
              </a:lnSpc>
              <a:spcBef>
                <a:spcPts val="0"/>
              </a:spcBef>
              <a:spcAft>
                <a:spcPts val="0"/>
              </a:spcAft>
              <a:buNone/>
            </a:pPr>
            <a:r>
              <a:rPr lang="en-US" sz="2400">
                <a:solidFill>
                  <a:srgbClr val="0F0F0F"/>
                </a:solidFill>
              </a:rPr>
              <a:t>The </a:t>
            </a:r>
            <a:r>
              <a:rPr lang="en-US" sz="2400" b="1" u="sng">
                <a:solidFill>
                  <a:srgbClr val="0F0F0F"/>
                </a:solidFill>
              </a:rPr>
              <a:t>squared Hellinger distance</a:t>
            </a:r>
            <a:r>
              <a:rPr lang="en-US" sz="2400">
                <a:solidFill>
                  <a:srgbClr val="0F0F0F"/>
                </a:solidFill>
              </a:rPr>
              <a:t> between two </a:t>
            </a:r>
            <a:r>
              <a:rPr lang="en-US" sz="2400">
                <a:solidFill>
                  <a:srgbClr val="0F0F0F"/>
                </a:solidFill>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multivariate normal distributions</a:t>
            </a:r>
            <a:r>
              <a:rPr lang="en-US" sz="2400">
                <a:solidFill>
                  <a:srgbClr val="0F0F0F"/>
                </a:solidFill>
              </a:rPr>
              <a:t> </a:t>
            </a:r>
            <a:endParaRPr sz="2400">
              <a:solidFill>
                <a:srgbClr val="0F0F0F"/>
              </a:solidFill>
            </a:endParaRPr>
          </a:p>
          <a:p>
            <a:pPr marL="0" lvl="0" indent="0" algn="l" rtl="0">
              <a:lnSpc>
                <a:spcPct val="100000"/>
              </a:lnSpc>
              <a:spcBef>
                <a:spcPts val="0"/>
              </a:spcBef>
              <a:spcAft>
                <a:spcPts val="0"/>
              </a:spcAft>
              <a:buNone/>
            </a:pPr>
            <a:r>
              <a:rPr lang="en-US" sz="2400">
                <a:solidFill>
                  <a:srgbClr val="0F0F0F"/>
                </a:solidFill>
              </a:rPr>
              <a:t>P and Q is:</a:t>
            </a:r>
            <a:endParaRPr sz="2400">
              <a:solidFill>
                <a:srgbClr val="0F0F0F"/>
              </a:solidFill>
            </a:endParaRPr>
          </a:p>
          <a:p>
            <a:pPr marL="0" lvl="0" indent="0" algn="l" rtl="0">
              <a:lnSpc>
                <a:spcPct val="100000"/>
              </a:lnSpc>
              <a:spcBef>
                <a:spcPts val="0"/>
              </a:spcBef>
              <a:spcAft>
                <a:spcPts val="0"/>
              </a:spcAft>
              <a:buNone/>
            </a:pPr>
            <a:endParaRPr sz="2400">
              <a:solidFill>
                <a:srgbClr val="0F0F0F"/>
              </a:solidFill>
            </a:endParaRPr>
          </a:p>
          <a:p>
            <a:pPr marL="0" lvl="0" indent="0" algn="l" rtl="0">
              <a:spcBef>
                <a:spcPts val="1000"/>
              </a:spcBef>
              <a:spcAft>
                <a:spcPts val="0"/>
              </a:spcAft>
              <a:buNone/>
            </a:pPr>
            <a:endParaRPr sz="2400">
              <a:highlight>
                <a:srgbClr val="FFFFFF"/>
              </a:highlight>
            </a:endParaRPr>
          </a:p>
          <a:p>
            <a:pPr marL="0" lvl="0" indent="0" algn="l" rtl="0">
              <a:spcBef>
                <a:spcPts val="1000"/>
              </a:spcBef>
              <a:spcAft>
                <a:spcPts val="0"/>
              </a:spcAft>
              <a:buNone/>
            </a:pPr>
            <a:endParaRPr/>
          </a:p>
        </p:txBody>
      </p:sp>
      <p:pic>
        <p:nvPicPr>
          <p:cNvPr id="277" name="Google Shape;277;g2b69b8b34ac_0_0"/>
          <p:cNvPicPr preferRelativeResize="0"/>
          <p:nvPr/>
        </p:nvPicPr>
        <p:blipFill>
          <a:blip r:embed="rId9">
            <a:alphaModFix/>
          </a:blip>
          <a:stretch>
            <a:fillRect/>
          </a:stretch>
        </p:blipFill>
        <p:spPr>
          <a:xfrm>
            <a:off x="604650" y="4625584"/>
            <a:ext cx="10749149" cy="141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b69b8b34ac_0_26"/>
          <p:cNvSpPr txBox="1">
            <a:spLocks noGrp="1"/>
          </p:cNvSpPr>
          <p:nvPr>
            <p:ph type="body" idx="1"/>
          </p:nvPr>
        </p:nvSpPr>
        <p:spPr>
          <a:xfrm>
            <a:off x="0" y="69625"/>
            <a:ext cx="12062400" cy="6858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a:solidFill>
                  <a:srgbClr val="FF0000"/>
                </a:solidFill>
              </a:rPr>
              <a:t>Note:</a:t>
            </a:r>
            <a:endParaRPr b="1">
              <a:solidFill>
                <a:srgbClr val="FF0000"/>
              </a:solidFill>
            </a:endParaRPr>
          </a:p>
          <a:p>
            <a:pPr marL="457200" lvl="0" indent="-381000" algn="l" rtl="0">
              <a:lnSpc>
                <a:spcPct val="115000"/>
              </a:lnSpc>
              <a:spcBef>
                <a:spcPts val="900"/>
              </a:spcBef>
              <a:spcAft>
                <a:spcPts val="0"/>
              </a:spcAft>
              <a:buClr>
                <a:schemeClr val="dk1"/>
              </a:buClr>
              <a:buSzPts val="2400"/>
              <a:buFont typeface="Calibri"/>
              <a:buChar char="●"/>
            </a:pPr>
            <a:r>
              <a:rPr lang="en-US" sz="2400">
                <a:highlight>
                  <a:srgbClr val="FFFFFF"/>
                </a:highlight>
              </a:rPr>
              <a:t>The Hellinger distance forms a </a:t>
            </a:r>
            <a:r>
              <a:rPr lang="en-US" sz="2400" b="1">
                <a:highlight>
                  <a:srgbClr val="FFFFFF"/>
                </a:highlight>
              </a:rPr>
              <a:t>bounded metrics</a:t>
            </a:r>
            <a:r>
              <a:rPr lang="en-US" sz="2400">
                <a:highlight>
                  <a:srgbClr val="FFFFFF"/>
                </a:highlight>
              </a:rPr>
              <a:t>, meaning that it takes values in between 0 and 1. In other words, it satisfies the property 0⩽</a:t>
            </a:r>
            <a:r>
              <a:rPr lang="en-US" sz="2400" i="1"/>
              <a:t>H</a:t>
            </a:r>
            <a:r>
              <a:rPr lang="en-US" sz="2400"/>
              <a:t>(</a:t>
            </a:r>
            <a:r>
              <a:rPr lang="en-US" sz="2400" i="1"/>
              <a:t>P</a:t>
            </a:r>
            <a:r>
              <a:rPr lang="en-US" sz="2400"/>
              <a:t>,</a:t>
            </a:r>
            <a:r>
              <a:rPr lang="en-US" sz="2400" i="1"/>
              <a:t>Q</a:t>
            </a:r>
            <a:r>
              <a:rPr lang="en-US" sz="2400"/>
              <a:t>)</a:t>
            </a:r>
            <a:r>
              <a:rPr lang="en-US" sz="2400">
                <a:highlight>
                  <a:srgbClr val="FFFFFF"/>
                </a:highlight>
              </a:rPr>
              <a:t>⩽1. When distance is 0 the two distributions are identical.  The maximum distance 1 is achieved when the two probability distributions are furthest apart . The squared Hellinger distance is symmetric, meaning that it satisfies the property </a:t>
            </a:r>
            <a:r>
              <a:rPr lang="en-US" sz="2400" i="1"/>
              <a:t>H</a:t>
            </a:r>
            <a:r>
              <a:rPr lang="en-US" sz="2400"/>
              <a:t>(</a:t>
            </a:r>
            <a:r>
              <a:rPr lang="en-US" sz="2400" i="1"/>
              <a:t>P</a:t>
            </a:r>
            <a:r>
              <a:rPr lang="en-US" sz="2400"/>
              <a:t>,</a:t>
            </a:r>
            <a:r>
              <a:rPr lang="en-US" sz="2400" i="1"/>
              <a:t>Q</a:t>
            </a:r>
            <a:r>
              <a:rPr lang="en-US" sz="2400"/>
              <a:t>)=</a:t>
            </a:r>
            <a:r>
              <a:rPr lang="en-US" sz="2400" i="1"/>
              <a:t>H</a:t>
            </a:r>
            <a:r>
              <a:rPr lang="en-US" sz="2400"/>
              <a:t>(</a:t>
            </a:r>
            <a:r>
              <a:rPr lang="en-US" sz="2400" i="1"/>
              <a:t>Q</a:t>
            </a:r>
            <a:r>
              <a:rPr lang="en-US" sz="2400"/>
              <a:t>,</a:t>
            </a:r>
            <a:r>
              <a:rPr lang="en-US" sz="2400" i="1"/>
              <a:t>P</a:t>
            </a:r>
            <a:r>
              <a:rPr lang="en-US" sz="2400"/>
              <a:t>)</a:t>
            </a:r>
            <a:endParaRPr sz="2400">
              <a:highlight>
                <a:srgbClr val="FFFFFF"/>
              </a:highlight>
            </a:endParaRPr>
          </a:p>
          <a:p>
            <a:pPr marL="457200" lvl="0" indent="0" algn="l" rtl="0">
              <a:lnSpc>
                <a:spcPct val="115000"/>
              </a:lnSpc>
              <a:spcBef>
                <a:spcPts val="900"/>
              </a:spcBef>
              <a:spcAft>
                <a:spcPts val="0"/>
              </a:spcAft>
              <a:buNone/>
            </a:pPr>
            <a:endParaRPr sz="2400">
              <a:highlight>
                <a:srgbClr val="FFFFFF"/>
              </a:highlight>
            </a:endParaRPr>
          </a:p>
          <a:p>
            <a:pPr marL="457200" lvl="0" indent="-381000" algn="l" rtl="0">
              <a:lnSpc>
                <a:spcPct val="115000"/>
              </a:lnSpc>
              <a:spcBef>
                <a:spcPts val="900"/>
              </a:spcBef>
              <a:spcAft>
                <a:spcPts val="0"/>
              </a:spcAft>
              <a:buClr>
                <a:schemeClr val="dk1"/>
              </a:buClr>
              <a:buSzPts val="2400"/>
              <a:buFont typeface="Calibri"/>
              <a:buChar char="●"/>
            </a:pPr>
            <a:r>
              <a:rPr lang="en-US" sz="2400">
                <a:highlight>
                  <a:srgbClr val="FFFFFF"/>
                </a:highlight>
              </a:rPr>
              <a:t>Hellinger distance is closely related to, although different from, the </a:t>
            </a:r>
            <a:r>
              <a:rPr lang="en-US" sz="2400" b="1">
                <a:highlight>
                  <a:srgbClr val="FFFFFF"/>
                </a:highlight>
              </a:rPr>
              <a:t>Bhattacharyya </a:t>
            </a:r>
            <a:r>
              <a:rPr lang="en-US" sz="2400">
                <a:highlight>
                  <a:srgbClr val="FFFFFF"/>
                </a:highlight>
              </a:rPr>
              <a:t>Coefficient. In contrast to the Bhattacharyya Coefficient, the Hellinger distance is a metric which fulfills the </a:t>
            </a:r>
            <a:r>
              <a:rPr lang="en-US" sz="2400" b="1">
                <a:highlight>
                  <a:srgbClr val="FFFFFF"/>
                </a:highlight>
              </a:rPr>
              <a:t>triangular inequality</a:t>
            </a:r>
            <a:r>
              <a:rPr lang="en-US" sz="2400">
                <a:highlight>
                  <a:srgbClr val="FFFFFF"/>
                </a:highlight>
              </a:rPr>
              <a:t>, making it easier to interpret and work with. As a result, the Hellinger distance is often used as a replacement for the Bhattacharyya Coefficient.</a:t>
            </a:r>
            <a:endParaRPr sz="2400">
              <a:highlight>
                <a:srgbClr val="FFFFFF"/>
              </a:highlight>
            </a:endParaRPr>
          </a:p>
          <a:p>
            <a:pPr marL="457200" lvl="0" indent="0" algn="l" rtl="0">
              <a:lnSpc>
                <a:spcPct val="115000"/>
              </a:lnSpc>
              <a:spcBef>
                <a:spcPts val="1500"/>
              </a:spcBef>
              <a:spcAft>
                <a:spcPts val="0"/>
              </a:spcAft>
              <a:buNone/>
            </a:pPr>
            <a:endParaRPr sz="2400"/>
          </a:p>
          <a:p>
            <a:pPr marL="0" lvl="0" indent="0" algn="l" rtl="0">
              <a:lnSpc>
                <a:spcPct val="120000"/>
              </a:lnSpc>
              <a:spcBef>
                <a:spcPts val="1500"/>
              </a:spcBef>
              <a:spcAft>
                <a:spcPts val="0"/>
              </a:spcAft>
              <a:buNone/>
            </a:pPr>
            <a:endParaRPr sz="1200">
              <a:solidFill>
                <a:srgbClr val="37415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bcc03a7b9e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February 26, 2024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bcc03a7b9e_0_4"/>
          <p:cNvSpPr txBox="1">
            <a:spLocks noGrp="1"/>
          </p:cNvSpPr>
          <p:nvPr>
            <p:ph type="title"/>
          </p:nvPr>
        </p:nvSpPr>
        <p:spPr>
          <a:xfrm>
            <a:off x="361950" y="-87450"/>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1400"/>
              </a:spcAft>
              <a:buNone/>
            </a:pPr>
            <a:r>
              <a:rPr lang="en-US" b="1">
                <a:solidFill>
                  <a:srgbClr val="FF0000"/>
                </a:solidFill>
              </a:rPr>
              <a:t>Data Preprocessing</a:t>
            </a:r>
            <a:endParaRPr b="1">
              <a:solidFill>
                <a:srgbClr val="FF0000"/>
              </a:solidFill>
            </a:endParaRPr>
          </a:p>
        </p:txBody>
      </p:sp>
      <p:sp>
        <p:nvSpPr>
          <p:cNvPr id="293" name="Google Shape;293;g2bcc03a7b9e_0_4"/>
          <p:cNvSpPr txBox="1">
            <a:spLocks noGrp="1"/>
          </p:cNvSpPr>
          <p:nvPr>
            <p:ph type="body" idx="1"/>
          </p:nvPr>
        </p:nvSpPr>
        <p:spPr>
          <a:xfrm>
            <a:off x="0" y="971550"/>
            <a:ext cx="12192000" cy="5886600"/>
          </a:xfrm>
          <a:prstGeom prst="rect">
            <a:avLst/>
          </a:prstGeom>
        </p:spPr>
        <p:txBody>
          <a:bodyPr spcFirstLastPara="1" wrap="square" lIns="91425" tIns="45700" rIns="91425" bIns="45700" anchor="t" anchorCtr="0">
            <a:normAutofit fontScale="85000" lnSpcReduction="20000"/>
          </a:bodyPr>
          <a:lstStyle/>
          <a:p>
            <a:pPr marL="457200" lvl="0" indent="-334327" algn="l" rtl="0">
              <a:lnSpc>
                <a:spcPct val="115000"/>
              </a:lnSpc>
              <a:spcBef>
                <a:spcPts val="1400"/>
              </a:spcBef>
              <a:spcAft>
                <a:spcPts val="0"/>
              </a:spcAft>
              <a:buSzPct val="64285"/>
              <a:buAutoNum type="arabicPeriod"/>
            </a:pPr>
            <a:r>
              <a:rPr lang="en-US"/>
              <a:t>Convert NIR wavelength to energy, which serves as the mean </a:t>
            </a:r>
            <a:r>
              <a:rPr lang="en-US" b="1"/>
              <a:t>(b)</a:t>
            </a:r>
            <a:r>
              <a:rPr lang="en-US"/>
              <a:t> for the Gaussian Mixture Model (GMM).</a:t>
            </a:r>
            <a:endParaRPr/>
          </a:p>
          <a:p>
            <a:pPr marL="457200" lvl="0" indent="-334327" algn="l" rtl="0">
              <a:lnSpc>
                <a:spcPct val="115000"/>
              </a:lnSpc>
              <a:spcBef>
                <a:spcPts val="0"/>
              </a:spcBef>
              <a:spcAft>
                <a:spcPts val="0"/>
              </a:spcAft>
              <a:buSzPct val="64285"/>
              <a:buAutoNum type="arabicPeriod"/>
            </a:pPr>
            <a:r>
              <a:rPr lang="en-US"/>
              <a:t>Calculate the GMM coefficient (a) using the formula </a:t>
            </a:r>
            <a:r>
              <a:rPr lang="en-US" b="1"/>
              <a:t>LII=a×c</a:t>
            </a:r>
            <a:r>
              <a:rPr lang="en-US"/>
              <a:t>, where c is the standard deviation of NIR, defined as </a:t>
            </a:r>
            <a:r>
              <a:rPr lang="en-US" b="1"/>
              <a:t>c=SQRT(2)×100.</a:t>
            </a:r>
            <a:endParaRPr b="1"/>
          </a:p>
          <a:p>
            <a:pPr marL="457200" lvl="0" indent="-334327" algn="l" rtl="0">
              <a:lnSpc>
                <a:spcPct val="115000"/>
              </a:lnSpc>
              <a:spcBef>
                <a:spcPts val="0"/>
              </a:spcBef>
              <a:spcAft>
                <a:spcPts val="0"/>
              </a:spcAft>
              <a:buSzPct val="64285"/>
              <a:buAutoNum type="arabicPeriod"/>
            </a:pPr>
            <a:r>
              <a:rPr lang="en-US"/>
              <a:t>Apply </a:t>
            </a:r>
            <a:r>
              <a:rPr lang="en-US" b="1"/>
              <a:t>log base 10</a:t>
            </a:r>
            <a:r>
              <a:rPr lang="en-US"/>
              <a:t> transformation to the GMM coefficients, similar to what is done for visible sequences.</a:t>
            </a:r>
            <a:endParaRPr/>
          </a:p>
          <a:p>
            <a:pPr marL="457200" lvl="0" indent="-334327" algn="l" rtl="0">
              <a:lnSpc>
                <a:spcPct val="115000"/>
              </a:lnSpc>
              <a:spcBef>
                <a:spcPts val="0"/>
              </a:spcBef>
              <a:spcAft>
                <a:spcPts val="0"/>
              </a:spcAft>
              <a:buSzPct val="64285"/>
              <a:buAutoNum type="arabicPeriod"/>
            </a:pPr>
            <a:r>
              <a:rPr lang="en-US"/>
              <a:t>Identify NIR sequences with </a:t>
            </a:r>
            <a:r>
              <a:rPr lang="en-US" b="1" u="sng"/>
              <a:t>secondary peaks</a:t>
            </a:r>
            <a:r>
              <a:rPr lang="en-US"/>
              <a:t> in the visible dataset and incorporate their Gaussian fit values as additional components, potentially resulting in some sequences having up to</a:t>
            </a:r>
            <a:r>
              <a:rPr lang="en-US" b="1"/>
              <a:t> 4 components</a:t>
            </a:r>
            <a:r>
              <a:rPr lang="en-US"/>
              <a:t>.</a:t>
            </a:r>
            <a:endParaRPr/>
          </a:p>
          <a:p>
            <a:pPr marL="457200" lvl="0" indent="-334327" algn="l" rtl="0">
              <a:lnSpc>
                <a:spcPct val="115000"/>
              </a:lnSpc>
              <a:spcBef>
                <a:spcPts val="0"/>
              </a:spcBef>
              <a:spcAft>
                <a:spcPts val="0"/>
              </a:spcAft>
              <a:buSzPct val="64285"/>
              <a:buAutoNum type="arabicPeriod"/>
            </a:pPr>
            <a:r>
              <a:rPr lang="en-US"/>
              <a:t>Combine NIR Gaussian data without secondary peaks into the dataset to create a new Gaussian dataset encompassing all classes.</a:t>
            </a:r>
            <a:endParaRPr/>
          </a:p>
          <a:p>
            <a:pPr marL="457200" lvl="0" indent="0" algn="l" rtl="0">
              <a:lnSpc>
                <a:spcPct val="115000"/>
              </a:lnSpc>
              <a:spcBef>
                <a:spcPts val="1400"/>
              </a:spcBef>
              <a:spcAft>
                <a:spcPts val="1400"/>
              </a:spcAft>
              <a:buNone/>
            </a:pPr>
            <a:r>
              <a:rPr lang="en-US" b="1">
                <a:solidFill>
                  <a:srgbClr val="FF0000"/>
                </a:solidFill>
              </a:rPr>
              <a:t>Note: </a:t>
            </a:r>
            <a:r>
              <a:rPr lang="en-US"/>
              <a:t>There are 27 NIR sequences </a:t>
            </a:r>
            <a:r>
              <a:rPr lang="en-US" b="1"/>
              <a:t>with secondary peaks</a:t>
            </a:r>
            <a:r>
              <a:rPr lang="en-US"/>
              <a:t>, not included in the visible Gaussian fit dataset, all from </a:t>
            </a:r>
            <a:r>
              <a:rPr lang="en-US" b="1"/>
              <a:t>plate14</a:t>
            </a:r>
            <a:r>
              <a:rPr lang="en-US"/>
              <a:t>. Due to uncertainty in calculating the values for </a:t>
            </a:r>
            <a:r>
              <a:rPr lang="en-US" b="1"/>
              <a:t> c</a:t>
            </a:r>
            <a:r>
              <a:rPr lang="en-US"/>
              <a:t> for visible data, these 27 sequences have been </a:t>
            </a:r>
            <a:r>
              <a:rPr lang="en-US" b="1"/>
              <a:t>temporarily excluded.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bcc03a7b9e_0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Clustering </a:t>
            </a:r>
            <a:endParaRPr b="1">
              <a:solidFill>
                <a:srgbClr val="FF0000"/>
              </a:solidFill>
            </a:endParaRPr>
          </a:p>
        </p:txBody>
      </p:sp>
      <p:sp>
        <p:nvSpPr>
          <p:cNvPr id="299" name="Google Shape;299;g2bcc03a7b9e_0_1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US"/>
              <a:t>Applied spectral clustering, identifying six clusters as the optimal number.</a:t>
            </a:r>
            <a:endParaRPr/>
          </a:p>
          <a:p>
            <a:pPr marL="0" lvl="0" indent="0" algn="l" rtl="0">
              <a:lnSpc>
                <a:spcPct val="115000"/>
              </a:lnSpc>
              <a:spcBef>
                <a:spcPts val="1400"/>
              </a:spcBef>
              <a:spcAft>
                <a:spcPts val="0"/>
              </a:spcAft>
              <a:buClr>
                <a:schemeClr val="dk1"/>
              </a:buClr>
              <a:buSzPts val="1100"/>
              <a:buFont typeface="Arial"/>
              <a:buNone/>
            </a:pPr>
            <a:r>
              <a:rPr lang="en-US"/>
              <a:t>Used these clusters for batch stratification and evaluating the VAE model.</a:t>
            </a:r>
            <a:endParaRPr/>
          </a:p>
          <a:p>
            <a:pPr marL="0" lvl="0" indent="0" algn="l" rtl="0">
              <a:spcBef>
                <a:spcPts val="14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bcc03a7b9e_0_1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05" name="Google Shape;305;g2bcc03a7b9e_0_18"/>
          <p:cNvPicPr preferRelativeResize="0"/>
          <p:nvPr/>
        </p:nvPicPr>
        <p:blipFill rotWithShape="1">
          <a:blip r:embed="rId3">
            <a:alphaModFix/>
          </a:blip>
          <a:srcRect t="3297"/>
          <a:stretch/>
        </p:blipFill>
        <p:spPr>
          <a:xfrm>
            <a:off x="0" y="1077913"/>
            <a:ext cx="4862375" cy="4702175"/>
          </a:xfrm>
          <a:prstGeom prst="rect">
            <a:avLst/>
          </a:prstGeom>
          <a:noFill/>
          <a:ln>
            <a:noFill/>
          </a:ln>
        </p:spPr>
      </p:pic>
      <p:pic>
        <p:nvPicPr>
          <p:cNvPr id="306" name="Google Shape;306;g2bcc03a7b9e_0_18"/>
          <p:cNvPicPr preferRelativeResize="0"/>
          <p:nvPr/>
        </p:nvPicPr>
        <p:blipFill rotWithShape="1">
          <a:blip r:embed="rId4">
            <a:alphaModFix/>
          </a:blip>
          <a:srcRect t="3297"/>
          <a:stretch/>
        </p:blipFill>
        <p:spPr>
          <a:xfrm>
            <a:off x="5467350" y="1077913"/>
            <a:ext cx="4862375" cy="4702175"/>
          </a:xfrm>
          <a:prstGeom prst="rect">
            <a:avLst/>
          </a:prstGeom>
          <a:noFill/>
          <a:ln>
            <a:noFill/>
          </a:ln>
        </p:spPr>
      </p:pic>
      <p:sp>
        <p:nvSpPr>
          <p:cNvPr id="307" name="Google Shape;307;g2bcc03a7b9e_0_18"/>
          <p:cNvSpPr txBox="1"/>
          <p:nvPr/>
        </p:nvSpPr>
        <p:spPr>
          <a:xfrm>
            <a:off x="666750"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Red-FarRed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672</a:t>
            </a:r>
            <a:endParaRPr sz="2800">
              <a:solidFill>
                <a:schemeClr val="dk1"/>
              </a:solidFill>
              <a:latin typeface="Calibri"/>
              <a:ea typeface="Calibri"/>
              <a:cs typeface="Calibri"/>
              <a:sym typeface="Calibri"/>
            </a:endParaRPr>
          </a:p>
        </p:txBody>
      </p:sp>
      <p:sp>
        <p:nvSpPr>
          <p:cNvPr id="308" name="Google Shape;308;g2bcc03a7b9e_0_18"/>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8</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bcc03a7b9e_0_44"/>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14" name="Google Shape;314;g2bcc03a7b9e_0_44"/>
          <p:cNvPicPr preferRelativeResize="0"/>
          <p:nvPr/>
        </p:nvPicPr>
        <p:blipFill rotWithShape="1">
          <a:blip r:embed="rId3">
            <a:alphaModFix/>
          </a:blip>
          <a:srcRect t="4085"/>
          <a:stretch/>
        </p:blipFill>
        <p:spPr>
          <a:xfrm>
            <a:off x="0" y="1096963"/>
            <a:ext cx="4862375" cy="4664076"/>
          </a:xfrm>
          <a:prstGeom prst="rect">
            <a:avLst/>
          </a:prstGeom>
          <a:noFill/>
          <a:ln>
            <a:noFill/>
          </a:ln>
        </p:spPr>
      </p:pic>
      <p:pic>
        <p:nvPicPr>
          <p:cNvPr id="315" name="Google Shape;315;g2bcc03a7b9e_0_44"/>
          <p:cNvPicPr preferRelativeResize="0"/>
          <p:nvPr/>
        </p:nvPicPr>
        <p:blipFill rotWithShape="1">
          <a:blip r:embed="rId4">
            <a:alphaModFix/>
          </a:blip>
          <a:srcRect t="4076"/>
          <a:stretch/>
        </p:blipFill>
        <p:spPr>
          <a:xfrm>
            <a:off x="5467363" y="1096962"/>
            <a:ext cx="4862375" cy="4664076"/>
          </a:xfrm>
          <a:prstGeom prst="rect">
            <a:avLst/>
          </a:prstGeom>
          <a:noFill/>
          <a:ln>
            <a:noFill/>
          </a:ln>
        </p:spPr>
      </p:pic>
      <p:sp>
        <p:nvSpPr>
          <p:cNvPr id="316" name="Google Shape;316;g2bcc03a7b9e_0_44"/>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814</a:t>
            </a:r>
            <a:endParaRPr sz="2800">
              <a:solidFill>
                <a:schemeClr val="dk1"/>
              </a:solidFill>
              <a:latin typeface="Calibri"/>
              <a:ea typeface="Calibri"/>
              <a:cs typeface="Calibri"/>
              <a:sym typeface="Calibri"/>
            </a:endParaRPr>
          </a:p>
        </p:txBody>
      </p:sp>
      <p:sp>
        <p:nvSpPr>
          <p:cNvPr id="317" name="Google Shape;317;g2bcc03a7b9e_0_44"/>
          <p:cNvSpPr txBox="1"/>
          <p:nvPr/>
        </p:nvSpPr>
        <p:spPr>
          <a:xfrm>
            <a:off x="6118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NIR</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136</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0530" y="0"/>
            <a:ext cx="121815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Select a few </a:t>
            </a:r>
            <a:r>
              <a:rPr lang="en-US" b="1">
                <a:solidFill>
                  <a:srgbClr val="FF0000"/>
                </a:solidFill>
              </a:rPr>
              <a:t>relatively similar </a:t>
            </a:r>
            <a:r>
              <a:rPr lang="en-US"/>
              <a:t>sequences</a:t>
            </a:r>
            <a:endParaRPr/>
          </a:p>
        </p:txBody>
      </p:sp>
      <p:pic>
        <p:nvPicPr>
          <p:cNvPr id="101" name="Google Shape;101;p3"/>
          <p:cNvPicPr preferRelativeResize="0"/>
          <p:nvPr/>
        </p:nvPicPr>
        <p:blipFill rotWithShape="1">
          <a:blip r:embed="rId3">
            <a:alphaModFix/>
          </a:blip>
          <a:srcRect/>
          <a:stretch/>
        </p:blipFill>
        <p:spPr>
          <a:xfrm>
            <a:off x="179980" y="1325563"/>
            <a:ext cx="11556085" cy="1847933"/>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179980" y="3460451"/>
            <a:ext cx="11663854" cy="2224270"/>
          </a:xfrm>
          <a:prstGeom prst="rect">
            <a:avLst/>
          </a:prstGeom>
          <a:noFill/>
          <a:ln>
            <a:noFill/>
          </a:ln>
        </p:spPr>
      </p:pic>
      <p:sp>
        <p:nvSpPr>
          <p:cNvPr id="103" name="Google Shape;103;p3"/>
          <p:cNvSpPr/>
          <p:nvPr/>
        </p:nvSpPr>
        <p:spPr>
          <a:xfrm>
            <a:off x="1470991" y="5684721"/>
            <a:ext cx="1484243" cy="1020889"/>
          </a:xfrm>
          <a:prstGeom prst="wedgeEllipseCallout">
            <a:avLst>
              <a:gd name="adj1" fmla="val 84524"/>
              <a:gd name="adj2" fmla="val -41348"/>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a🡪 weight</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b🡪 mean</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C🡪 std.</a:t>
            </a:r>
            <a:endParaRPr sz="1400" b="1">
              <a:solidFill>
                <a:srgbClr val="F7CAAC"/>
              </a:solidFill>
              <a:latin typeface="Calibri"/>
              <a:ea typeface="Calibri"/>
              <a:cs typeface="Calibri"/>
              <a:sym typeface="Calibri"/>
            </a:endParaRPr>
          </a:p>
        </p:txBody>
      </p:sp>
      <p:sp>
        <p:nvSpPr>
          <p:cNvPr id="104" name="Google Shape;104;p3"/>
          <p:cNvSpPr txBox="1"/>
          <p:nvPr/>
        </p:nvSpPr>
        <p:spPr>
          <a:xfrm>
            <a:off x="4498450" y="5754600"/>
            <a:ext cx="7401300" cy="5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The weights of GMM must be sum up to one, so we normalized the weights here.</a:t>
            </a:r>
            <a:endParaRPr sz="1600">
              <a:latin typeface="Calibri"/>
              <a:ea typeface="Calibri"/>
              <a:cs typeface="Calibri"/>
              <a:sym typeface="Calibri"/>
            </a:endParaRPr>
          </a:p>
        </p:txBody>
      </p:sp>
      <p:pic>
        <p:nvPicPr>
          <p:cNvPr id="105" name="Google Shape;105;p3"/>
          <p:cNvPicPr preferRelativeResize="0"/>
          <p:nvPr/>
        </p:nvPicPr>
        <p:blipFill>
          <a:blip r:embed="rId5">
            <a:alphaModFix/>
          </a:blip>
          <a:stretch>
            <a:fillRect/>
          </a:stretch>
        </p:blipFill>
        <p:spPr>
          <a:xfrm>
            <a:off x="4498438" y="6086463"/>
            <a:ext cx="3476625" cy="619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bcc03a7b9e_0_3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23" name="Google Shape;323;g2bcc03a7b9e_0_38"/>
          <p:cNvPicPr preferRelativeResize="0"/>
          <p:nvPr/>
        </p:nvPicPr>
        <p:blipFill rotWithShape="1">
          <a:blip r:embed="rId3">
            <a:alphaModFix/>
          </a:blip>
          <a:srcRect t="2903"/>
          <a:stretch/>
        </p:blipFill>
        <p:spPr>
          <a:xfrm>
            <a:off x="0" y="1181100"/>
            <a:ext cx="4862375" cy="4721225"/>
          </a:xfrm>
          <a:prstGeom prst="rect">
            <a:avLst/>
          </a:prstGeom>
          <a:noFill/>
          <a:ln>
            <a:noFill/>
          </a:ln>
        </p:spPr>
      </p:pic>
      <p:pic>
        <p:nvPicPr>
          <p:cNvPr id="324" name="Google Shape;324;g2bcc03a7b9e_0_38"/>
          <p:cNvPicPr preferRelativeResize="0"/>
          <p:nvPr/>
        </p:nvPicPr>
        <p:blipFill rotWithShape="1">
          <a:blip r:embed="rId4">
            <a:alphaModFix/>
          </a:blip>
          <a:srcRect t="2903"/>
          <a:stretch/>
        </p:blipFill>
        <p:spPr>
          <a:xfrm>
            <a:off x="5448300" y="1068388"/>
            <a:ext cx="4862375" cy="4721225"/>
          </a:xfrm>
          <a:prstGeom prst="rect">
            <a:avLst/>
          </a:prstGeom>
          <a:noFill/>
          <a:ln>
            <a:noFill/>
          </a:ln>
        </p:spPr>
      </p:pic>
      <p:sp>
        <p:nvSpPr>
          <p:cNvPr id="325" name="Google Shape;325;g2bcc03a7b9e_0_38"/>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Green-FarRed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12</a:t>
            </a:r>
            <a:endParaRPr sz="2800">
              <a:solidFill>
                <a:schemeClr val="dk1"/>
              </a:solidFill>
              <a:latin typeface="Calibri"/>
              <a:ea typeface="Calibri"/>
              <a:cs typeface="Calibri"/>
              <a:sym typeface="Calibri"/>
            </a:endParaRPr>
          </a:p>
        </p:txBody>
      </p:sp>
      <p:sp>
        <p:nvSpPr>
          <p:cNvPr id="326" name="Google Shape;326;g2bcc03a7b9e_0_38"/>
          <p:cNvSpPr txBox="1"/>
          <p:nvPr/>
        </p:nvSpPr>
        <p:spPr>
          <a:xfrm>
            <a:off x="804563"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Green-NIR</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456</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c576694092_0_5"/>
          <p:cNvSpPr txBox="1">
            <a:spLocks noGrp="1"/>
          </p:cNvSpPr>
          <p:nvPr>
            <p:ph type="body" idx="1"/>
          </p:nvPr>
        </p:nvSpPr>
        <p:spPr>
          <a:xfrm>
            <a:off x="-150" y="0"/>
            <a:ext cx="12192000" cy="68580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400"/>
              </a:spcBef>
              <a:spcAft>
                <a:spcPts val="0"/>
              </a:spcAft>
              <a:buClr>
                <a:schemeClr val="dk1"/>
              </a:buClr>
              <a:buSzPct val="28571"/>
              <a:buFont typeface="Arial"/>
              <a:buNone/>
            </a:pPr>
            <a:r>
              <a:rPr lang="en-US" sz="3850" b="1" dirty="0">
                <a:solidFill>
                  <a:srgbClr val="FF0000"/>
                </a:solidFill>
              </a:rPr>
              <a:t>Correlation</a:t>
            </a:r>
            <a:endParaRPr sz="3850" b="1" dirty="0">
              <a:solidFill>
                <a:srgbClr val="FF0000"/>
              </a:solidFill>
            </a:endParaRPr>
          </a:p>
          <a:p>
            <a:pPr marL="0" lvl="0" indent="0" algn="l" rtl="0">
              <a:lnSpc>
                <a:spcPct val="115000"/>
              </a:lnSpc>
              <a:spcBef>
                <a:spcPts val="1400"/>
              </a:spcBef>
              <a:spcAft>
                <a:spcPts val="0"/>
              </a:spcAft>
              <a:buClr>
                <a:schemeClr val="dk1"/>
              </a:buClr>
              <a:buSzPct val="32352"/>
              <a:buFont typeface="Arial"/>
              <a:buNone/>
            </a:pPr>
            <a:r>
              <a:rPr lang="en-US" sz="2900" b="1" dirty="0"/>
              <a:t>Original Space:</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For each pair of clusters (</a:t>
            </a:r>
            <a:r>
              <a:rPr lang="en-US" sz="2900" dirty="0" err="1"/>
              <a:t>i</a:t>
            </a:r>
            <a:r>
              <a:rPr lang="en-US" sz="2900" dirty="0"/>
              <a:t>, j) in the original space:</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Initialize </a:t>
            </a:r>
            <a:r>
              <a:rPr lang="en-US" sz="2900" dirty="0" err="1"/>
              <a:t>distancesOriginal</a:t>
            </a:r>
            <a:r>
              <a:rPr lang="en-US" sz="2900" dirty="0"/>
              <a:t> list</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Compute CS-distance between samples a in cluster </a:t>
            </a:r>
            <a:r>
              <a:rPr lang="en-US" sz="2900" dirty="0" err="1"/>
              <a:t>i</a:t>
            </a:r>
            <a:r>
              <a:rPr lang="en-US" sz="2900" dirty="0"/>
              <a:t> and samples b in cluster j</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Calculate </a:t>
            </a:r>
            <a:r>
              <a:rPr lang="en-US" sz="2900" b="1" u="sng" dirty="0">
                <a:solidFill>
                  <a:srgbClr val="7030A0"/>
                </a:solidFill>
              </a:rPr>
              <a:t>mean</a:t>
            </a:r>
            <a:r>
              <a:rPr lang="en-US" sz="2900" dirty="0">
                <a:solidFill>
                  <a:srgbClr val="7030A0"/>
                </a:solidFill>
              </a:rPr>
              <a:t> </a:t>
            </a:r>
            <a:r>
              <a:rPr lang="en-US" sz="2900" dirty="0"/>
              <a:t>of </a:t>
            </a:r>
            <a:r>
              <a:rPr lang="en-US" sz="2900" dirty="0" err="1"/>
              <a:t>distancesOriginal</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Assign mean to </a:t>
            </a:r>
            <a:r>
              <a:rPr lang="en-US" sz="2900" dirty="0" err="1"/>
              <a:t>matrixOriginal</a:t>
            </a:r>
            <a:r>
              <a:rPr lang="en-US" sz="2900" dirty="0"/>
              <a:t>[</a:t>
            </a:r>
            <a:r>
              <a:rPr lang="en-US" sz="2900" dirty="0" err="1"/>
              <a:t>i</a:t>
            </a:r>
            <a:r>
              <a:rPr lang="en-US" sz="2900" dirty="0"/>
              <a:t>][j] and </a:t>
            </a:r>
            <a:r>
              <a:rPr lang="en-US" sz="2900" dirty="0" err="1"/>
              <a:t>matrixOriginal</a:t>
            </a:r>
            <a:r>
              <a:rPr lang="en-US" sz="2900" dirty="0"/>
              <a:t>[j][</a:t>
            </a:r>
            <a:r>
              <a:rPr lang="en-US" sz="2900" dirty="0" err="1"/>
              <a:t>i</a:t>
            </a:r>
            <a:r>
              <a:rPr lang="en-US" sz="2900" dirty="0"/>
              <a:t>]</a:t>
            </a:r>
            <a:endParaRPr sz="2900" dirty="0"/>
          </a:p>
          <a:p>
            <a:pPr marL="0" lvl="0" indent="0" algn="l" rtl="0">
              <a:lnSpc>
                <a:spcPct val="115000"/>
              </a:lnSpc>
              <a:spcBef>
                <a:spcPts val="1400"/>
              </a:spcBef>
              <a:spcAft>
                <a:spcPts val="0"/>
              </a:spcAft>
              <a:buClr>
                <a:schemeClr val="dk1"/>
              </a:buClr>
              <a:buSzPct val="32352"/>
              <a:buFont typeface="Arial"/>
              <a:buNone/>
            </a:pPr>
            <a:r>
              <a:rPr lang="en-US" sz="2900" b="1" dirty="0"/>
              <a:t>Latent Space:</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 For each pair of clusters (</a:t>
            </a:r>
            <a:r>
              <a:rPr lang="en-US" sz="2900" dirty="0" err="1"/>
              <a:t>i</a:t>
            </a:r>
            <a:r>
              <a:rPr lang="en-US" sz="2900" dirty="0"/>
              <a:t>, j) in the latent space, do the same but use the latent code and Euclidean distance to achieve </a:t>
            </a:r>
            <a:r>
              <a:rPr lang="en-US" sz="2900" dirty="0" err="1"/>
              <a:t>matrixLatent</a:t>
            </a:r>
            <a:r>
              <a:rPr lang="en-US" sz="2900" dirty="0"/>
              <a:t>.</a:t>
            </a:r>
            <a:endParaRPr sz="2900" dirty="0"/>
          </a:p>
          <a:p>
            <a:pPr marL="0" lvl="0" indent="0" algn="l" rtl="0">
              <a:lnSpc>
                <a:spcPct val="115000"/>
              </a:lnSpc>
              <a:spcBef>
                <a:spcPts val="1400"/>
              </a:spcBef>
              <a:spcAft>
                <a:spcPts val="0"/>
              </a:spcAft>
              <a:buClr>
                <a:schemeClr val="dk1"/>
              </a:buClr>
              <a:buSzPct val="32352"/>
              <a:buFont typeface="Arial"/>
              <a:buNone/>
            </a:pPr>
            <a:r>
              <a:rPr lang="en-US" sz="2900" b="1" dirty="0"/>
              <a:t>Compute Correlation:</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Compute correlation between </a:t>
            </a:r>
            <a:r>
              <a:rPr lang="en-US" sz="2900" dirty="0" err="1"/>
              <a:t>matrixOriginal</a:t>
            </a:r>
            <a:r>
              <a:rPr lang="en-US" sz="2900" dirty="0"/>
              <a:t> and </a:t>
            </a:r>
            <a:r>
              <a:rPr lang="en-US" sz="2900" dirty="0" err="1"/>
              <a:t>matrixLatent</a:t>
            </a:r>
            <a:r>
              <a:rPr lang="en-US" sz="2900" dirty="0"/>
              <a:t> to preserve geometry</a:t>
            </a:r>
            <a:r>
              <a:rPr lang="en-US" sz="2900" dirty="0" smtClean="0"/>
              <a:t>.</a:t>
            </a:r>
          </a:p>
          <a:p>
            <a:pPr marL="0" lvl="0" indent="0" algn="l" rtl="0">
              <a:lnSpc>
                <a:spcPct val="115000"/>
              </a:lnSpc>
              <a:spcBef>
                <a:spcPts val="1400"/>
              </a:spcBef>
              <a:spcAft>
                <a:spcPts val="0"/>
              </a:spcAft>
              <a:buClr>
                <a:schemeClr val="dk1"/>
              </a:buClr>
              <a:buSzPct val="32352"/>
              <a:buFont typeface="Arial"/>
              <a:buNone/>
            </a:pPr>
            <a:r>
              <a:rPr lang="en-US" sz="2900" b="1" dirty="0" smtClean="0">
                <a:solidFill>
                  <a:srgbClr val="FF0000"/>
                </a:solidFill>
              </a:rPr>
              <a:t>Note: </a:t>
            </a:r>
            <a:r>
              <a:rPr lang="en-US" sz="2900" dirty="0" smtClean="0"/>
              <a:t>As the matrices are symmetric, we calculate the upper triangle correlation.</a:t>
            </a:r>
            <a:endParaRPr sz="2900" dirty="0"/>
          </a:p>
          <a:p>
            <a:pPr marL="0" lvl="0" indent="0" algn="l" rtl="0">
              <a:spcBef>
                <a:spcPts val="14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bcc03a7b9e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smtClean="0"/>
              <a:t>Apri</a:t>
            </a:r>
            <a:r>
              <a:rPr lang="en-US" dirty="0"/>
              <a:t>l</a:t>
            </a:r>
            <a:r>
              <a:rPr lang="en-US" dirty="0" smtClean="0"/>
              <a:t>, </a:t>
            </a:r>
            <a:r>
              <a:rPr lang="en-US" dirty="0"/>
              <a:t>2024</a:t>
            </a:r>
            <a:endParaRPr dirty="0"/>
          </a:p>
        </p:txBody>
      </p:sp>
    </p:spTree>
    <p:extLst>
      <p:ext uri="{BB962C8B-B14F-4D97-AF65-F5344CB8AC3E}">
        <p14:creationId xmlns:p14="http://schemas.microsoft.com/office/powerpoint/2010/main" val="119726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97698" y="854653"/>
            <a:ext cx="11591757" cy="5508913"/>
            <a:chOff x="390630" y="1251255"/>
            <a:chExt cx="11591757" cy="5508913"/>
          </a:xfrm>
        </p:grpSpPr>
        <p:grpSp>
          <p:nvGrpSpPr>
            <p:cNvPr id="24" name="Group 23"/>
            <p:cNvGrpSpPr/>
            <p:nvPr/>
          </p:nvGrpSpPr>
          <p:grpSpPr>
            <a:xfrm>
              <a:off x="390630" y="2934272"/>
              <a:ext cx="11591757" cy="3825896"/>
              <a:chOff x="478316" y="2473376"/>
              <a:chExt cx="11591757" cy="3825896"/>
            </a:xfrm>
          </p:grpSpPr>
          <p:grpSp>
            <p:nvGrpSpPr>
              <p:cNvPr id="23" name="Group 22"/>
              <p:cNvGrpSpPr/>
              <p:nvPr/>
            </p:nvGrpSpPr>
            <p:grpSpPr>
              <a:xfrm>
                <a:off x="1066254" y="2506392"/>
                <a:ext cx="11003819" cy="3792880"/>
                <a:chOff x="-99937" y="2334114"/>
                <a:chExt cx="11003819" cy="3792880"/>
              </a:xfrm>
            </p:grpSpPr>
            <p:grpSp>
              <p:nvGrpSpPr>
                <p:cNvPr id="11" name="Group 10"/>
                <p:cNvGrpSpPr/>
                <p:nvPr/>
              </p:nvGrpSpPr>
              <p:grpSpPr>
                <a:xfrm>
                  <a:off x="-99937" y="2334114"/>
                  <a:ext cx="7663261" cy="3790854"/>
                  <a:chOff x="836319" y="686849"/>
                  <a:chExt cx="10405552" cy="4434313"/>
                </a:xfrm>
              </p:grpSpPr>
              <p:grpSp>
                <p:nvGrpSpPr>
                  <p:cNvPr id="43" name="Group 42"/>
                  <p:cNvGrpSpPr/>
                  <p:nvPr/>
                </p:nvGrpSpPr>
                <p:grpSpPr>
                  <a:xfrm>
                    <a:off x="836319" y="686849"/>
                    <a:ext cx="10405552" cy="4434313"/>
                    <a:chOff x="836319" y="686849"/>
                    <a:chExt cx="10405552" cy="4434313"/>
                  </a:xfrm>
                </p:grpSpPr>
                <p:sp>
                  <p:nvSpPr>
                    <p:cNvPr id="42" name="TextBox 41"/>
                    <p:cNvSpPr txBox="1"/>
                    <p:nvPr/>
                  </p:nvSpPr>
                  <p:spPr>
                    <a:xfrm>
                      <a:off x="8988110" y="2128087"/>
                      <a:ext cx="2253761" cy="1566080"/>
                    </a:xfrm>
                    <a:prstGeom prst="rect">
                      <a:avLst/>
                    </a:prstGeom>
                    <a:noFill/>
                  </p:spPr>
                  <p:txBody>
                    <a:bodyPr wrap="square" rtlCol="0">
                      <a:spAutoFit/>
                    </a:bodyPr>
                    <a:lstStyle/>
                    <a:p>
                      <a:pPr algn="ctr"/>
                      <a:r>
                        <a:rPr lang="en-US" sz="900" dirty="0" smtClean="0">
                          <a:solidFill>
                            <a:prstClr val="black"/>
                          </a:solidFill>
                        </a:rPr>
                        <a:t>AAAAGATGTT</a:t>
                      </a:r>
                    </a:p>
                    <a:p>
                      <a:pPr algn="ctr"/>
                      <a:r>
                        <a:rPr lang="en-US" sz="900" dirty="0" smtClean="0">
                          <a:solidFill>
                            <a:prstClr val="black"/>
                          </a:solidFill>
                        </a:rPr>
                        <a:t>AACCCCTCCA</a:t>
                      </a:r>
                    </a:p>
                    <a:p>
                      <a:pPr algn="ctr"/>
                      <a:r>
                        <a:rPr lang="en-US" sz="900" dirty="0" smtClean="0">
                          <a:solidFill>
                            <a:prstClr val="black"/>
                          </a:solidFill>
                        </a:rPr>
                        <a:t>CCTGGGGGGT</a:t>
                      </a:r>
                    </a:p>
                    <a:p>
                      <a:pPr algn="ctr"/>
                      <a:r>
                        <a:rPr lang="en-US" sz="900" dirty="0" smtClean="0">
                          <a:solidFill>
                            <a:prstClr val="black"/>
                          </a:solidFill>
                        </a:rPr>
                        <a:t>AAACCGGAGC</a:t>
                      </a:r>
                    </a:p>
                    <a:p>
                      <a:pPr algn="ctr"/>
                      <a:r>
                        <a:rPr lang="en-US" sz="900" dirty="0" smtClean="0">
                          <a:solidFill>
                            <a:prstClr val="black"/>
                          </a:solidFill>
                        </a:rPr>
                        <a:t>AGCCGAAGTT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CAACGGGTCG</a:t>
                      </a:r>
                      <a:endParaRPr lang="en-US" sz="900" dirty="0">
                        <a:solidFill>
                          <a:prstClr val="black"/>
                        </a:solidFill>
                      </a:endParaRPr>
                    </a:p>
                  </p:txBody>
                </p:sp>
                <p:sp>
                  <p:nvSpPr>
                    <p:cNvPr id="40" name="TextBox 39"/>
                    <p:cNvSpPr txBox="1"/>
                    <p:nvPr/>
                  </p:nvSpPr>
                  <p:spPr>
                    <a:xfrm>
                      <a:off x="836319" y="1553936"/>
                      <a:ext cx="2253761" cy="2700139"/>
                    </a:xfrm>
                    <a:prstGeom prst="rect">
                      <a:avLst/>
                    </a:prstGeom>
                    <a:noFill/>
                  </p:spPr>
                  <p:txBody>
                    <a:bodyPr wrap="square" rtlCol="0">
                      <a:spAutoFit/>
                    </a:bodyPr>
                    <a:lstStyle/>
                    <a:p>
                      <a:pPr algn="ctr">
                        <a:lnSpc>
                          <a:spcPct val="200000"/>
                        </a:lnSpc>
                      </a:pPr>
                      <a:r>
                        <a:rPr lang="en-US" sz="900" dirty="0" smtClean="0">
                          <a:solidFill>
                            <a:prstClr val="black"/>
                          </a:solidFill>
                        </a:rPr>
                        <a:t>AACACGAGAT</a:t>
                      </a:r>
                    </a:p>
                    <a:p>
                      <a:pPr algn="ctr">
                        <a:lnSpc>
                          <a:spcPct val="200000"/>
                        </a:lnSpc>
                      </a:pPr>
                      <a:r>
                        <a:rPr lang="en-US" sz="900" dirty="0" smtClean="0">
                          <a:solidFill>
                            <a:prstClr val="black"/>
                          </a:solidFill>
                        </a:rPr>
                        <a:t>GGACCGGACC</a:t>
                      </a:r>
                    </a:p>
                    <a:p>
                      <a:pPr algn="ctr">
                        <a:lnSpc>
                          <a:spcPct val="200000"/>
                        </a:lnSpc>
                      </a:pPr>
                      <a:r>
                        <a:rPr lang="en-US" sz="900" dirty="0" smtClean="0">
                          <a:solidFill>
                            <a:prstClr val="black"/>
                          </a:solidFill>
                        </a:rPr>
                        <a:t>GAGGTCGTCA</a:t>
                      </a:r>
                    </a:p>
                    <a:p>
                      <a:pPr algn="ctr">
                        <a:lnSpc>
                          <a:spcPct val="200000"/>
                        </a:lnSpc>
                      </a:pPr>
                      <a:r>
                        <a:rPr lang="en-US" sz="900" dirty="0"/>
                        <a:t>CCCCGAAGTT</a:t>
                      </a:r>
                      <a:endParaRPr lang="en-US" sz="900" dirty="0" smtClean="0">
                        <a:solidFill>
                          <a:prstClr val="black"/>
                        </a:solidFill>
                      </a:endParaRP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GGGGCCCGGT</a:t>
                      </a:r>
                      <a:endParaRPr lang="en-US" sz="900" dirty="0">
                        <a:solidFill>
                          <a:prstClr val="black"/>
                        </a:solidFill>
                      </a:endParaRPr>
                    </a:p>
                  </p:txBody>
                </p:sp>
                <p:sp>
                  <p:nvSpPr>
                    <p:cNvPr id="96" name="TextBox 95"/>
                    <p:cNvSpPr txBox="1"/>
                    <p:nvPr/>
                  </p:nvSpPr>
                  <p:spPr>
                    <a:xfrm>
                      <a:off x="9067076" y="1373717"/>
                      <a:ext cx="2090382" cy="455026"/>
                    </a:xfrm>
                    <a:prstGeom prst="rect">
                      <a:avLst/>
                    </a:prstGeom>
                    <a:noFill/>
                  </p:spPr>
                  <p:txBody>
                    <a:bodyPr vert="horz" wrap="square" rtlCol="0" anchor="ctr" anchorCtr="0">
                      <a:noAutofit/>
                    </a:bodyPr>
                    <a:lstStyle/>
                    <a:p>
                      <a:pPr algn="ctr"/>
                      <a:r>
                        <a:rPr lang="en-US" sz="1200" b="1" dirty="0" smtClean="0">
                          <a:solidFill>
                            <a:prstClr val="black"/>
                          </a:solidFill>
                          <a:latin typeface="Arial" panose="020B0604020202020204" pitchFamily="34" charset="0"/>
                          <a:cs typeface="Arial" panose="020B0604020202020204" pitchFamily="34" charset="0"/>
                        </a:rPr>
                        <a:t>Designed</a:t>
                      </a:r>
                    </a:p>
                    <a:p>
                      <a:pPr algn="ctr"/>
                      <a:r>
                        <a:rPr lang="en-US" sz="1200" b="1" dirty="0" smtClean="0">
                          <a:solidFill>
                            <a:prstClr val="black"/>
                          </a:solidFill>
                          <a:latin typeface="Arial" panose="020B0604020202020204" pitchFamily="34" charset="0"/>
                          <a:cs typeface="Arial" panose="020B0604020202020204" pitchFamily="34" charset="0"/>
                        </a:rPr>
                        <a:t>Sequences</a:t>
                      </a:r>
                      <a:endParaRPr lang="en-US" sz="1200" b="1" dirty="0">
                        <a:solidFill>
                          <a:prstClr val="black"/>
                        </a:solidFill>
                        <a:latin typeface="Arial" panose="020B0604020202020204" pitchFamily="34" charset="0"/>
                        <a:cs typeface="Arial" panose="020B0604020202020204" pitchFamily="34" charset="0"/>
                      </a:endParaRPr>
                    </a:p>
                  </p:txBody>
                </p:sp>
                <p:sp>
                  <p:nvSpPr>
                    <p:cNvPr id="3" name="Trapezoid 2"/>
                    <p:cNvSpPr/>
                    <p:nvPr/>
                  </p:nvSpPr>
                  <p:spPr>
                    <a:xfrm rot="5400000">
                      <a:off x="2327777" y="2446969"/>
                      <a:ext cx="2027819" cy="990607"/>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nchorCtr="0"/>
                    <a:lstStyle/>
                    <a:p>
                      <a:pPr algn="ctr"/>
                      <a:r>
                        <a:rPr lang="en-US" sz="1100" b="1" dirty="0" smtClean="0">
                          <a:solidFill>
                            <a:prstClr val="black"/>
                          </a:solidFill>
                          <a:latin typeface="Arial" panose="020B0604020202020204" pitchFamily="34" charset="0"/>
                          <a:cs typeface="Arial" panose="020B0604020202020204" pitchFamily="34" charset="0"/>
                        </a:rPr>
                        <a:t>Encoder</a:t>
                      </a:r>
                      <a:endParaRPr lang="en-US" b="1" dirty="0">
                        <a:solidFill>
                          <a:prstClr val="black"/>
                        </a:solidFill>
                        <a:latin typeface="Arial" panose="020B0604020202020204" pitchFamily="34" charset="0"/>
                        <a:cs typeface="Arial" panose="020B0604020202020204" pitchFamily="34" charset="0"/>
                      </a:endParaRPr>
                    </a:p>
                  </p:txBody>
                </p:sp>
                <p:grpSp>
                  <p:nvGrpSpPr>
                    <p:cNvPr id="6" name="Group 5"/>
                    <p:cNvGrpSpPr/>
                    <p:nvPr/>
                  </p:nvGrpSpPr>
                  <p:grpSpPr>
                    <a:xfrm>
                      <a:off x="4845834" y="686849"/>
                      <a:ext cx="3215844" cy="4434313"/>
                      <a:chOff x="4573502" y="1793076"/>
                      <a:chExt cx="2671606" cy="3599199"/>
                    </a:xfrm>
                  </p:grpSpPr>
                  <p:sp>
                    <p:nvSpPr>
                      <p:cNvPr id="4" name="Rectangle 3"/>
                      <p:cNvSpPr/>
                      <p:nvPr/>
                    </p:nvSpPr>
                    <p:spPr>
                      <a:xfrm>
                        <a:off x="4573502" y="1793076"/>
                        <a:ext cx="2671606" cy="3599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791" y="1856071"/>
                        <a:ext cx="2583641" cy="3482721"/>
                      </a:xfrm>
                      <a:prstGeom prst="rect">
                        <a:avLst/>
                      </a:prstGeom>
                    </p:spPr>
                  </p:pic>
                </p:grpSp>
                <p:sp>
                  <p:nvSpPr>
                    <p:cNvPr id="66" name="TextBox 65"/>
                    <p:cNvSpPr txBox="1"/>
                    <p:nvPr/>
                  </p:nvSpPr>
                  <p:spPr>
                    <a:xfrm>
                      <a:off x="4720173" y="1389584"/>
                      <a:ext cx="1591489" cy="648034"/>
                    </a:xfrm>
                    <a:prstGeom prst="rect">
                      <a:avLst/>
                    </a:prstGeom>
                    <a:noFill/>
                  </p:spPr>
                  <p:txBody>
                    <a:bodyPr wrap="square" rtlCol="0">
                      <a:spAutoFit/>
                    </a:bodyPr>
                    <a:lstStyle/>
                    <a:p>
                      <a:pPr algn="ctr"/>
                      <a:r>
                        <a:rPr lang="en-US" sz="1000" b="1" dirty="0" smtClean="0">
                          <a:solidFill>
                            <a:srgbClr val="7030A0"/>
                          </a:solidFill>
                          <a:latin typeface="Arial" panose="020B0604020202020204" pitchFamily="34" charset="0"/>
                          <a:cs typeface="Arial" panose="020B0604020202020204" pitchFamily="34" charset="0"/>
                        </a:rPr>
                        <a:t>Training Data Distribution in Joint Space</a:t>
                      </a:r>
                      <a:endParaRPr lang="en-US" sz="1000" b="1" dirty="0">
                        <a:solidFill>
                          <a:srgbClr val="7030A0"/>
                        </a:solidFill>
                        <a:latin typeface="Arial" panose="020B0604020202020204" pitchFamily="34" charset="0"/>
                        <a:cs typeface="Arial" panose="020B0604020202020204" pitchFamily="34" charset="0"/>
                      </a:endParaRPr>
                    </a:p>
                  </p:txBody>
                </p:sp>
                <p:cxnSp>
                  <p:nvCxnSpPr>
                    <p:cNvPr id="12" name="Straight Arrow Connector 11"/>
                    <p:cNvCxnSpPr/>
                    <p:nvPr/>
                  </p:nvCxnSpPr>
                  <p:spPr>
                    <a:xfrm>
                      <a:off x="6014449" y="1981191"/>
                      <a:ext cx="213445" cy="27432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6311662" y="2754457"/>
                      <a:ext cx="3191013" cy="907387"/>
                    </a:xfrm>
                    <a:prstGeom prst="curved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rapezoid 60"/>
                    <p:cNvSpPr/>
                    <p:nvPr/>
                  </p:nvSpPr>
                  <p:spPr>
                    <a:xfrm rot="16200000" flipH="1">
                      <a:off x="7660633" y="2454360"/>
                      <a:ext cx="2042601" cy="990607"/>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00" b="1" dirty="0" smtClean="0">
                          <a:solidFill>
                            <a:prstClr val="black"/>
                          </a:solidFill>
                          <a:latin typeface="Arial" panose="020B0604020202020204" pitchFamily="34" charset="0"/>
                          <a:cs typeface="Arial" panose="020B0604020202020204" pitchFamily="34" charset="0"/>
                        </a:rPr>
                        <a:t>Decoder</a:t>
                      </a:r>
                      <a:endParaRPr lang="en-US" b="1" dirty="0">
                        <a:solidFill>
                          <a:prstClr val="black"/>
                        </a:solidFill>
                        <a:latin typeface="Arial" panose="020B0604020202020204" pitchFamily="34" charset="0"/>
                        <a:cs typeface="Arial" panose="020B0604020202020204" pitchFamily="34" charset="0"/>
                      </a:endParaRPr>
                    </a:p>
                  </p:txBody>
                </p:sp>
                <p:sp>
                  <p:nvSpPr>
                    <p:cNvPr id="69" name="TextBox 68"/>
                    <p:cNvSpPr txBox="1"/>
                    <p:nvPr/>
                  </p:nvSpPr>
                  <p:spPr>
                    <a:xfrm rot="21198735">
                      <a:off x="6336815" y="3286358"/>
                      <a:ext cx="1083497" cy="276999"/>
                    </a:xfrm>
                    <a:prstGeom prst="rect">
                      <a:avLst/>
                    </a:prstGeom>
                    <a:noFill/>
                  </p:spPr>
                  <p:txBody>
                    <a:bodyPr wrap="square" rtlCol="0">
                      <a:spAutoFit/>
                    </a:bodyPr>
                    <a:lstStyle/>
                    <a:p>
                      <a:r>
                        <a:rPr lang="en-US" sz="1200" b="1" dirty="0" smtClean="0">
                          <a:solidFill>
                            <a:srgbClr val="66FF66"/>
                          </a:solidFill>
                          <a:latin typeface="Arial" panose="020B0604020202020204" pitchFamily="34" charset="0"/>
                          <a:cs typeface="Arial" panose="020B0604020202020204" pitchFamily="34" charset="0"/>
                        </a:rPr>
                        <a:t>Sample</a:t>
                      </a:r>
                      <a:endParaRPr lang="en-US" sz="2000" b="1" dirty="0">
                        <a:solidFill>
                          <a:srgbClr val="66FF66"/>
                        </a:solidFill>
                        <a:latin typeface="Arial" panose="020B0604020202020204" pitchFamily="34" charset="0"/>
                        <a:cs typeface="Arial" panose="020B0604020202020204" pitchFamily="34" charset="0"/>
                      </a:endParaRPr>
                    </a:p>
                  </p:txBody>
                </p:sp>
                <p:sp>
                  <p:nvSpPr>
                    <p:cNvPr id="32" name="Right Arrow 31"/>
                    <p:cNvSpPr/>
                    <p:nvPr/>
                  </p:nvSpPr>
                  <p:spPr>
                    <a:xfrm>
                      <a:off x="2537784" y="2754905"/>
                      <a:ext cx="179111" cy="22865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solidFill>
                          <a:prstClr val="white"/>
                        </a:solidFill>
                      </a:endParaRPr>
                    </a:p>
                  </p:txBody>
                </p:sp>
              </p:grpSp>
              <p:sp>
                <p:nvSpPr>
                  <p:cNvPr id="67" name="TextBox 66"/>
                  <p:cNvSpPr txBox="1"/>
                  <p:nvPr/>
                </p:nvSpPr>
                <p:spPr>
                  <a:xfrm>
                    <a:off x="4845834" y="736079"/>
                    <a:ext cx="3212400" cy="455027"/>
                  </a:xfrm>
                  <a:prstGeom prst="rect">
                    <a:avLst/>
                  </a:prstGeom>
                  <a:noFill/>
                </p:spPr>
                <p:txBody>
                  <a:bodyPr vert="horz" wrap="square" rtlCol="0" anchor="ctr" anchorCtr="0">
                    <a:normAutofit/>
                  </a:bodyPr>
                  <a:lstStyle/>
                  <a:p>
                    <a:pPr algn="ctr"/>
                    <a:r>
                      <a:rPr lang="en-US" sz="1400" b="1" dirty="0" smtClean="0">
                        <a:solidFill>
                          <a:prstClr val="black"/>
                        </a:solidFill>
                        <a:latin typeface="Arial" panose="020B0604020202020204" pitchFamily="34" charset="0"/>
                        <a:cs typeface="Arial" panose="020B0604020202020204" pitchFamily="34" charset="0"/>
                      </a:rPr>
                      <a:t>Latent Space</a:t>
                    </a:r>
                    <a:endParaRPr lang="en-US" sz="1400" b="1" dirty="0">
                      <a:solidFill>
                        <a:prstClr val="black"/>
                      </a:solidFill>
                      <a:latin typeface="Arial" panose="020B0604020202020204" pitchFamily="34" charset="0"/>
                      <a:cs typeface="Arial" panose="020B0604020202020204" pitchFamily="34" charset="0"/>
                    </a:endParaRPr>
                  </a:p>
                </p:txBody>
              </p:sp>
            </p:grpSp>
            <p:grpSp>
              <p:nvGrpSpPr>
                <p:cNvPr id="22" name="Group 21"/>
                <p:cNvGrpSpPr/>
                <p:nvPr/>
              </p:nvGrpSpPr>
              <p:grpSpPr>
                <a:xfrm>
                  <a:off x="2196609" y="3401792"/>
                  <a:ext cx="8707273" cy="2725202"/>
                  <a:chOff x="2196609" y="3401792"/>
                  <a:chExt cx="8707273" cy="2725202"/>
                </a:xfrm>
              </p:grpSpPr>
              <p:sp>
                <p:nvSpPr>
                  <p:cNvPr id="68" name="Trapezoid 67"/>
                  <p:cNvSpPr/>
                  <p:nvPr/>
                </p:nvSpPr>
                <p:spPr>
                  <a:xfrm rot="5400000">
                    <a:off x="6869322" y="3903803"/>
                    <a:ext cx="1733564" cy="729541"/>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nchorCtr="0"/>
                  <a:lstStyle/>
                  <a:p>
                    <a:pPr algn="ctr"/>
                    <a:r>
                      <a:rPr lang="en-US" sz="1100" b="1" dirty="0" smtClean="0">
                        <a:solidFill>
                          <a:prstClr val="black"/>
                        </a:solidFill>
                        <a:latin typeface="Arial" panose="020B0604020202020204" pitchFamily="34" charset="0"/>
                        <a:cs typeface="Arial" panose="020B0604020202020204" pitchFamily="34" charset="0"/>
                      </a:rPr>
                      <a:t>Encoder</a:t>
                    </a:r>
                    <a:endParaRPr lang="en-US" b="1" dirty="0">
                      <a:solidFill>
                        <a:prstClr val="black"/>
                      </a:solidFill>
                      <a:latin typeface="Arial" panose="020B0604020202020204" pitchFamily="34" charset="0"/>
                      <a:cs typeface="Arial" panose="020B0604020202020204" pitchFamily="34" charset="0"/>
                    </a:endParaRPr>
                  </a:p>
                </p:txBody>
              </p:sp>
              <p:sp>
                <p:nvSpPr>
                  <p:cNvPr id="70" name="Right Arrow 69"/>
                  <p:cNvSpPr/>
                  <p:nvPr/>
                </p:nvSpPr>
                <p:spPr>
                  <a:xfrm>
                    <a:off x="7112239" y="4102076"/>
                    <a:ext cx="131908" cy="19547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grpSp>
                <p:nvGrpSpPr>
                  <p:cNvPr id="10" name="Group 9"/>
                  <p:cNvGrpSpPr/>
                  <p:nvPr/>
                </p:nvGrpSpPr>
                <p:grpSpPr>
                  <a:xfrm>
                    <a:off x="2196609" y="3908115"/>
                    <a:ext cx="503582" cy="708278"/>
                    <a:chOff x="2027583" y="441389"/>
                    <a:chExt cx="503582" cy="708278"/>
                  </a:xfrm>
                </p:grpSpPr>
                <p:sp>
                  <p:nvSpPr>
                    <p:cNvPr id="7" name="Rectangle 6"/>
                    <p:cNvSpPr/>
                    <p:nvPr/>
                  </p:nvSpPr>
                  <p:spPr>
                    <a:xfrm>
                      <a:off x="2027583" y="543340"/>
                      <a:ext cx="503582" cy="50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p:cNvSpPr/>
                        <p:nvPr/>
                      </p:nvSpPr>
                      <p:spPr>
                        <a:xfrm>
                          <a:off x="2141013" y="875347"/>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b="1" i="0" smtClean="0">
                                    <a:latin typeface="Cambria Math" panose="02040503050406030204" pitchFamily="18" charset="0"/>
                                  </a:rPr>
                                  <m:t>𝛔</m:t>
                                </m:r>
                              </m:oMath>
                            </m:oMathPara>
                          </a14:m>
                          <a:endParaRPr lang="en-US" b="1" dirty="0"/>
                        </a:p>
                      </p:txBody>
                    </p:sp>
                  </mc:Choice>
                  <mc:Fallback xmlns="">
                    <p:sp>
                      <p:nvSpPr>
                        <p:cNvPr id="9" name="Rectangle 8"/>
                        <p:cNvSpPr>
                          <a:spLocks noRot="1" noChangeAspect="1" noMove="1" noResize="1" noEditPoints="1" noAdjustHandles="1" noChangeArrowheads="1" noChangeShapeType="1" noTextEdit="1"/>
                        </p:cNvSpPr>
                        <p:nvPr/>
                      </p:nvSpPr>
                      <p:spPr>
                        <a:xfrm>
                          <a:off x="2141013" y="875347"/>
                          <a:ext cx="274320" cy="2743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2141013" y="441389"/>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µ</m:t>
                                </m:r>
                              </m:oMath>
                            </m:oMathPara>
                          </a14:m>
                          <a:endParaRPr lang="en-US" b="1" dirty="0"/>
                        </a:p>
                      </p:txBody>
                    </p:sp>
                  </mc:Choice>
                  <mc:Fallback xmlns="">
                    <p:sp>
                      <p:nvSpPr>
                        <p:cNvPr id="71" name="Rectangle 70"/>
                        <p:cNvSpPr>
                          <a:spLocks noRot="1" noChangeAspect="1" noMove="1" noResize="1" noEditPoints="1" noAdjustHandles="1" noChangeArrowheads="1" noChangeShapeType="1" noTextEdit="1"/>
                        </p:cNvSpPr>
                        <p:nvPr/>
                      </p:nvSpPr>
                      <p:spPr>
                        <a:xfrm>
                          <a:off x="2141013" y="441389"/>
                          <a:ext cx="274320" cy="274320"/>
                        </a:xfrm>
                        <a:prstGeom prst="rect">
                          <a:avLst/>
                        </a:prstGeom>
                        <a:blipFill rotWithShape="0">
                          <a:blip r:embed="rId4"/>
                          <a:stretch>
                            <a:fillRect b="-4082"/>
                          </a:stretch>
                        </a:blipFill>
                      </p:spPr>
                      <p:txBody>
                        <a:bodyPr/>
                        <a:lstStyle/>
                        <a:p>
                          <a:r>
                            <a:rPr lang="en-US">
                              <a:noFill/>
                            </a:rPr>
                            <a:t> </a:t>
                          </a:r>
                        </a:p>
                      </p:txBody>
                    </p:sp>
                  </mc:Fallback>
                </mc:AlternateContent>
              </p:grpSp>
              <p:grpSp>
                <p:nvGrpSpPr>
                  <p:cNvPr id="72" name="Group 71"/>
                  <p:cNvGrpSpPr/>
                  <p:nvPr/>
                </p:nvGrpSpPr>
                <p:grpSpPr>
                  <a:xfrm>
                    <a:off x="8259538" y="3906751"/>
                    <a:ext cx="503582" cy="656550"/>
                    <a:chOff x="2120532" y="441301"/>
                    <a:chExt cx="503582" cy="656550"/>
                  </a:xfrm>
                </p:grpSpPr>
                <p:sp>
                  <p:nvSpPr>
                    <p:cNvPr id="73" name="Rectangle 72"/>
                    <p:cNvSpPr/>
                    <p:nvPr/>
                  </p:nvSpPr>
                  <p:spPr>
                    <a:xfrm>
                      <a:off x="2120532" y="519752"/>
                      <a:ext cx="503582" cy="50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74"/>
                        <p:cNvSpPr/>
                        <p:nvPr/>
                      </p:nvSpPr>
                      <p:spPr>
                        <a:xfrm>
                          <a:off x="2248346" y="823531"/>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b="1" i="0" smtClean="0">
                                    <a:latin typeface="Cambria Math" panose="02040503050406030204" pitchFamily="18" charset="0"/>
                                  </a:rPr>
                                  <m:t>𝛔</m:t>
                                </m:r>
                              </m:oMath>
                            </m:oMathPara>
                          </a14:m>
                          <a:endParaRPr lang="en-US" b="1" dirty="0"/>
                        </a:p>
                      </p:txBody>
                    </p:sp>
                  </mc:Choice>
                  <mc:Fallback xmlns="">
                    <p:sp>
                      <p:nvSpPr>
                        <p:cNvPr id="75" name="Rectangle 74"/>
                        <p:cNvSpPr>
                          <a:spLocks noRot="1" noChangeAspect="1" noMove="1" noResize="1" noEditPoints="1" noAdjustHandles="1" noChangeArrowheads="1" noChangeShapeType="1" noTextEdit="1"/>
                        </p:cNvSpPr>
                        <p:nvPr/>
                      </p:nvSpPr>
                      <p:spPr>
                        <a:xfrm>
                          <a:off x="2248346" y="823531"/>
                          <a:ext cx="274320" cy="2743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2235163" y="441301"/>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µ</m:t>
                                </m:r>
                              </m:oMath>
                            </m:oMathPara>
                          </a14:m>
                          <a:endParaRPr lang="en-US" b="1" dirty="0"/>
                        </a:p>
                      </p:txBody>
                    </p:sp>
                  </mc:Choice>
                  <mc:Fallback xmlns="">
                    <p:sp>
                      <p:nvSpPr>
                        <p:cNvPr id="76" name="Rectangle 75"/>
                        <p:cNvSpPr>
                          <a:spLocks noRot="1" noChangeAspect="1" noMove="1" noResize="1" noEditPoints="1" noAdjustHandles="1" noChangeArrowheads="1" noChangeShapeType="1" noTextEdit="1"/>
                        </p:cNvSpPr>
                        <p:nvPr/>
                      </p:nvSpPr>
                      <p:spPr>
                        <a:xfrm>
                          <a:off x="2235163" y="441301"/>
                          <a:ext cx="274320" cy="274320"/>
                        </a:xfrm>
                        <a:prstGeom prst="rect">
                          <a:avLst/>
                        </a:prstGeom>
                        <a:blipFill rotWithShape="0">
                          <a:blip r:embed="rId5"/>
                          <a:stretch>
                            <a:fillRect b="-4082"/>
                          </a:stretch>
                        </a:blipFill>
                      </p:spPr>
                      <p:txBody>
                        <a:bodyPr/>
                        <a:lstStyle/>
                        <a:p>
                          <a:r>
                            <a:rPr lang="en-US">
                              <a:noFill/>
                            </a:rPr>
                            <a:t> </a:t>
                          </a:r>
                        </a:p>
                      </p:txBody>
                    </p:sp>
                  </mc:Fallback>
                </mc:AlternateContent>
              </p:grpSp>
              <p:sp>
                <p:nvSpPr>
                  <p:cNvPr id="78" name="TextBox 77"/>
                  <p:cNvSpPr txBox="1"/>
                  <p:nvPr/>
                </p:nvSpPr>
                <p:spPr>
                  <a:xfrm>
                    <a:off x="9244080" y="3686897"/>
                    <a:ext cx="1659802" cy="1061829"/>
                  </a:xfrm>
                  <a:prstGeom prst="rect">
                    <a:avLst/>
                  </a:prstGeom>
                  <a:noFill/>
                </p:spPr>
                <p:txBody>
                  <a:bodyPr wrap="square" rtlCol="0">
                    <a:spAutoFit/>
                  </a:bodyPr>
                  <a:lstStyle/>
                  <a:p>
                    <a:pPr algn="ctr"/>
                    <a:r>
                      <a:rPr lang="en-US" sz="900" dirty="0" smtClean="0">
                        <a:solidFill>
                          <a:prstClr val="black"/>
                        </a:solidFill>
                      </a:rPr>
                      <a:t>CCTGGGGGGT</a:t>
                    </a:r>
                  </a:p>
                  <a:p>
                    <a:pPr algn="ctr"/>
                    <a:r>
                      <a:rPr lang="en-US" sz="900" dirty="0" smtClean="0">
                        <a:solidFill>
                          <a:prstClr val="black"/>
                        </a:solidFill>
                      </a:rPr>
                      <a:t>AAACCGGAGC</a:t>
                    </a:r>
                  </a:p>
                  <a:p>
                    <a:pPr algn="ctr"/>
                    <a:r>
                      <a:rPr lang="en-US" sz="900" dirty="0" smtClean="0">
                        <a:solidFill>
                          <a:prstClr val="black"/>
                        </a:solidFill>
                      </a:rPr>
                      <a:t>AGCCGAAGTT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CAACGGGTCG</a:t>
                    </a:r>
                    <a:endParaRPr lang="en-US" sz="900" dirty="0">
                      <a:solidFill>
                        <a:prstClr val="black"/>
                      </a:solidFill>
                    </a:endParaRPr>
                  </a:p>
                </p:txBody>
              </p:sp>
              <p:sp>
                <p:nvSpPr>
                  <p:cNvPr id="79" name="Right Arrow 78"/>
                  <p:cNvSpPr/>
                  <p:nvPr/>
                </p:nvSpPr>
                <p:spPr>
                  <a:xfrm>
                    <a:off x="8891851" y="4032378"/>
                    <a:ext cx="640080" cy="457200"/>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solidFill>
                          <a:prstClr val="white"/>
                        </a:solidFill>
                      </a:rPr>
                      <a:t>Rank</a:t>
                    </a:r>
                    <a:endParaRPr lang="en-US" sz="1200" dirty="0">
                      <a:solidFill>
                        <a:prstClr val="white"/>
                      </a:solidFill>
                    </a:endParaRPr>
                  </a:p>
                </p:txBody>
              </p:sp>
              <p:grpSp>
                <p:nvGrpSpPr>
                  <p:cNvPr id="21" name="Group 20"/>
                  <p:cNvGrpSpPr/>
                  <p:nvPr/>
                </p:nvGrpSpPr>
                <p:grpSpPr>
                  <a:xfrm>
                    <a:off x="9709516" y="5189169"/>
                    <a:ext cx="731520" cy="457200"/>
                    <a:chOff x="9757145" y="5618081"/>
                    <a:chExt cx="731520" cy="457200"/>
                  </a:xfrm>
                </p:grpSpPr>
                <p:sp>
                  <p:nvSpPr>
                    <p:cNvPr id="13" name="Snip and Round Single Corner Rectangle 12"/>
                    <p:cNvSpPr/>
                    <p:nvPr/>
                  </p:nvSpPr>
                  <p:spPr>
                    <a:xfrm flipH="1">
                      <a:off x="9757145" y="5618081"/>
                      <a:ext cx="731520" cy="45720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20" name="Group 19"/>
                    <p:cNvGrpSpPr/>
                    <p:nvPr/>
                  </p:nvGrpSpPr>
                  <p:grpSpPr>
                    <a:xfrm>
                      <a:off x="9828754" y="5707794"/>
                      <a:ext cx="588302" cy="277774"/>
                      <a:chOff x="8212096" y="5568907"/>
                      <a:chExt cx="588302" cy="277774"/>
                    </a:xfrm>
                  </p:grpSpPr>
                  <p:grpSp>
                    <p:nvGrpSpPr>
                      <p:cNvPr id="18" name="Group 17"/>
                      <p:cNvGrpSpPr/>
                      <p:nvPr/>
                    </p:nvGrpSpPr>
                    <p:grpSpPr>
                      <a:xfrm>
                        <a:off x="8212096" y="5572361"/>
                        <a:ext cx="338576" cy="274320"/>
                        <a:chOff x="7325613" y="5558701"/>
                        <a:chExt cx="338576" cy="274320"/>
                      </a:xfrm>
                    </p:grpSpPr>
                    <p:grpSp>
                      <p:nvGrpSpPr>
                        <p:cNvPr id="15" name="Group 14"/>
                        <p:cNvGrpSpPr/>
                        <p:nvPr/>
                      </p:nvGrpSpPr>
                      <p:grpSpPr>
                        <a:xfrm>
                          <a:off x="7449934" y="5558701"/>
                          <a:ext cx="91440" cy="274320"/>
                          <a:chOff x="914400" y="516835"/>
                          <a:chExt cx="159026" cy="463826"/>
                        </a:xfrm>
                      </p:grpSpPr>
                      <p:sp>
                        <p:nvSpPr>
                          <p:cNvPr id="14" name="Oval 13"/>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p:cNvGrpSpPr/>
                        <p:nvPr/>
                      </p:nvGrpSpPr>
                      <p:grpSpPr>
                        <a:xfrm>
                          <a:off x="7325613" y="5558701"/>
                          <a:ext cx="91440" cy="274320"/>
                          <a:chOff x="914400" y="516835"/>
                          <a:chExt cx="159026" cy="463826"/>
                        </a:xfrm>
                      </p:grpSpPr>
                      <p:sp>
                        <p:nvSpPr>
                          <p:cNvPr id="93" name="Oval 92"/>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Oval 99"/>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1" name="Group 100"/>
                        <p:cNvGrpSpPr/>
                        <p:nvPr/>
                      </p:nvGrpSpPr>
                      <p:grpSpPr>
                        <a:xfrm>
                          <a:off x="7572749" y="5558701"/>
                          <a:ext cx="91440" cy="274320"/>
                          <a:chOff x="914400" y="516835"/>
                          <a:chExt cx="159026" cy="463826"/>
                        </a:xfrm>
                      </p:grpSpPr>
                      <p:sp>
                        <p:nvSpPr>
                          <p:cNvPr id="102" name="Oval 101"/>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09" name="Group 108"/>
                      <p:cNvGrpSpPr/>
                      <p:nvPr/>
                    </p:nvGrpSpPr>
                    <p:grpSpPr>
                      <a:xfrm>
                        <a:off x="8584637" y="5568907"/>
                        <a:ext cx="215761" cy="274322"/>
                        <a:chOff x="7325613" y="5558701"/>
                        <a:chExt cx="215761" cy="274322"/>
                      </a:xfrm>
                    </p:grpSpPr>
                    <p:grpSp>
                      <p:nvGrpSpPr>
                        <p:cNvPr id="110" name="Group 109"/>
                        <p:cNvGrpSpPr/>
                        <p:nvPr/>
                      </p:nvGrpSpPr>
                      <p:grpSpPr>
                        <a:xfrm>
                          <a:off x="7449934" y="5558702"/>
                          <a:ext cx="91440" cy="274321"/>
                          <a:chOff x="914400" y="516835"/>
                          <a:chExt cx="159026" cy="463826"/>
                        </a:xfrm>
                      </p:grpSpPr>
                      <p:sp>
                        <p:nvSpPr>
                          <p:cNvPr id="119" name="Oval 118"/>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1" name="Group 110"/>
                        <p:cNvGrpSpPr/>
                        <p:nvPr/>
                      </p:nvGrpSpPr>
                      <p:grpSpPr>
                        <a:xfrm>
                          <a:off x="7325613" y="5558701"/>
                          <a:ext cx="91440" cy="274320"/>
                          <a:chOff x="914400" y="516835"/>
                          <a:chExt cx="159026" cy="463826"/>
                        </a:xfrm>
                      </p:grpSpPr>
                      <p:sp>
                        <p:nvSpPr>
                          <p:cNvPr id="116" name="Oval 115"/>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Oval 117"/>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grpSp>
              <p:sp>
                <p:nvSpPr>
                  <p:cNvPr id="122" name="TextBox 121"/>
                  <p:cNvSpPr txBox="1"/>
                  <p:nvPr/>
                </p:nvSpPr>
                <p:spPr>
                  <a:xfrm>
                    <a:off x="9305536" y="5737996"/>
                    <a:ext cx="1539480" cy="388998"/>
                  </a:xfrm>
                  <a:prstGeom prst="rect">
                    <a:avLst/>
                  </a:prstGeom>
                  <a:noFill/>
                </p:spPr>
                <p:txBody>
                  <a:bodyPr vert="horz" wrap="square" rtlCol="0" anchor="ctr" anchorCtr="0">
                    <a:noAutofit/>
                  </a:bodyPr>
                  <a:lstStyle/>
                  <a:p>
                    <a:pPr algn="ctr"/>
                    <a:r>
                      <a:rPr lang="en-US" sz="1200" b="1" dirty="0" smtClean="0">
                        <a:solidFill>
                          <a:prstClr val="black"/>
                        </a:solidFill>
                        <a:latin typeface="Arial" panose="020B0604020202020204" pitchFamily="34" charset="0"/>
                        <a:cs typeface="Arial" panose="020B0604020202020204" pitchFamily="34" charset="0"/>
                      </a:rPr>
                      <a:t>Wet Lab Validation</a:t>
                    </a:r>
                    <a:endParaRPr lang="en-US" sz="1200" b="1" dirty="0">
                      <a:solidFill>
                        <a:prstClr val="black"/>
                      </a:solidFill>
                      <a:latin typeface="Arial" panose="020B0604020202020204" pitchFamily="34" charset="0"/>
                      <a:cs typeface="Arial" panose="020B0604020202020204" pitchFamily="34" charset="0"/>
                    </a:endParaRPr>
                  </a:p>
                </p:txBody>
              </p:sp>
              <p:sp>
                <p:nvSpPr>
                  <p:cNvPr id="123" name="Right Arrow 122"/>
                  <p:cNvSpPr/>
                  <p:nvPr/>
                </p:nvSpPr>
                <p:spPr>
                  <a:xfrm rot="5400000">
                    <a:off x="10028670" y="4878068"/>
                    <a:ext cx="131908" cy="19547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grpSp>
          </p:grpSp>
          <mc:AlternateContent xmlns:mc="http://schemas.openxmlformats.org/markup-compatibility/2006" xmlns:a14="http://schemas.microsoft.com/office/drawing/2010/main">
            <mc:Choice Requires="a14">
              <p:graphicFrame>
                <p:nvGraphicFramePr>
                  <p:cNvPr id="126" name="Chart 125"/>
                  <p:cNvGraphicFramePr>
                    <a:graphicFrameLocks/>
                  </p:cNvGraphicFramePr>
                  <p:nvPr>
                    <p:extLst/>
                  </p:nvPr>
                </p:nvGraphicFramePr>
                <p:xfrm>
                  <a:off x="550082" y="3057540"/>
                  <a:ext cx="1005840" cy="548640"/>
                </p:xfrm>
                <a:graphic>
                  <a:graphicData uri="http://schemas.openxmlformats.org/drawingml/2006/chart">
                    <c:chart xmlns:c="http://schemas.openxmlformats.org/drawingml/2006/chart" xmlns:r="http://schemas.openxmlformats.org/officeDocument/2006/relationships" r:id="rId6"/>
                  </a:graphicData>
                </a:graphic>
              </p:graphicFrame>
            </mc:Choice>
            <mc:Fallback xmlns="">
              <p:graphicFrame>
                <p:nvGraphicFramePr>
                  <p:cNvPr id="126" name="Chart 125"/>
                  <p:cNvGraphicFramePr>
                    <a:graphicFrameLocks/>
                  </p:cNvGraphicFramePr>
                  <p:nvPr>
                    <p:extLst/>
                  </p:nvPr>
                </p:nvGraphicFramePr>
                <p:xfrm>
                  <a:off x="550082" y="3057540"/>
                  <a:ext cx="1005840" cy="548640"/>
                </p:xfrm>
                <a:graphic>
                  <a:graphicData uri="http://schemas.openxmlformats.org/drawingml/2006/chart">
                    <c:chart xmlns:c="http://schemas.openxmlformats.org/drawingml/2006/chart" xmlns:r="http://schemas.openxmlformats.org/officeDocument/2006/relationships" r:id="rId7"/>
                  </a:graphicData>
                </a:graphic>
              </p:graphicFrame>
            </mc:Fallback>
          </mc:AlternateContent>
          <mc:AlternateContent xmlns:mc="http://schemas.openxmlformats.org/markup-compatibility/2006" xmlns:a14="http://schemas.microsoft.com/office/drawing/2010/main">
            <mc:Choice Requires="a14">
              <p:graphicFrame>
                <p:nvGraphicFramePr>
                  <p:cNvPr id="127" name="Chart 126"/>
                  <p:cNvGraphicFramePr>
                    <a:graphicFrameLocks/>
                  </p:cNvGraphicFramePr>
                  <p:nvPr>
                    <p:extLst/>
                  </p:nvPr>
                </p:nvGraphicFramePr>
                <p:xfrm>
                  <a:off x="550082" y="3353207"/>
                  <a:ext cx="1005840" cy="548640"/>
                </p:xfrm>
                <a:graphic>
                  <a:graphicData uri="http://schemas.openxmlformats.org/drawingml/2006/chart">
                    <c:chart xmlns:c="http://schemas.openxmlformats.org/drawingml/2006/chart" xmlns:r="http://schemas.openxmlformats.org/officeDocument/2006/relationships" r:id="rId8"/>
                  </a:graphicData>
                </a:graphic>
              </p:graphicFrame>
            </mc:Choice>
            <mc:Fallback xmlns="">
              <p:graphicFrame>
                <p:nvGraphicFramePr>
                  <p:cNvPr id="127" name="Chart 126"/>
                  <p:cNvGraphicFramePr>
                    <a:graphicFrameLocks/>
                  </p:cNvGraphicFramePr>
                  <p:nvPr>
                    <p:extLst/>
                  </p:nvPr>
                </p:nvGraphicFramePr>
                <p:xfrm>
                  <a:off x="550082" y="3353207"/>
                  <a:ext cx="1005840" cy="548640"/>
                </p:xfrm>
                <a:graphic>
                  <a:graphicData uri="http://schemas.openxmlformats.org/drawingml/2006/chart">
                    <c:chart xmlns:c="http://schemas.openxmlformats.org/drawingml/2006/chart" xmlns:r="http://schemas.openxmlformats.org/officeDocument/2006/relationships" r:id="rId9"/>
                  </a:graphicData>
                </a:graphic>
              </p:graphicFrame>
            </mc:Fallback>
          </mc:AlternateContent>
          <mc:AlternateContent xmlns:mc="http://schemas.openxmlformats.org/markup-compatibility/2006" xmlns:a14="http://schemas.microsoft.com/office/drawing/2010/main">
            <mc:Choice Requires="a14">
              <p:graphicFrame>
                <p:nvGraphicFramePr>
                  <p:cNvPr id="128" name="Chart 127"/>
                  <p:cNvGraphicFramePr>
                    <a:graphicFrameLocks/>
                  </p:cNvGraphicFramePr>
                  <p:nvPr>
                    <p:extLst/>
                  </p:nvPr>
                </p:nvGraphicFramePr>
                <p:xfrm>
                  <a:off x="563279" y="3644753"/>
                  <a:ext cx="1005840" cy="548640"/>
                </p:xfrm>
                <a:graphic>
                  <a:graphicData uri="http://schemas.openxmlformats.org/drawingml/2006/chart">
                    <c:chart xmlns:c="http://schemas.openxmlformats.org/drawingml/2006/chart" xmlns:r="http://schemas.openxmlformats.org/officeDocument/2006/relationships" r:id="rId10"/>
                  </a:graphicData>
                </a:graphic>
              </p:graphicFrame>
            </mc:Choice>
            <mc:Fallback xmlns="">
              <p:graphicFrame>
                <p:nvGraphicFramePr>
                  <p:cNvPr id="128" name="Chart 127"/>
                  <p:cNvGraphicFramePr>
                    <a:graphicFrameLocks/>
                  </p:cNvGraphicFramePr>
                  <p:nvPr>
                    <p:extLst/>
                  </p:nvPr>
                </p:nvGraphicFramePr>
                <p:xfrm>
                  <a:off x="563279" y="3644753"/>
                  <a:ext cx="1005840" cy="548640"/>
                </p:xfrm>
                <a:graphic>
                  <a:graphicData uri="http://schemas.openxmlformats.org/drawingml/2006/chart">
                    <c:chart xmlns:c="http://schemas.openxmlformats.org/drawingml/2006/chart" xmlns:r="http://schemas.openxmlformats.org/officeDocument/2006/relationships" r:id="rId11"/>
                  </a:graphicData>
                </a:graphic>
              </p:graphicFrame>
            </mc:Fallback>
          </mc:AlternateContent>
          <mc:AlternateContent xmlns:mc="http://schemas.openxmlformats.org/markup-compatibility/2006" xmlns:a14="http://schemas.microsoft.com/office/drawing/2010/main">
            <mc:Choice Requires="a14">
              <p:graphicFrame>
                <p:nvGraphicFramePr>
                  <p:cNvPr id="129" name="Chart 128"/>
                  <p:cNvGraphicFramePr>
                    <a:graphicFrameLocks/>
                  </p:cNvGraphicFramePr>
                  <p:nvPr>
                    <p:extLst/>
                  </p:nvPr>
                </p:nvGraphicFramePr>
                <p:xfrm>
                  <a:off x="578771" y="3921190"/>
                  <a:ext cx="1005840" cy="548640"/>
                </p:xfrm>
                <a:graphic>
                  <a:graphicData uri="http://schemas.openxmlformats.org/drawingml/2006/chart">
                    <c:chart xmlns:c="http://schemas.openxmlformats.org/drawingml/2006/chart" xmlns:r="http://schemas.openxmlformats.org/officeDocument/2006/relationships" r:id="rId12"/>
                  </a:graphicData>
                </a:graphic>
              </p:graphicFrame>
            </mc:Choice>
            <mc:Fallback xmlns="">
              <p:graphicFrame>
                <p:nvGraphicFramePr>
                  <p:cNvPr id="129" name="Chart 128"/>
                  <p:cNvGraphicFramePr>
                    <a:graphicFrameLocks/>
                  </p:cNvGraphicFramePr>
                  <p:nvPr>
                    <p:extLst/>
                  </p:nvPr>
                </p:nvGraphicFramePr>
                <p:xfrm>
                  <a:off x="578771" y="3921190"/>
                  <a:ext cx="1005840" cy="548640"/>
                </p:xfrm>
                <a:graphic>
                  <a:graphicData uri="http://schemas.openxmlformats.org/drawingml/2006/chart">
                    <c:chart xmlns:c="http://schemas.openxmlformats.org/drawingml/2006/chart" xmlns:r="http://schemas.openxmlformats.org/officeDocument/2006/relationships" r:id="rId13"/>
                  </a:graphicData>
                </a:graphic>
              </p:graphicFrame>
            </mc:Fallback>
          </mc:AlternateContent>
          <mc:AlternateContent xmlns:mc="http://schemas.openxmlformats.org/markup-compatibility/2006" xmlns:a14="http://schemas.microsoft.com/office/drawing/2010/main">
            <mc:Choice Requires="a14">
              <p:graphicFrame>
                <p:nvGraphicFramePr>
                  <p:cNvPr id="130" name="Chart 129"/>
                  <p:cNvGraphicFramePr>
                    <a:graphicFrameLocks/>
                  </p:cNvGraphicFramePr>
                  <p:nvPr>
                    <p:extLst/>
                  </p:nvPr>
                </p:nvGraphicFramePr>
                <p:xfrm>
                  <a:off x="563334" y="4996573"/>
                  <a:ext cx="1005840" cy="548640"/>
                </p:xfrm>
                <a:graphic>
                  <a:graphicData uri="http://schemas.openxmlformats.org/drawingml/2006/chart">
                    <c:chart xmlns:c="http://schemas.openxmlformats.org/drawingml/2006/chart" xmlns:r="http://schemas.openxmlformats.org/officeDocument/2006/relationships" r:id="rId14"/>
                  </a:graphicData>
                </a:graphic>
              </p:graphicFrame>
            </mc:Choice>
            <mc:Fallback xmlns="">
              <p:graphicFrame>
                <p:nvGraphicFramePr>
                  <p:cNvPr id="130" name="Chart 129"/>
                  <p:cNvGraphicFramePr>
                    <a:graphicFrameLocks/>
                  </p:cNvGraphicFramePr>
                  <p:nvPr>
                    <p:extLst/>
                  </p:nvPr>
                </p:nvGraphicFramePr>
                <p:xfrm>
                  <a:off x="563334" y="4996573"/>
                  <a:ext cx="1005840" cy="548640"/>
                </p:xfrm>
                <a:graphic>
                  <a:graphicData uri="http://schemas.openxmlformats.org/drawingml/2006/chart">
                    <c:chart xmlns:c="http://schemas.openxmlformats.org/drawingml/2006/chart" xmlns:r="http://schemas.openxmlformats.org/officeDocument/2006/relationships" r:id="rId15"/>
                  </a:graphicData>
                </a:graphic>
              </p:graphicFrame>
            </mc:Fallback>
          </mc:AlternateContent>
          <p:sp>
            <p:nvSpPr>
              <p:cNvPr id="131" name="TextBox 130"/>
              <p:cNvSpPr txBox="1"/>
              <p:nvPr/>
            </p:nvSpPr>
            <p:spPr>
              <a:xfrm>
                <a:off x="1357365" y="2473377"/>
                <a:ext cx="1015127" cy="455027"/>
              </a:xfrm>
              <a:prstGeom prst="rect">
                <a:avLst/>
              </a:prstGeom>
              <a:noFill/>
            </p:spPr>
            <p:txBody>
              <a:bodyPr vert="horz" wrap="square" rtlCol="0" anchor="ctr" anchorCtr="0">
                <a:noAutofit/>
              </a:bodyPr>
              <a:lstStyle/>
              <a:p>
                <a:pPr algn="ctr"/>
                <a:r>
                  <a:rPr lang="en-US" sz="1200" b="1" dirty="0" smtClean="0">
                    <a:latin typeface="Arial" panose="020B0604020202020204" pitchFamily="34" charset="0"/>
                    <a:cs typeface="Arial" panose="020B0604020202020204" pitchFamily="34" charset="0"/>
                  </a:rPr>
                  <a:t>Training</a:t>
                </a:r>
              </a:p>
              <a:p>
                <a:pPr algn="ctr"/>
                <a:r>
                  <a:rPr lang="en-US" sz="1200" b="1" dirty="0" smtClean="0">
                    <a:latin typeface="Arial" panose="020B0604020202020204" pitchFamily="34" charset="0"/>
                    <a:cs typeface="Arial" panose="020B0604020202020204" pitchFamily="34" charset="0"/>
                  </a:rPr>
                  <a:t>Sequences</a:t>
                </a:r>
                <a:endParaRPr lang="en-US" sz="1200" b="1" dirty="0">
                  <a:latin typeface="Arial" panose="020B0604020202020204" pitchFamily="34" charset="0"/>
                  <a:cs typeface="Arial" panose="020B0604020202020204" pitchFamily="34" charset="0"/>
                </a:endParaRPr>
              </a:p>
            </p:txBody>
          </p:sp>
          <p:sp>
            <p:nvSpPr>
              <p:cNvPr id="132" name="TextBox 131"/>
              <p:cNvSpPr txBox="1"/>
              <p:nvPr/>
            </p:nvSpPr>
            <p:spPr>
              <a:xfrm>
                <a:off x="478316" y="2473376"/>
                <a:ext cx="1015127" cy="455027"/>
              </a:xfrm>
              <a:prstGeom prst="rect">
                <a:avLst/>
              </a:prstGeom>
              <a:noFill/>
            </p:spPr>
            <p:txBody>
              <a:bodyPr vert="horz" wrap="square" rtlCol="0" anchor="ctr" anchorCtr="0">
                <a:noAutofit/>
              </a:bodyPr>
              <a:lstStyle/>
              <a:p>
                <a:pPr algn="ctr"/>
                <a:r>
                  <a:rPr lang="en-US" sz="1200" b="1" dirty="0" smtClean="0">
                    <a:latin typeface="Arial" panose="020B0604020202020204" pitchFamily="34" charset="0"/>
                    <a:cs typeface="Arial" panose="020B0604020202020204" pitchFamily="34" charset="0"/>
                  </a:rPr>
                  <a:t>Spectra</a:t>
                </a:r>
                <a:endParaRPr lang="en-US" sz="1200" b="1" dirty="0">
                  <a:latin typeface="Arial" panose="020B0604020202020204" pitchFamily="34" charset="0"/>
                  <a:cs typeface="Arial" panose="020B0604020202020204" pitchFamily="34" charset="0"/>
                </a:endParaRPr>
              </a:p>
            </p:txBody>
          </p:sp>
        </p:grpSp>
        <p:cxnSp>
          <p:nvCxnSpPr>
            <p:cNvPr id="26" name="Elbow Connector 25"/>
            <p:cNvCxnSpPr/>
            <p:nvPr/>
          </p:nvCxnSpPr>
          <p:spPr>
            <a:xfrm rot="5400000" flipH="1" flipV="1">
              <a:off x="1624283" y="1353947"/>
              <a:ext cx="1005840" cy="2377440"/>
            </a:xfrm>
            <a:prstGeom prst="bentConnector3">
              <a:avLst>
                <a:gd name="adj1" fmla="val 100323"/>
              </a:avLst>
            </a:prstGeom>
            <a:ln w="28575">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3476928" y="1635499"/>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Pair-wise</a:t>
              </a:r>
            </a:p>
            <a:p>
              <a:pPr algn="ctr"/>
              <a:r>
                <a:rPr lang="en-US" sz="900" b="1" dirty="0" smtClean="0"/>
                <a:t>Distance</a:t>
              </a:r>
              <a:endParaRPr lang="en-US" sz="900" b="1" dirty="0"/>
            </a:p>
          </p:txBody>
        </p:sp>
        <p:sp>
          <p:nvSpPr>
            <p:cNvPr id="35" name="TextBox 34"/>
            <p:cNvSpPr txBox="1"/>
            <p:nvPr/>
          </p:nvSpPr>
          <p:spPr>
            <a:xfrm>
              <a:off x="829731" y="1796941"/>
              <a:ext cx="2710246" cy="253916"/>
            </a:xfrm>
            <a:prstGeom prst="rect">
              <a:avLst/>
            </a:prstGeom>
            <a:noFill/>
          </p:spPr>
          <p:txBody>
            <a:bodyPr wrap="square" rtlCol="0">
              <a:spAutoFit/>
            </a:bodyPr>
            <a:lstStyle/>
            <a:p>
              <a:r>
                <a:rPr lang="en-US" sz="1050" b="1" dirty="0" smtClean="0">
                  <a:latin typeface="Arial" panose="020B0604020202020204" pitchFamily="34" charset="0"/>
                  <a:cs typeface="Arial" panose="020B0604020202020204" pitchFamily="34" charset="0"/>
                </a:rPr>
                <a:t>Cauchy–Schwarz Distance Function</a:t>
              </a:r>
              <a:endParaRPr lang="en-US" sz="1050" b="1" dirty="0">
                <a:latin typeface="Arial" panose="020B0604020202020204" pitchFamily="34" charset="0"/>
                <a:cs typeface="Arial" panose="020B0604020202020204" pitchFamily="34" charset="0"/>
              </a:endParaRPr>
            </a:p>
          </p:txBody>
        </p:sp>
        <p:sp>
          <p:nvSpPr>
            <p:cNvPr id="37" name="TextBox 36"/>
            <p:cNvSpPr txBox="1"/>
            <p:nvPr/>
          </p:nvSpPr>
          <p:spPr>
            <a:xfrm>
              <a:off x="4051674" y="2303813"/>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6" name="Rectangle 135"/>
            <p:cNvSpPr/>
            <p:nvPr/>
          </p:nvSpPr>
          <p:spPr>
            <a:xfrm>
              <a:off x="5634720" y="1602270"/>
              <a:ext cx="731520"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solidFill>
                    <a:schemeClr val="tx1"/>
                  </a:solidFill>
                </a:rPr>
                <a:t>Pair-wise</a:t>
              </a:r>
            </a:p>
            <a:p>
              <a:pPr algn="ctr"/>
              <a:r>
                <a:rPr lang="en-US" sz="900" b="1" dirty="0" smtClean="0">
                  <a:solidFill>
                    <a:schemeClr val="tx1"/>
                  </a:solidFill>
                </a:rPr>
                <a:t>Distance</a:t>
              </a:r>
              <a:endParaRPr lang="en-US" sz="900" b="1" dirty="0">
                <a:solidFill>
                  <a:schemeClr val="tx1"/>
                </a:solidFill>
              </a:endParaRPr>
            </a:p>
          </p:txBody>
        </p:sp>
        <p:sp>
          <p:nvSpPr>
            <p:cNvPr id="41" name="TextBox 40"/>
            <p:cNvSpPr txBox="1"/>
            <p:nvPr/>
          </p:nvSpPr>
          <p:spPr>
            <a:xfrm>
              <a:off x="3556077" y="2556616"/>
              <a:ext cx="2254729" cy="253916"/>
            </a:xfrm>
            <a:prstGeom prst="rect">
              <a:avLst/>
            </a:prstGeom>
            <a:noFill/>
          </p:spPr>
          <p:txBody>
            <a:bodyPr wrap="square" rtlCol="0">
              <a:spAutoFit/>
            </a:bodyPr>
            <a:lstStyle/>
            <a:p>
              <a:r>
                <a:rPr lang="en-US" sz="1050" b="1" dirty="0" smtClean="0">
                  <a:latin typeface="Arial" panose="020B0604020202020204" pitchFamily="34" charset="0"/>
                  <a:cs typeface="Arial" panose="020B0604020202020204" pitchFamily="34" charset="0"/>
                </a:rPr>
                <a:t>Euclidean Distance Function</a:t>
              </a:r>
              <a:endParaRPr lang="en-US" sz="1050" b="1" dirty="0">
                <a:latin typeface="Arial" panose="020B0604020202020204" pitchFamily="34" charset="0"/>
                <a:cs typeface="Arial" panose="020B0604020202020204" pitchFamily="34" charset="0"/>
              </a:endParaRPr>
            </a:p>
          </p:txBody>
        </p:sp>
        <p:sp>
          <p:nvSpPr>
            <p:cNvPr id="138" name="TextBox 137"/>
            <p:cNvSpPr txBox="1"/>
            <p:nvPr/>
          </p:nvSpPr>
          <p:spPr>
            <a:xfrm>
              <a:off x="6188451" y="2291811"/>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47" name="Google Shape;166;p14"/>
            <p:cNvSpPr txBox="1"/>
            <p:nvPr/>
          </p:nvSpPr>
          <p:spPr>
            <a:xfrm>
              <a:off x="3355663" y="1267423"/>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cs</a:t>
              </a:r>
              <a:r>
                <a:rPr lang="en-US" sz="1000" b="1"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48" name="Google Shape;166;p14"/>
            <p:cNvSpPr txBox="1"/>
            <p:nvPr/>
          </p:nvSpPr>
          <p:spPr>
            <a:xfrm>
              <a:off x="5553168" y="1251255"/>
              <a:ext cx="1270567" cy="515495"/>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z</a:t>
              </a:r>
              <a:r>
                <a:rPr lang="en-US" sz="1000" b="1" dirty="0" smtClean="0">
                  <a:solidFill>
                    <a:srgbClr val="7030A0"/>
                  </a:solidFill>
                  <a:latin typeface="Arial" panose="020B0604020202020204" pitchFamily="34" charset="0"/>
                  <a:ea typeface="Calibri"/>
                  <a:cs typeface="Arial" panose="020B0604020202020204" pitchFamily="34" charset="0"/>
                  <a:sym typeface="Calibri"/>
                </a:rPr>
                <a:t> = Z(</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Z</a:t>
              </a:r>
              <a:r>
                <a:rPr lang="en-US" sz="1000" b="1" baseline="-25000"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cxnSp>
          <p:nvCxnSpPr>
            <p:cNvPr id="165" name="Elbow Connector 164"/>
            <p:cNvCxnSpPr/>
            <p:nvPr/>
          </p:nvCxnSpPr>
          <p:spPr>
            <a:xfrm rot="5400000" flipH="1" flipV="1">
              <a:off x="3556170" y="2312333"/>
              <a:ext cx="2103120" cy="2194560"/>
            </a:xfrm>
            <a:prstGeom prst="bentConnector3">
              <a:avLst>
                <a:gd name="adj1" fmla="val 78892"/>
              </a:avLst>
            </a:prstGeom>
            <a:ln w="28575">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4352580" y="1974804"/>
              <a:ext cx="1069741" cy="0"/>
            </a:xfrm>
            <a:prstGeom prst="straightConnector1">
              <a:avLst/>
            </a:prstGeom>
            <a:ln w="28575">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06" name="TextBox 105"/>
            <p:cNvSpPr txBox="1"/>
            <p:nvPr/>
          </p:nvSpPr>
          <p:spPr>
            <a:xfrm>
              <a:off x="4460329" y="1656222"/>
              <a:ext cx="844093" cy="253916"/>
            </a:xfrm>
            <a:prstGeom prst="rect">
              <a:avLst/>
            </a:prstGeom>
            <a:noFill/>
          </p:spPr>
          <p:txBody>
            <a:bodyPr wrap="square" rtlCol="0">
              <a:spAutoFit/>
            </a:bodyPr>
            <a:lstStyle/>
            <a:p>
              <a:pPr algn="ctr"/>
              <a:r>
                <a:rPr lang="en-US" sz="1000" b="1" dirty="0" smtClean="0">
                  <a:solidFill>
                    <a:srgbClr val="FF0000"/>
                  </a:solidFill>
                  <a:latin typeface="Arial" panose="020B0604020202020204" pitchFamily="34" charset="0"/>
                  <a:cs typeface="Arial" panose="020B0604020202020204" pitchFamily="34" charset="0"/>
                </a:rPr>
                <a:t>Align</a:t>
              </a:r>
              <a:endParaRPr lang="en-US" sz="1000" b="1" dirty="0">
                <a:solidFill>
                  <a:srgbClr val="FF0000"/>
                </a:solidFill>
                <a:latin typeface="Arial" panose="020B0604020202020204" pitchFamily="34" charset="0"/>
                <a:cs typeface="Arial" panose="020B0604020202020204" pitchFamily="34" charset="0"/>
              </a:endParaRPr>
            </a:p>
          </p:txBody>
        </p:sp>
      </p:grpSp>
      <p:sp>
        <p:nvSpPr>
          <p:cNvPr id="47" name="TextBox 46"/>
          <p:cNvSpPr txBox="1"/>
          <p:nvPr/>
        </p:nvSpPr>
        <p:spPr>
          <a:xfrm>
            <a:off x="-4846" y="83148"/>
            <a:ext cx="12196846" cy="461665"/>
          </a:xfrm>
          <a:prstGeom prst="rect">
            <a:avLst/>
          </a:prstGeom>
          <a:noFill/>
        </p:spPr>
        <p:txBody>
          <a:bodyPr wrap="square" rtlCol="0">
            <a:spAutoFit/>
          </a:bodyPr>
          <a:lstStyle/>
          <a:p>
            <a:pPr algn="ctr"/>
            <a:r>
              <a:rPr lang="en-US" sz="2400" b="1" dirty="0" smtClean="0">
                <a:solidFill>
                  <a:srgbClr val="FF0000"/>
                </a:solidFill>
                <a:latin typeface="Arial" panose="020B0604020202020204" pitchFamily="34" charset="0"/>
                <a:cs typeface="Arial" panose="020B0604020202020204" pitchFamily="34" charset="0"/>
              </a:rPr>
              <a:t>Model </a:t>
            </a:r>
            <a:r>
              <a:rPr lang="en-US" sz="2400" b="1" dirty="0">
                <a:solidFill>
                  <a:srgbClr val="FF0000"/>
                </a:solidFill>
                <a:latin typeface="Arial" panose="020B0604020202020204" pitchFamily="34" charset="0"/>
                <a:cs typeface="Arial" panose="020B0604020202020204" pitchFamily="34" charset="0"/>
              </a:rPr>
              <a:t>architecture and data </a:t>
            </a:r>
            <a:r>
              <a:rPr lang="en-US" sz="2400" b="1" dirty="0" smtClean="0">
                <a:solidFill>
                  <a:srgbClr val="FF0000"/>
                </a:solidFill>
                <a:latin typeface="Arial" panose="020B0604020202020204" pitchFamily="34" charset="0"/>
                <a:cs typeface="Arial" panose="020B0604020202020204" pitchFamily="34" charset="0"/>
              </a:rPr>
              <a:t>flow overview</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7973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32128" y="1729656"/>
            <a:ext cx="10522898" cy="3869035"/>
            <a:chOff x="540563" y="477928"/>
            <a:chExt cx="10522898" cy="3869035"/>
          </a:xfrm>
        </p:grpSpPr>
        <p:sp>
          <p:nvSpPr>
            <p:cNvPr id="30" name="Rectangle 29"/>
            <p:cNvSpPr/>
            <p:nvPr/>
          </p:nvSpPr>
          <p:spPr>
            <a:xfrm>
              <a:off x="651361" y="1422826"/>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Pair-wise</a:t>
              </a:r>
            </a:p>
            <a:p>
              <a:pPr algn="ctr"/>
              <a:r>
                <a:rPr lang="en-US" sz="900" b="1" dirty="0" smtClean="0"/>
                <a:t>Distance</a:t>
              </a:r>
              <a:endParaRPr lang="en-US" sz="900" b="1" dirty="0"/>
            </a:p>
          </p:txBody>
        </p:sp>
        <p:sp>
          <p:nvSpPr>
            <p:cNvPr id="133" name="Rectangle 132"/>
            <p:cNvSpPr/>
            <p:nvPr/>
          </p:nvSpPr>
          <p:spPr>
            <a:xfrm>
              <a:off x="2671344" y="1422826"/>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Similarity</a:t>
              </a:r>
              <a:endParaRPr lang="en-US" sz="900" b="1" dirty="0"/>
            </a:p>
          </p:txBody>
        </p:sp>
        <p:cxnSp>
          <p:nvCxnSpPr>
            <p:cNvPr id="33" name="Straight Arrow Connector 32"/>
            <p:cNvCxnSpPr/>
            <p:nvPr/>
          </p:nvCxnSpPr>
          <p:spPr>
            <a:xfrm>
              <a:off x="1651989" y="1788586"/>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a:off x="3744827" y="1788586"/>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34" name="Picture 33"/>
            <p:cNvPicPr>
              <a:picLocks noChangeAspect="1"/>
            </p:cNvPicPr>
            <p:nvPr/>
          </p:nvPicPr>
          <p:blipFill rotWithShape="1">
            <a:blip r:embed="rId2" cstate="print">
              <a:extLst>
                <a:ext uri="{28A0092B-C50C-407E-A947-70E740481C1C}">
                  <a14:useLocalDpi xmlns:a14="http://schemas.microsoft.com/office/drawing/2010/main" val="0"/>
                </a:ext>
              </a:extLst>
            </a:blip>
            <a:srcRect l="-649" t="7188" b="-3020"/>
            <a:stretch/>
          </p:blipFill>
          <p:spPr>
            <a:xfrm>
              <a:off x="4669642" y="477928"/>
              <a:ext cx="3740756" cy="2621316"/>
            </a:xfrm>
            <a:prstGeom prst="rect">
              <a:avLst/>
            </a:prstGeom>
          </p:spPr>
        </p:pic>
        <p:sp>
          <p:nvSpPr>
            <p:cNvPr id="36" name="TextBox 35"/>
            <p:cNvSpPr txBox="1"/>
            <p:nvPr/>
          </p:nvSpPr>
          <p:spPr>
            <a:xfrm>
              <a:off x="1440744" y="1495346"/>
              <a:ext cx="1341609"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Gaussian Kernel</a:t>
              </a:r>
              <a:endParaRPr lang="en-US" sz="1000" b="1" dirty="0">
                <a:latin typeface="Arial" panose="020B0604020202020204" pitchFamily="34" charset="0"/>
                <a:cs typeface="Arial" panose="020B0604020202020204" pitchFamily="34" charset="0"/>
              </a:endParaRPr>
            </a:p>
          </p:txBody>
        </p:sp>
        <p:sp>
          <p:nvSpPr>
            <p:cNvPr id="37" name="TextBox 36"/>
            <p:cNvSpPr txBox="1"/>
            <p:nvPr/>
          </p:nvSpPr>
          <p:spPr>
            <a:xfrm>
              <a:off x="1202420" y="2163863"/>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5" name="TextBox 134"/>
            <p:cNvSpPr txBox="1"/>
            <p:nvPr/>
          </p:nvSpPr>
          <p:spPr>
            <a:xfrm>
              <a:off x="3268176" y="2154346"/>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6" name="Rectangle 135"/>
            <p:cNvSpPr/>
            <p:nvPr/>
          </p:nvSpPr>
          <p:spPr>
            <a:xfrm>
              <a:off x="651361" y="3332210"/>
              <a:ext cx="731520"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solidFill>
                    <a:schemeClr val="tx1"/>
                  </a:solidFill>
                </a:rPr>
                <a:t>Pair-wise</a:t>
              </a:r>
            </a:p>
            <a:p>
              <a:pPr algn="ctr"/>
              <a:r>
                <a:rPr lang="en-US" sz="900" b="1" dirty="0" smtClean="0">
                  <a:solidFill>
                    <a:schemeClr val="tx1"/>
                  </a:solidFill>
                </a:rPr>
                <a:t>Distance</a:t>
              </a:r>
              <a:endParaRPr lang="en-US" sz="900" b="1" dirty="0">
                <a:solidFill>
                  <a:schemeClr val="tx1"/>
                </a:solidFill>
              </a:endParaRPr>
            </a:p>
          </p:txBody>
        </p:sp>
        <p:sp>
          <p:nvSpPr>
            <p:cNvPr id="137" name="TextBox 136"/>
            <p:cNvSpPr txBox="1"/>
            <p:nvPr/>
          </p:nvSpPr>
          <p:spPr>
            <a:xfrm>
              <a:off x="3405515" y="1495346"/>
              <a:ext cx="1406037"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Spectral Clustering</a:t>
              </a:r>
              <a:endParaRPr lang="en-US" sz="1000" b="1" dirty="0">
                <a:latin typeface="Arial" panose="020B0604020202020204" pitchFamily="34" charset="0"/>
                <a:cs typeface="Arial" panose="020B0604020202020204" pitchFamily="34" charset="0"/>
              </a:endParaRPr>
            </a:p>
          </p:txBody>
        </p:sp>
        <p:sp>
          <p:nvSpPr>
            <p:cNvPr id="138" name="TextBox 137"/>
            <p:cNvSpPr txBox="1"/>
            <p:nvPr/>
          </p:nvSpPr>
          <p:spPr>
            <a:xfrm>
              <a:off x="1202420" y="4085353"/>
              <a:ext cx="476651" cy="261610"/>
            </a:xfrm>
            <a:prstGeom prst="rect">
              <a:avLst/>
            </a:prstGeom>
            <a:noFill/>
          </p:spPr>
          <p:txBody>
            <a:bodyPr wrap="square" rtlCol="0">
              <a:spAutoFit/>
            </a:bodyPr>
            <a:lstStyle/>
            <a:p>
              <a:r>
                <a:rPr lang="en-US" sz="1050" b="1" dirty="0" err="1" smtClean="0"/>
                <a:t>n×n</a:t>
              </a:r>
              <a:endParaRPr lang="en-US" sz="1050" b="1" dirty="0"/>
            </a:p>
          </p:txBody>
        </p:sp>
        <p:cxnSp>
          <p:nvCxnSpPr>
            <p:cNvPr id="139" name="Straight Arrow Connector 138"/>
            <p:cNvCxnSpPr/>
            <p:nvPr/>
          </p:nvCxnSpPr>
          <p:spPr>
            <a:xfrm>
              <a:off x="8410398" y="1801381"/>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47" name="Google Shape;166;p14"/>
            <p:cNvSpPr txBox="1"/>
            <p:nvPr/>
          </p:nvSpPr>
          <p:spPr>
            <a:xfrm>
              <a:off x="540564" y="1054641"/>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cs</a:t>
              </a:r>
              <a:r>
                <a:rPr lang="en-US" sz="1000" b="1"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48" name="Google Shape;166;p14"/>
            <p:cNvSpPr txBox="1"/>
            <p:nvPr/>
          </p:nvSpPr>
          <p:spPr>
            <a:xfrm>
              <a:off x="540563" y="3010420"/>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z</a:t>
              </a:r>
              <a:r>
                <a:rPr lang="en-US" sz="1000" b="1" dirty="0" smtClean="0">
                  <a:solidFill>
                    <a:srgbClr val="7030A0"/>
                  </a:solidFill>
                  <a:latin typeface="Arial" panose="020B0604020202020204" pitchFamily="34" charset="0"/>
                  <a:ea typeface="Calibri"/>
                  <a:cs typeface="Arial" panose="020B0604020202020204" pitchFamily="34" charset="0"/>
                  <a:sym typeface="Calibri"/>
                </a:rPr>
                <a:t> = Z(</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Z</a:t>
              </a:r>
              <a:r>
                <a:rPr lang="en-US" sz="1000" b="1" baseline="-25000"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51" name="Rectangle 150"/>
            <p:cNvSpPr/>
            <p:nvPr/>
          </p:nvSpPr>
          <p:spPr>
            <a:xfrm>
              <a:off x="6761874" y="3469370"/>
              <a:ext cx="4572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b="1" dirty="0">
                <a:solidFill>
                  <a:schemeClr val="tx1"/>
                </a:solidFill>
              </a:endParaRPr>
            </a:p>
          </p:txBody>
        </p:sp>
        <p:sp>
          <p:nvSpPr>
            <p:cNvPr id="152" name="TextBox 151"/>
            <p:cNvSpPr txBox="1"/>
            <p:nvPr/>
          </p:nvSpPr>
          <p:spPr>
            <a:xfrm>
              <a:off x="7045518" y="3886000"/>
              <a:ext cx="476651" cy="261610"/>
            </a:xfrm>
            <a:prstGeom prst="rect">
              <a:avLst/>
            </a:prstGeom>
            <a:noFill/>
          </p:spPr>
          <p:txBody>
            <a:bodyPr wrap="square" rtlCol="0">
              <a:spAutoFit/>
            </a:bodyPr>
            <a:lstStyle/>
            <a:p>
              <a:r>
                <a:rPr lang="en-US" sz="1050" b="1" dirty="0" smtClean="0"/>
                <a:t>6×6</a:t>
              </a:r>
              <a:endParaRPr lang="en-US" sz="1050" b="1" dirty="0"/>
            </a:p>
          </p:txBody>
        </p:sp>
        <p:sp>
          <p:nvSpPr>
            <p:cNvPr id="153" name="Rectangle 152"/>
            <p:cNvSpPr/>
            <p:nvPr/>
          </p:nvSpPr>
          <p:spPr>
            <a:xfrm>
              <a:off x="3037104" y="3518102"/>
              <a:ext cx="4572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b="1" dirty="0">
                <a:solidFill>
                  <a:schemeClr val="tx1"/>
                </a:solidFill>
              </a:endParaRPr>
            </a:p>
          </p:txBody>
        </p:sp>
        <p:sp>
          <p:nvSpPr>
            <p:cNvPr id="154" name="TextBox 153"/>
            <p:cNvSpPr txBox="1"/>
            <p:nvPr/>
          </p:nvSpPr>
          <p:spPr>
            <a:xfrm>
              <a:off x="3268176" y="3996434"/>
              <a:ext cx="476651" cy="261610"/>
            </a:xfrm>
            <a:prstGeom prst="rect">
              <a:avLst/>
            </a:prstGeom>
            <a:noFill/>
          </p:spPr>
          <p:txBody>
            <a:bodyPr wrap="square" rtlCol="0">
              <a:spAutoFit/>
            </a:bodyPr>
            <a:lstStyle/>
            <a:p>
              <a:r>
                <a:rPr lang="en-US" sz="1050" b="1" dirty="0" smtClean="0"/>
                <a:t>6×6</a:t>
              </a:r>
              <a:endParaRPr lang="en-US" sz="1050" b="1" dirty="0"/>
            </a:p>
          </p:txBody>
        </p:sp>
        <p:cxnSp>
          <p:nvCxnSpPr>
            <p:cNvPr id="155" name="Straight Arrow Connector 154"/>
            <p:cNvCxnSpPr/>
            <p:nvPr/>
          </p:nvCxnSpPr>
          <p:spPr>
            <a:xfrm>
              <a:off x="1593207" y="3697970"/>
              <a:ext cx="100584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p:cNvCxnSpPr/>
            <p:nvPr/>
          </p:nvCxnSpPr>
          <p:spPr>
            <a:xfrm>
              <a:off x="3836181" y="3784855"/>
              <a:ext cx="274320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597380" y="3522279"/>
              <a:ext cx="3102028" cy="246221"/>
            </a:xfrm>
            <a:prstGeom prst="rect">
              <a:avLst/>
            </a:prstGeom>
            <a:noFill/>
          </p:spPr>
          <p:txBody>
            <a:bodyPr wrap="square" rtlCol="0">
              <a:spAutoFit/>
            </a:bodyPr>
            <a:lstStyle/>
            <a:p>
              <a:pPr algn="ctr"/>
              <a:r>
                <a:rPr lang="en-US" sz="1000" b="1" dirty="0" smtClean="0">
                  <a:solidFill>
                    <a:srgbClr val="FF0000"/>
                  </a:solidFill>
                  <a:latin typeface="Arial" panose="020B0604020202020204" pitchFamily="34" charset="0"/>
                  <a:cs typeface="Arial" panose="020B0604020202020204" pitchFamily="34" charset="0"/>
                </a:rPr>
                <a:t>Correlation (Geometry Preserving)</a:t>
              </a:r>
              <a:endParaRPr lang="en-US" sz="1000" b="1" dirty="0">
                <a:solidFill>
                  <a:srgbClr val="FF0000"/>
                </a:solidFill>
                <a:latin typeface="Arial" panose="020B0604020202020204" pitchFamily="34" charset="0"/>
                <a:cs typeface="Arial" panose="020B0604020202020204" pitchFamily="34" charset="0"/>
              </a:endParaRPr>
            </a:p>
          </p:txBody>
        </p:sp>
        <p:sp>
          <p:nvSpPr>
            <p:cNvPr id="175" name="TextBox 174"/>
            <p:cNvSpPr txBox="1"/>
            <p:nvPr/>
          </p:nvSpPr>
          <p:spPr>
            <a:xfrm>
              <a:off x="1398280" y="3382207"/>
              <a:ext cx="1869896"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Across-Cluster Distance</a:t>
              </a:r>
              <a:endParaRPr lang="en-US" sz="1000" b="1" dirty="0">
                <a:latin typeface="Arial" panose="020B0604020202020204" pitchFamily="34" charset="0"/>
                <a:cs typeface="Arial" panose="020B0604020202020204" pitchFamily="34" charset="0"/>
              </a:endParaRPr>
            </a:p>
          </p:txBody>
        </p:sp>
        <p:sp>
          <p:nvSpPr>
            <p:cNvPr id="176" name="TextBox 175"/>
            <p:cNvSpPr txBox="1"/>
            <p:nvPr/>
          </p:nvSpPr>
          <p:spPr>
            <a:xfrm rot="19609748">
              <a:off x="7241395" y="2870409"/>
              <a:ext cx="2034412" cy="246221"/>
            </a:xfrm>
            <a:prstGeom prst="rect">
              <a:avLst/>
            </a:prstGeom>
            <a:noFill/>
          </p:spPr>
          <p:txBody>
            <a:bodyPr wrap="square" rtlCol="0">
              <a:spAutoFit/>
            </a:bodyPr>
            <a:lstStyle/>
            <a:p>
              <a:pPr algn="ctr"/>
              <a:r>
                <a:rPr lang="en-US" sz="1000" b="1" dirty="0" smtClean="0">
                  <a:latin typeface="Arial" panose="020B0604020202020204" pitchFamily="34" charset="0"/>
                  <a:cs typeface="Arial" panose="020B0604020202020204" pitchFamily="34" charset="0"/>
                </a:rPr>
                <a:t>Across-Cluster </a:t>
              </a:r>
              <a:r>
                <a:rPr lang="en-US" sz="900" b="1" dirty="0" smtClean="0">
                  <a:latin typeface="Arial" panose="020B0604020202020204" pitchFamily="34" charset="0"/>
                  <a:cs typeface="Arial" panose="020B0604020202020204" pitchFamily="34" charset="0"/>
                </a:rPr>
                <a:t>Distance</a:t>
              </a:r>
              <a:endParaRPr lang="en-US" sz="900" b="1" dirty="0">
                <a:latin typeface="Arial" panose="020B0604020202020204" pitchFamily="34" charset="0"/>
                <a:cs typeface="Arial" panose="020B0604020202020204" pitchFamily="34" charset="0"/>
              </a:endParaRPr>
            </a:p>
          </p:txBody>
        </p:sp>
        <p:cxnSp>
          <p:nvCxnSpPr>
            <p:cNvPr id="107" name="Straight Arrow Connector 106"/>
            <p:cNvCxnSpPr/>
            <p:nvPr/>
          </p:nvCxnSpPr>
          <p:spPr>
            <a:xfrm flipH="1">
              <a:off x="7419221" y="2340359"/>
              <a:ext cx="2079434" cy="134012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7" name="Oval 16"/>
            <p:cNvSpPr/>
            <p:nvPr/>
          </p:nvSpPr>
          <p:spPr>
            <a:xfrm>
              <a:off x="9129240" y="1398784"/>
              <a:ext cx="1934221" cy="805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7030A0"/>
                  </a:solidFill>
                  <a:latin typeface="Arial" panose="020B0604020202020204" pitchFamily="34" charset="0"/>
                  <a:cs typeface="Arial" panose="020B0604020202020204" pitchFamily="34" charset="0"/>
                </a:rPr>
                <a:t>Optimal Number of Clusters</a:t>
              </a:r>
            </a:p>
          </p:txBody>
        </p:sp>
      </p:grpSp>
      <p:sp>
        <p:nvSpPr>
          <p:cNvPr id="112" name="TextBox 111"/>
          <p:cNvSpPr txBox="1"/>
          <p:nvPr/>
        </p:nvSpPr>
        <p:spPr>
          <a:xfrm>
            <a:off x="-21729" y="392500"/>
            <a:ext cx="12196846" cy="461665"/>
          </a:xfrm>
          <a:prstGeom prst="rect">
            <a:avLst/>
          </a:prstGeom>
          <a:noFill/>
        </p:spPr>
        <p:txBody>
          <a:bodyPr wrap="square" rtlCol="0">
            <a:spAutoFit/>
          </a:bodyPr>
          <a:lstStyle/>
          <a:p>
            <a:pPr algn="ctr"/>
            <a:r>
              <a:rPr lang="en-US" sz="2400" b="1" dirty="0" smtClean="0">
                <a:solidFill>
                  <a:srgbClr val="FF0000"/>
                </a:solidFill>
                <a:latin typeface="Arial" panose="020B0604020202020204" pitchFamily="34" charset="0"/>
                <a:cs typeface="Arial" panose="020B0604020202020204" pitchFamily="34" charset="0"/>
              </a:rPr>
              <a:t>Evaluation</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635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461" y="275983"/>
            <a:ext cx="7522304" cy="6582017"/>
          </a:xfrm>
        </p:spPr>
      </p:pic>
      <p:sp>
        <p:nvSpPr>
          <p:cNvPr id="5" name="TextBox 4"/>
          <p:cNvSpPr txBox="1"/>
          <p:nvPr/>
        </p:nvSpPr>
        <p:spPr>
          <a:xfrm>
            <a:off x="289101" y="1544710"/>
            <a:ext cx="426720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model cannot maintain the balance between r-loss and </a:t>
            </a:r>
            <a:r>
              <a:rPr lang="en-US" sz="2400" dirty="0" err="1"/>
              <a:t>reg</a:t>
            </a:r>
            <a:r>
              <a:rPr lang="en-US" sz="2400" dirty="0"/>
              <a:t>-loss. </a:t>
            </a:r>
            <a:endParaRPr lang="en-US" sz="2400" dirty="0" smtClean="0"/>
          </a:p>
          <a:p>
            <a:pPr marL="285750" indent="-285750">
              <a:buFont typeface="Arial" panose="020B0604020202020204" pitchFamily="34" charset="0"/>
              <a:buChar char="•"/>
            </a:pPr>
            <a:r>
              <a:rPr lang="en-US" sz="2400" dirty="0" smtClean="0"/>
              <a:t>Using </a:t>
            </a:r>
            <a:r>
              <a:rPr lang="en-US" sz="2400" dirty="0"/>
              <a:t>a small gamma value, close to 0, leads to good accuracy. </a:t>
            </a:r>
            <a:endParaRPr lang="en-US" sz="2400" dirty="0" smtClean="0"/>
          </a:p>
          <a:p>
            <a:pPr marL="285750" indent="-285750">
              <a:buFont typeface="Arial" panose="020B0604020202020204" pitchFamily="34" charset="0"/>
              <a:buChar char="•"/>
            </a:pPr>
            <a:r>
              <a:rPr lang="en-US" sz="2400" dirty="0" smtClean="0"/>
              <a:t>However</a:t>
            </a:r>
            <a:r>
              <a:rPr lang="en-US" sz="2400" dirty="0"/>
              <a:t>, because the impact of regularization is very low, the </a:t>
            </a:r>
            <a:r>
              <a:rPr lang="en-US" sz="2400" u="sng" dirty="0">
                <a:solidFill>
                  <a:srgbClr val="FF0000"/>
                </a:solidFill>
              </a:rPr>
              <a:t>correlation drops </a:t>
            </a:r>
            <a:r>
              <a:rPr lang="en-US" sz="2400" u="sng" dirty="0" smtClean="0">
                <a:solidFill>
                  <a:srgbClr val="FF0000"/>
                </a:solidFill>
              </a:rPr>
              <a:t>significantly </a:t>
            </a:r>
            <a:r>
              <a:rPr lang="en-US" sz="2400" dirty="0" smtClean="0"/>
              <a:t>as </a:t>
            </a:r>
            <a:r>
              <a:rPr lang="en-US" sz="2400" dirty="0"/>
              <a:t>the accuracy reaches a higher value</a:t>
            </a:r>
          </a:p>
        </p:txBody>
      </p:sp>
      <p:sp>
        <p:nvSpPr>
          <p:cNvPr id="6" name="TextBox 5"/>
          <p:cNvSpPr txBox="1"/>
          <p:nvPr/>
        </p:nvSpPr>
        <p:spPr>
          <a:xfrm>
            <a:off x="1064047" y="896412"/>
            <a:ext cx="3071853" cy="338554"/>
          </a:xfrm>
          <a:prstGeom prst="rect">
            <a:avLst/>
          </a:prstGeom>
          <a:noFill/>
        </p:spPr>
        <p:txBody>
          <a:bodyPr wrap="square" rtlCol="0">
            <a:spAutoFit/>
          </a:bodyPr>
          <a:lstStyle/>
          <a:p>
            <a:r>
              <a:rPr lang="en-US" sz="1600" b="1" dirty="0" smtClean="0">
                <a:solidFill>
                  <a:srgbClr val="0070C0"/>
                </a:solidFill>
              </a:rPr>
              <a:t>Gamma= 0.01</a:t>
            </a:r>
          </a:p>
        </p:txBody>
      </p:sp>
    </p:spTree>
    <p:extLst>
      <p:ext uri="{BB962C8B-B14F-4D97-AF65-F5344CB8AC3E}">
        <p14:creationId xmlns:p14="http://schemas.microsoft.com/office/powerpoint/2010/main" val="2069920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Grid Search</a:t>
            </a:r>
            <a:endParaRPr lang="en-US" dirty="0">
              <a:solidFill>
                <a:srgbClr val="FF0000"/>
              </a:solidFill>
            </a:endParaRPr>
          </a:p>
        </p:txBody>
      </p:sp>
      <p:sp>
        <p:nvSpPr>
          <p:cNvPr id="5" name="TextBox 4"/>
          <p:cNvSpPr txBox="1"/>
          <p:nvPr/>
        </p:nvSpPr>
        <p:spPr>
          <a:xfrm>
            <a:off x="653865" y="5119826"/>
            <a:ext cx="3446585" cy="1200329"/>
          </a:xfrm>
          <a:prstGeom prst="rect">
            <a:avLst/>
          </a:prstGeom>
          <a:noFill/>
        </p:spPr>
        <p:txBody>
          <a:bodyPr wrap="square" rtlCol="0">
            <a:spAutoFit/>
          </a:bodyPr>
          <a:lstStyle/>
          <a:p>
            <a:r>
              <a:rPr lang="en-US" sz="1800" dirty="0" smtClean="0"/>
              <a:t>Latent dimension: 25</a:t>
            </a:r>
          </a:p>
          <a:p>
            <a:r>
              <a:rPr lang="en-US" sz="1800" dirty="0"/>
              <a:t>H</a:t>
            </a:r>
            <a:r>
              <a:rPr lang="en-US" sz="1800" dirty="0" smtClean="0"/>
              <a:t>idden:15</a:t>
            </a:r>
          </a:p>
          <a:p>
            <a:r>
              <a:rPr lang="en-US" sz="1800" dirty="0" smtClean="0"/>
              <a:t>Delta: 1 (scaling parameter)</a:t>
            </a:r>
          </a:p>
          <a:p>
            <a:endParaRPr lang="en-US" sz="1800" dirty="0"/>
          </a:p>
        </p:txBody>
      </p:sp>
      <p:grpSp>
        <p:nvGrpSpPr>
          <p:cNvPr id="10" name="Group 9"/>
          <p:cNvGrpSpPr/>
          <p:nvPr/>
        </p:nvGrpSpPr>
        <p:grpSpPr>
          <a:xfrm>
            <a:off x="0" y="1453028"/>
            <a:ext cx="4854301" cy="3640726"/>
            <a:chOff x="167865" y="1666792"/>
            <a:chExt cx="4854301" cy="364072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5" y="1666792"/>
              <a:ext cx="4854301" cy="3640726"/>
            </a:xfrm>
            <a:prstGeom prst="rect">
              <a:avLst/>
            </a:prstGeom>
          </p:spPr>
        </p:pic>
        <p:cxnSp>
          <p:nvCxnSpPr>
            <p:cNvPr id="7" name="Straight Arrow Connector 6"/>
            <p:cNvCxnSpPr/>
            <p:nvPr/>
          </p:nvCxnSpPr>
          <p:spPr>
            <a:xfrm flipH="1">
              <a:off x="2331342" y="1986107"/>
              <a:ext cx="154745" cy="30948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H="1">
              <a:off x="1172231" y="1716259"/>
              <a:ext cx="154745" cy="30948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533" y="3403954"/>
            <a:ext cx="4495724" cy="33795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3533" y="82544"/>
            <a:ext cx="4495724" cy="3379598"/>
          </a:xfrm>
          <a:prstGeom prst="rect">
            <a:avLst/>
          </a:prstGeom>
        </p:spPr>
      </p:pic>
      <p:sp>
        <p:nvSpPr>
          <p:cNvPr id="13" name="TextBox 12"/>
          <p:cNvSpPr txBox="1"/>
          <p:nvPr/>
        </p:nvSpPr>
        <p:spPr>
          <a:xfrm>
            <a:off x="10433069" y="859691"/>
            <a:ext cx="1670840"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0.08</a:t>
            </a:r>
          </a:p>
          <a:p>
            <a:r>
              <a:rPr lang="en-US" sz="1600" dirty="0"/>
              <a:t>H</a:t>
            </a:r>
            <a:r>
              <a:rPr lang="en-US" sz="1600" dirty="0" smtClean="0"/>
              <a:t>idden:15</a:t>
            </a:r>
          </a:p>
          <a:p>
            <a:r>
              <a:rPr lang="en-US" sz="1600" dirty="0" smtClean="0"/>
              <a:t>Delta: 1</a:t>
            </a:r>
            <a:endParaRPr lang="en-US" sz="1600" dirty="0"/>
          </a:p>
        </p:txBody>
      </p:sp>
      <p:sp>
        <p:nvSpPr>
          <p:cNvPr id="14" name="TextBox 13"/>
          <p:cNvSpPr txBox="1"/>
          <p:nvPr/>
        </p:nvSpPr>
        <p:spPr>
          <a:xfrm>
            <a:off x="10433069" y="3964668"/>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a:t>H</a:t>
            </a:r>
            <a:r>
              <a:rPr lang="en-US" sz="1600" dirty="0" smtClean="0"/>
              <a:t>idden:15</a:t>
            </a:r>
          </a:p>
          <a:p>
            <a:r>
              <a:rPr lang="en-US" sz="1600" dirty="0" smtClean="0"/>
              <a:t>Delta: 1</a:t>
            </a:r>
            <a:endParaRPr lang="en-US" sz="1600" dirty="0"/>
          </a:p>
        </p:txBody>
      </p:sp>
      <mc:AlternateContent xmlns:mc="http://schemas.openxmlformats.org/markup-compatibility/2006" xmlns:a14="http://schemas.microsoft.com/office/drawing/2010/main">
        <mc:Choice Requires="a14">
          <p:sp>
            <p:nvSpPr>
              <p:cNvPr id="15" name="Rectangle 14"/>
              <p:cNvSpPr/>
              <p:nvPr/>
            </p:nvSpPr>
            <p:spPr>
              <a:xfrm>
                <a:off x="612816" y="6346227"/>
                <a:ext cx="2087110" cy="307777"/>
              </a:xfrm>
              <a:prstGeom prst="rect">
                <a:avLst/>
              </a:prstGeom>
            </p:spPr>
            <p:txBody>
              <a:bodyPr wrap="none">
                <a:spAutoFit/>
              </a:bodyPr>
              <a:lstStyle/>
              <a:p>
                <a:pPr lvl="0"/>
                <a14:m>
                  <m:oMath xmlns:m="http://schemas.openxmlformats.org/officeDocument/2006/math">
                    <m:sSub>
                      <m:sSubPr>
                        <m:ctrlPr>
                          <a:rPr lang="en-US" b="1" i="1" dirty="0" smtClean="0">
                            <a:solidFill>
                              <a:srgbClr val="002060"/>
                            </a:solidFill>
                            <a:latin typeface="Cambria Math" panose="02040503050406030204" pitchFamily="18" charset="0"/>
                          </a:rPr>
                        </m:ctrlPr>
                      </m:sSubPr>
                      <m:e>
                        <m:r>
                          <a:rPr lang="en-US" b="1" i="1" dirty="0">
                            <a:solidFill>
                              <a:srgbClr val="002060"/>
                            </a:solidFill>
                            <a:latin typeface="Cambria Math" panose="02040503050406030204" pitchFamily="18" charset="0"/>
                          </a:rPr>
                          <m:t>𝑳</m:t>
                        </m:r>
                      </m:e>
                      <m:sub>
                        <m:r>
                          <a:rPr lang="en-US" b="1" i="0" dirty="0" smtClean="0">
                            <a:solidFill>
                              <a:srgbClr val="002060"/>
                            </a:solidFill>
                            <a:latin typeface="Cambria Math" panose="02040503050406030204" pitchFamily="18" charset="0"/>
                          </a:rPr>
                          <m:t>𝐑𝐄𝐆</m:t>
                        </m:r>
                      </m:sub>
                    </m:sSub>
                  </m:oMath>
                </a14:m>
                <a:r>
                  <a:rPr lang="en-US" b="1" dirty="0">
                    <a:solidFill>
                      <a:srgbClr val="002060"/>
                    </a:solidFill>
                  </a:rPr>
                  <a:t>= MAE</a:t>
                </a:r>
                <a:r>
                  <a:rPr lang="en-US" b="1" dirty="0" smtClean="0">
                    <a:solidFill>
                      <a:srgbClr val="002060"/>
                    </a:solidFill>
                  </a:rPr>
                  <a:t>( </a:t>
                </a:r>
                <a14:m>
                  <m:oMath xmlns:m="http://schemas.openxmlformats.org/officeDocument/2006/math">
                    <m:sSub>
                      <m:sSubPr>
                        <m:ctrlPr>
                          <a:rPr lang="el-G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𝑫</m:t>
                        </m:r>
                      </m:e>
                      <m:sub>
                        <m:r>
                          <a:rPr lang="en-US" b="1" i="1" smtClean="0">
                            <a:solidFill>
                              <a:srgbClr val="002060"/>
                            </a:solidFill>
                            <a:latin typeface="Cambria Math" panose="02040503050406030204" pitchFamily="18" charset="0"/>
                          </a:rPr>
                          <m:t>𝒛</m:t>
                        </m:r>
                      </m:sub>
                    </m:sSub>
                  </m:oMath>
                </a14:m>
                <a:r>
                  <a:rPr lang="en-US" b="1" dirty="0">
                    <a:solidFill>
                      <a:srgbClr val="002060"/>
                    </a:solidFill>
                  </a:rPr>
                  <a:t> </a:t>
                </a:r>
                <a:r>
                  <a:rPr lang="en-US" b="1" dirty="0" smtClean="0">
                    <a:solidFill>
                      <a:srgbClr val="002060"/>
                    </a:solidFill>
                  </a:rPr>
                  <a:t>– </a:t>
                </a:r>
                <a:r>
                  <a:rPr lang="el-GR" b="1" dirty="0" smtClean="0">
                    <a:solidFill>
                      <a:srgbClr val="002060"/>
                    </a:solidFill>
                  </a:rPr>
                  <a:t>δ</a:t>
                </a:r>
                <a14:m>
                  <m:oMath xmlns:m="http://schemas.openxmlformats.org/officeDocument/2006/math">
                    <m:sSub>
                      <m:sSubPr>
                        <m:ctrlPr>
                          <a:rPr lang="el-G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𝑫</m:t>
                        </m:r>
                      </m:e>
                      <m:sub>
                        <m:r>
                          <a:rPr lang="en-US" b="1" i="1" smtClean="0">
                            <a:solidFill>
                              <a:srgbClr val="002060"/>
                            </a:solidFill>
                            <a:latin typeface="Cambria Math" panose="02040503050406030204" pitchFamily="18" charset="0"/>
                          </a:rPr>
                          <m:t>𝑪𝑺</m:t>
                        </m:r>
                      </m:sub>
                    </m:sSub>
                  </m:oMath>
                </a14:m>
                <a:r>
                  <a:rPr lang="en-US" b="1" dirty="0" smtClean="0">
                    <a:solidFill>
                      <a:srgbClr val="002060"/>
                    </a:solidFill>
                  </a:rPr>
                  <a:t>)</a:t>
                </a:r>
                <a:endParaRPr lang="en-US" b="1" dirty="0">
                  <a:solidFill>
                    <a:srgbClr val="00206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612816" y="6346227"/>
                <a:ext cx="2087110" cy="307777"/>
              </a:xfrm>
              <a:prstGeom prst="rect">
                <a:avLst/>
              </a:prstGeom>
              <a:blipFill rotWithShape="0">
                <a:blip r:embed="rId5"/>
                <a:stretch>
                  <a:fillRect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816" y="6014076"/>
                <a:ext cx="3373937" cy="307777"/>
              </a:xfrm>
              <a:prstGeom prst="rect">
                <a:avLst/>
              </a:prstGeom>
            </p:spPr>
            <p:txBody>
              <a:bodyPr wrap="none">
                <a:spAutoFit/>
              </a:bodyPr>
              <a:lstStyle/>
              <a:p>
                <a14:m>
                  <m:oMath xmlns:m="http://schemas.openxmlformats.org/officeDocument/2006/math">
                    <m:sSub>
                      <m:sSubPr>
                        <m:ctrlPr>
                          <a:rPr lang="pt-BR" b="1" i="1" smtClean="0">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𝑽𝑨𝑬</m:t>
                        </m:r>
                      </m:sub>
                    </m:sSub>
                  </m:oMath>
                </a14:m>
                <a:r>
                  <a:rPr lang="en-US" b="1" dirty="0">
                    <a:solidFill>
                      <a:srgbClr val="002060"/>
                    </a:solidFill>
                    <a:latin typeface="Arial" panose="020B0604020202020204" pitchFamily="34" charset="0"/>
                    <a:cs typeface="Arial" panose="020B0604020202020204" pitchFamily="34" charset="0"/>
                  </a:rPr>
                  <a:t> = </a:t>
                </a:r>
                <a14:m>
                  <m:oMath xmlns:m="http://schemas.openxmlformats.org/officeDocument/2006/math">
                    <m:sSub>
                      <m:sSubPr>
                        <m:ctrlPr>
                          <a:rPr lang="pt-B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𝑹𝑬𝑪</m:t>
                        </m:r>
                      </m:sub>
                    </m:sSub>
                  </m:oMath>
                </a14:m>
                <a:r>
                  <a:rPr lang="en-US" b="1" dirty="0">
                    <a:solidFill>
                      <a:srgbClr val="002060"/>
                    </a:solidFill>
                    <a:latin typeface="Arial" panose="020B0604020202020204" pitchFamily="34" charset="0"/>
                    <a:cs typeface="Arial" panose="020B0604020202020204" pitchFamily="34" charset="0"/>
                  </a:rPr>
                  <a:t>(</a:t>
                </a:r>
                <a:r>
                  <a:rPr lang="el-GR" b="1" dirty="0">
                    <a:solidFill>
                      <a:srgbClr val="002060"/>
                    </a:solidFill>
                    <a:latin typeface="Arial" panose="020B0604020202020204" pitchFamily="34" charset="0"/>
                    <a:cs typeface="Arial" panose="020B0604020202020204" pitchFamily="34" charset="0"/>
                  </a:rPr>
                  <a:t>φ</a:t>
                </a:r>
                <a:r>
                  <a:rPr lang="en-US" b="1" dirty="0">
                    <a:solidFill>
                      <a:srgbClr val="002060"/>
                    </a:solidFill>
                    <a:latin typeface="Arial" panose="020B0604020202020204" pitchFamily="34" charset="0"/>
                    <a:cs typeface="Arial" panose="020B0604020202020204" pitchFamily="34" charset="0"/>
                  </a:rPr>
                  <a:t>, </a:t>
                </a:r>
                <a:r>
                  <a:rPr lang="el-GR" b="1" dirty="0">
                    <a:solidFill>
                      <a:srgbClr val="002060"/>
                    </a:solidFill>
                    <a:latin typeface="Arial" panose="020B0604020202020204" pitchFamily="34" charset="0"/>
                    <a:cs typeface="Arial" panose="020B0604020202020204" pitchFamily="34" charset="0"/>
                  </a:rPr>
                  <a:t>θ</a:t>
                </a:r>
                <a:r>
                  <a:rPr lang="en-US" b="1" dirty="0">
                    <a:solidFill>
                      <a:srgbClr val="002060"/>
                    </a:solidFill>
                    <a:latin typeface="Arial" panose="020B0604020202020204" pitchFamily="34" charset="0"/>
                    <a:cs typeface="Arial" panose="020B0604020202020204" pitchFamily="34" charset="0"/>
                  </a:rPr>
                  <a:t>) + </a:t>
                </a:r>
                <a14:m>
                  <m:oMath xmlns:m="http://schemas.openxmlformats.org/officeDocument/2006/math">
                    <m:sSub>
                      <m:sSubPr>
                        <m:ctrlPr>
                          <a:rPr lang="pt-BR" b="1" i="1">
                            <a:solidFill>
                              <a:srgbClr val="002060"/>
                            </a:solidFill>
                            <a:latin typeface="Cambria Math" panose="02040503050406030204" pitchFamily="18" charset="0"/>
                          </a:rPr>
                        </m:ctrlPr>
                      </m:sSubPr>
                      <m:e>
                        <m:r>
                          <m:rPr>
                            <m:nor/>
                          </m:rPr>
                          <a:rPr lang="el-GR" b="1" dirty="0">
                            <a:solidFill>
                              <a:srgbClr val="002060"/>
                            </a:solidFill>
                            <a:latin typeface="Arial" panose="020B0604020202020204" pitchFamily="34" charset="0"/>
                            <a:cs typeface="Arial" panose="020B0604020202020204" pitchFamily="34" charset="0"/>
                          </a:rPr>
                          <m:t>β</m:t>
                        </m:r>
                        <m:r>
                          <a:rPr lang="en-US" b="1" i="1" dirty="0">
                            <a:solidFill>
                              <a:srgbClr val="002060"/>
                            </a:solidFill>
                            <a:latin typeface="Cambria Math" panose="02040503050406030204" pitchFamily="18" charset="0"/>
                          </a:rPr>
                          <m:t> </m:t>
                        </m:r>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𝑲𝑳</m:t>
                        </m:r>
                      </m:sub>
                    </m:sSub>
                  </m:oMath>
                </a14:m>
                <a:r>
                  <a:rPr lang="en-US" b="1" dirty="0">
                    <a:solidFill>
                      <a:srgbClr val="002060"/>
                    </a:solidFill>
                    <a:latin typeface="Arial" panose="020B0604020202020204" pitchFamily="34" charset="0"/>
                    <a:cs typeface="Arial" panose="020B0604020202020204" pitchFamily="34" charset="0"/>
                  </a:rPr>
                  <a:t>(</a:t>
                </a:r>
                <a:r>
                  <a:rPr lang="el-GR" b="1" dirty="0">
                    <a:solidFill>
                      <a:srgbClr val="002060"/>
                    </a:solidFill>
                    <a:latin typeface="Arial" panose="020B0604020202020204" pitchFamily="34" charset="0"/>
                    <a:cs typeface="Arial" panose="020B0604020202020204" pitchFamily="34" charset="0"/>
                  </a:rPr>
                  <a:t>φ</a:t>
                </a:r>
                <a:r>
                  <a:rPr lang="en-US" b="1" dirty="0">
                    <a:solidFill>
                      <a:srgbClr val="002060"/>
                    </a:solidFill>
                    <a:latin typeface="Arial" panose="020B0604020202020204" pitchFamily="34" charset="0"/>
                    <a:cs typeface="Arial" panose="020B0604020202020204" pitchFamily="34" charset="0"/>
                  </a:rPr>
                  <a:t>, </a:t>
                </a:r>
                <a:r>
                  <a:rPr lang="el-GR" b="1" dirty="0">
                    <a:solidFill>
                      <a:srgbClr val="002060"/>
                    </a:solidFill>
                    <a:latin typeface="Arial" panose="020B0604020202020204" pitchFamily="34" charset="0"/>
                    <a:cs typeface="Arial" panose="020B0604020202020204" pitchFamily="34" charset="0"/>
                  </a:rPr>
                  <a:t>θ</a:t>
                </a:r>
                <a:r>
                  <a:rPr lang="en-US" b="1" dirty="0">
                    <a:solidFill>
                      <a:srgbClr val="002060"/>
                    </a:solidFill>
                    <a:latin typeface="Arial" panose="020B0604020202020204" pitchFamily="34" charset="0"/>
                    <a:cs typeface="Arial" panose="020B0604020202020204" pitchFamily="34" charset="0"/>
                  </a:rPr>
                  <a:t>) + </a:t>
                </a:r>
                <a:r>
                  <a:rPr lang="el-GR" b="1" dirty="0">
                    <a:solidFill>
                      <a:srgbClr val="002060"/>
                    </a:solidFill>
                    <a:latin typeface="Arial" panose="020B0604020202020204" pitchFamily="34" charset="0"/>
                    <a:cs typeface="Arial" panose="020B0604020202020204" pitchFamily="34" charset="0"/>
                  </a:rPr>
                  <a:t>γ</a:t>
                </a:r>
                <a:r>
                  <a:rPr lang="en-US" b="1" dirty="0">
                    <a:solidFill>
                      <a:srgbClr val="002060"/>
                    </a:solidFill>
                    <a:latin typeface="Arial" panose="020B0604020202020204" pitchFamily="34" charset="0"/>
                    <a:cs typeface="Arial" panose="020B0604020202020204" pitchFamily="34" charset="0"/>
                  </a:rPr>
                  <a:t> </a:t>
                </a:r>
                <a14:m>
                  <m:oMath xmlns:m="http://schemas.openxmlformats.org/officeDocument/2006/math">
                    <m:sSub>
                      <m:sSubPr>
                        <m:ctrlPr>
                          <a:rPr lang="pt-B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𝑹𝑬𝑮</m:t>
                        </m:r>
                      </m:sub>
                    </m:sSub>
                  </m:oMath>
                </a14:m>
                <a:endParaRPr lang="en-US" b="1" dirty="0"/>
              </a:p>
            </p:txBody>
          </p:sp>
        </mc:Choice>
        <mc:Fallback xmlns="">
          <p:sp>
            <p:nvSpPr>
              <p:cNvPr id="16" name="Rectangle 15"/>
              <p:cNvSpPr>
                <a:spLocks noRot="1" noChangeAspect="1" noMove="1" noResize="1" noEditPoints="1" noAdjustHandles="1" noChangeArrowheads="1" noChangeShapeType="1" noTextEdit="1"/>
              </p:cNvSpPr>
              <p:nvPr/>
            </p:nvSpPr>
            <p:spPr>
              <a:xfrm>
                <a:off x="612816" y="6014076"/>
                <a:ext cx="3373937" cy="307777"/>
              </a:xfrm>
              <a:prstGeom prst="rect">
                <a:avLst/>
              </a:prstGeom>
              <a:blipFill rotWithShape="0">
                <a:blip r:embed="rId6"/>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1614193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3" y="24032"/>
            <a:ext cx="10515600" cy="1325563"/>
          </a:xfrm>
        </p:spPr>
        <p:txBody>
          <a:bodyPr/>
          <a:lstStyle/>
          <a:p>
            <a:r>
              <a:rPr lang="en-US" dirty="0" smtClean="0">
                <a:solidFill>
                  <a:srgbClr val="FF0000"/>
                </a:solidFill>
              </a:rPr>
              <a:t>Grid Search (cont’d)</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3" y="1349595"/>
            <a:ext cx="2843108" cy="2103120"/>
          </a:xfrm>
          <a:prstGeom prst="rect">
            <a:avLst/>
          </a:prstGeom>
        </p:spPr>
      </p:pic>
      <p:sp>
        <p:nvSpPr>
          <p:cNvPr id="5" name="TextBox 4"/>
          <p:cNvSpPr txBox="1"/>
          <p:nvPr/>
        </p:nvSpPr>
        <p:spPr>
          <a:xfrm>
            <a:off x="690226" y="3536927"/>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0.08</a:t>
            </a:r>
          </a:p>
          <a:p>
            <a:r>
              <a:rPr lang="en-US" sz="1600" dirty="0"/>
              <a:t>H</a:t>
            </a:r>
            <a:r>
              <a:rPr lang="en-US" sz="1600" dirty="0" smtClean="0"/>
              <a:t>idden:15</a:t>
            </a:r>
          </a:p>
          <a:p>
            <a:r>
              <a:rPr lang="en-US" sz="1600" dirty="0" smtClean="0"/>
              <a:t>Latent dimension: 25</a:t>
            </a:r>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061" y="1349595"/>
            <a:ext cx="2926079" cy="2194560"/>
          </a:xfrm>
          <a:prstGeom prst="rect">
            <a:avLst/>
          </a:prstGeom>
        </p:spPr>
      </p:pic>
      <p:sp>
        <p:nvSpPr>
          <p:cNvPr id="8" name="TextBox 7"/>
          <p:cNvSpPr txBox="1"/>
          <p:nvPr/>
        </p:nvSpPr>
        <p:spPr>
          <a:xfrm>
            <a:off x="3556314" y="3604390"/>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a:t>H</a:t>
            </a:r>
            <a:r>
              <a:rPr lang="en-US" sz="1600" dirty="0" smtClean="0"/>
              <a:t>idden:15</a:t>
            </a:r>
          </a:p>
          <a:p>
            <a:r>
              <a:rPr lang="en-US" sz="1600" dirty="0" smtClean="0"/>
              <a:t>Latent dimension: 25</a:t>
            </a:r>
            <a:endParaRPr lang="en-US" sz="16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552" y="1349595"/>
            <a:ext cx="2797686" cy="2103120"/>
          </a:xfrm>
          <a:prstGeom prst="rect">
            <a:avLst/>
          </a:prstGeom>
        </p:spPr>
      </p:pic>
      <p:sp>
        <p:nvSpPr>
          <p:cNvPr id="11" name="TextBox 10"/>
          <p:cNvSpPr txBox="1"/>
          <p:nvPr/>
        </p:nvSpPr>
        <p:spPr>
          <a:xfrm>
            <a:off x="6493869" y="3544155"/>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0.08</a:t>
            </a:r>
          </a:p>
          <a:p>
            <a:r>
              <a:rPr lang="en-US" sz="1600" dirty="0" smtClean="0"/>
              <a:t>Delta: 1</a:t>
            </a:r>
          </a:p>
          <a:p>
            <a:r>
              <a:rPr lang="en-US" sz="1600" dirty="0" smtClean="0"/>
              <a:t>Latent dimension: 25</a:t>
            </a:r>
            <a:endParaRPr lang="en-US" sz="1600"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9651" y="1349595"/>
            <a:ext cx="2792747" cy="2103120"/>
          </a:xfrm>
          <a:prstGeom prst="rect">
            <a:avLst/>
          </a:prstGeom>
        </p:spPr>
      </p:pic>
      <p:sp>
        <p:nvSpPr>
          <p:cNvPr id="14" name="TextBox 13"/>
          <p:cNvSpPr txBox="1"/>
          <p:nvPr/>
        </p:nvSpPr>
        <p:spPr>
          <a:xfrm>
            <a:off x="9431425" y="3629053"/>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smtClean="0"/>
              <a:t>Delta: 1</a:t>
            </a:r>
          </a:p>
          <a:p>
            <a:r>
              <a:rPr lang="en-US" sz="1600" dirty="0" smtClean="0"/>
              <a:t>Latent dimension: 25</a:t>
            </a:r>
            <a:endParaRPr lang="en-US" sz="1600"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32" y="4595715"/>
            <a:ext cx="2832267" cy="2103120"/>
          </a:xfrm>
          <a:prstGeom prst="rect">
            <a:avLst/>
          </a:prstGeom>
        </p:spPr>
      </p:pic>
      <p:sp>
        <p:nvSpPr>
          <p:cNvPr id="15" name="TextBox 14"/>
          <p:cNvSpPr txBox="1"/>
          <p:nvPr/>
        </p:nvSpPr>
        <p:spPr>
          <a:xfrm>
            <a:off x="3455496" y="5374575"/>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smtClean="0"/>
              <a:t>Hidden: </a:t>
            </a:r>
            <a:r>
              <a:rPr lang="en-US" sz="1600" b="1" dirty="0" smtClean="0"/>
              <a:t>20</a:t>
            </a:r>
          </a:p>
          <a:p>
            <a:r>
              <a:rPr lang="en-US" sz="1600" dirty="0" smtClean="0"/>
              <a:t>Latent </a:t>
            </a:r>
            <a:r>
              <a:rPr lang="en-US" sz="1600" dirty="0" smtClean="0"/>
              <a:t>dimension: 25</a:t>
            </a:r>
            <a:endParaRPr lang="en-US" sz="1600" dirty="0"/>
          </a:p>
        </p:txBody>
      </p:sp>
    </p:spTree>
    <p:extLst>
      <p:ext uri="{BB962C8B-B14F-4D97-AF65-F5344CB8AC3E}">
        <p14:creationId xmlns:p14="http://schemas.microsoft.com/office/powerpoint/2010/main" val="2143735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FF0000"/>
                </a:solidFill>
              </a:rPr>
              <a:t>Best model so far</a:t>
            </a:r>
            <a:endParaRPr lang="en-US" sz="24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943" y="365125"/>
            <a:ext cx="7315215" cy="6400813"/>
          </a:xfrm>
          <a:prstGeom prst="rect">
            <a:avLst/>
          </a:prstGeom>
        </p:spPr>
      </p:pic>
      <p:sp>
        <p:nvSpPr>
          <p:cNvPr id="5" name="TextBox 4"/>
          <p:cNvSpPr txBox="1"/>
          <p:nvPr/>
        </p:nvSpPr>
        <p:spPr>
          <a:xfrm>
            <a:off x="838200" y="1690688"/>
            <a:ext cx="2560320" cy="1323439"/>
          </a:xfrm>
          <a:prstGeom prst="rect">
            <a:avLst/>
          </a:prstGeom>
          <a:noFill/>
        </p:spPr>
        <p:txBody>
          <a:bodyPr wrap="square" rtlCol="0">
            <a:spAutoFit/>
          </a:bodyPr>
          <a:lstStyle/>
          <a:p>
            <a:r>
              <a:rPr lang="en-US" sz="2000" dirty="0" smtClean="0"/>
              <a:t>Latent dimension: 25</a:t>
            </a:r>
          </a:p>
          <a:p>
            <a:r>
              <a:rPr lang="en-US" sz="2000" dirty="0"/>
              <a:t>H</a:t>
            </a:r>
            <a:r>
              <a:rPr lang="en-US" sz="2000" dirty="0" smtClean="0"/>
              <a:t>idden:15</a:t>
            </a:r>
          </a:p>
          <a:p>
            <a:r>
              <a:rPr lang="en-US" sz="2000" dirty="0" smtClean="0"/>
              <a:t>Delta: 1</a:t>
            </a:r>
          </a:p>
          <a:p>
            <a:r>
              <a:rPr lang="en-US" sz="2000" dirty="0" smtClean="0"/>
              <a:t>Gamma: </a:t>
            </a:r>
            <a:r>
              <a:rPr lang="en-US" sz="2000" dirty="0" smtClean="0">
                <a:solidFill>
                  <a:srgbClr val="FF0000"/>
                </a:solidFill>
              </a:rPr>
              <a:t>0.08</a:t>
            </a:r>
            <a:endParaRPr lang="en-US" sz="2000" dirty="0">
              <a:solidFill>
                <a:srgbClr val="FF0000"/>
              </a:solidFill>
            </a:endParaRPr>
          </a:p>
        </p:txBody>
      </p:sp>
    </p:spTree>
    <p:extLst>
      <p:ext uri="{BB962C8B-B14F-4D97-AF65-F5344CB8AC3E}">
        <p14:creationId xmlns:p14="http://schemas.microsoft.com/office/powerpoint/2010/main" val="3057243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943" y="365125"/>
            <a:ext cx="7315215" cy="6400813"/>
          </a:xfrm>
          <a:prstGeom prst="rect">
            <a:avLst/>
          </a:prstGeom>
        </p:spPr>
      </p:pic>
      <p:sp>
        <p:nvSpPr>
          <p:cNvPr id="5" name="TextBox 4"/>
          <p:cNvSpPr txBox="1"/>
          <p:nvPr/>
        </p:nvSpPr>
        <p:spPr>
          <a:xfrm>
            <a:off x="838200" y="1690688"/>
            <a:ext cx="2560320" cy="1323439"/>
          </a:xfrm>
          <a:prstGeom prst="rect">
            <a:avLst/>
          </a:prstGeom>
          <a:noFill/>
        </p:spPr>
        <p:txBody>
          <a:bodyPr wrap="square" rtlCol="0">
            <a:spAutoFit/>
          </a:bodyPr>
          <a:lstStyle/>
          <a:p>
            <a:r>
              <a:rPr lang="en-US" sz="2000" dirty="0" smtClean="0"/>
              <a:t>Latent dimension: 25</a:t>
            </a:r>
          </a:p>
          <a:p>
            <a:r>
              <a:rPr lang="en-US" sz="2000" dirty="0" smtClean="0"/>
              <a:t>Hidden:20</a:t>
            </a:r>
          </a:p>
          <a:p>
            <a:r>
              <a:rPr lang="en-US" sz="2000" dirty="0" smtClean="0"/>
              <a:t>Delta: 1</a:t>
            </a:r>
          </a:p>
          <a:p>
            <a:r>
              <a:rPr lang="en-US" sz="2000" dirty="0" smtClean="0"/>
              <a:t>Gamma: </a:t>
            </a:r>
            <a:r>
              <a:rPr lang="en-US" sz="2000" dirty="0" smtClean="0">
                <a:solidFill>
                  <a:srgbClr val="FF0000"/>
                </a:solidFill>
              </a:rPr>
              <a:t>0.7</a:t>
            </a:r>
            <a:endParaRPr lang="en-US" sz="2000" dirty="0">
              <a:solidFill>
                <a:srgbClr val="FF0000"/>
              </a:solidFill>
            </a:endParaRPr>
          </a:p>
        </p:txBody>
      </p:sp>
      <p:sp>
        <p:nvSpPr>
          <p:cNvPr id="6" name="Title 1"/>
          <p:cNvSpPr>
            <a:spLocks noGrp="1"/>
          </p:cNvSpPr>
          <p:nvPr>
            <p:ph type="title"/>
          </p:nvPr>
        </p:nvSpPr>
        <p:spPr>
          <a:xfrm>
            <a:off x="838200" y="365125"/>
            <a:ext cx="10515600" cy="1325563"/>
          </a:xfrm>
        </p:spPr>
        <p:txBody>
          <a:bodyPr>
            <a:normAutofit/>
          </a:bodyPr>
          <a:lstStyle/>
          <a:p>
            <a:r>
              <a:rPr lang="en-US" sz="2400" dirty="0" smtClean="0">
                <a:solidFill>
                  <a:srgbClr val="FF0000"/>
                </a:solidFill>
              </a:rPr>
              <a:t>Second model</a:t>
            </a:r>
            <a:endParaRPr lang="en-US" sz="2400" dirty="0">
              <a:solidFill>
                <a:srgbClr val="FF0000"/>
              </a:solidFill>
            </a:endParaRPr>
          </a:p>
        </p:txBody>
      </p:sp>
    </p:spTree>
    <p:extLst>
      <p:ext uri="{BB962C8B-B14F-4D97-AF65-F5344CB8AC3E}">
        <p14:creationId xmlns:p14="http://schemas.microsoft.com/office/powerpoint/2010/main" val="291889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a:stretch/>
        </p:blipFill>
        <p:spPr>
          <a:xfrm>
            <a:off x="1257088" y="915461"/>
            <a:ext cx="2856237" cy="1710142"/>
          </a:xfrm>
          <a:prstGeom prst="rect">
            <a:avLst/>
          </a:prstGeom>
          <a:noFill/>
          <a:ln>
            <a:noFill/>
          </a:ln>
        </p:spPr>
      </p:pic>
      <p:pic>
        <p:nvPicPr>
          <p:cNvPr id="111" name="Google Shape;111;p4"/>
          <p:cNvPicPr preferRelativeResize="0"/>
          <p:nvPr/>
        </p:nvPicPr>
        <p:blipFill rotWithShape="1">
          <a:blip r:embed="rId4">
            <a:alphaModFix/>
          </a:blip>
          <a:srcRect/>
          <a:stretch/>
        </p:blipFill>
        <p:spPr>
          <a:xfrm>
            <a:off x="4286315" y="2726312"/>
            <a:ext cx="2816352" cy="1681492"/>
          </a:xfrm>
          <a:prstGeom prst="rect">
            <a:avLst/>
          </a:prstGeom>
          <a:noFill/>
          <a:ln>
            <a:noFill/>
          </a:ln>
        </p:spPr>
      </p:pic>
      <p:pic>
        <p:nvPicPr>
          <p:cNvPr id="112" name="Google Shape;112;p4"/>
          <p:cNvPicPr preferRelativeResize="0"/>
          <p:nvPr/>
        </p:nvPicPr>
        <p:blipFill rotWithShape="1">
          <a:blip r:embed="rId5">
            <a:alphaModFix/>
          </a:blip>
          <a:srcRect/>
          <a:stretch/>
        </p:blipFill>
        <p:spPr>
          <a:xfrm>
            <a:off x="7247774" y="2704863"/>
            <a:ext cx="2868429" cy="1702941"/>
          </a:xfrm>
          <a:prstGeom prst="rect">
            <a:avLst/>
          </a:prstGeom>
          <a:noFill/>
          <a:ln>
            <a:noFill/>
          </a:ln>
        </p:spPr>
      </p:pic>
      <p:pic>
        <p:nvPicPr>
          <p:cNvPr id="113" name="Google Shape;113;p4"/>
          <p:cNvPicPr preferRelativeResize="0"/>
          <p:nvPr/>
        </p:nvPicPr>
        <p:blipFill rotWithShape="1">
          <a:blip r:embed="rId6">
            <a:alphaModFix/>
          </a:blip>
          <a:srcRect/>
          <a:stretch/>
        </p:blipFill>
        <p:spPr>
          <a:xfrm>
            <a:off x="1257088" y="2726312"/>
            <a:ext cx="2838235" cy="1710141"/>
          </a:xfrm>
          <a:prstGeom prst="rect">
            <a:avLst/>
          </a:prstGeom>
          <a:noFill/>
          <a:ln>
            <a:noFill/>
          </a:ln>
        </p:spPr>
      </p:pic>
      <p:pic>
        <p:nvPicPr>
          <p:cNvPr id="114" name="Google Shape;114;p4"/>
          <p:cNvPicPr preferRelativeResize="0"/>
          <p:nvPr/>
        </p:nvPicPr>
        <p:blipFill rotWithShape="1">
          <a:blip r:embed="rId7">
            <a:alphaModFix/>
          </a:blip>
          <a:srcRect/>
          <a:stretch/>
        </p:blipFill>
        <p:spPr>
          <a:xfrm>
            <a:off x="7247774" y="921462"/>
            <a:ext cx="2868237" cy="1704141"/>
          </a:xfrm>
          <a:prstGeom prst="rect">
            <a:avLst/>
          </a:prstGeom>
          <a:noFill/>
          <a:ln>
            <a:noFill/>
          </a:ln>
        </p:spPr>
      </p:pic>
      <p:pic>
        <p:nvPicPr>
          <p:cNvPr id="115" name="Google Shape;115;p4"/>
          <p:cNvPicPr preferRelativeResize="0"/>
          <p:nvPr/>
        </p:nvPicPr>
        <p:blipFill rotWithShape="1">
          <a:blip r:embed="rId8">
            <a:alphaModFix/>
          </a:blip>
          <a:srcRect/>
          <a:stretch/>
        </p:blipFill>
        <p:spPr>
          <a:xfrm>
            <a:off x="4258432" y="915461"/>
            <a:ext cx="2844235" cy="1710142"/>
          </a:xfrm>
          <a:prstGeom prst="rect">
            <a:avLst/>
          </a:prstGeom>
          <a:noFill/>
          <a:ln>
            <a:noFill/>
          </a:ln>
        </p:spPr>
      </p:pic>
      <p:sp>
        <p:nvSpPr>
          <p:cNvPr id="116" name="Google Shape;116;p4"/>
          <p:cNvSpPr txBox="1"/>
          <p:nvPr/>
        </p:nvSpPr>
        <p:spPr>
          <a:xfrm>
            <a:off x="0" y="-239261"/>
            <a:ext cx="121920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Spectra Visualization &amp; their Distances </a:t>
            </a:r>
            <a:endParaRPr sz="4400">
              <a:solidFill>
                <a:schemeClr val="dk1"/>
              </a:solidFill>
              <a:latin typeface="Calibri"/>
              <a:ea typeface="Calibri"/>
              <a:cs typeface="Calibri"/>
              <a:sym typeface="Calibri"/>
            </a:endParaRPr>
          </a:p>
        </p:txBody>
      </p:sp>
      <p:pic>
        <p:nvPicPr>
          <p:cNvPr id="117" name="Google Shape;117;p4"/>
          <p:cNvPicPr preferRelativeResize="0"/>
          <p:nvPr/>
        </p:nvPicPr>
        <p:blipFill rotWithShape="1">
          <a:blip r:embed="rId9">
            <a:alphaModFix/>
          </a:blip>
          <a:srcRect/>
          <a:stretch/>
        </p:blipFill>
        <p:spPr>
          <a:xfrm>
            <a:off x="697183" y="4537162"/>
            <a:ext cx="10401112" cy="2295612"/>
          </a:xfrm>
          <a:prstGeom prst="rect">
            <a:avLst/>
          </a:prstGeom>
          <a:noFill/>
          <a:ln>
            <a:noFill/>
          </a:ln>
        </p:spPr>
      </p:pic>
      <p:sp>
        <p:nvSpPr>
          <p:cNvPr id="118" name="Google Shape;118;p4"/>
          <p:cNvSpPr/>
          <p:nvPr/>
        </p:nvSpPr>
        <p:spPr>
          <a:xfrm>
            <a:off x="8441636" y="5114790"/>
            <a:ext cx="1338468" cy="29209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4"/>
          <p:cNvSpPr/>
          <p:nvPr/>
        </p:nvSpPr>
        <p:spPr>
          <a:xfrm>
            <a:off x="7104886" y="5683384"/>
            <a:ext cx="1338468" cy="29209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217" y="1"/>
            <a:ext cx="7893365" cy="6906694"/>
          </a:xfrm>
        </p:spPr>
      </p:pic>
      <p:sp>
        <p:nvSpPr>
          <p:cNvPr id="5" name="TextBox 4"/>
          <p:cNvSpPr txBox="1"/>
          <p:nvPr/>
        </p:nvSpPr>
        <p:spPr>
          <a:xfrm>
            <a:off x="265044" y="1762539"/>
            <a:ext cx="2332382" cy="523220"/>
          </a:xfrm>
          <a:prstGeom prst="rect">
            <a:avLst/>
          </a:prstGeom>
          <a:noFill/>
        </p:spPr>
        <p:txBody>
          <a:bodyPr wrap="square" rtlCol="0">
            <a:spAutoFit/>
          </a:bodyPr>
          <a:lstStyle/>
          <a:p>
            <a:r>
              <a:rPr lang="en-US" dirty="0" smtClean="0"/>
              <a:t>Gamma= 0.01</a:t>
            </a:r>
          </a:p>
          <a:p>
            <a:r>
              <a:rPr lang="en-US" dirty="0" smtClean="0"/>
              <a:t>Latent dimension=30</a:t>
            </a:r>
          </a:p>
        </p:txBody>
      </p:sp>
    </p:spTree>
    <p:extLst>
      <p:ext uri="{BB962C8B-B14F-4D97-AF65-F5344CB8AC3E}">
        <p14:creationId xmlns:p14="http://schemas.microsoft.com/office/powerpoint/2010/main" val="2577566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340" y="0"/>
            <a:ext cx="7837713" cy="6857998"/>
          </a:xfrm>
        </p:spPr>
      </p:pic>
      <p:sp>
        <p:nvSpPr>
          <p:cNvPr id="5" name="TextBox 4"/>
          <p:cNvSpPr txBox="1"/>
          <p:nvPr/>
        </p:nvSpPr>
        <p:spPr>
          <a:xfrm>
            <a:off x="265044" y="1762539"/>
            <a:ext cx="2332382" cy="646331"/>
          </a:xfrm>
          <a:prstGeom prst="rect">
            <a:avLst/>
          </a:prstGeom>
          <a:noFill/>
        </p:spPr>
        <p:txBody>
          <a:bodyPr wrap="square" rtlCol="0">
            <a:spAutoFit/>
          </a:bodyPr>
          <a:lstStyle/>
          <a:p>
            <a:r>
              <a:rPr lang="en-US" dirty="0" smtClean="0"/>
              <a:t>Gamma= 2</a:t>
            </a:r>
          </a:p>
          <a:p>
            <a:r>
              <a:rPr lang="en-US" dirty="0" smtClean="0"/>
              <a:t>Latent dimension=30</a:t>
            </a:r>
            <a:endParaRPr lang="en-US" dirty="0"/>
          </a:p>
        </p:txBody>
      </p:sp>
    </p:spTree>
    <p:extLst>
      <p:ext uri="{BB962C8B-B14F-4D97-AF65-F5344CB8AC3E}">
        <p14:creationId xmlns:p14="http://schemas.microsoft.com/office/powerpoint/2010/main" val="343223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a:stretch/>
        </p:blipFill>
        <p:spPr>
          <a:xfrm>
            <a:off x="110637" y="1699411"/>
            <a:ext cx="2354265" cy="1405605"/>
          </a:xfrm>
          <a:prstGeom prst="rect">
            <a:avLst/>
          </a:prstGeom>
          <a:noFill/>
          <a:ln>
            <a:noFill/>
          </a:ln>
        </p:spPr>
      </p:pic>
      <p:pic>
        <p:nvPicPr>
          <p:cNvPr id="125" name="Google Shape;125;p5"/>
          <p:cNvPicPr preferRelativeResize="0"/>
          <p:nvPr/>
        </p:nvPicPr>
        <p:blipFill rotWithShape="1">
          <a:blip r:embed="rId4">
            <a:alphaModFix/>
          </a:blip>
          <a:srcRect/>
          <a:stretch/>
        </p:blipFill>
        <p:spPr>
          <a:xfrm>
            <a:off x="110636" y="199245"/>
            <a:ext cx="2354265" cy="1418531"/>
          </a:xfrm>
          <a:prstGeom prst="rect">
            <a:avLst/>
          </a:prstGeom>
          <a:noFill/>
          <a:ln>
            <a:noFill/>
          </a:ln>
        </p:spPr>
      </p:pic>
      <p:pic>
        <p:nvPicPr>
          <p:cNvPr id="126" name="Google Shape;126;p5"/>
          <p:cNvPicPr preferRelativeResize="0"/>
          <p:nvPr/>
        </p:nvPicPr>
        <p:blipFill rotWithShape="1">
          <a:blip r:embed="rId5">
            <a:alphaModFix/>
          </a:blip>
          <a:srcRect l="38761"/>
          <a:stretch/>
        </p:blipFill>
        <p:spPr>
          <a:xfrm>
            <a:off x="2809461" y="209594"/>
            <a:ext cx="4951150" cy="1177636"/>
          </a:xfrm>
          <a:prstGeom prst="rect">
            <a:avLst/>
          </a:prstGeom>
          <a:noFill/>
          <a:ln>
            <a:noFill/>
          </a:ln>
        </p:spPr>
      </p:pic>
      <p:pic>
        <p:nvPicPr>
          <p:cNvPr id="127" name="Google Shape;127;p5"/>
          <p:cNvPicPr preferRelativeResize="0"/>
          <p:nvPr/>
        </p:nvPicPr>
        <p:blipFill rotWithShape="1">
          <a:blip r:embed="rId6">
            <a:alphaModFix/>
          </a:blip>
          <a:srcRect/>
          <a:stretch/>
        </p:blipFill>
        <p:spPr>
          <a:xfrm>
            <a:off x="2809461" y="1617776"/>
            <a:ext cx="4951150" cy="1278646"/>
          </a:xfrm>
          <a:prstGeom prst="rect">
            <a:avLst/>
          </a:prstGeom>
          <a:noFill/>
          <a:ln>
            <a:noFill/>
          </a:ln>
        </p:spPr>
      </p:pic>
      <p:sp>
        <p:nvSpPr>
          <p:cNvPr id="128" name="Google Shape;128;p5"/>
          <p:cNvSpPr txBox="1"/>
          <p:nvPr/>
        </p:nvSpPr>
        <p:spPr>
          <a:xfrm>
            <a:off x="7760611" y="324615"/>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0.000591463</a:t>
            </a:r>
            <a:endParaRPr sz="1800" b="1">
              <a:solidFill>
                <a:srgbClr val="FF0000"/>
              </a:solidFill>
              <a:latin typeface="Calibri"/>
              <a:ea typeface="Calibri"/>
              <a:cs typeface="Calibri"/>
              <a:sym typeface="Calibri"/>
            </a:endParaRPr>
          </a:p>
        </p:txBody>
      </p:sp>
      <p:pic>
        <p:nvPicPr>
          <p:cNvPr id="129" name="Google Shape;129;p5"/>
          <p:cNvPicPr preferRelativeResize="0"/>
          <p:nvPr/>
        </p:nvPicPr>
        <p:blipFill rotWithShape="1">
          <a:blip r:embed="rId7">
            <a:alphaModFix/>
          </a:blip>
          <a:srcRect/>
          <a:stretch/>
        </p:blipFill>
        <p:spPr>
          <a:xfrm>
            <a:off x="110638" y="5188719"/>
            <a:ext cx="2355754" cy="1416435"/>
          </a:xfrm>
          <a:prstGeom prst="rect">
            <a:avLst/>
          </a:prstGeom>
          <a:noFill/>
          <a:ln>
            <a:noFill/>
          </a:ln>
        </p:spPr>
      </p:pic>
      <p:pic>
        <p:nvPicPr>
          <p:cNvPr id="130" name="Google Shape;130;p5"/>
          <p:cNvPicPr preferRelativeResize="0"/>
          <p:nvPr/>
        </p:nvPicPr>
        <p:blipFill rotWithShape="1">
          <a:blip r:embed="rId8">
            <a:alphaModFix/>
          </a:blip>
          <a:srcRect/>
          <a:stretch/>
        </p:blipFill>
        <p:spPr>
          <a:xfrm>
            <a:off x="110636" y="3701479"/>
            <a:ext cx="2354265" cy="1397690"/>
          </a:xfrm>
          <a:prstGeom prst="rect">
            <a:avLst/>
          </a:prstGeom>
          <a:noFill/>
          <a:ln>
            <a:noFill/>
          </a:ln>
        </p:spPr>
      </p:pic>
      <p:pic>
        <p:nvPicPr>
          <p:cNvPr id="131" name="Google Shape;131;p5"/>
          <p:cNvPicPr preferRelativeResize="0"/>
          <p:nvPr/>
        </p:nvPicPr>
        <p:blipFill rotWithShape="1">
          <a:blip r:embed="rId9">
            <a:alphaModFix/>
          </a:blip>
          <a:srcRect l="39340"/>
          <a:stretch/>
        </p:blipFill>
        <p:spPr>
          <a:xfrm>
            <a:off x="2809461" y="3732862"/>
            <a:ext cx="4951150" cy="1247391"/>
          </a:xfrm>
          <a:prstGeom prst="rect">
            <a:avLst/>
          </a:prstGeom>
          <a:noFill/>
          <a:ln>
            <a:noFill/>
          </a:ln>
        </p:spPr>
      </p:pic>
      <p:pic>
        <p:nvPicPr>
          <p:cNvPr id="132" name="Google Shape;132;p5"/>
          <p:cNvPicPr preferRelativeResize="0"/>
          <p:nvPr/>
        </p:nvPicPr>
        <p:blipFill rotWithShape="1">
          <a:blip r:embed="rId10">
            <a:alphaModFix/>
          </a:blip>
          <a:srcRect/>
          <a:stretch/>
        </p:blipFill>
        <p:spPr>
          <a:xfrm>
            <a:off x="2809461" y="5188719"/>
            <a:ext cx="8205985" cy="1283500"/>
          </a:xfrm>
          <a:prstGeom prst="rect">
            <a:avLst/>
          </a:prstGeom>
          <a:noFill/>
          <a:ln>
            <a:noFill/>
          </a:ln>
        </p:spPr>
      </p:pic>
      <p:sp>
        <p:nvSpPr>
          <p:cNvPr id="133" name="Google Shape;133;p5"/>
          <p:cNvSpPr txBox="1"/>
          <p:nvPr/>
        </p:nvSpPr>
        <p:spPr>
          <a:xfrm>
            <a:off x="7760611" y="3188762"/>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0.098412178</a:t>
            </a:r>
            <a:endParaRPr sz="1800" b="1">
              <a:solidFill>
                <a:srgbClr val="FF0000"/>
              </a:solidFill>
              <a:latin typeface="Calibri"/>
              <a:ea typeface="Calibri"/>
              <a:cs typeface="Calibri"/>
              <a:sym typeface="Calibri"/>
            </a:endParaRPr>
          </a:p>
        </p:txBody>
      </p:sp>
      <p:sp>
        <p:nvSpPr>
          <p:cNvPr id="134" name="Google Shape;134;p5"/>
          <p:cNvSpPr txBox="1"/>
          <p:nvPr/>
        </p:nvSpPr>
        <p:spPr>
          <a:xfrm>
            <a:off x="7918174" y="796981"/>
            <a:ext cx="391601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The sequences 1 and 2 are closer in distance. Observing their peaks, they appear to be relatively proximate. Regarding their Gaussians, if we exclude the weights, their means and standard deviations are fairly similar.</a:t>
            </a:r>
            <a:endParaRPr sz="1600">
              <a:solidFill>
                <a:schemeClr val="dk1"/>
              </a:solidFill>
              <a:latin typeface="Calibri"/>
              <a:ea typeface="Calibri"/>
              <a:cs typeface="Calibri"/>
              <a:sym typeface="Calibri"/>
            </a:endParaRPr>
          </a:p>
        </p:txBody>
      </p:sp>
      <p:sp>
        <p:nvSpPr>
          <p:cNvPr id="135" name="Google Shape;135;p5"/>
          <p:cNvSpPr/>
          <p:nvPr/>
        </p:nvSpPr>
        <p:spPr>
          <a:xfrm>
            <a:off x="2026843" y="304876"/>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136" name="Google Shape;136;p5"/>
          <p:cNvSpPr/>
          <p:nvPr/>
        </p:nvSpPr>
        <p:spPr>
          <a:xfrm>
            <a:off x="2001803" y="5364184"/>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4</a:t>
            </a:r>
            <a:endParaRPr sz="1800" b="1">
              <a:solidFill>
                <a:schemeClr val="dk1"/>
              </a:solidFill>
              <a:latin typeface="Calibri"/>
              <a:ea typeface="Calibri"/>
              <a:cs typeface="Calibri"/>
              <a:sym typeface="Calibri"/>
            </a:endParaRPr>
          </a:p>
        </p:txBody>
      </p:sp>
      <p:sp>
        <p:nvSpPr>
          <p:cNvPr id="137" name="Google Shape;137;p5"/>
          <p:cNvSpPr/>
          <p:nvPr/>
        </p:nvSpPr>
        <p:spPr>
          <a:xfrm>
            <a:off x="2026844" y="3765381"/>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
        <p:nvSpPr>
          <p:cNvPr id="138" name="Google Shape;138;p5"/>
          <p:cNvSpPr/>
          <p:nvPr/>
        </p:nvSpPr>
        <p:spPr>
          <a:xfrm>
            <a:off x="2026844" y="1813431"/>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39" name="Google Shape;139;p5"/>
          <p:cNvSpPr txBox="1"/>
          <p:nvPr/>
        </p:nvSpPr>
        <p:spPr>
          <a:xfrm>
            <a:off x="7918174" y="3603592"/>
            <a:ext cx="427382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Among the selected sequences in Green class, sequences 3 and 4 have the greatest distance from each other. While their peaks and LII are close, sequence 3 is characterized by 2 Gaussians, in contrast to the other one, which only has 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10531" y="0"/>
            <a:ext cx="12176296"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Select a few </a:t>
            </a:r>
            <a:r>
              <a:rPr lang="en-US" b="1">
                <a:solidFill>
                  <a:srgbClr val="FF0000"/>
                </a:solidFill>
              </a:rPr>
              <a:t>quite</a:t>
            </a:r>
            <a:r>
              <a:rPr lang="en-US">
                <a:solidFill>
                  <a:srgbClr val="FF0000"/>
                </a:solidFill>
              </a:rPr>
              <a:t> </a:t>
            </a:r>
            <a:r>
              <a:rPr lang="en-US" b="1">
                <a:solidFill>
                  <a:srgbClr val="FF0000"/>
                </a:solidFill>
              </a:rPr>
              <a:t>different</a:t>
            </a:r>
            <a:r>
              <a:rPr lang="en-US"/>
              <a:t> sequences</a:t>
            </a:r>
            <a:endParaRPr/>
          </a:p>
        </p:txBody>
      </p:sp>
      <p:pic>
        <p:nvPicPr>
          <p:cNvPr id="145" name="Google Shape;145;p6"/>
          <p:cNvPicPr preferRelativeResize="0">
            <a:picLocks noGrp="1"/>
          </p:cNvPicPr>
          <p:nvPr>
            <p:ph type="body" idx="1"/>
          </p:nvPr>
        </p:nvPicPr>
        <p:blipFill rotWithShape="1">
          <a:blip r:embed="rId3">
            <a:alphaModFix/>
          </a:blip>
          <a:srcRect/>
          <a:stretch/>
        </p:blipFill>
        <p:spPr>
          <a:xfrm>
            <a:off x="10531" y="1382347"/>
            <a:ext cx="12176296" cy="2368019"/>
          </a:xfrm>
          <a:prstGeom prst="rect">
            <a:avLst/>
          </a:prstGeom>
          <a:noFill/>
          <a:ln>
            <a:noFill/>
          </a:ln>
        </p:spPr>
      </p:pic>
      <p:pic>
        <p:nvPicPr>
          <p:cNvPr id="146" name="Google Shape;146;p6"/>
          <p:cNvPicPr preferRelativeResize="0"/>
          <p:nvPr/>
        </p:nvPicPr>
        <p:blipFill rotWithShape="1">
          <a:blip r:embed="rId4">
            <a:alphaModFix/>
          </a:blip>
          <a:srcRect/>
          <a:stretch/>
        </p:blipFill>
        <p:spPr>
          <a:xfrm>
            <a:off x="0" y="4136399"/>
            <a:ext cx="12186827" cy="23306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7"/>
          <p:cNvPicPr preferRelativeResize="0"/>
          <p:nvPr/>
        </p:nvPicPr>
        <p:blipFill rotWithShape="1">
          <a:blip r:embed="rId3">
            <a:alphaModFix/>
          </a:blip>
          <a:srcRect/>
          <a:stretch/>
        </p:blipFill>
        <p:spPr>
          <a:xfrm>
            <a:off x="144444" y="1028079"/>
            <a:ext cx="2896895" cy="1710142"/>
          </a:xfrm>
          <a:prstGeom prst="rect">
            <a:avLst/>
          </a:prstGeom>
          <a:noFill/>
          <a:ln>
            <a:noFill/>
          </a:ln>
        </p:spPr>
      </p:pic>
      <p:pic>
        <p:nvPicPr>
          <p:cNvPr id="152" name="Google Shape;152;p7"/>
          <p:cNvPicPr preferRelativeResize="0"/>
          <p:nvPr/>
        </p:nvPicPr>
        <p:blipFill rotWithShape="1">
          <a:blip r:embed="rId4">
            <a:alphaModFix/>
          </a:blip>
          <a:srcRect/>
          <a:stretch/>
        </p:blipFill>
        <p:spPr>
          <a:xfrm>
            <a:off x="1360328" y="2828651"/>
            <a:ext cx="2816352" cy="1710142"/>
          </a:xfrm>
          <a:prstGeom prst="rect">
            <a:avLst/>
          </a:prstGeom>
          <a:noFill/>
          <a:ln>
            <a:noFill/>
          </a:ln>
        </p:spPr>
      </p:pic>
      <p:pic>
        <p:nvPicPr>
          <p:cNvPr id="153" name="Google Shape;153;p7"/>
          <p:cNvPicPr preferRelativeResize="0"/>
          <p:nvPr/>
        </p:nvPicPr>
        <p:blipFill rotWithShape="1">
          <a:blip r:embed="rId5">
            <a:alphaModFix/>
          </a:blip>
          <a:srcRect/>
          <a:stretch/>
        </p:blipFill>
        <p:spPr>
          <a:xfrm>
            <a:off x="4295379" y="2828651"/>
            <a:ext cx="2868429" cy="1710142"/>
          </a:xfrm>
          <a:prstGeom prst="rect">
            <a:avLst/>
          </a:prstGeom>
          <a:noFill/>
          <a:ln>
            <a:noFill/>
          </a:ln>
        </p:spPr>
      </p:pic>
      <p:pic>
        <p:nvPicPr>
          <p:cNvPr id="154" name="Google Shape;154;p7"/>
          <p:cNvPicPr preferRelativeResize="0"/>
          <p:nvPr/>
        </p:nvPicPr>
        <p:blipFill rotWithShape="1">
          <a:blip r:embed="rId6">
            <a:alphaModFix/>
          </a:blip>
          <a:srcRect/>
          <a:stretch/>
        </p:blipFill>
        <p:spPr>
          <a:xfrm>
            <a:off x="7282507" y="2828651"/>
            <a:ext cx="2872315" cy="1710142"/>
          </a:xfrm>
          <a:prstGeom prst="rect">
            <a:avLst/>
          </a:prstGeom>
          <a:noFill/>
          <a:ln>
            <a:noFill/>
          </a:ln>
        </p:spPr>
      </p:pic>
      <p:pic>
        <p:nvPicPr>
          <p:cNvPr id="155" name="Google Shape;155;p7"/>
          <p:cNvPicPr preferRelativeResize="0"/>
          <p:nvPr/>
        </p:nvPicPr>
        <p:blipFill rotWithShape="1">
          <a:blip r:embed="rId7">
            <a:alphaModFix/>
          </a:blip>
          <a:srcRect/>
          <a:stretch/>
        </p:blipFill>
        <p:spPr>
          <a:xfrm>
            <a:off x="9060480" y="1037732"/>
            <a:ext cx="2838235" cy="1710142"/>
          </a:xfrm>
          <a:prstGeom prst="rect">
            <a:avLst/>
          </a:prstGeom>
          <a:noFill/>
          <a:ln>
            <a:noFill/>
          </a:ln>
        </p:spPr>
      </p:pic>
      <p:pic>
        <p:nvPicPr>
          <p:cNvPr id="156" name="Google Shape;156;p7"/>
          <p:cNvPicPr preferRelativeResize="0"/>
          <p:nvPr/>
        </p:nvPicPr>
        <p:blipFill rotWithShape="1">
          <a:blip r:embed="rId8">
            <a:alphaModFix/>
          </a:blip>
          <a:srcRect/>
          <a:stretch/>
        </p:blipFill>
        <p:spPr>
          <a:xfrm>
            <a:off x="6094835" y="1037732"/>
            <a:ext cx="2868237" cy="1710142"/>
          </a:xfrm>
          <a:prstGeom prst="rect">
            <a:avLst/>
          </a:prstGeom>
          <a:noFill/>
          <a:ln>
            <a:noFill/>
          </a:ln>
        </p:spPr>
      </p:pic>
      <p:pic>
        <p:nvPicPr>
          <p:cNvPr id="157" name="Google Shape;157;p7"/>
          <p:cNvPicPr preferRelativeResize="0"/>
          <p:nvPr/>
        </p:nvPicPr>
        <p:blipFill rotWithShape="1">
          <a:blip r:embed="rId9">
            <a:alphaModFix/>
          </a:blip>
          <a:srcRect/>
          <a:stretch/>
        </p:blipFill>
        <p:spPr>
          <a:xfrm>
            <a:off x="3110805" y="1028079"/>
            <a:ext cx="2886622" cy="1710142"/>
          </a:xfrm>
          <a:prstGeom prst="rect">
            <a:avLst/>
          </a:prstGeom>
          <a:noFill/>
          <a:ln>
            <a:noFill/>
          </a:ln>
        </p:spPr>
      </p:pic>
      <p:sp>
        <p:nvSpPr>
          <p:cNvPr id="158" name="Google Shape;158;p7"/>
          <p:cNvSpPr txBox="1"/>
          <p:nvPr/>
        </p:nvSpPr>
        <p:spPr>
          <a:xfrm>
            <a:off x="0" y="-9269"/>
            <a:ext cx="121920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Spectra Visualization &amp; their Distances </a:t>
            </a:r>
            <a:endParaRPr sz="4400">
              <a:solidFill>
                <a:schemeClr val="dk1"/>
              </a:solidFill>
              <a:latin typeface="Calibri"/>
              <a:ea typeface="Calibri"/>
              <a:cs typeface="Calibri"/>
              <a:sym typeface="Calibri"/>
            </a:endParaRPr>
          </a:p>
        </p:txBody>
      </p:sp>
      <p:pic>
        <p:nvPicPr>
          <p:cNvPr id="159" name="Google Shape;159;p7"/>
          <p:cNvPicPr preferRelativeResize="0"/>
          <p:nvPr/>
        </p:nvPicPr>
        <p:blipFill rotWithShape="1">
          <a:blip r:embed="rId10">
            <a:alphaModFix/>
          </a:blip>
          <a:srcRect/>
          <a:stretch/>
        </p:blipFill>
        <p:spPr>
          <a:xfrm>
            <a:off x="1074967" y="4748335"/>
            <a:ext cx="9652691" cy="20648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8"/>
          <p:cNvPicPr preferRelativeResize="0"/>
          <p:nvPr/>
        </p:nvPicPr>
        <p:blipFill rotWithShape="1">
          <a:blip r:embed="rId3">
            <a:alphaModFix/>
          </a:blip>
          <a:srcRect/>
          <a:stretch/>
        </p:blipFill>
        <p:spPr>
          <a:xfrm>
            <a:off x="2801591" y="103863"/>
            <a:ext cx="2354265" cy="1418532"/>
          </a:xfrm>
          <a:prstGeom prst="rect">
            <a:avLst/>
          </a:prstGeom>
          <a:noFill/>
          <a:ln>
            <a:noFill/>
          </a:ln>
        </p:spPr>
      </p:pic>
      <p:pic>
        <p:nvPicPr>
          <p:cNvPr id="165" name="Google Shape;165;p8"/>
          <p:cNvPicPr preferRelativeResize="0"/>
          <p:nvPr/>
        </p:nvPicPr>
        <p:blipFill rotWithShape="1">
          <a:blip r:embed="rId4">
            <a:alphaModFix/>
          </a:blip>
          <a:srcRect/>
          <a:stretch/>
        </p:blipFill>
        <p:spPr>
          <a:xfrm>
            <a:off x="236029" y="92774"/>
            <a:ext cx="2354265" cy="1401701"/>
          </a:xfrm>
          <a:prstGeom prst="rect">
            <a:avLst/>
          </a:prstGeom>
          <a:noFill/>
          <a:ln>
            <a:noFill/>
          </a:ln>
        </p:spPr>
      </p:pic>
      <p:pic>
        <p:nvPicPr>
          <p:cNvPr id="166" name="Google Shape;166;p8"/>
          <p:cNvPicPr preferRelativeResize="0"/>
          <p:nvPr/>
        </p:nvPicPr>
        <p:blipFill rotWithShape="1">
          <a:blip r:embed="rId5">
            <a:alphaModFix/>
          </a:blip>
          <a:srcRect/>
          <a:stretch/>
        </p:blipFill>
        <p:spPr>
          <a:xfrm>
            <a:off x="5437743" y="178766"/>
            <a:ext cx="6445828" cy="987802"/>
          </a:xfrm>
          <a:prstGeom prst="rect">
            <a:avLst/>
          </a:prstGeom>
          <a:noFill/>
          <a:ln>
            <a:noFill/>
          </a:ln>
        </p:spPr>
      </p:pic>
      <p:sp>
        <p:nvSpPr>
          <p:cNvPr id="167" name="Google Shape;167;p8"/>
          <p:cNvSpPr txBox="1"/>
          <p:nvPr/>
        </p:nvSpPr>
        <p:spPr>
          <a:xfrm>
            <a:off x="5437743" y="4400867"/>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a:t>
            </a:r>
            <a:r>
              <a:rPr lang="en-US" sz="1800">
                <a:solidFill>
                  <a:schemeClr val="dk1"/>
                </a:solidFill>
                <a:latin typeface="Calibri"/>
                <a:ea typeface="Calibri"/>
                <a:cs typeface="Calibri"/>
                <a:sym typeface="Calibri"/>
              </a:rPr>
              <a:t> Distance = </a:t>
            </a:r>
            <a:r>
              <a:rPr lang="en-US" sz="1800" b="1">
                <a:solidFill>
                  <a:srgbClr val="FF0000"/>
                </a:solidFill>
                <a:latin typeface="Calibri"/>
                <a:ea typeface="Calibri"/>
                <a:cs typeface="Calibri"/>
                <a:sym typeface="Calibri"/>
              </a:rPr>
              <a:t>2.509010045</a:t>
            </a:r>
            <a:endParaRPr sz="1800" b="1">
              <a:solidFill>
                <a:srgbClr val="FF0000"/>
              </a:solidFill>
              <a:latin typeface="Calibri"/>
              <a:ea typeface="Calibri"/>
              <a:cs typeface="Calibri"/>
              <a:sym typeface="Calibri"/>
            </a:endParaRPr>
          </a:p>
        </p:txBody>
      </p:sp>
      <p:sp>
        <p:nvSpPr>
          <p:cNvPr id="168" name="Google Shape;168;p8"/>
          <p:cNvSpPr txBox="1"/>
          <p:nvPr/>
        </p:nvSpPr>
        <p:spPr>
          <a:xfrm>
            <a:off x="5437743" y="1269226"/>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0.03367289</a:t>
            </a:r>
            <a:endParaRPr sz="1800" b="1">
              <a:solidFill>
                <a:srgbClr val="FF0000"/>
              </a:solidFill>
              <a:latin typeface="Calibri"/>
              <a:ea typeface="Calibri"/>
              <a:cs typeface="Calibri"/>
              <a:sym typeface="Calibri"/>
            </a:endParaRPr>
          </a:p>
        </p:txBody>
      </p:sp>
      <p:pic>
        <p:nvPicPr>
          <p:cNvPr id="169" name="Google Shape;169;p8"/>
          <p:cNvPicPr preferRelativeResize="0"/>
          <p:nvPr/>
        </p:nvPicPr>
        <p:blipFill rotWithShape="1">
          <a:blip r:embed="rId6">
            <a:alphaModFix/>
          </a:blip>
          <a:srcRect/>
          <a:stretch/>
        </p:blipFill>
        <p:spPr>
          <a:xfrm>
            <a:off x="231913" y="3369322"/>
            <a:ext cx="2358381" cy="1392238"/>
          </a:xfrm>
          <a:prstGeom prst="rect">
            <a:avLst/>
          </a:prstGeom>
          <a:noFill/>
          <a:ln>
            <a:noFill/>
          </a:ln>
        </p:spPr>
      </p:pic>
      <p:pic>
        <p:nvPicPr>
          <p:cNvPr id="170" name="Google Shape;170;p8"/>
          <p:cNvPicPr preferRelativeResize="0"/>
          <p:nvPr/>
        </p:nvPicPr>
        <p:blipFill rotWithShape="1">
          <a:blip r:embed="rId3">
            <a:alphaModFix/>
          </a:blip>
          <a:srcRect/>
          <a:stretch/>
        </p:blipFill>
        <p:spPr>
          <a:xfrm>
            <a:off x="2801591" y="3351667"/>
            <a:ext cx="2354265" cy="1418532"/>
          </a:xfrm>
          <a:prstGeom prst="rect">
            <a:avLst/>
          </a:prstGeom>
          <a:noFill/>
          <a:ln>
            <a:noFill/>
          </a:ln>
        </p:spPr>
      </p:pic>
      <p:pic>
        <p:nvPicPr>
          <p:cNvPr id="171" name="Google Shape;171;p8"/>
          <p:cNvPicPr preferRelativeResize="0"/>
          <p:nvPr/>
        </p:nvPicPr>
        <p:blipFill rotWithShape="1">
          <a:blip r:embed="rId7">
            <a:alphaModFix/>
          </a:blip>
          <a:srcRect/>
          <a:stretch/>
        </p:blipFill>
        <p:spPr>
          <a:xfrm>
            <a:off x="5272543" y="3351667"/>
            <a:ext cx="6740098" cy="925454"/>
          </a:xfrm>
          <a:prstGeom prst="rect">
            <a:avLst/>
          </a:prstGeom>
          <a:noFill/>
          <a:ln>
            <a:noFill/>
          </a:ln>
        </p:spPr>
      </p:pic>
      <p:pic>
        <p:nvPicPr>
          <p:cNvPr id="172" name="Google Shape;172;p8"/>
          <p:cNvPicPr preferRelativeResize="0"/>
          <p:nvPr/>
        </p:nvPicPr>
        <p:blipFill rotWithShape="1">
          <a:blip r:embed="rId8">
            <a:alphaModFix/>
          </a:blip>
          <a:srcRect/>
          <a:stretch/>
        </p:blipFill>
        <p:spPr>
          <a:xfrm>
            <a:off x="342046" y="1663522"/>
            <a:ext cx="11541525" cy="1348066"/>
          </a:xfrm>
          <a:prstGeom prst="rect">
            <a:avLst/>
          </a:prstGeom>
          <a:noFill/>
          <a:ln>
            <a:noFill/>
          </a:ln>
        </p:spPr>
      </p:pic>
      <p:pic>
        <p:nvPicPr>
          <p:cNvPr id="173" name="Google Shape;173;p8"/>
          <p:cNvPicPr preferRelativeResize="0"/>
          <p:nvPr/>
        </p:nvPicPr>
        <p:blipFill rotWithShape="1">
          <a:blip r:embed="rId9">
            <a:alphaModFix/>
          </a:blip>
          <a:srcRect/>
          <a:stretch/>
        </p:blipFill>
        <p:spPr>
          <a:xfrm>
            <a:off x="216839" y="5048884"/>
            <a:ext cx="11530563" cy="1484756"/>
          </a:xfrm>
          <a:prstGeom prst="rect">
            <a:avLst/>
          </a:prstGeom>
          <a:noFill/>
          <a:ln>
            <a:noFill/>
          </a:ln>
        </p:spPr>
      </p:pic>
      <p:sp>
        <p:nvSpPr>
          <p:cNvPr id="174" name="Google Shape;174;p8"/>
          <p:cNvSpPr/>
          <p:nvPr/>
        </p:nvSpPr>
        <p:spPr>
          <a:xfrm>
            <a:off x="2175144" y="49725"/>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175" name="Google Shape;175;p8"/>
          <p:cNvSpPr/>
          <p:nvPr/>
        </p:nvSpPr>
        <p:spPr>
          <a:xfrm>
            <a:off x="4811296" y="0"/>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76" name="Google Shape;176;p8"/>
          <p:cNvSpPr/>
          <p:nvPr/>
        </p:nvSpPr>
        <p:spPr>
          <a:xfrm>
            <a:off x="4817416" y="3240623"/>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77" name="Google Shape;177;p8"/>
          <p:cNvSpPr/>
          <p:nvPr/>
        </p:nvSpPr>
        <p:spPr>
          <a:xfrm>
            <a:off x="2175144" y="3290273"/>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9d76a4e676_0_0"/>
          <p:cNvSpPr txBox="1">
            <a:spLocks noGrp="1"/>
          </p:cNvSpPr>
          <p:nvPr>
            <p:ph type="title"/>
          </p:nvPr>
        </p:nvSpPr>
        <p:spPr>
          <a:xfrm>
            <a:off x="838200" y="26812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Clustering based on the CS-Distance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1837</Words>
  <Application>Microsoft Office PowerPoint</Application>
  <PresentationFormat>Widescreen</PresentationFormat>
  <Paragraphs>259</Paragraphs>
  <Slides>41</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Roboto</vt:lpstr>
      <vt:lpstr>Calibri</vt:lpstr>
      <vt:lpstr>Cambria Math</vt:lpstr>
      <vt:lpstr>Arial</vt:lpstr>
      <vt:lpstr>Office Theme</vt:lpstr>
      <vt:lpstr>GMM Model</vt:lpstr>
      <vt:lpstr>Closed-form Cauchy-Schwarz divergence for mixture of Gaussians</vt:lpstr>
      <vt:lpstr>Select a few relatively similar sequences</vt:lpstr>
      <vt:lpstr>PowerPoint Presentation</vt:lpstr>
      <vt:lpstr>PowerPoint Presentation</vt:lpstr>
      <vt:lpstr>Select a few quite different sequences</vt:lpstr>
      <vt:lpstr>PowerPoint Presentation</vt:lpstr>
      <vt:lpstr>PowerPoint Presentation</vt:lpstr>
      <vt:lpstr>Clustering based on the CS-Distance</vt:lpstr>
      <vt:lpstr>Spectral Clustering</vt:lpstr>
      <vt:lpstr>PowerPoint Presentation</vt:lpstr>
      <vt:lpstr>December 5, 2023</vt:lpstr>
      <vt:lpstr>Clustering</vt:lpstr>
      <vt:lpstr>Evaluation</vt:lpstr>
      <vt:lpstr>PowerPoint Presentation</vt:lpstr>
      <vt:lpstr>December 28, 2023</vt:lpstr>
      <vt:lpstr>GMM dataset</vt:lpstr>
      <vt:lpstr>clusters </vt:lpstr>
      <vt:lpstr>January 18, 2024</vt:lpstr>
      <vt:lpstr>GMM Dataset preprocess </vt:lpstr>
      <vt:lpstr>GMM dataset preprocess </vt:lpstr>
      <vt:lpstr>February 5, 2024</vt:lpstr>
      <vt:lpstr>F-divergence</vt:lpstr>
      <vt:lpstr>PowerPoint Presentation</vt:lpstr>
      <vt:lpstr>February 26, 2024</vt:lpstr>
      <vt:lpstr>Data Preprocessing</vt:lpstr>
      <vt:lpstr>Clustering </vt:lpstr>
      <vt:lpstr>Clusters</vt:lpstr>
      <vt:lpstr>Clusters</vt:lpstr>
      <vt:lpstr>Clusters</vt:lpstr>
      <vt:lpstr>PowerPoint Presentation</vt:lpstr>
      <vt:lpstr>April, 2024</vt:lpstr>
      <vt:lpstr>PowerPoint Presentation</vt:lpstr>
      <vt:lpstr>PowerPoint Presentation</vt:lpstr>
      <vt:lpstr>PowerPoint Presentation</vt:lpstr>
      <vt:lpstr>Grid Search</vt:lpstr>
      <vt:lpstr>Grid Search (cont’d)</vt:lpstr>
      <vt:lpstr>Best model so far</vt:lpstr>
      <vt:lpstr>Second model</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GMM Model</dc:title>
  <dc:creator>Microsoft account</dc:creator>
  <cp:lastModifiedBy>Microsoft account</cp:lastModifiedBy>
  <cp:revision>18</cp:revision>
  <dcterms:created xsi:type="dcterms:W3CDTF">2023-09-25T18:40:12Z</dcterms:created>
  <dcterms:modified xsi:type="dcterms:W3CDTF">2024-04-18T12:27:00Z</dcterms:modified>
</cp:coreProperties>
</file>