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5" roundtripDataSignature="AMtx7miizLk3LFSCH023fyRLAYunoUEW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F12738-E13E-4CD3-9289-9B4A2E9A47D3}">
  <a:tblStyle styleId="{59F12738-E13E-4CD3-9289-9B4A2E9A47D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mc:Choice Requires="p14">
      <p:transition spd="slow" p14:dur="15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atalocker.com/blog/technology/encryption/encryption-at-rest-vs-in-transit-effectively-encrypt-identifiable-information/" TargetMode="External"/><Relationship Id="rId4" Type="http://schemas.openxmlformats.org/officeDocument/2006/relationships/hyperlink" Target="https://cybersecuritykings.com/2020/06/07/what-is-aaa-in-cyber-security-must-know-info/#:~:text=AAA%20stands%20for%20Authentication%2C%20Authorization,access%2C%20by%20logging%20their%20activities" TargetMode="External"/><Relationship Id="rId5" Type="http://schemas.openxmlformats.org/officeDocument/2006/relationships/hyperlink" Target="https://www.vmware.com/topics/glossary/content/devsecops.html" TargetMode="External"/><Relationship Id="rId6" Type="http://schemas.openxmlformats.org/officeDocument/2006/relationships/hyperlink" Target="https://wiki.sei.cmu.edu/confluence/display/seccode/Top+10+Secure+Coding+Practices" TargetMode="External"/><Relationship Id="rId7" Type="http://schemas.openxmlformats.org/officeDocument/2006/relationships/hyperlink" Target="https://wiki.sei.cmu.edu/confluence/display/cplusplus/2+Rules" TargetMode="External"/><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Edrian Saguiped</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t/>
            </a:r>
            <a:endParaRPr i="1"/>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2" name="Google Shape;212;p1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b="1" lang="en-US"/>
              <a:t>DevSecOps</a:t>
            </a:r>
            <a:r>
              <a:rPr lang="en-US"/>
              <a:t> (Development, Security, Operations) pipeline is an approach used to secure the software development lifecycle at every stage to ensure applications are protected throughout the process.</a:t>
            </a:r>
            <a:endParaRPr/>
          </a:p>
          <a:p>
            <a:pPr indent="-215900" lvl="1" marL="685800" rtl="0" algn="l">
              <a:lnSpc>
                <a:spcPct val="90000"/>
              </a:lnSpc>
              <a:spcBef>
                <a:spcPts val="500"/>
              </a:spcBef>
              <a:spcAft>
                <a:spcPts val="0"/>
              </a:spcAft>
              <a:buSzPts val="1800"/>
              <a:buChar char="•"/>
            </a:pPr>
            <a:r>
              <a:rPr lang="en-US"/>
              <a:t>These tools help build a solid foundation when working with the system. Good security practices such as implementing DiD (Defense In Depth) and pre-testing are good ways to know that the system is secure to the organization’s standards.</a:t>
            </a:r>
            <a:endParaRPr/>
          </a:p>
        </p:txBody>
      </p:sp>
      <p:pic>
        <p:nvPicPr>
          <p:cNvPr descr="Green Pace logo" id="213" name="Google Shape;213;p1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19" name="Google Shape;219;p1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t/>
            </a:r>
            <a:endParaRPr sz="2000"/>
          </a:p>
          <a:p>
            <a:pPr indent="0" lvl="0" marL="457200" rtl="0" algn="l">
              <a:lnSpc>
                <a:spcPct val="90000"/>
              </a:lnSpc>
              <a:spcBef>
                <a:spcPts val="0"/>
              </a:spcBef>
              <a:spcAft>
                <a:spcPts val="0"/>
              </a:spcAft>
              <a:buNone/>
            </a:pPr>
            <a:r>
              <a:rPr lang="en-US" sz="2700"/>
              <a:t>Acting as soon as possible is most ideal when facing a threat in an organization. That way the threat can be taken care of in a timely manner before things get worse. It’s important to note too that actions before a threat is taken place is also practical in cyber. This ensures you have a plan to eradicate the threat and know what to do based on proper planning and practice. On the other hand, if we wait to address a threat, we risk losing image, customers, resources, etc. Steps we should take is secure our systems the best we can by any ethical means necessary, have an incident plan ready, and be prepared because an incident can happen anytime.</a:t>
            </a:r>
            <a:endParaRPr sz="2700"/>
          </a:p>
        </p:txBody>
      </p:sp>
      <p:pic>
        <p:nvPicPr>
          <p:cNvPr descr="Green Pace logo" id="220" name="Google Shape;220;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26" name="Google Shape;226;p1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42900" lvl="0" marL="457200" rtl="0" algn="l">
              <a:lnSpc>
                <a:spcPct val="200000"/>
              </a:lnSpc>
              <a:spcBef>
                <a:spcPts val="1200"/>
              </a:spcBef>
              <a:spcAft>
                <a:spcPts val="0"/>
              </a:spcAft>
              <a:buSzPts val="1800"/>
              <a:buChar char="•"/>
            </a:pPr>
            <a:r>
              <a:rPr b="1" lang="en-US"/>
              <a:t>S</a:t>
            </a:r>
            <a:r>
              <a:rPr b="1" lang="en-US"/>
              <a:t>trong passwords</a:t>
            </a:r>
            <a:r>
              <a:rPr lang="en-US"/>
              <a:t> that meet complexity requirements so attacks such as brute force, dictionary, password spraying are ineffective. </a:t>
            </a:r>
            <a:endParaRPr/>
          </a:p>
          <a:p>
            <a:pPr indent="-342900" lvl="0" marL="457200" rtl="0" algn="l">
              <a:lnSpc>
                <a:spcPct val="200000"/>
              </a:lnSpc>
              <a:spcBef>
                <a:spcPts val="0"/>
              </a:spcBef>
              <a:spcAft>
                <a:spcPts val="0"/>
              </a:spcAft>
              <a:buSzPts val="1800"/>
              <a:buChar char="•"/>
            </a:pPr>
            <a:r>
              <a:rPr b="1" lang="en-US"/>
              <a:t>Secure Wi-fi</a:t>
            </a:r>
            <a:r>
              <a:rPr lang="en-US"/>
              <a:t> so attackers have a harder time accessing personal files and data. </a:t>
            </a:r>
            <a:endParaRPr/>
          </a:p>
          <a:p>
            <a:pPr indent="-342900" lvl="0" marL="457200" rtl="0" algn="l">
              <a:lnSpc>
                <a:spcPct val="200000"/>
              </a:lnSpc>
              <a:spcBef>
                <a:spcPts val="0"/>
              </a:spcBef>
              <a:spcAft>
                <a:spcPts val="0"/>
              </a:spcAft>
              <a:buSzPts val="1800"/>
              <a:buChar char="•"/>
            </a:pPr>
            <a:r>
              <a:rPr b="1" lang="en-US"/>
              <a:t>Backups</a:t>
            </a:r>
            <a:r>
              <a:rPr lang="en-US"/>
              <a:t> are important to to make sure data can be accessed at all times.</a:t>
            </a:r>
            <a:endParaRPr/>
          </a:p>
          <a:p>
            <a:pPr indent="0" lvl="0" marL="0" rtl="0" algn="l">
              <a:lnSpc>
                <a:spcPct val="90000"/>
              </a:lnSpc>
              <a:spcBef>
                <a:spcPts val="0"/>
              </a:spcBef>
              <a:spcAft>
                <a:spcPts val="0"/>
              </a:spcAft>
              <a:buNone/>
            </a:pPr>
            <a:r>
              <a:t/>
            </a:r>
            <a:endParaRPr sz="1800"/>
          </a:p>
        </p:txBody>
      </p:sp>
      <p:pic>
        <p:nvPicPr>
          <p:cNvPr descr="Green Pace logo" id="227" name="Google Shape;227;p1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33" name="Google Shape;233;p13"/>
          <p:cNvSpPr txBox="1"/>
          <p:nvPr>
            <p:ph idx="1" type="body"/>
          </p:nvPr>
        </p:nvSpPr>
        <p:spPr>
          <a:xfrm>
            <a:off x="685800" y="1713949"/>
            <a:ext cx="10820400" cy="4504800"/>
          </a:xfrm>
          <a:prstGeom prst="rect">
            <a:avLst/>
          </a:prstGeom>
          <a:noFill/>
          <a:ln>
            <a:noFill/>
          </a:ln>
        </p:spPr>
        <p:txBody>
          <a:bodyPr anchorCtr="0" anchor="t" bIns="45700" lIns="91425" spcFirstLastPara="1" rIns="91425" wrap="square" tIns="45700">
            <a:normAutofit fontScale="40000"/>
          </a:bodyPr>
          <a:lstStyle/>
          <a:p>
            <a:pPr indent="0" lvl="0" marL="0" rtl="0" algn="l">
              <a:lnSpc>
                <a:spcPct val="90000"/>
              </a:lnSpc>
              <a:spcBef>
                <a:spcPts val="0"/>
              </a:spcBef>
              <a:spcAft>
                <a:spcPts val="0"/>
              </a:spcAft>
              <a:buNone/>
            </a:pPr>
            <a:r>
              <a:rPr lang="en-US" sz="4400"/>
              <a:t>Standards that should be adopted to prevent future problems would include:</a:t>
            </a:r>
            <a:endParaRPr sz="4400"/>
          </a:p>
          <a:p>
            <a:pPr indent="0" lvl="0" marL="0" rtl="0" algn="l">
              <a:lnSpc>
                <a:spcPct val="200000"/>
              </a:lnSpc>
              <a:spcBef>
                <a:spcPts val="1200"/>
              </a:spcBef>
              <a:spcAft>
                <a:spcPts val="0"/>
              </a:spcAft>
              <a:buNone/>
            </a:pPr>
            <a:r>
              <a:rPr b="1" lang="en-US" sz="4400"/>
              <a:t>Identifying risks present</a:t>
            </a:r>
            <a:r>
              <a:rPr lang="en-US" sz="4400"/>
              <a:t> to make sure the policy is updated to take care of that risk. </a:t>
            </a:r>
            <a:endParaRPr sz="4400"/>
          </a:p>
          <a:p>
            <a:pPr indent="0" lvl="0" marL="0" rtl="0" algn="l">
              <a:lnSpc>
                <a:spcPct val="200000"/>
              </a:lnSpc>
              <a:spcBef>
                <a:spcPts val="1200"/>
              </a:spcBef>
              <a:spcAft>
                <a:spcPts val="0"/>
              </a:spcAft>
              <a:buNone/>
            </a:pPr>
            <a:r>
              <a:rPr b="1" lang="en-US" sz="4400"/>
              <a:t>User training</a:t>
            </a:r>
            <a:r>
              <a:rPr lang="en-US" sz="4400"/>
              <a:t> is important as well because we can have all of these technical and administrative controls in place but if a user is ignorant and unaware of his actions and surroundings, it makes it that much easier for malicious activity to find its way into an organization. </a:t>
            </a:r>
            <a:endParaRPr sz="4400"/>
          </a:p>
          <a:p>
            <a:pPr indent="0" lvl="0" marL="0" rtl="0" algn="l">
              <a:lnSpc>
                <a:spcPct val="200000"/>
              </a:lnSpc>
              <a:spcBef>
                <a:spcPts val="1200"/>
              </a:spcBef>
              <a:spcAft>
                <a:spcPts val="0"/>
              </a:spcAft>
              <a:buClr>
                <a:schemeClr val="dk1"/>
              </a:buClr>
              <a:buSzPts val="440"/>
              <a:buFont typeface="Arial"/>
              <a:buNone/>
            </a:pPr>
            <a:r>
              <a:rPr b="1" lang="en-US" sz="4400"/>
              <a:t>Installation of proper tools</a:t>
            </a:r>
            <a:r>
              <a:rPr lang="en-US" sz="4400"/>
              <a:t> such as Anti-Viruses are important as well too so we are better equipped in setting up our security and defenses.</a:t>
            </a:r>
            <a:endParaRPr sz="4400"/>
          </a:p>
          <a:p>
            <a:pPr indent="0" lvl="0" marL="0" rtl="0" algn="l">
              <a:lnSpc>
                <a:spcPct val="90000"/>
              </a:lnSpc>
              <a:spcBef>
                <a:spcPts val="0"/>
              </a:spcBef>
              <a:spcAft>
                <a:spcPts val="0"/>
              </a:spcAft>
              <a:buNone/>
            </a:pPr>
            <a:r>
              <a:t/>
            </a:r>
            <a:endParaRPr/>
          </a:p>
          <a:p>
            <a:pPr indent="-88900" lvl="0" marL="228600" rtl="0" algn="l">
              <a:lnSpc>
                <a:spcPct val="90000"/>
              </a:lnSpc>
              <a:spcBef>
                <a:spcPts val="1000"/>
              </a:spcBef>
              <a:spcAft>
                <a:spcPts val="0"/>
              </a:spcAft>
              <a:buClr>
                <a:schemeClr val="lt1"/>
              </a:buClr>
              <a:buSzPct val="100000"/>
              <a:buNone/>
            </a:pPr>
            <a:r>
              <a:t/>
            </a:r>
            <a:endParaRPr/>
          </a:p>
        </p:txBody>
      </p:sp>
      <p:pic>
        <p:nvPicPr>
          <p:cNvPr descr="Green Pace logo" id="234" name="Google Shape;234;p1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40" name="Google Shape;240;p1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70000" lnSpcReduction="10000"/>
          </a:bodyPr>
          <a:lstStyle/>
          <a:p>
            <a:pPr indent="-326390" lvl="0" marL="457200" rtl="0" algn="l">
              <a:lnSpc>
                <a:spcPct val="115000"/>
              </a:lnSpc>
              <a:spcBef>
                <a:spcPts val="1200"/>
              </a:spcBef>
              <a:spcAft>
                <a:spcPts val="0"/>
              </a:spcAft>
              <a:buSzPct val="100000"/>
              <a:buFont typeface="Century Gothic"/>
              <a:buChar char="•"/>
            </a:pPr>
            <a:r>
              <a:rPr lang="en-US"/>
              <a:t>Datalocker. (2021, September 1). </a:t>
            </a:r>
            <a:r>
              <a:rPr i="1" lang="en-US"/>
              <a:t>Encryption: Understanding data at rest vs. in transit</a:t>
            </a:r>
            <a:r>
              <a:rPr lang="en-US"/>
              <a:t>. DataLocker Inc. Retrieved from </a:t>
            </a:r>
            <a:r>
              <a:rPr lang="en-US" u="sng">
                <a:solidFill>
                  <a:schemeClr val="hlink"/>
                </a:solidFill>
                <a:hlinkClick r:id="rId3"/>
              </a:rPr>
              <a:t>https://datalocker.com/blog/technology/encryption/encryption-at-rest-vs-in-transit-effectively-encrypt-identifiable-information/ </a:t>
            </a:r>
            <a:endParaRPr/>
          </a:p>
          <a:p>
            <a:pPr indent="-326390" lvl="0" marL="457200" rtl="0" algn="l">
              <a:lnSpc>
                <a:spcPct val="115000"/>
              </a:lnSpc>
              <a:spcBef>
                <a:spcPts val="0"/>
              </a:spcBef>
              <a:spcAft>
                <a:spcPts val="0"/>
              </a:spcAft>
              <a:buSzPct val="100000"/>
              <a:buFont typeface="Century Gothic"/>
              <a:buChar char="•"/>
            </a:pPr>
            <a:r>
              <a:rPr lang="en-US"/>
              <a:t>S., J. (2020, June 7). </a:t>
            </a:r>
            <a:r>
              <a:rPr i="1" lang="en-US"/>
              <a:t>What is AAA in cyber security? (must know info)</a:t>
            </a:r>
            <a:r>
              <a:rPr lang="en-US"/>
              <a:t>. Cyber Security Kings. Retrieved from </a:t>
            </a:r>
            <a:r>
              <a:rPr lang="en-US" u="sng">
                <a:solidFill>
                  <a:schemeClr val="hlink"/>
                </a:solidFill>
                <a:hlinkClick r:id="rId4"/>
              </a:rPr>
              <a:t>https://cybersecuritykings.com/2020/06/07/what-is-aaa-in-cyber-security-must-know-info/#:~:text=AAA%20stands%20for%20Authentication%2C%20Authorization,access%2C%20by%20logging%20their%20activities</a:t>
            </a:r>
            <a:r>
              <a:rPr lang="en-US"/>
              <a:t>. </a:t>
            </a:r>
            <a:endParaRPr/>
          </a:p>
          <a:p>
            <a:pPr indent="-341947" lvl="0" marL="457200" rtl="0" algn="l">
              <a:lnSpc>
                <a:spcPct val="115000"/>
              </a:lnSpc>
              <a:spcBef>
                <a:spcPts val="0"/>
              </a:spcBef>
              <a:spcAft>
                <a:spcPts val="0"/>
              </a:spcAft>
              <a:buSzPct val="100000"/>
              <a:buFont typeface="Century Gothic"/>
              <a:buChar char="•"/>
            </a:pPr>
            <a:r>
              <a:rPr lang="en-US" sz="2550"/>
              <a:t>VMware. (2022, July). </a:t>
            </a:r>
            <a:r>
              <a:rPr i="1" lang="en-US" sz="2550"/>
              <a:t>What is DevSecOps?: DevSecOps vs. DevOps</a:t>
            </a:r>
            <a:r>
              <a:rPr lang="en-US" sz="2550"/>
              <a:t>. VMware. Retrieved from </a:t>
            </a:r>
            <a:r>
              <a:rPr lang="en-US" sz="2550" u="sng">
                <a:solidFill>
                  <a:schemeClr val="hlink"/>
                </a:solidFill>
                <a:hlinkClick r:id="rId5"/>
              </a:rPr>
              <a:t>https://www.vmware.com/topics/glossary/content/devsecops.html </a:t>
            </a:r>
            <a:endParaRPr sz="2550"/>
          </a:p>
          <a:p>
            <a:pPr indent="-308610" lvl="0" marL="457200" rtl="0" algn="l">
              <a:lnSpc>
                <a:spcPct val="115000"/>
              </a:lnSpc>
              <a:spcBef>
                <a:spcPts val="0"/>
              </a:spcBef>
              <a:spcAft>
                <a:spcPts val="0"/>
              </a:spcAft>
              <a:buSzPct val="81818"/>
              <a:buChar char="•"/>
            </a:pPr>
            <a:r>
              <a:rPr lang="en-US"/>
              <a:t>Seacord, R. (2018, May 2). Top 10 secure coding practices. Top 10 Secure Coding Practices - CERT Secure Coding - Confluence. Retrieved November 10, 2022, from </a:t>
            </a:r>
            <a:r>
              <a:rPr lang="en-US" u="sng">
                <a:solidFill>
                  <a:schemeClr val="hlink"/>
                </a:solidFill>
                <a:hlinkClick r:id="rId6"/>
              </a:rPr>
              <a:t>https://wiki.sei.cmu.edu/confluence/display/seccode/Top+10+Secure+Coding+Practices</a:t>
            </a:r>
            <a:endParaRPr/>
          </a:p>
          <a:p>
            <a:pPr indent="-308610" lvl="0" marL="457200" rtl="0" algn="l">
              <a:lnSpc>
                <a:spcPct val="115000"/>
              </a:lnSpc>
              <a:spcBef>
                <a:spcPts val="0"/>
              </a:spcBef>
              <a:spcAft>
                <a:spcPts val="0"/>
              </a:spcAft>
              <a:buSzPct val="81818"/>
              <a:buChar char="•"/>
            </a:pPr>
            <a:r>
              <a:rPr lang="en-US"/>
              <a:t>Snavely, W., &amp; Ballman, A. (2018, March 22). 2 rules. 2 Rules - SEI CERT C++ Coding Standard - Confluence. Retrieved from</a:t>
            </a:r>
            <a:r>
              <a:rPr lang="en-US" u="sng">
                <a:solidFill>
                  <a:schemeClr val="hlink"/>
                </a:solidFill>
                <a:hlinkClick r:id="rId7"/>
              </a:rPr>
              <a:t> https://wiki.sei.cmu.edu/confluence/display/cplusplus/2+Rules</a:t>
            </a:r>
            <a:endParaRPr/>
          </a:p>
          <a:p>
            <a:pPr indent="0" lvl="0" marL="457200" rtl="0" algn="l">
              <a:lnSpc>
                <a:spcPct val="90000"/>
              </a:lnSpc>
              <a:spcBef>
                <a:spcPts val="1200"/>
              </a:spcBef>
              <a:spcAft>
                <a:spcPts val="0"/>
              </a:spcAft>
              <a:buNone/>
            </a:pPr>
            <a:r>
              <a:t/>
            </a:r>
            <a:endParaRPr/>
          </a:p>
        </p:txBody>
      </p:sp>
      <p:pic>
        <p:nvPicPr>
          <p:cNvPr descr="Green Pace logo" id="241" name="Google Shape;241;p14"/>
          <p:cNvPicPr preferRelativeResize="0"/>
          <p:nvPr/>
        </p:nvPicPr>
        <p:blipFill rotWithShape="1">
          <a:blip r:embed="rId8">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This security policy was needed because it gave an overview of the variety of securities we can implement here in Green Pace to develop a basis for a secure coding environment.</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3"/>
          <p:cNvPicPr preferRelativeResize="0"/>
          <p:nvPr/>
        </p:nvPicPr>
        <p:blipFill rotWithShape="1">
          <a:blip r:embed="rId3">
            <a:alphaModFix/>
          </a:blip>
          <a:srcRect b="0" l="0" r="0" t="0"/>
          <a:stretch/>
        </p:blipFill>
        <p:spPr>
          <a:xfrm>
            <a:off x="2895600" y="3310401"/>
            <a:ext cx="6453251" cy="3547600"/>
          </a:xfrm>
          <a:prstGeom prst="rect">
            <a:avLst/>
          </a:prstGeom>
          <a:noFill/>
          <a:ln>
            <a:noFill/>
          </a:ln>
        </p:spPr>
      </p:pic>
      <p:pic>
        <p:nvPicPr>
          <p:cNvPr descr="Green Pace logo" id="154" name="Google Shape;154;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284300" y="1268048"/>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p:nvPr>
            <p:ph idx="1" type="body"/>
          </p:nvPr>
        </p:nvSpPr>
        <p:spPr>
          <a:xfrm>
            <a:off x="199550" y="2561050"/>
            <a:ext cx="2486100" cy="3271200"/>
          </a:xfrm>
          <a:prstGeom prst="rect">
            <a:avLst/>
          </a:prstGeom>
          <a:noFill/>
          <a:ln>
            <a:noFill/>
          </a:ln>
        </p:spPr>
        <p:txBody>
          <a:bodyPr anchorCtr="0" anchor="t" bIns="45700" lIns="91425" spcFirstLastPara="1" rIns="91425" wrap="square" tIns="45700">
            <a:noAutofit/>
          </a:bodyPr>
          <a:lstStyle/>
          <a:p>
            <a:pPr indent="0" lvl="0" marL="228600" rtl="0" algn="l">
              <a:lnSpc>
                <a:spcPct val="87916"/>
              </a:lnSpc>
              <a:spcBef>
                <a:spcPts val="0"/>
              </a:spcBef>
              <a:spcAft>
                <a:spcPts val="0"/>
              </a:spcAft>
              <a:buSzPts val="1665"/>
              <a:buNone/>
            </a:pPr>
            <a:r>
              <a:rPr lang="en-US" sz="2250">
                <a:solidFill>
                  <a:srgbClr val="FFFFFF"/>
                </a:solidFill>
              </a:rPr>
              <a:t>The threats matrix table shows us that there are a variety of </a:t>
            </a:r>
            <a:r>
              <a:rPr lang="en-US" sz="2250">
                <a:solidFill>
                  <a:srgbClr val="FFFFFF"/>
                </a:solidFill>
              </a:rPr>
              <a:t>threat levels and with each given threat, we deal with it using relevant coding standards to mitigate them.</a:t>
            </a:r>
            <a:endParaRPr sz="2250"/>
          </a:p>
          <a:p>
            <a:pPr indent="-88900" lvl="0" marL="228600" rtl="0" algn="l">
              <a:lnSpc>
                <a:spcPct val="70000"/>
              </a:lnSpc>
              <a:spcBef>
                <a:spcPts val="1000"/>
              </a:spcBef>
              <a:spcAft>
                <a:spcPts val="0"/>
              </a:spcAft>
              <a:buClr>
                <a:schemeClr val="lt1"/>
              </a:buClr>
              <a:buSzPts val="2035"/>
              <a:buNone/>
            </a:pPr>
            <a:r>
              <a:t/>
            </a:r>
            <a:endParaRPr sz="2435"/>
          </a:p>
        </p:txBody>
      </p:sp>
      <p:graphicFrame>
        <p:nvGraphicFramePr>
          <p:cNvPr descr="Alt text required" id="161" name="Google Shape;161;p4"/>
          <p:cNvGraphicFramePr/>
          <p:nvPr/>
        </p:nvGraphicFramePr>
        <p:xfrm>
          <a:off x="3171900" y="2561050"/>
          <a:ext cx="3000000" cy="3000000"/>
        </p:xfrm>
        <a:graphic>
          <a:graphicData uri="http://schemas.openxmlformats.org/drawingml/2006/table">
            <a:tbl>
              <a:tblPr firstCol="1" firstRow="1">
                <a:noFill/>
                <a:tableStyleId>{59F12738-E13E-4CD3-9289-9B4A2E9A47D3}</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Threats </a:t>
                      </a:r>
                      <a:r>
                        <a:rPr lang="en-US" sz="3600">
                          <a:solidFill>
                            <a:srgbClr val="FFD966"/>
                          </a:solidFill>
                        </a:rPr>
                        <a:t>occurring</a:t>
                      </a:r>
                      <a:endParaRPr sz="3600" u="none" cap="none" strike="noStrike">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000" u="none" cap="none" strike="noStrike">
                          <a:solidFill>
                            <a:srgbClr val="FFD966"/>
                          </a:solidFill>
                        </a:rPr>
                        <a:t>Priority</a:t>
                      </a:r>
                      <a:endParaRPr sz="3000" u="none" cap="none" strike="noStrike"/>
                    </a:p>
                    <a:p>
                      <a:pPr indent="0" lvl="0" marL="0" marR="0" rtl="0" algn="ctr">
                        <a:lnSpc>
                          <a:spcPct val="100000"/>
                        </a:lnSpc>
                        <a:spcBef>
                          <a:spcPts val="0"/>
                        </a:spcBef>
                        <a:spcAft>
                          <a:spcPts val="0"/>
                        </a:spcAft>
                        <a:buClr>
                          <a:srgbClr val="000000"/>
                        </a:buClr>
                        <a:buSzPts val="3600"/>
                        <a:buFont typeface="Arial"/>
                        <a:buNone/>
                      </a:pPr>
                      <a:r>
                        <a:rPr lang="en-US" sz="3000">
                          <a:solidFill>
                            <a:srgbClr val="FFD966"/>
                          </a:solidFill>
                        </a:rPr>
                        <a:t>Standards and policies that have relevance</a:t>
                      </a:r>
                      <a:endParaRPr sz="30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000" u="none" cap="none" strike="noStrike">
                          <a:solidFill>
                            <a:srgbClr val="FFD966"/>
                          </a:solidFill>
                        </a:rPr>
                        <a:t>Low priority</a:t>
                      </a:r>
                      <a:endParaRPr sz="3000" u="none" cap="none" strike="noStrike"/>
                    </a:p>
                    <a:p>
                      <a:pPr indent="0" lvl="0" marL="0" marR="0" rtl="0" algn="ctr">
                        <a:lnSpc>
                          <a:spcPct val="100000"/>
                        </a:lnSpc>
                        <a:spcBef>
                          <a:spcPts val="0"/>
                        </a:spcBef>
                        <a:spcAft>
                          <a:spcPts val="0"/>
                        </a:spcAft>
                        <a:buClr>
                          <a:srgbClr val="000000"/>
                        </a:buClr>
                        <a:buSzPts val="3600"/>
                        <a:buFont typeface="Arial"/>
                        <a:buNone/>
                      </a:pPr>
                      <a:r>
                        <a:rPr lang="en-US" sz="3000">
                          <a:solidFill>
                            <a:srgbClr val="FFD966"/>
                          </a:solidFill>
                        </a:rPr>
                        <a:t>Standards and policies that have little to no relevance</a:t>
                      </a:r>
                      <a:endParaRPr sz="30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Threats not occuring</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Autofit/>
          </a:bodyPr>
          <a:lstStyle/>
          <a:p>
            <a:pPr indent="-304800" lvl="0" marL="228600" rtl="0" algn="l">
              <a:lnSpc>
                <a:spcPct val="90000"/>
              </a:lnSpc>
              <a:spcBef>
                <a:spcPts val="0"/>
              </a:spcBef>
              <a:spcAft>
                <a:spcPts val="0"/>
              </a:spcAft>
              <a:buSzPts val="3400"/>
              <a:buFont typeface="Century Gothic"/>
              <a:buAutoNum type="arabicPeriod"/>
            </a:pPr>
            <a:r>
              <a:rPr lang="en-US" sz="3400"/>
              <a:t>Validate Input Data (S1, S3, S9)</a:t>
            </a:r>
            <a:endParaRPr sz="3400"/>
          </a:p>
          <a:p>
            <a:pPr indent="-304800" lvl="0" marL="228600" rtl="0" algn="l">
              <a:lnSpc>
                <a:spcPct val="90000"/>
              </a:lnSpc>
              <a:spcBef>
                <a:spcPts val="0"/>
              </a:spcBef>
              <a:spcAft>
                <a:spcPts val="0"/>
              </a:spcAft>
              <a:buSzPts val="3400"/>
              <a:buAutoNum type="arabicPeriod"/>
            </a:pPr>
            <a:r>
              <a:rPr lang="en-US" sz="3400"/>
              <a:t>Heed Compiler Warnings (N/A)</a:t>
            </a:r>
            <a:endParaRPr sz="3400"/>
          </a:p>
          <a:p>
            <a:pPr indent="-304800" lvl="0" marL="228600" rtl="0" algn="l">
              <a:lnSpc>
                <a:spcPct val="90000"/>
              </a:lnSpc>
              <a:spcBef>
                <a:spcPts val="0"/>
              </a:spcBef>
              <a:spcAft>
                <a:spcPts val="0"/>
              </a:spcAft>
              <a:buSzPts val="3400"/>
              <a:buAutoNum type="arabicPeriod"/>
            </a:pPr>
            <a:r>
              <a:rPr lang="en-US" sz="3400"/>
              <a:t>Architect and Design for Security Policies (N/A)</a:t>
            </a:r>
            <a:endParaRPr sz="3400"/>
          </a:p>
          <a:p>
            <a:pPr indent="-304800" lvl="0" marL="228600" rtl="0" algn="l">
              <a:lnSpc>
                <a:spcPct val="90000"/>
              </a:lnSpc>
              <a:spcBef>
                <a:spcPts val="0"/>
              </a:spcBef>
              <a:spcAft>
                <a:spcPts val="0"/>
              </a:spcAft>
              <a:buSzPts val="3400"/>
              <a:buAutoNum type="arabicPeriod"/>
            </a:pPr>
            <a:r>
              <a:rPr lang="en-US" sz="3400"/>
              <a:t>Keep It Simple (S8, S10)</a:t>
            </a:r>
            <a:endParaRPr sz="3400"/>
          </a:p>
          <a:p>
            <a:pPr indent="-304800" lvl="0" marL="228600" rtl="0" algn="l">
              <a:lnSpc>
                <a:spcPct val="90000"/>
              </a:lnSpc>
              <a:spcBef>
                <a:spcPts val="0"/>
              </a:spcBef>
              <a:spcAft>
                <a:spcPts val="0"/>
              </a:spcAft>
              <a:buSzPts val="3400"/>
              <a:buAutoNum type="arabicPeriod"/>
            </a:pPr>
            <a:r>
              <a:rPr lang="en-US" sz="3400"/>
              <a:t>Default Deny (N/A)</a:t>
            </a:r>
            <a:endParaRPr sz="3400"/>
          </a:p>
          <a:p>
            <a:pPr indent="-304800" lvl="0" marL="228600" rtl="0" algn="l">
              <a:lnSpc>
                <a:spcPct val="90000"/>
              </a:lnSpc>
              <a:spcBef>
                <a:spcPts val="0"/>
              </a:spcBef>
              <a:spcAft>
                <a:spcPts val="0"/>
              </a:spcAft>
              <a:buSzPts val="3400"/>
              <a:buAutoNum type="arabicPeriod"/>
            </a:pPr>
            <a:r>
              <a:rPr lang="en-US" sz="3400"/>
              <a:t>Adhere to the Principle of Least Privilege (N/A)</a:t>
            </a:r>
            <a:endParaRPr sz="3400"/>
          </a:p>
          <a:p>
            <a:pPr indent="-304800" lvl="0" marL="228600" rtl="0" algn="l">
              <a:lnSpc>
                <a:spcPct val="90000"/>
              </a:lnSpc>
              <a:spcBef>
                <a:spcPts val="0"/>
              </a:spcBef>
              <a:spcAft>
                <a:spcPts val="0"/>
              </a:spcAft>
              <a:buSzPts val="3400"/>
              <a:buAutoNum type="arabicPeriod"/>
            </a:pPr>
            <a:r>
              <a:rPr lang="en-US" sz="3400"/>
              <a:t>Sanitize Data Sent (N/A)</a:t>
            </a:r>
            <a:endParaRPr sz="3400"/>
          </a:p>
          <a:p>
            <a:pPr indent="-304800" lvl="0" marL="228600" rtl="0" algn="l">
              <a:lnSpc>
                <a:spcPct val="90000"/>
              </a:lnSpc>
              <a:spcBef>
                <a:spcPts val="0"/>
              </a:spcBef>
              <a:spcAft>
                <a:spcPts val="0"/>
              </a:spcAft>
              <a:buSzPts val="3400"/>
              <a:buAutoNum type="arabicPeriod"/>
            </a:pPr>
            <a:r>
              <a:rPr lang="en-US" sz="3400"/>
              <a:t>Practice Defense in Depth (S6)</a:t>
            </a:r>
            <a:endParaRPr sz="3400"/>
          </a:p>
          <a:p>
            <a:pPr indent="-304800" lvl="0" marL="228600" rtl="0" algn="l">
              <a:lnSpc>
                <a:spcPct val="90000"/>
              </a:lnSpc>
              <a:spcBef>
                <a:spcPts val="0"/>
              </a:spcBef>
              <a:spcAft>
                <a:spcPts val="0"/>
              </a:spcAft>
              <a:buSzPts val="3400"/>
              <a:buAutoNum type="arabicPeriod"/>
            </a:pPr>
            <a:r>
              <a:rPr lang="en-US" sz="3400"/>
              <a:t>Use Effective Quality Assurance Techniques</a:t>
            </a:r>
            <a:endParaRPr sz="3400"/>
          </a:p>
          <a:p>
            <a:pPr indent="-304800" lvl="0" marL="228600" rtl="0" algn="l">
              <a:lnSpc>
                <a:spcPct val="90000"/>
              </a:lnSpc>
              <a:spcBef>
                <a:spcPts val="0"/>
              </a:spcBef>
              <a:spcAft>
                <a:spcPts val="0"/>
              </a:spcAft>
              <a:buSzPts val="3400"/>
              <a:buAutoNum type="arabicPeriod"/>
            </a:pPr>
            <a:r>
              <a:rPr lang="en-US" sz="3400"/>
              <a:t>Adopt a Secure Coding Standard (S2, S4, S5, S7)</a:t>
            </a:r>
            <a:endParaRPr sz="3400"/>
          </a:p>
        </p:txBody>
      </p:sp>
      <p:pic>
        <p:nvPicPr>
          <p:cNvPr descr="Green Pace logo" id="169" name="Google Shape;169;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70" name="Google Shape;170;p5"/>
          <p:cNvSpPr txBox="1"/>
          <p:nvPr/>
        </p:nvSpPr>
        <p:spPr>
          <a:xfrm>
            <a:off x="4788425" y="421888"/>
            <a:ext cx="32688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latin typeface="Century Gothic"/>
                <a:ea typeface="Century Gothic"/>
                <a:cs typeface="Century Gothic"/>
                <a:sym typeface="Century Gothic"/>
              </a:rPr>
              <a:t>S = Coding Standard affiliated with the given security principles</a:t>
            </a:r>
            <a:endParaRPr sz="22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6" name="Google Shape;176;p6"/>
          <p:cNvSpPr txBox="1"/>
          <p:nvPr>
            <p:ph idx="1" type="body"/>
          </p:nvPr>
        </p:nvSpPr>
        <p:spPr>
          <a:xfrm>
            <a:off x="685800" y="1710850"/>
            <a:ext cx="10820400" cy="5197800"/>
          </a:xfrm>
          <a:prstGeom prst="rect">
            <a:avLst/>
          </a:prstGeom>
          <a:noFill/>
          <a:ln>
            <a:noFill/>
          </a:ln>
        </p:spPr>
        <p:txBody>
          <a:bodyPr anchorCtr="0" anchor="t" bIns="45700" lIns="91425" spcFirstLastPara="1" rIns="91425" wrap="square" tIns="45700">
            <a:normAutofit lnSpcReduction="10000"/>
          </a:bodyPr>
          <a:lstStyle/>
          <a:p>
            <a:pPr indent="-368300" lvl="0" marL="457200" rtl="0" algn="l">
              <a:lnSpc>
                <a:spcPct val="90000"/>
              </a:lnSpc>
              <a:spcBef>
                <a:spcPts val="0"/>
              </a:spcBef>
              <a:spcAft>
                <a:spcPts val="0"/>
              </a:spcAft>
              <a:buSzPts val="2200"/>
              <a:buAutoNum type="arabicPeriod"/>
            </a:pPr>
            <a:r>
              <a:rPr lang="en-US" sz="2600"/>
              <a:t>Do not cast to an out-of-range enumeration value (Medium)</a:t>
            </a:r>
            <a:endParaRPr sz="2600"/>
          </a:p>
          <a:p>
            <a:pPr indent="-368300" lvl="0" marL="457200" rtl="0" algn="l">
              <a:lnSpc>
                <a:spcPct val="90000"/>
              </a:lnSpc>
              <a:spcBef>
                <a:spcPts val="0"/>
              </a:spcBef>
              <a:spcAft>
                <a:spcPts val="0"/>
              </a:spcAft>
              <a:buSzPts val="2200"/>
              <a:buAutoNum type="arabicPeriod"/>
            </a:pPr>
            <a:r>
              <a:rPr lang="en-US" sz="2600"/>
              <a:t>Do not depend on the order of evaluation for side effects (Medium)</a:t>
            </a:r>
            <a:endParaRPr sz="2600"/>
          </a:p>
          <a:p>
            <a:pPr indent="-368300" lvl="0" marL="457200" rtl="0" algn="l">
              <a:lnSpc>
                <a:spcPct val="90000"/>
              </a:lnSpc>
              <a:spcBef>
                <a:spcPts val="0"/>
              </a:spcBef>
              <a:spcAft>
                <a:spcPts val="0"/>
              </a:spcAft>
              <a:buSzPts val="2200"/>
              <a:buAutoNum type="arabicPeriod"/>
            </a:pPr>
            <a:r>
              <a:rPr lang="en-US" sz="2600"/>
              <a:t>Guarantee that storage for strings has sufficient space for character data and the null terminator (High)</a:t>
            </a:r>
            <a:endParaRPr sz="2600"/>
          </a:p>
          <a:p>
            <a:pPr indent="-368300" lvl="0" marL="457200" rtl="0" algn="l">
              <a:lnSpc>
                <a:spcPct val="90000"/>
              </a:lnSpc>
              <a:spcBef>
                <a:spcPts val="0"/>
              </a:spcBef>
              <a:spcAft>
                <a:spcPts val="0"/>
              </a:spcAft>
              <a:buSzPts val="2200"/>
              <a:buAutoNum type="arabicPeriod"/>
            </a:pPr>
            <a:r>
              <a:rPr lang="en-US" sz="2600"/>
              <a:t>Do not access freed memory (High)</a:t>
            </a:r>
            <a:endParaRPr sz="2600"/>
          </a:p>
          <a:p>
            <a:pPr indent="-368300" lvl="0" marL="457200" rtl="0" algn="l">
              <a:lnSpc>
                <a:spcPct val="90000"/>
              </a:lnSpc>
              <a:spcBef>
                <a:spcPts val="0"/>
              </a:spcBef>
              <a:spcAft>
                <a:spcPts val="0"/>
              </a:spcAft>
              <a:buSzPts val="2200"/>
              <a:buAutoNum type="arabicPeriod"/>
            </a:pPr>
            <a:r>
              <a:rPr lang="en-US" sz="2600"/>
              <a:t>Honor replacement dynamic storage management requirements (High)</a:t>
            </a:r>
            <a:endParaRPr sz="2600"/>
          </a:p>
          <a:p>
            <a:pPr indent="-368300" lvl="0" marL="457200" rtl="0" algn="l">
              <a:lnSpc>
                <a:spcPct val="90000"/>
              </a:lnSpc>
              <a:spcBef>
                <a:spcPts val="0"/>
              </a:spcBef>
              <a:spcAft>
                <a:spcPts val="0"/>
              </a:spcAft>
              <a:buSzPts val="2200"/>
              <a:buAutoNum type="arabicPeriod"/>
            </a:pPr>
            <a:r>
              <a:rPr lang="en-US" sz="2600"/>
              <a:t>Use a static assertion to test the value of a constant expression (Low)</a:t>
            </a:r>
            <a:endParaRPr sz="2600"/>
          </a:p>
          <a:p>
            <a:pPr indent="-368300" lvl="0" marL="457200" rtl="0" algn="l">
              <a:lnSpc>
                <a:spcPct val="90000"/>
              </a:lnSpc>
              <a:spcBef>
                <a:spcPts val="0"/>
              </a:spcBef>
              <a:spcAft>
                <a:spcPts val="0"/>
              </a:spcAft>
              <a:buSzPts val="2200"/>
              <a:buAutoNum type="arabicPeriod"/>
            </a:pPr>
            <a:r>
              <a:rPr lang="en-US" sz="2600"/>
              <a:t>Overload allocation and deallocation functions as a pair in the same scope (Low)</a:t>
            </a:r>
            <a:endParaRPr sz="2600"/>
          </a:p>
          <a:p>
            <a:pPr indent="-368300" lvl="0" marL="457200" rtl="0" algn="l">
              <a:lnSpc>
                <a:spcPct val="90000"/>
              </a:lnSpc>
              <a:spcBef>
                <a:spcPts val="0"/>
              </a:spcBef>
              <a:spcAft>
                <a:spcPts val="0"/>
              </a:spcAft>
              <a:buSzPts val="2200"/>
              <a:buAutoNum type="arabicPeriod"/>
            </a:pPr>
            <a:r>
              <a:rPr lang="en-US" sz="2600"/>
              <a:t>A signal handler must be a plain old function (High)</a:t>
            </a:r>
            <a:endParaRPr sz="2600"/>
          </a:p>
          <a:p>
            <a:pPr indent="-368300" lvl="0" marL="457200" rtl="0" algn="l">
              <a:lnSpc>
                <a:spcPct val="90000"/>
              </a:lnSpc>
              <a:spcBef>
                <a:spcPts val="0"/>
              </a:spcBef>
              <a:spcAft>
                <a:spcPts val="0"/>
              </a:spcAft>
              <a:buSzPts val="2200"/>
              <a:buAutoNum type="arabicPeriod"/>
            </a:pPr>
            <a:r>
              <a:rPr lang="en-US" sz="2600"/>
              <a:t>Preserve thread safety and liveness when using condition variables (Low)</a:t>
            </a:r>
            <a:endParaRPr sz="2600"/>
          </a:p>
          <a:p>
            <a:pPr indent="-368300" lvl="0" marL="457200" rtl="0" algn="l">
              <a:lnSpc>
                <a:spcPct val="90000"/>
              </a:lnSpc>
              <a:spcBef>
                <a:spcPts val="0"/>
              </a:spcBef>
              <a:spcAft>
                <a:spcPts val="0"/>
              </a:spcAft>
              <a:buSzPts val="2200"/>
              <a:buAutoNum type="arabicPeriod"/>
            </a:pPr>
            <a:r>
              <a:rPr lang="en-US" sz="2600"/>
              <a:t>Obey the one-definition rule (High)</a:t>
            </a:r>
            <a:endParaRPr sz="2600"/>
          </a:p>
        </p:txBody>
      </p:sp>
      <p:pic>
        <p:nvPicPr>
          <p:cNvPr descr="Green Pace logo" id="177" name="Google Shape;177;p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3" name="Google Shape;183;p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b="1" lang="en-US" sz="2000"/>
              <a:t>Encryption At Rest</a:t>
            </a:r>
            <a:r>
              <a:rPr lang="en-US" sz="2000"/>
              <a:t> - Data that’s not being utilized, examples are moving between devices or networks. This </a:t>
            </a:r>
            <a:r>
              <a:rPr lang="en-US" sz="2000"/>
              <a:t>type</a:t>
            </a:r>
            <a:r>
              <a:rPr lang="en-US" sz="2000"/>
              <a:t> of data is usually stored on hard-drives, laptops, cloud storage, etc.</a:t>
            </a:r>
            <a:endParaRPr sz="2000"/>
          </a:p>
          <a:p>
            <a:pPr indent="-228600" lvl="0" marL="228600" rtl="0" algn="l">
              <a:lnSpc>
                <a:spcPct val="90000"/>
              </a:lnSpc>
              <a:spcBef>
                <a:spcPts val="0"/>
              </a:spcBef>
              <a:spcAft>
                <a:spcPts val="0"/>
              </a:spcAft>
              <a:buSzPts val="2000"/>
              <a:buChar char="•"/>
            </a:pPr>
            <a:r>
              <a:rPr b="1" lang="en-US" sz="2000"/>
              <a:t>Encryption In Transit</a:t>
            </a:r>
            <a:r>
              <a:rPr lang="en-US" sz="2000"/>
              <a:t> - Encrypted data is active by movement between devices and networks. Examples of this can include: Moving internally within the organization’s on network or </a:t>
            </a:r>
            <a:r>
              <a:rPr lang="en-US" sz="2000"/>
              <a:t>being uploaded</a:t>
            </a:r>
            <a:r>
              <a:rPr lang="en-US" sz="2000"/>
              <a:t> to the </a:t>
            </a:r>
            <a:r>
              <a:rPr lang="en-US" sz="2000"/>
              <a:t>cloud</a:t>
            </a:r>
            <a:r>
              <a:rPr lang="en-US" sz="2000"/>
              <a:t> for </a:t>
            </a:r>
            <a:r>
              <a:rPr lang="en-US" sz="2000"/>
              <a:t>backup</a:t>
            </a:r>
            <a:r>
              <a:rPr lang="en-US" sz="2000"/>
              <a:t>.</a:t>
            </a:r>
            <a:endParaRPr sz="2000"/>
          </a:p>
          <a:p>
            <a:pPr indent="-228600" lvl="0" marL="228600" rtl="0" algn="l">
              <a:lnSpc>
                <a:spcPct val="90000"/>
              </a:lnSpc>
              <a:spcBef>
                <a:spcPts val="0"/>
              </a:spcBef>
              <a:spcAft>
                <a:spcPts val="0"/>
              </a:spcAft>
              <a:buSzPts val="2000"/>
              <a:buChar char="•"/>
            </a:pPr>
            <a:r>
              <a:rPr b="1" lang="en-US" sz="2000"/>
              <a:t>Encryption In Use</a:t>
            </a:r>
            <a:r>
              <a:rPr lang="en-US" sz="2000"/>
              <a:t> - This is where the CPU performs actions in regards to the data such as viewing, coding, or playing a file. If it is being built, modified, or viewed it is considered “in use”.</a:t>
            </a:r>
            <a:endParaRPr sz="1600"/>
          </a:p>
          <a:p>
            <a:pPr indent="0" lvl="0" marL="457200" rtl="0" algn="l">
              <a:lnSpc>
                <a:spcPct val="90000"/>
              </a:lnSpc>
              <a:spcBef>
                <a:spcPts val="0"/>
              </a:spcBef>
              <a:spcAft>
                <a:spcPts val="0"/>
              </a:spcAft>
              <a:buNone/>
            </a:pPr>
            <a:r>
              <a:t/>
            </a:r>
            <a:endParaRPr sz="16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4" name="Google Shape;184;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90" name="Google Shape;190;p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1" lang="en-US" sz="2400"/>
              <a:t>Authentication </a:t>
            </a:r>
            <a:r>
              <a:rPr lang="en-US" sz="2400"/>
              <a:t>- Authentication is a method where proof of someone’s identity has to be verified to be granted on to the system if they have the proper authorization. There are 5 main authentication factors that we use present time.</a:t>
            </a:r>
            <a:endParaRPr sz="2400"/>
          </a:p>
          <a:p>
            <a:pPr indent="-228600" lvl="0" marL="228600" rtl="0" algn="l">
              <a:lnSpc>
                <a:spcPct val="90000"/>
              </a:lnSpc>
              <a:spcBef>
                <a:spcPts val="0"/>
              </a:spcBef>
              <a:spcAft>
                <a:spcPts val="0"/>
              </a:spcAft>
              <a:buSzPts val="2400"/>
              <a:buChar char="•"/>
            </a:pPr>
            <a:r>
              <a:rPr b="1" lang="en-US" sz="2400"/>
              <a:t>Authorization</a:t>
            </a:r>
            <a:r>
              <a:rPr lang="en-US" sz="2400"/>
              <a:t> - Authorization is an act of granting someone access to a confidential file, location, network if they have the proper clearance. Based on certain permissions, this can affect what actions they can perform and what they can do with the data.</a:t>
            </a:r>
            <a:endParaRPr sz="2400"/>
          </a:p>
          <a:p>
            <a:pPr indent="-228600" lvl="0" marL="228600" rtl="0" algn="l">
              <a:lnSpc>
                <a:spcPct val="90000"/>
              </a:lnSpc>
              <a:spcBef>
                <a:spcPts val="0"/>
              </a:spcBef>
              <a:spcAft>
                <a:spcPts val="0"/>
              </a:spcAft>
              <a:buSzPts val="2400"/>
              <a:buChar char="•"/>
            </a:pPr>
            <a:r>
              <a:rPr b="1" lang="en-US" sz="2400"/>
              <a:t>Accounting</a:t>
            </a:r>
            <a:r>
              <a:rPr lang="en-US" sz="2400"/>
              <a:t> - Accounting is having someone taking responsibility of their actions with the clearance they were given along with executing their actions as they were supposed to do.</a:t>
            </a:r>
            <a:endParaRPr sz="2400"/>
          </a:p>
        </p:txBody>
      </p:sp>
      <p:pic>
        <p:nvPicPr>
          <p:cNvPr descr="Green Pace logo" id="191" name="Google Shape;191;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9504e29505_0_0"/>
          <p:cNvSpPr txBox="1"/>
          <p:nvPr>
            <p:ph type="title"/>
          </p:nvPr>
        </p:nvSpPr>
        <p:spPr>
          <a:xfrm>
            <a:off x="1466575" y="0"/>
            <a:ext cx="32160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7" name="Google Shape;197;g9504e29505_0_0"/>
          <p:cNvSpPr txBox="1"/>
          <p:nvPr>
            <p:ph idx="1" type="body"/>
          </p:nvPr>
        </p:nvSpPr>
        <p:spPr>
          <a:xfrm>
            <a:off x="685800" y="2194550"/>
            <a:ext cx="54102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800"/>
              <a:t>The coding vulnerability I chose to test was the collection tests. I conducted 16 different tests. 15 passed while 1 failed. This told me which test failed and what I needed to fix.</a:t>
            </a:r>
            <a:endParaRPr sz="2800"/>
          </a:p>
        </p:txBody>
      </p:sp>
      <p:pic>
        <p:nvPicPr>
          <p:cNvPr descr="Green Pace logo" id="198" name="Google Shape;198;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199" name="Google Shape;199;g9504e29505_0_0"/>
          <p:cNvPicPr preferRelativeResize="0"/>
          <p:nvPr/>
        </p:nvPicPr>
        <p:blipFill>
          <a:blip r:embed="rId4">
            <a:alphaModFix/>
          </a:blip>
          <a:stretch>
            <a:fillRect/>
          </a:stretch>
        </p:blipFill>
        <p:spPr>
          <a:xfrm>
            <a:off x="6308025" y="0"/>
            <a:ext cx="5883975" cy="678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05" name="Google Shape;205;p9"/>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06" name="Google Shape;206;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