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79" r:id="rId7"/>
    <p:sldId id="269" r:id="rId8"/>
    <p:sldId id="278" r:id="rId9"/>
    <p:sldId id="262" r:id="rId10"/>
    <p:sldId id="272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50" autoAdjust="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F4961-DBFB-4820-B023-B7C61AA2531A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E1F56-8C62-4D69-A2FC-A145D834C4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131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B614-E77F-4836-8FCC-51BCFB5A628D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6ECA-4506-4ADE-A483-30300D05A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5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B614-E77F-4836-8FCC-51BCFB5A628D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6ECA-4506-4ADE-A483-30300D05A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6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B614-E77F-4836-8FCC-51BCFB5A628D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6ECA-4506-4ADE-A483-30300D05A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596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B614-E77F-4836-8FCC-51BCFB5A628D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6ECA-4506-4ADE-A483-30300D05AF9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048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B614-E77F-4836-8FCC-51BCFB5A628D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6ECA-4506-4ADE-A483-30300D05A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068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B614-E77F-4836-8FCC-51BCFB5A628D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6ECA-4506-4ADE-A483-30300D05A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290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B614-E77F-4836-8FCC-51BCFB5A628D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6ECA-4506-4ADE-A483-30300D05A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186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B614-E77F-4836-8FCC-51BCFB5A628D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6ECA-4506-4ADE-A483-30300D05A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290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B614-E77F-4836-8FCC-51BCFB5A628D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6ECA-4506-4ADE-A483-30300D05A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7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B614-E77F-4836-8FCC-51BCFB5A628D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6ECA-4506-4ADE-A483-30300D05A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21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B614-E77F-4836-8FCC-51BCFB5A628D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6ECA-4506-4ADE-A483-30300D05A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97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B614-E77F-4836-8FCC-51BCFB5A628D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6ECA-4506-4ADE-A483-30300D05A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94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B614-E77F-4836-8FCC-51BCFB5A628D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6ECA-4506-4ADE-A483-30300D05A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58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B614-E77F-4836-8FCC-51BCFB5A628D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6ECA-4506-4ADE-A483-30300D05A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53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B614-E77F-4836-8FCC-51BCFB5A628D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6ECA-4506-4ADE-A483-30300D05A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17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B614-E77F-4836-8FCC-51BCFB5A628D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6ECA-4506-4ADE-A483-30300D05A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96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B614-E77F-4836-8FCC-51BCFB5A628D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6ECA-4506-4ADE-A483-30300D05A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DBB614-E77F-4836-8FCC-51BCFB5A628D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94F6ECA-4506-4ADE-A483-30300D05AF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751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C74CA-A66F-47DB-B94E-EC05D535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115" y="2279745"/>
            <a:ext cx="6695768" cy="1337188"/>
          </a:xfrm>
        </p:spPr>
        <p:txBody>
          <a:bodyPr/>
          <a:lstStyle/>
          <a:p>
            <a:pPr algn="ctr"/>
            <a:b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ПРИЛОЖЕНИЕ, РЕАЛИЗУЮЩЕЕ ИГРУ «Кольцев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ые</a:t>
            </a:r>
            <a:r>
              <a:rPr lang="ru-RU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гонки» С ИCПОЛЬЗОВАНИЕМ WINDOWS</a:t>
            </a:r>
            <a:br>
              <a:rPr lang="ru-RU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И ГРАФИКИ OPENGL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3B1B75-E0F8-4391-962A-BE3FF1240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731" y="4263061"/>
            <a:ext cx="4504210" cy="1538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Ковалёв И.А.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ИТИ-21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Курочка К.С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BCFD6-39A4-456E-9D2F-329D391A105D}"/>
              </a:ext>
            </a:extLst>
          </p:cNvPr>
          <p:cNvSpPr txBox="1"/>
          <p:nvPr/>
        </p:nvSpPr>
        <p:spPr>
          <a:xfrm>
            <a:off x="5290330" y="6055379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Гомель 2025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1DBDF-2F8F-4B1D-975F-7F0D8B04E752}"/>
              </a:ext>
            </a:extLst>
          </p:cNvPr>
          <p:cNvSpPr txBox="1"/>
          <p:nvPr/>
        </p:nvSpPr>
        <p:spPr>
          <a:xfrm>
            <a:off x="1604209" y="311991"/>
            <a:ext cx="8983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ОБРАЗОВАНИЯ ГОМЕЛЬСКИЙ ГОСУДАРСТВЕННЫЙ ТЕХНИЧЕСКИЙ УНИВЕРСИТЕТ ИМЕНИ П. О. СУХОГО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F4F8633-8EE8-4DB1-9DC1-A269D45A9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662" y="5801690"/>
            <a:ext cx="1209254" cy="87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52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83B1B75-E0F8-4391-962A-BE3FF1240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5626" y="25624"/>
            <a:ext cx="4980748" cy="5542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b="1" dirty="0">
                <a:solidFill>
                  <a:schemeClr val="tx1"/>
                </a:solidFill>
              </a:rPr>
              <a:t>Алгоритм работы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B4ABB4-90A4-4931-8AA4-FBAE5B47BA15}"/>
              </a:ext>
            </a:extLst>
          </p:cNvPr>
          <p:cNvSpPr txBox="1"/>
          <p:nvPr/>
        </p:nvSpPr>
        <p:spPr>
          <a:xfrm>
            <a:off x="487994" y="751344"/>
            <a:ext cx="4717036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ru-RU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приложения</a:t>
            </a:r>
            <a:br>
              <a:rPr lang="ru-RU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главного меню</a:t>
            </a:r>
          </a:p>
          <a:p>
            <a:pPr marL="514350" indent="-514350">
              <a:buAutoNum type="arabicPeriod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трассы и машин в главном меню</a:t>
            </a:r>
          </a:p>
          <a:p>
            <a:pPr marL="514350" indent="-514350">
              <a:buAutoNum type="arabicPeriod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игровой цикл</a:t>
            </a:r>
            <a:b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действий игроков, обновление игрового мира (машин, коллизий, индикаторов), отрисовка графики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Завершение и результаты</a:t>
            </a:r>
            <a:b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 о победителе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Возврат в главное меню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1B7B253-B991-429C-B42B-295F76D02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662" y="5801690"/>
            <a:ext cx="1209254" cy="87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133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бъект 2">
            <a:extLst>
              <a:ext uri="{FF2B5EF4-FFF2-40B4-BE49-F238E27FC236}">
                <a16:creationId xmlns:a16="http://schemas.microsoft.com/office/drawing/2014/main" id="{B3F8E52A-F3E2-4C9D-92B6-54867F14F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0838" y="58767"/>
            <a:ext cx="5870323" cy="9541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Тестирование, верификация и опытная эксплуатация</a:t>
            </a:r>
            <a:endParaRPr lang="en-GB" sz="28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0E9BF-A947-4E2F-9F35-F38349236914}"/>
              </a:ext>
            </a:extLst>
          </p:cNvPr>
          <p:cNvSpPr txBox="1"/>
          <p:nvPr/>
        </p:nvSpPr>
        <p:spPr>
          <a:xfrm>
            <a:off x="375920" y="1012875"/>
            <a:ext cx="636443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Тестирование: тестирование с использованием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MSTest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подтвердило корректность и стабильность основных компонентов приложения.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Верификация: проверка игровых механик показала 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всем функциональным требованиям.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Опытная эксплуатация: опытная эксплуатация показала стабильность и производительность. Критических ошибок выявлено не было.</a:t>
            </a:r>
            <a:endParaRPr lang="ru-RU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B590F4-4AC0-4BFE-8671-AEF7D778E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349" y="1124884"/>
            <a:ext cx="5271567" cy="2964054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6A13915-5A72-4B32-B2AB-8A6A3D3B1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662" y="5801690"/>
            <a:ext cx="1209254" cy="87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75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>
            <a:extLst>
              <a:ext uri="{FF2B5EF4-FFF2-40B4-BE49-F238E27FC236}">
                <a16:creationId xmlns:a16="http://schemas.microsoft.com/office/drawing/2014/main" id="{AC34DAAA-F1EF-4500-9553-FECE4E65B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498" y="224492"/>
            <a:ext cx="9069004" cy="6619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en-GB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ABE267-A545-497B-8DDE-FE2EA089CF0E}"/>
              </a:ext>
            </a:extLst>
          </p:cNvPr>
          <p:cNvSpPr txBox="1"/>
          <p:nvPr/>
        </p:nvSpPr>
        <p:spPr>
          <a:xfrm>
            <a:off x="180083" y="886407"/>
            <a:ext cx="61460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игровое приложение «Кольцевые гонки»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Успешно применены паттерны «Фабричный метод и декоратор»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Корректность работы подтверждена тестированием, верификацией и эксплуатацией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22BE6F4-BF88-49D7-85BA-D199CFE44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662" y="5801690"/>
            <a:ext cx="1209254" cy="87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257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B43F7A80-6DF5-4F05-888A-EF4FBAC01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834302"/>
            <a:ext cx="8946541" cy="11893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b="1" dirty="0">
                <a:solidFill>
                  <a:schemeClr val="tx1"/>
                </a:solidFill>
              </a:rPr>
              <a:t>Спасибо за внимание</a:t>
            </a:r>
            <a:endParaRPr lang="en-GB" sz="4000" b="1" dirty="0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94E8F4C-8D83-464A-B52A-84D975866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662" y="5801690"/>
            <a:ext cx="1209254" cy="87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24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D2EF83A2-9FC3-4CA6-B13F-237257AD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731" y="144808"/>
            <a:ext cx="6460538" cy="71360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</a:t>
            </a:r>
            <a:r>
              <a:rPr lang="ru-RU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en-GB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B4F312-B764-4E9D-9565-39D33C0D98E6}"/>
              </a:ext>
            </a:extLst>
          </p:cNvPr>
          <p:cNvSpPr txBox="1"/>
          <p:nvPr/>
        </p:nvSpPr>
        <p:spPr>
          <a:xfrm>
            <a:off x="180084" y="858416"/>
            <a:ext cx="687946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Актуальность:</a:t>
            </a:r>
          </a:p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Во-первых, игровая индустрия продолжает активно развиваться, и создание гоночных симуляторов остаётся востребованным направлением, особенно в локальном мультиплеере. Во-вторых, использование Windows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OpenGL позволяет изучить как высокоуровневые инструменты для создания интерфейсов, так и низкоуровневую графическую библиотеку, что даёт ценный опыт в работе с разными технологиями.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48D4E5-85DB-423C-BAF9-BC0560DBE003}"/>
              </a:ext>
            </a:extLst>
          </p:cNvPr>
          <p:cNvSpPr txBox="1"/>
          <p:nvPr/>
        </p:nvSpPr>
        <p:spPr>
          <a:xfrm>
            <a:off x="180084" y="3843849"/>
            <a:ext cx="51439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двухмерной игры «Кольцевые гонки» для двух игроков с использованием C#, Windows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OpenGL.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63286E9F-B863-420F-AAB1-802EF6B8A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662" y="5801690"/>
            <a:ext cx="1209254" cy="87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AFD89B-B2F3-4FA9-8913-39487E92C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45" y="1191745"/>
            <a:ext cx="3490047" cy="232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2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83B1B75-E0F8-4391-962A-BE3FF1240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3268" y="189512"/>
            <a:ext cx="4765464" cy="71555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en-GB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E5F28-8645-455B-98FF-B79014F509B2}"/>
              </a:ext>
            </a:extLst>
          </p:cNvPr>
          <p:cNvSpPr txBox="1"/>
          <p:nvPr/>
        </p:nvSpPr>
        <p:spPr>
          <a:xfrm>
            <a:off x="288913" y="905069"/>
            <a:ext cx="684871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проекта:</a:t>
            </a:r>
          </a:p>
          <a:p>
            <a:pPr marL="342900" indent="-342900">
              <a:buFont typeface="Century Gothic" panose="020B0502020202020204" pitchFamily="34" charset="0"/>
              <a:buChar char="−"/>
            </a:pPr>
            <a:r>
              <a:rPr lang="ru-RU" sz="2800" dirty="0">
                <a:solidFill>
                  <a:srgbClr val="E2E2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2800" dirty="0">
                <a:solidFill>
                  <a:srgbClr val="E2E2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C#, Windows Forms </a:t>
            </a:r>
            <a:r>
              <a:rPr lang="ru-RU" sz="2800" dirty="0">
                <a:solidFill>
                  <a:srgbClr val="E2E2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800" dirty="0">
                <a:solidFill>
                  <a:srgbClr val="E2E2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OpenGL </a:t>
            </a:r>
            <a:r>
              <a:rPr lang="ru-RU" sz="2800" dirty="0">
                <a:solidFill>
                  <a:srgbClr val="E2E2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графического интерфейса и визуализации игрового процесса</a:t>
            </a:r>
            <a:endParaRPr lang="en-US" sz="2800" b="0" i="0" dirty="0">
              <a:solidFill>
                <a:srgbClr val="E2E2E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entury Gothic" panose="020B0502020202020204" pitchFamily="34" charset="0"/>
              <a:buChar char="−"/>
            </a:pPr>
            <a:r>
              <a:rPr lang="ru-RU" sz="2800" b="0" i="0" dirty="0">
                <a:solidFill>
                  <a:srgbClr val="E2E2E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паттернов «Фабричный метод» и «Декоратор»</a:t>
            </a:r>
          </a:p>
          <a:p>
            <a:pPr marL="342900" indent="-342900">
              <a:buFont typeface="Century Gothic" panose="020B0502020202020204" pitchFamily="34" charset="0"/>
              <a:buChar char="−"/>
            </a:pPr>
            <a:r>
              <a:rPr lang="ru-RU" sz="2800" b="0" i="0" dirty="0">
                <a:solidFill>
                  <a:srgbClr val="E2E2E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разработка игровой логики (физика, призы, коллизии).</a:t>
            </a:r>
          </a:p>
          <a:p>
            <a:pPr marL="342900" indent="-342900">
              <a:buFont typeface="Century Gothic" panose="020B0502020202020204" pitchFamily="34" charset="0"/>
              <a:buChar char="−"/>
            </a:pPr>
            <a:r>
              <a:rPr lang="ru-RU" sz="2800" b="0" i="0" dirty="0">
                <a:solidFill>
                  <a:srgbClr val="E2E2E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интерактивного ввода для двух игроков.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E219B-8D31-4E11-86D1-6CB355BF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662" y="5801690"/>
            <a:ext cx="1209254" cy="87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9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83B1B75-E0F8-4391-962A-BE3FF1240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207" y="1134482"/>
            <a:ext cx="6573462" cy="2784376"/>
          </a:xfrm>
        </p:spPr>
        <p:txBody>
          <a:bodyPr>
            <a:normAutofit/>
          </a:bodyPr>
          <a:lstStyle/>
          <a:p>
            <a:pPr>
              <a:buFont typeface="Century Gothic" panose="020B0502020202020204" pitchFamily="34" charset="0"/>
              <a:buChar char="−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программирования: C# </a:t>
            </a:r>
          </a:p>
          <a:p>
            <a:pPr>
              <a:buFont typeface="Century Gothic" panose="020B0502020202020204" pitchFamily="34" charset="0"/>
              <a:buChar char="−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интерфейс: </a:t>
            </a:r>
            <a:r>
              <a:rPr lang="en-GB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Windows Forms</a:t>
            </a:r>
          </a:p>
          <a:p>
            <a:pPr>
              <a:buFont typeface="Century Gothic" panose="020B0502020202020204" pitchFamily="34" charset="0"/>
              <a:buChar char="−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Графика: </a:t>
            </a:r>
            <a:r>
              <a:rPr lang="en-GB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OpenGL (</a:t>
            </a: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GB" sz="2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OpenTK</a:t>
            </a:r>
            <a:r>
              <a:rPr lang="en-GB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67AE51-ED33-4255-BE3C-3959F2743D4E}"/>
              </a:ext>
            </a:extLst>
          </p:cNvPr>
          <p:cNvSpPr txBox="1"/>
          <p:nvPr/>
        </p:nvSpPr>
        <p:spPr>
          <a:xfrm>
            <a:off x="1383798" y="303093"/>
            <a:ext cx="9418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технологии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8" descr="Логотип С PNG - Логотип С С логотип прозрачная иллюстрация">
            <a:extLst>
              <a:ext uri="{FF2B5EF4-FFF2-40B4-BE49-F238E27FC236}">
                <a16:creationId xmlns:a16="http://schemas.microsoft.com/office/drawing/2014/main" id="{7207D576-E3DC-4DA2-BE46-154D14B900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4" name="Рисунок 13" descr="Гоночная трасса для автомобилей, вид сверху, кольцевая дорога, мультяшный  фон для игрового ипподрома на открытом воздухе, естественное место с  зеленой травой и скалами, асфальтированный путь, петля для формулы f1,  соревновательный векторный путь |">
            <a:extLst>
              <a:ext uri="{FF2B5EF4-FFF2-40B4-BE49-F238E27FC236}">
                <a16:creationId xmlns:a16="http://schemas.microsoft.com/office/drawing/2014/main" id="{B5E93EEE-DF5E-4355-B057-A31C8DE9F2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669" y="1134482"/>
            <a:ext cx="4721291" cy="238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5981664-FDB5-4748-BC45-DA82D2174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662" y="5801690"/>
            <a:ext cx="1209254" cy="87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89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0148D70-4E5A-4E8D-A399-567331254B2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7" y="867891"/>
            <a:ext cx="4418009" cy="581050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283B1B75-E0F8-4391-962A-BE3FF1240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745" y="302169"/>
            <a:ext cx="4851882" cy="50077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2800" b="1" dirty="0">
                <a:solidFill>
                  <a:schemeClr val="tx1"/>
                </a:solidFill>
              </a:rPr>
              <a:t>Архитектура приложения</a:t>
            </a:r>
            <a:endParaRPr lang="en-GB" sz="2800" b="1" dirty="0">
              <a:solidFill>
                <a:schemeClr val="tx1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3F8535C-4ED2-4B3A-935E-2CD73593A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662" y="5801690"/>
            <a:ext cx="1209254" cy="87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AE85939A-DE16-4FD1-A578-E145874BD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596" y="867891"/>
            <a:ext cx="37415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ru-RU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Переключение между меню и игрой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ru-RU" altLang="ru-BY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действий игро</a:t>
            </a:r>
            <a:r>
              <a:rPr lang="ru-RU" altLang="ru-B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ков и состояний объектов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altLang="ru-B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графики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altLang="ru-B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и управление призами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altLang="ru-B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Декорирование автомобилей</a:t>
            </a:r>
          </a:p>
        </p:txBody>
      </p:sp>
    </p:spTree>
    <p:extLst>
      <p:ext uri="{BB962C8B-B14F-4D97-AF65-F5344CB8AC3E}">
        <p14:creationId xmlns:p14="http://schemas.microsoft.com/office/powerpoint/2010/main" val="26218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75D440CB-B593-4D88-96D9-6C4197FE4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0059" y="143549"/>
            <a:ext cx="4851882" cy="50077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классы</a:t>
            </a:r>
            <a:endParaRPr lang="en-GB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26E9108-F33F-4DB1-B09B-70615BC8338F}"/>
              </a:ext>
            </a:extLst>
          </p:cNvPr>
          <p:cNvSpPr txBox="1">
            <a:spLocks/>
          </p:cNvSpPr>
          <p:nvPr/>
        </p:nvSpPr>
        <p:spPr>
          <a:xfrm>
            <a:off x="328207" y="1134481"/>
            <a:ext cx="6445817" cy="543426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Century Gothic" panose="020B0502020202020204" pitchFamily="34" charset="0"/>
              <a:buChar char="−"/>
            </a:pPr>
            <a:r>
              <a:rPr lang="en-US" sz="280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GameManager</a:t>
            </a:r>
            <a:b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логикой игры, обновление игрового мира</a:t>
            </a: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entury Gothic" panose="020B0502020202020204" pitchFamily="34" charset="0"/>
              <a:buChar char="−"/>
            </a:pPr>
            <a:r>
              <a:rPr lang="en-US" sz="2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b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Машина, которой управляет игрок</a:t>
            </a: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entury Gothic" panose="020B0502020202020204" pitchFamily="34" charset="0"/>
              <a:buChar char="−"/>
            </a:pPr>
            <a:r>
              <a:rPr lang="en-US" sz="280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CarDecorator</a:t>
            </a:r>
            <a:b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Изменяет функционал автомобиля</a:t>
            </a: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entury Gothic" panose="020B0502020202020204" pitchFamily="34" charset="0"/>
              <a:buChar char="−"/>
            </a:pPr>
            <a:r>
              <a:rPr lang="en-US" sz="280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PrizeManager</a:t>
            </a:r>
            <a:b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Управляет призами на трассе: создание, размещение.</a:t>
            </a: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entury Gothic" panose="020B0502020202020204" pitchFamily="34" charset="0"/>
              <a:buChar char="−"/>
            </a:pPr>
            <a:r>
              <a:rPr lang="en-US" sz="2800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CollisionMask</a:t>
            </a:r>
            <a:b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Проверяет сталкивается ли машина с непроходимой областью трассы</a:t>
            </a:r>
          </a:p>
          <a:p>
            <a:pPr marL="0" indent="0">
              <a:buFont typeface="Wingdings 2" charset="2"/>
              <a:buNone/>
            </a:pPr>
            <a:endParaRPr lang="en-GB" u="sng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C1D2A6E-ABE5-46EF-80C4-92D93E820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662" y="5801690"/>
            <a:ext cx="1209254" cy="87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13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291A87-3D61-4AD5-807B-2A80ADF36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85" y="1381104"/>
            <a:ext cx="4806228" cy="444703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268D6-B86C-43E7-B740-A6747112C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029" y="196697"/>
            <a:ext cx="7254925" cy="737419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паттернов проектирования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468F0-24A8-4428-B865-74F8A7A6AD0B}"/>
              </a:ext>
            </a:extLst>
          </p:cNvPr>
          <p:cNvSpPr txBox="1"/>
          <p:nvPr/>
        </p:nvSpPr>
        <p:spPr>
          <a:xfrm>
            <a:off x="784959" y="870179"/>
            <a:ext cx="4055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0" dirty="0">
                <a:solidFill>
                  <a:srgbClr val="E2E2E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Фабричный метод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8D8C40B-A9A7-4707-9DAA-80B3E609BD0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464" y="1381104"/>
            <a:ext cx="4710033" cy="437588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146864-BF7E-4E7D-93FF-3E5A334D1955}"/>
              </a:ext>
            </a:extLst>
          </p:cNvPr>
          <p:cNvSpPr txBox="1"/>
          <p:nvPr/>
        </p:nvSpPr>
        <p:spPr>
          <a:xfrm>
            <a:off x="5591187" y="1381103"/>
            <a:ext cx="5846274" cy="1973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создание различных типов призов (топливо, ускорение, замедление), инкапсулируя логику создания объектов в отдельном классе.</a:t>
            </a:r>
          </a:p>
          <a:p>
            <a:pPr marL="0" indent="0" algn="l">
              <a:lnSpc>
                <a:spcPts val="3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добавлять новые типы призов, без изменения существующего кода.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76C11B12-E22E-40FE-8E80-5264CC0F7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662" y="5801690"/>
            <a:ext cx="1209254" cy="87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08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14E56AF-543B-4681-A182-441DAFD96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1" y="1518329"/>
            <a:ext cx="5975349" cy="417258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268D6-B86C-43E7-B740-A6747112C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029" y="196697"/>
            <a:ext cx="7254925" cy="737419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паттернов проектирования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93B65F-1523-4E78-B8F7-AD222C7CA16E}"/>
              </a:ext>
            </a:extLst>
          </p:cNvPr>
          <p:cNvSpPr txBox="1"/>
          <p:nvPr/>
        </p:nvSpPr>
        <p:spPr>
          <a:xfrm>
            <a:off x="1918170" y="995390"/>
            <a:ext cx="238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E2E2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Декоратор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E18C04B-F37C-47DF-B998-194329E7A8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650" y="1518330"/>
            <a:ext cx="5975350" cy="417258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88992F-2D5E-477D-9201-AD0D9151A1F9}"/>
              </a:ext>
            </a:extLst>
          </p:cNvPr>
          <p:cNvSpPr txBox="1"/>
          <p:nvPr/>
        </p:nvSpPr>
        <p:spPr>
          <a:xfrm>
            <a:off x="6225075" y="1518329"/>
            <a:ext cx="5846274" cy="1204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000"/>
              </a:lnSpc>
              <a:buNone/>
            </a:pPr>
            <a:r>
              <a:rPr lang="ru-RU" dirty="0">
                <a:solidFill>
                  <a:srgbClr val="F9EEE7"/>
                </a:solidFill>
                <a:latin typeface="Times New Roman" panose="02020603050405020304" pitchFamily="18" charset="0"/>
                <a:ea typeface="Quattrocento" pitchFamily="34" charset="-122"/>
                <a:cs typeface="Times New Roman" panose="02020603050405020304" pitchFamily="18" charset="0"/>
              </a:rPr>
              <a:t>Изменяет характеристики машины, например увеличивает/уменьшает максимальную скорость при подборе приза ускорения/замедления соответственно.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D27BAEB5-6671-475C-B091-C21041733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662" y="5801690"/>
            <a:ext cx="1209254" cy="87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94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83B1B75-E0F8-4391-962A-BE3FF1240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487" y="213834"/>
            <a:ext cx="3540147" cy="5667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800" b="1" dirty="0">
                <a:solidFill>
                  <a:schemeClr val="tx1"/>
                </a:solidFill>
              </a:rPr>
              <a:t>Игровые механики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02ECB-4884-4F5B-A225-7A483322D1F0}"/>
              </a:ext>
            </a:extLst>
          </p:cNvPr>
          <p:cNvSpPr txBox="1"/>
          <p:nvPr/>
        </p:nvSpPr>
        <p:spPr>
          <a:xfrm>
            <a:off x="207245" y="1118905"/>
            <a:ext cx="4473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Управление: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,A,S,D; 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Стрелки.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8DEBE5-0BCD-4FCC-9BE1-AF0851C2E1B1}"/>
              </a:ext>
            </a:extLst>
          </p:cNvPr>
          <p:cNvSpPr txBox="1"/>
          <p:nvPr/>
        </p:nvSpPr>
        <p:spPr>
          <a:xfrm>
            <a:off x="207245" y="1534828"/>
            <a:ext cx="42821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Физика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Движение вперед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назад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Ускорение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Поворот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Столкновения с границами трассы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EB923F-B98A-4F03-9128-4DFDAD6BB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59415" y="1880905"/>
            <a:ext cx="3048000" cy="1524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A64FEC3-3D28-4DAE-9297-76666E099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698436" y="1881011"/>
            <a:ext cx="3048425" cy="1524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D748C5-F83B-4B64-96F1-39E3FD700D25}"/>
              </a:ext>
            </a:extLst>
          </p:cNvPr>
          <p:cNvSpPr txBox="1"/>
          <p:nvPr/>
        </p:nvSpPr>
        <p:spPr>
          <a:xfrm>
            <a:off x="207245" y="3732389"/>
            <a:ext cx="614944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Призы</a:t>
            </a:r>
            <a:r>
              <a:rPr lang="ru-RU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Топливо</a:t>
            </a:r>
          </a:p>
          <a:p>
            <a:pPr algn="l"/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Ускорение </a:t>
            </a:r>
          </a:p>
          <a:p>
            <a:pPr algn="l"/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Замедление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37A9305-5154-46B0-9E72-B8DF6E10E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201" y="1118905"/>
            <a:ext cx="880087" cy="176017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5A14AC7-7BB8-4148-900D-A391E96B16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86158" y="2548914"/>
            <a:ext cx="880086" cy="176017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A0BF963-46DE-4973-BADB-71C0DA197E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988" y="1118907"/>
            <a:ext cx="880086" cy="1760172"/>
          </a:xfrm>
          <a:prstGeom prst="rect">
            <a:avLst/>
          </a:prstGeom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99F2871F-BE58-4F69-8E38-C37DB1788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662" y="5801690"/>
            <a:ext cx="1209254" cy="87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154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829</TotalTime>
  <Words>488</Words>
  <Application>Microsoft Office PowerPoint</Application>
  <PresentationFormat>Широкоэкранный</PresentationFormat>
  <Paragraphs>64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Calisto MT</vt:lpstr>
      <vt:lpstr>Century Gothic</vt:lpstr>
      <vt:lpstr>Times New Roman</vt:lpstr>
      <vt:lpstr>Wingdings 2</vt:lpstr>
      <vt:lpstr>Сланец</vt:lpstr>
      <vt:lpstr> ПРИЛОЖЕНИЕ, РЕАЛИЗУЮЩЕЕ ИГРУ «Кольцевые гонки» С ИCПОЛЬЗОВАНИЕМ WINDOWS FORM И ГРАФИКИ OPENGL</vt:lpstr>
      <vt:lpstr>Актуальность и цель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Применение паттернов проектирования</vt:lpstr>
      <vt:lpstr>Применение паттернов проектирования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ПАРАМЕТРОВ РЕГРЕССИОННОЙ ЗАВИСИМОСТИ ФАКТИЧЕСКОЙ СЕБЕСТОИМОСТИ ОТ ЗАТРАТ НА ГАЗ</dc:title>
  <dc:creator>Pavel</dc:creator>
  <cp:lastModifiedBy>Ivan Kovalyev</cp:lastModifiedBy>
  <cp:revision>72</cp:revision>
  <dcterms:created xsi:type="dcterms:W3CDTF">2024-05-20T17:11:47Z</dcterms:created>
  <dcterms:modified xsi:type="dcterms:W3CDTF">2025-05-20T18:48:34Z</dcterms:modified>
</cp:coreProperties>
</file>