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6DCB0-8EB3-4CD4-83E4-F36D9F5684A6}" v="1" dt="2023-09-27T17:59:35.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nash A" userId="a5aa6311c87813b9" providerId="LiveId" clId="{0206DCB0-8EB3-4CD4-83E4-F36D9F5684A6}"/>
    <pc:docChg chg="custSel addSld modSld">
      <pc:chgData name="Abinash A" userId="a5aa6311c87813b9" providerId="LiveId" clId="{0206DCB0-8EB3-4CD4-83E4-F36D9F5684A6}" dt="2023-09-27T18:33:14.373" v="640" actId="2711"/>
      <pc:docMkLst>
        <pc:docMk/>
      </pc:docMkLst>
      <pc:sldChg chg="modSp mod">
        <pc:chgData name="Abinash A" userId="a5aa6311c87813b9" providerId="LiveId" clId="{0206DCB0-8EB3-4CD4-83E4-F36D9F5684A6}" dt="2023-09-27T18:02:13.227" v="45" actId="207"/>
        <pc:sldMkLst>
          <pc:docMk/>
          <pc:sldMk cId="976068782" sldId="256"/>
        </pc:sldMkLst>
        <pc:spChg chg="mod">
          <ac:chgData name="Abinash A" userId="a5aa6311c87813b9" providerId="LiveId" clId="{0206DCB0-8EB3-4CD4-83E4-F36D9F5684A6}" dt="2023-09-27T18:00:38.448" v="33" actId="20577"/>
          <ac:spMkLst>
            <pc:docMk/>
            <pc:sldMk cId="976068782" sldId="256"/>
            <ac:spMk id="2" creationId="{5BE36F66-1F67-1DFF-049D-6EC0217F4C2F}"/>
          </ac:spMkLst>
        </pc:spChg>
        <pc:spChg chg="mod">
          <ac:chgData name="Abinash A" userId="a5aa6311c87813b9" providerId="LiveId" clId="{0206DCB0-8EB3-4CD4-83E4-F36D9F5684A6}" dt="2023-09-27T18:02:13.227" v="45" actId="207"/>
          <ac:spMkLst>
            <pc:docMk/>
            <pc:sldMk cId="976068782" sldId="256"/>
            <ac:spMk id="3" creationId="{9D87208D-48A8-0714-8F7B-F4849B432D4E}"/>
          </ac:spMkLst>
        </pc:spChg>
      </pc:sldChg>
      <pc:sldChg chg="modSp new mod">
        <pc:chgData name="Abinash A" userId="a5aa6311c87813b9" providerId="LiveId" clId="{0206DCB0-8EB3-4CD4-83E4-F36D9F5684A6}" dt="2023-09-27T18:33:14.373" v="640" actId="2711"/>
        <pc:sldMkLst>
          <pc:docMk/>
          <pc:sldMk cId="1347297011" sldId="257"/>
        </pc:sldMkLst>
        <pc:spChg chg="mod">
          <ac:chgData name="Abinash A" userId="a5aa6311c87813b9" providerId="LiveId" clId="{0206DCB0-8EB3-4CD4-83E4-F36D9F5684A6}" dt="2023-09-27T18:33:14.373" v="640" actId="2711"/>
          <ac:spMkLst>
            <pc:docMk/>
            <pc:sldMk cId="1347297011" sldId="257"/>
            <ac:spMk id="2" creationId="{2E0AFA14-A4DE-40D0-3AE5-D8147B3770E4}"/>
          </ac:spMkLst>
        </pc:spChg>
        <pc:spChg chg="mod">
          <ac:chgData name="Abinash A" userId="a5aa6311c87813b9" providerId="LiveId" clId="{0206DCB0-8EB3-4CD4-83E4-F36D9F5684A6}" dt="2023-09-27T18:32:41.879" v="639" actId="1076"/>
          <ac:spMkLst>
            <pc:docMk/>
            <pc:sldMk cId="1347297011" sldId="257"/>
            <ac:spMk id="3" creationId="{59039AD1-A7AA-3B85-4F44-4982675E4494}"/>
          </ac:spMkLst>
        </pc:spChg>
      </pc:sldChg>
      <pc:sldChg chg="modSp new mod">
        <pc:chgData name="Abinash A" userId="a5aa6311c87813b9" providerId="LiveId" clId="{0206DCB0-8EB3-4CD4-83E4-F36D9F5684A6}" dt="2023-09-27T18:29:54.264" v="591" actId="115"/>
        <pc:sldMkLst>
          <pc:docMk/>
          <pc:sldMk cId="1231335244" sldId="258"/>
        </pc:sldMkLst>
        <pc:spChg chg="mod">
          <ac:chgData name="Abinash A" userId="a5aa6311c87813b9" providerId="LiveId" clId="{0206DCB0-8EB3-4CD4-83E4-F36D9F5684A6}" dt="2023-09-27T18:29:54.264" v="591" actId="115"/>
          <ac:spMkLst>
            <pc:docMk/>
            <pc:sldMk cId="1231335244" sldId="258"/>
            <ac:spMk id="2" creationId="{B2559A6C-D02B-E9F7-96D2-C69C19207C63}"/>
          </ac:spMkLst>
        </pc:spChg>
        <pc:spChg chg="mod">
          <ac:chgData name="Abinash A" userId="a5aa6311c87813b9" providerId="LiveId" clId="{0206DCB0-8EB3-4CD4-83E4-F36D9F5684A6}" dt="2023-09-27T18:13:42.899" v="319"/>
          <ac:spMkLst>
            <pc:docMk/>
            <pc:sldMk cId="1231335244" sldId="258"/>
            <ac:spMk id="3" creationId="{DD6A9B57-7CDD-AB68-4633-ACE32AA33C0B}"/>
          </ac:spMkLst>
        </pc:spChg>
      </pc:sldChg>
      <pc:sldChg chg="modSp new mod">
        <pc:chgData name="Abinash A" userId="a5aa6311c87813b9" providerId="LiveId" clId="{0206DCB0-8EB3-4CD4-83E4-F36D9F5684A6}" dt="2023-09-27T18:30:25.406" v="595" actId="115"/>
        <pc:sldMkLst>
          <pc:docMk/>
          <pc:sldMk cId="3537617134" sldId="259"/>
        </pc:sldMkLst>
        <pc:spChg chg="mod">
          <ac:chgData name="Abinash A" userId="a5aa6311c87813b9" providerId="LiveId" clId="{0206DCB0-8EB3-4CD4-83E4-F36D9F5684A6}" dt="2023-09-27T18:30:25.406" v="595" actId="115"/>
          <ac:spMkLst>
            <pc:docMk/>
            <pc:sldMk cId="3537617134" sldId="259"/>
            <ac:spMk id="2" creationId="{4F53623E-6B6A-48E9-EA4A-D1AF483B416B}"/>
          </ac:spMkLst>
        </pc:spChg>
        <pc:spChg chg="mod">
          <ac:chgData name="Abinash A" userId="a5aa6311c87813b9" providerId="LiveId" clId="{0206DCB0-8EB3-4CD4-83E4-F36D9F5684A6}" dt="2023-09-27T18:18:31.465" v="474" actId="115"/>
          <ac:spMkLst>
            <pc:docMk/>
            <pc:sldMk cId="3537617134" sldId="259"/>
            <ac:spMk id="3" creationId="{D105FDC6-8C9E-4499-B739-1B763F44669E}"/>
          </ac:spMkLst>
        </pc:spChg>
      </pc:sldChg>
      <pc:sldChg chg="modSp new mod">
        <pc:chgData name="Abinash A" userId="a5aa6311c87813b9" providerId="LiveId" clId="{0206DCB0-8EB3-4CD4-83E4-F36D9F5684A6}" dt="2023-09-27T18:30:01.378" v="592" actId="115"/>
        <pc:sldMkLst>
          <pc:docMk/>
          <pc:sldMk cId="1994183017" sldId="260"/>
        </pc:sldMkLst>
        <pc:spChg chg="mod">
          <ac:chgData name="Abinash A" userId="a5aa6311c87813b9" providerId="LiveId" clId="{0206DCB0-8EB3-4CD4-83E4-F36D9F5684A6}" dt="2023-09-27T18:30:01.378" v="592" actId="115"/>
          <ac:spMkLst>
            <pc:docMk/>
            <pc:sldMk cId="1994183017" sldId="260"/>
            <ac:spMk id="2" creationId="{6859D820-C5D3-16EC-8920-55535B8AB5F4}"/>
          </ac:spMkLst>
        </pc:spChg>
        <pc:spChg chg="mod">
          <ac:chgData name="Abinash A" userId="a5aa6311c87813b9" providerId="LiveId" clId="{0206DCB0-8EB3-4CD4-83E4-F36D9F5684A6}" dt="2023-09-27T18:22:17.977" v="519" actId="115"/>
          <ac:spMkLst>
            <pc:docMk/>
            <pc:sldMk cId="1994183017" sldId="260"/>
            <ac:spMk id="3" creationId="{68F084F8-E129-DFBA-2C0D-F69D3D5A7B41}"/>
          </ac:spMkLst>
        </pc:spChg>
      </pc:sldChg>
      <pc:sldChg chg="modSp new mod">
        <pc:chgData name="Abinash A" userId="a5aa6311c87813b9" providerId="LiveId" clId="{0206DCB0-8EB3-4CD4-83E4-F36D9F5684A6}" dt="2023-09-27T18:30:34.083" v="596" actId="115"/>
        <pc:sldMkLst>
          <pc:docMk/>
          <pc:sldMk cId="1278935319" sldId="261"/>
        </pc:sldMkLst>
        <pc:spChg chg="mod">
          <ac:chgData name="Abinash A" userId="a5aa6311c87813b9" providerId="LiveId" clId="{0206DCB0-8EB3-4CD4-83E4-F36D9F5684A6}" dt="2023-09-27T18:30:34.083" v="596" actId="115"/>
          <ac:spMkLst>
            <pc:docMk/>
            <pc:sldMk cId="1278935319" sldId="261"/>
            <ac:spMk id="2" creationId="{3EAD58D1-1E24-37BB-7C77-015506693BB2}"/>
          </ac:spMkLst>
        </pc:spChg>
        <pc:spChg chg="mod">
          <ac:chgData name="Abinash A" userId="a5aa6311c87813b9" providerId="LiveId" clId="{0206DCB0-8EB3-4CD4-83E4-F36D9F5684A6}" dt="2023-09-27T18:25:28.617" v="535" actId="115"/>
          <ac:spMkLst>
            <pc:docMk/>
            <pc:sldMk cId="1278935319" sldId="261"/>
            <ac:spMk id="3" creationId="{616EA3C9-CDCD-0818-4161-15683483E013}"/>
          </ac:spMkLst>
        </pc:spChg>
      </pc:sldChg>
      <pc:sldChg chg="modSp new mod">
        <pc:chgData name="Abinash A" userId="a5aa6311c87813b9" providerId="LiveId" clId="{0206DCB0-8EB3-4CD4-83E4-F36D9F5684A6}" dt="2023-09-27T18:30:43.668" v="597" actId="115"/>
        <pc:sldMkLst>
          <pc:docMk/>
          <pc:sldMk cId="3170505440" sldId="262"/>
        </pc:sldMkLst>
        <pc:spChg chg="mod">
          <ac:chgData name="Abinash A" userId="a5aa6311c87813b9" providerId="LiveId" clId="{0206DCB0-8EB3-4CD4-83E4-F36D9F5684A6}" dt="2023-09-27T18:30:43.668" v="597" actId="115"/>
          <ac:spMkLst>
            <pc:docMk/>
            <pc:sldMk cId="3170505440" sldId="262"/>
            <ac:spMk id="2" creationId="{8E2B05EA-8E03-0EC6-DC9D-B528638DA31A}"/>
          </ac:spMkLst>
        </pc:spChg>
        <pc:spChg chg="mod">
          <ac:chgData name="Abinash A" userId="a5aa6311c87813b9" providerId="LiveId" clId="{0206DCB0-8EB3-4CD4-83E4-F36D9F5684A6}" dt="2023-09-27T18:28:57.839" v="574" actId="2711"/>
          <ac:spMkLst>
            <pc:docMk/>
            <pc:sldMk cId="3170505440" sldId="262"/>
            <ac:spMk id="3" creationId="{FF4FDA1A-2BC9-5B57-8BA4-244D523C67EC}"/>
          </ac:spMkLst>
        </pc:spChg>
      </pc:sldChg>
      <pc:sldChg chg="modSp new mod">
        <pc:chgData name="Abinash A" userId="a5aa6311c87813b9" providerId="LiveId" clId="{0206DCB0-8EB3-4CD4-83E4-F36D9F5684A6}" dt="2023-09-27T18:32:10.013" v="637" actId="20577"/>
        <pc:sldMkLst>
          <pc:docMk/>
          <pc:sldMk cId="1756718594" sldId="263"/>
        </pc:sldMkLst>
        <pc:spChg chg="mod">
          <ac:chgData name="Abinash A" userId="a5aa6311c87813b9" providerId="LiveId" clId="{0206DCB0-8EB3-4CD4-83E4-F36D9F5684A6}" dt="2023-09-27T18:31:41.502" v="605" actId="20577"/>
          <ac:spMkLst>
            <pc:docMk/>
            <pc:sldMk cId="1756718594" sldId="263"/>
            <ac:spMk id="2" creationId="{469DB9D1-1AE9-C95B-1920-A51D5B1020A1}"/>
          </ac:spMkLst>
        </pc:spChg>
        <pc:spChg chg="mod">
          <ac:chgData name="Abinash A" userId="a5aa6311c87813b9" providerId="LiveId" clId="{0206DCB0-8EB3-4CD4-83E4-F36D9F5684A6}" dt="2023-09-27T18:32:10.013" v="637" actId="20577"/>
          <ac:spMkLst>
            <pc:docMk/>
            <pc:sldMk cId="1756718594" sldId="263"/>
            <ac:spMk id="3" creationId="{4059AD1F-C25B-C748-DCDA-267730512CA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1E8950-7103-477E-83DE-C62E4F620FD7}"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205930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1E8950-7103-477E-83DE-C62E4F620FD7}"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1348749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1E8950-7103-477E-83DE-C62E4F620FD7}"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3454622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1E8950-7103-477E-83DE-C62E4F620FD7}"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DCFA68-FB63-4016-AD3A-1231C8ADF36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4787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1E8950-7103-477E-83DE-C62E4F620FD7}"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614334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1E8950-7103-477E-83DE-C62E4F620FD7}"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469600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1E8950-7103-477E-83DE-C62E4F620FD7}"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2739804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1E8950-7103-477E-83DE-C62E4F620FD7}"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3212242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1E8950-7103-477E-83DE-C62E4F620FD7}"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419966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1E8950-7103-477E-83DE-C62E4F620FD7}"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48722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1E8950-7103-477E-83DE-C62E4F620FD7}"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354905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1E8950-7103-477E-83DE-C62E4F620FD7}"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320474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1E8950-7103-477E-83DE-C62E4F620FD7}"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354809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1E8950-7103-477E-83DE-C62E4F620FD7}"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385829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B1E8950-7103-477E-83DE-C62E4F620FD7}"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409683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1E8950-7103-477E-83DE-C62E4F620FD7}"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333539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1E8950-7103-477E-83DE-C62E4F620FD7}"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DCFA68-FB63-4016-AD3A-1231C8ADF36A}" type="slidenum">
              <a:rPr lang="en-IN" smtClean="0"/>
              <a:t>‹#›</a:t>
            </a:fld>
            <a:endParaRPr lang="en-IN"/>
          </a:p>
        </p:txBody>
      </p:sp>
    </p:spTree>
    <p:extLst>
      <p:ext uri="{BB962C8B-B14F-4D97-AF65-F5344CB8AC3E}">
        <p14:creationId xmlns:p14="http://schemas.microsoft.com/office/powerpoint/2010/main" val="258877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B1E8950-7103-477E-83DE-C62E4F620FD7}" type="datetimeFigureOut">
              <a:rPr lang="en-IN" smtClean="0"/>
              <a:t>27-09-2023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3DCFA68-FB63-4016-AD3A-1231C8ADF36A}" type="slidenum">
              <a:rPr lang="en-IN" smtClean="0"/>
              <a:t>‹#›</a:t>
            </a:fld>
            <a:endParaRPr lang="en-IN"/>
          </a:p>
        </p:txBody>
      </p:sp>
    </p:spTree>
    <p:extLst>
      <p:ext uri="{BB962C8B-B14F-4D97-AF65-F5344CB8AC3E}">
        <p14:creationId xmlns:p14="http://schemas.microsoft.com/office/powerpoint/2010/main" val="3571101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6F66-1F67-1DFF-049D-6EC0217F4C2F}"/>
              </a:ext>
            </a:extLst>
          </p:cNvPr>
          <p:cNvSpPr>
            <a:spLocks noGrp="1"/>
          </p:cNvSpPr>
          <p:nvPr>
            <p:ph type="ctrTitle"/>
          </p:nvPr>
        </p:nvSpPr>
        <p:spPr/>
        <p:txBody>
          <a:bodyPr>
            <a:normAutofit/>
          </a:bodyPr>
          <a:lstStyle/>
          <a:p>
            <a:r>
              <a:rPr lang="en-US" sz="3600" dirty="0">
                <a:latin typeface="Arial Black" panose="020B0A04020102020204" pitchFamily="34" charset="0"/>
              </a:rPr>
              <a:t>Public transport optimization</a:t>
            </a:r>
            <a:endParaRPr lang="en-IN" sz="3600" dirty="0">
              <a:latin typeface="Arial Black" panose="020B0A04020102020204" pitchFamily="34" charset="0"/>
            </a:endParaRPr>
          </a:p>
        </p:txBody>
      </p:sp>
      <p:sp>
        <p:nvSpPr>
          <p:cNvPr id="3" name="Subtitle 2">
            <a:extLst>
              <a:ext uri="{FF2B5EF4-FFF2-40B4-BE49-F238E27FC236}">
                <a16:creationId xmlns:a16="http://schemas.microsoft.com/office/drawing/2014/main" id="{9D87208D-48A8-0714-8F7B-F4849B432D4E}"/>
              </a:ext>
            </a:extLst>
          </p:cNvPr>
          <p:cNvSpPr>
            <a:spLocks noGrp="1"/>
          </p:cNvSpPr>
          <p:nvPr>
            <p:ph type="subTitle" idx="1"/>
          </p:nvPr>
        </p:nvSpPr>
        <p:spPr>
          <a:xfrm>
            <a:off x="566024" y="3652935"/>
            <a:ext cx="8689976" cy="1371599"/>
          </a:xfrm>
        </p:spPr>
        <p:txBody>
          <a:bodyPr/>
          <a:lstStyle/>
          <a:p>
            <a:r>
              <a:rPr lang="en-US" dirty="0">
                <a:solidFill>
                  <a:schemeClr val="tx2">
                    <a:lumMod val="75000"/>
                  </a:schemeClr>
                </a:solidFill>
              </a:rPr>
              <a:t>Using </a:t>
            </a:r>
            <a:r>
              <a:rPr lang="en-US" dirty="0" err="1">
                <a:solidFill>
                  <a:schemeClr val="tx2">
                    <a:lumMod val="75000"/>
                  </a:schemeClr>
                </a:solidFill>
              </a:rPr>
              <a:t>iot</a:t>
            </a:r>
            <a:endParaRPr lang="en-IN" dirty="0">
              <a:solidFill>
                <a:schemeClr val="tx2">
                  <a:lumMod val="75000"/>
                </a:schemeClr>
              </a:solidFill>
            </a:endParaRPr>
          </a:p>
        </p:txBody>
      </p:sp>
    </p:spTree>
    <p:extLst>
      <p:ext uri="{BB962C8B-B14F-4D97-AF65-F5344CB8AC3E}">
        <p14:creationId xmlns:p14="http://schemas.microsoft.com/office/powerpoint/2010/main" val="97606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FA14-A4DE-40D0-3AE5-D8147B3770E4}"/>
              </a:ext>
            </a:extLst>
          </p:cNvPr>
          <p:cNvSpPr>
            <a:spLocks noGrp="1"/>
          </p:cNvSpPr>
          <p:nvPr>
            <p:ph type="title"/>
          </p:nvPr>
        </p:nvSpPr>
        <p:spPr>
          <a:xfrm>
            <a:off x="-1568168" y="623275"/>
            <a:ext cx="10364451" cy="1596177"/>
          </a:xfrm>
        </p:spPr>
        <p:txBody>
          <a:bodyPr/>
          <a:lstStyle/>
          <a:p>
            <a:r>
              <a:rPr lang="en-US" sz="2800" u="sng" dirty="0">
                <a:latin typeface="Arial Rounded MT Bold" panose="020F0704030504030204" pitchFamily="34" charset="0"/>
              </a:rPr>
              <a:t>Team leader:</a:t>
            </a:r>
            <a:br>
              <a:rPr lang="en-US" sz="2800" u="sng" dirty="0">
                <a:latin typeface="Arial Rounded MT Bold" panose="020F0704030504030204" pitchFamily="34" charset="0"/>
              </a:rPr>
            </a:br>
            <a:r>
              <a:rPr lang="en-US" dirty="0">
                <a:solidFill>
                  <a:schemeClr val="accent1">
                    <a:lumMod val="75000"/>
                  </a:schemeClr>
                </a:solidFill>
                <a:latin typeface="Bahnschrift" panose="020B0502040204020203" pitchFamily="34" charset="0"/>
              </a:rPr>
              <a:t>        </a:t>
            </a:r>
            <a:r>
              <a:rPr lang="en-US" sz="2800" dirty="0">
                <a:solidFill>
                  <a:schemeClr val="tx2">
                    <a:lumMod val="50000"/>
                  </a:schemeClr>
                </a:solidFill>
                <a:latin typeface="Arial" panose="020B0604020202020204" pitchFamily="34" charset="0"/>
                <a:cs typeface="Arial" panose="020B0604020202020204" pitchFamily="34" charset="0"/>
              </a:rPr>
              <a:t>Deepak v</a:t>
            </a:r>
            <a:endParaRPr lang="en-IN" sz="2800" dirty="0">
              <a:solidFill>
                <a:schemeClr val="tx2">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9039AD1-A7AA-3B85-4F44-4982675E4494}"/>
              </a:ext>
            </a:extLst>
          </p:cNvPr>
          <p:cNvSpPr>
            <a:spLocks noGrp="1"/>
          </p:cNvSpPr>
          <p:nvPr>
            <p:ph sz="quarter" idx="13"/>
          </p:nvPr>
        </p:nvSpPr>
        <p:spPr>
          <a:xfrm>
            <a:off x="2136084" y="2311108"/>
            <a:ext cx="10363826" cy="3424107"/>
          </a:xfrm>
        </p:spPr>
        <p:txBody>
          <a:bodyPr>
            <a:normAutofit/>
          </a:bodyPr>
          <a:lstStyle/>
          <a:p>
            <a:pPr marL="0" indent="0">
              <a:buNone/>
            </a:pPr>
            <a:r>
              <a:rPr lang="en-US" sz="2800" dirty="0">
                <a:latin typeface="Arial Rounded MT Bold" panose="020F0704030504030204" pitchFamily="34" charset="0"/>
              </a:rPr>
              <a:t> </a:t>
            </a:r>
            <a:r>
              <a:rPr lang="en-US" sz="2800" u="sng" dirty="0">
                <a:latin typeface="Arial Rounded MT Bold" panose="020F0704030504030204" pitchFamily="34" charset="0"/>
              </a:rPr>
              <a:t>Team members</a:t>
            </a:r>
            <a:r>
              <a:rPr lang="en-US" sz="2800" dirty="0">
                <a:latin typeface="Arial Rounded MT Bold" panose="020F0704030504030204" pitchFamily="34" charset="0"/>
              </a:rPr>
              <a:t>:</a:t>
            </a:r>
          </a:p>
          <a:p>
            <a:pPr marL="0" indent="0">
              <a:buNone/>
            </a:pPr>
            <a:r>
              <a:rPr lang="en-US" sz="2800" dirty="0">
                <a:latin typeface="Arial Rounded MT Bold" panose="020F0704030504030204" pitchFamily="34" charset="0"/>
              </a:rPr>
              <a:t>          </a:t>
            </a:r>
            <a:r>
              <a:rPr lang="en-US" sz="2800" dirty="0" err="1">
                <a:solidFill>
                  <a:schemeClr val="tx2">
                    <a:lumMod val="50000"/>
                  </a:schemeClr>
                </a:solidFill>
                <a:latin typeface="Arial" panose="020B0604020202020204" pitchFamily="34" charset="0"/>
                <a:cs typeface="Arial" panose="020B0604020202020204" pitchFamily="34" charset="0"/>
              </a:rPr>
              <a:t>hariharan</a:t>
            </a:r>
            <a:r>
              <a:rPr lang="en-US" sz="2800" dirty="0">
                <a:solidFill>
                  <a:schemeClr val="tx2">
                    <a:lumMod val="50000"/>
                  </a:schemeClr>
                </a:solidFill>
                <a:latin typeface="Arial" panose="020B0604020202020204" pitchFamily="34" charset="0"/>
                <a:cs typeface="Arial" panose="020B0604020202020204" pitchFamily="34" charset="0"/>
              </a:rPr>
              <a:t> g</a:t>
            </a:r>
          </a:p>
          <a:p>
            <a:pPr marL="0" indent="0">
              <a:buNone/>
            </a:pPr>
            <a:r>
              <a:rPr lang="en-US" sz="2800" dirty="0">
                <a:solidFill>
                  <a:schemeClr val="tx2">
                    <a:lumMod val="50000"/>
                  </a:schemeClr>
                </a:solidFill>
                <a:latin typeface="Arial" panose="020B0604020202020204" pitchFamily="34" charset="0"/>
                <a:cs typeface="Arial" panose="020B0604020202020204" pitchFamily="34" charset="0"/>
              </a:rPr>
              <a:t>         </a:t>
            </a:r>
            <a:r>
              <a:rPr lang="en-US" sz="2800" dirty="0" err="1">
                <a:solidFill>
                  <a:schemeClr val="tx2">
                    <a:lumMod val="50000"/>
                  </a:schemeClr>
                </a:solidFill>
                <a:latin typeface="Arial" panose="020B0604020202020204" pitchFamily="34" charset="0"/>
                <a:cs typeface="Arial" panose="020B0604020202020204" pitchFamily="34" charset="0"/>
              </a:rPr>
              <a:t>Esakki</a:t>
            </a:r>
            <a:r>
              <a:rPr lang="en-US" sz="2800" dirty="0">
                <a:solidFill>
                  <a:schemeClr val="tx2">
                    <a:lumMod val="50000"/>
                  </a:schemeClr>
                </a:solidFill>
                <a:latin typeface="Arial" panose="020B0604020202020204" pitchFamily="34" charset="0"/>
                <a:cs typeface="Arial" panose="020B0604020202020204" pitchFamily="34" charset="0"/>
              </a:rPr>
              <a:t> </a:t>
            </a:r>
            <a:r>
              <a:rPr lang="en-US" sz="2800" dirty="0" err="1">
                <a:solidFill>
                  <a:schemeClr val="tx2">
                    <a:lumMod val="50000"/>
                  </a:schemeClr>
                </a:solidFill>
                <a:latin typeface="Arial" panose="020B0604020202020204" pitchFamily="34" charset="0"/>
                <a:cs typeface="Arial" panose="020B0604020202020204" pitchFamily="34" charset="0"/>
              </a:rPr>
              <a:t>muthu</a:t>
            </a:r>
            <a:r>
              <a:rPr lang="en-US" sz="2800" dirty="0">
                <a:solidFill>
                  <a:schemeClr val="tx2">
                    <a:lumMod val="50000"/>
                  </a:schemeClr>
                </a:solidFill>
                <a:latin typeface="Arial" panose="020B0604020202020204" pitchFamily="34" charset="0"/>
                <a:cs typeface="Arial" panose="020B0604020202020204" pitchFamily="34" charset="0"/>
              </a:rPr>
              <a:t> m</a:t>
            </a:r>
          </a:p>
          <a:p>
            <a:pPr marL="0" indent="0">
              <a:buNone/>
            </a:pPr>
            <a:r>
              <a:rPr lang="en-US" sz="2800" dirty="0">
                <a:solidFill>
                  <a:schemeClr val="tx2">
                    <a:lumMod val="50000"/>
                  </a:schemeClr>
                </a:solidFill>
                <a:latin typeface="Arial" panose="020B0604020202020204" pitchFamily="34" charset="0"/>
                <a:cs typeface="Arial" panose="020B0604020202020204" pitchFamily="34" charset="0"/>
              </a:rPr>
              <a:t>         Karthick Prakash d</a:t>
            </a:r>
          </a:p>
          <a:p>
            <a:pPr marL="0" indent="0">
              <a:buNone/>
            </a:pPr>
            <a:r>
              <a:rPr lang="en-US" sz="2800" dirty="0">
                <a:solidFill>
                  <a:schemeClr val="tx2">
                    <a:lumMod val="50000"/>
                  </a:schemeClr>
                </a:solidFill>
                <a:latin typeface="Arial" panose="020B0604020202020204" pitchFamily="34" charset="0"/>
                <a:cs typeface="Arial" panose="020B0604020202020204" pitchFamily="34" charset="0"/>
              </a:rPr>
              <a:t>         Abinash a</a:t>
            </a:r>
          </a:p>
        </p:txBody>
      </p:sp>
    </p:spTree>
    <p:extLst>
      <p:ext uri="{BB962C8B-B14F-4D97-AF65-F5344CB8AC3E}">
        <p14:creationId xmlns:p14="http://schemas.microsoft.com/office/powerpoint/2010/main" val="134729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9A6C-D02B-E9F7-96D2-C69C19207C63}"/>
              </a:ext>
            </a:extLst>
          </p:cNvPr>
          <p:cNvSpPr>
            <a:spLocks noGrp="1"/>
          </p:cNvSpPr>
          <p:nvPr>
            <p:ph type="title"/>
          </p:nvPr>
        </p:nvSpPr>
        <p:spPr>
          <a:xfrm>
            <a:off x="-867747" y="1458687"/>
            <a:ext cx="8926912" cy="1147893"/>
          </a:xfrm>
        </p:spPr>
        <p:txBody>
          <a:bodyPr/>
          <a:lstStyle/>
          <a:p>
            <a:r>
              <a:rPr lang="en-US" u="sng" dirty="0"/>
              <a:t>The problem definition:</a:t>
            </a:r>
            <a:endParaRPr lang="en-IN" u="sng" dirty="0"/>
          </a:p>
        </p:txBody>
      </p:sp>
      <p:sp>
        <p:nvSpPr>
          <p:cNvPr id="3" name="Content Placeholder 2">
            <a:extLst>
              <a:ext uri="{FF2B5EF4-FFF2-40B4-BE49-F238E27FC236}">
                <a16:creationId xmlns:a16="http://schemas.microsoft.com/office/drawing/2014/main" id="{DD6A9B57-7CDD-AB68-4633-ACE32AA33C0B}"/>
              </a:ext>
            </a:extLst>
          </p:cNvPr>
          <p:cNvSpPr>
            <a:spLocks noGrp="1"/>
          </p:cNvSpPr>
          <p:nvPr>
            <p:ph sz="quarter" idx="13"/>
          </p:nvPr>
        </p:nvSpPr>
        <p:spPr/>
        <p:txBody>
          <a:bodyPr/>
          <a:lstStyle/>
          <a:p>
            <a:r>
              <a:rPr lang="en-US" sz="2000" dirty="0"/>
              <a:t>The project involves integrating Ultrasonic proximity sensors,</a:t>
            </a:r>
            <a:r>
              <a:rPr lang="en-US" sz="2000" b="1" dirty="0"/>
              <a:t> </a:t>
            </a:r>
            <a:r>
              <a:rPr lang="en-US" sz="2000" dirty="0"/>
              <a:t>GPS,</a:t>
            </a:r>
            <a:r>
              <a:rPr lang="en-US" sz="2000" b="1" dirty="0"/>
              <a:t> </a:t>
            </a:r>
            <a:r>
              <a:rPr lang="en-US" sz="2000" dirty="0"/>
              <a:t>Expected Time of Arrival (ETA) Predictor sensors into public transportation vehicles to monitor ridership, track locations, and predict arrival times. The goal is to provide real- time transit information to the public through a public platform like mobile app or websites, enhancing the efficiency and quality of public transportation services. This project includes defining objectives, designing the </a:t>
            </a:r>
            <a:r>
              <a:rPr lang="en-US" sz="2000" dirty="0" err="1"/>
              <a:t>loT</a:t>
            </a:r>
            <a:r>
              <a:rPr lang="en-US" sz="2000" dirty="0"/>
              <a:t> sensor system, developing the real-time transit information platform, and integrating them using </a:t>
            </a:r>
            <a:r>
              <a:rPr lang="en-US" sz="2000" dirty="0" err="1"/>
              <a:t>loT</a:t>
            </a:r>
            <a:r>
              <a:rPr lang="en-US" sz="2000" dirty="0"/>
              <a:t> technology and Python.</a:t>
            </a:r>
            <a:endParaRPr lang="en-IN" sz="2000" dirty="0"/>
          </a:p>
          <a:p>
            <a:endParaRPr lang="en-IN" dirty="0"/>
          </a:p>
        </p:txBody>
      </p:sp>
    </p:spTree>
    <p:extLst>
      <p:ext uri="{BB962C8B-B14F-4D97-AF65-F5344CB8AC3E}">
        <p14:creationId xmlns:p14="http://schemas.microsoft.com/office/powerpoint/2010/main" val="1231335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623E-6B6A-48E9-EA4A-D1AF483B416B}"/>
              </a:ext>
            </a:extLst>
          </p:cNvPr>
          <p:cNvSpPr>
            <a:spLocks noGrp="1"/>
          </p:cNvSpPr>
          <p:nvPr>
            <p:ph type="title"/>
          </p:nvPr>
        </p:nvSpPr>
        <p:spPr>
          <a:xfrm>
            <a:off x="-171450" y="1257300"/>
            <a:ext cx="4842047" cy="881803"/>
          </a:xfrm>
        </p:spPr>
        <p:txBody>
          <a:bodyPr/>
          <a:lstStyle/>
          <a:p>
            <a:r>
              <a:rPr lang="en-US" dirty="0"/>
              <a:t> </a:t>
            </a:r>
            <a:r>
              <a:rPr lang="en-US" u="sng" dirty="0"/>
              <a:t>Objectives:</a:t>
            </a:r>
            <a:endParaRPr lang="en-IN" u="sng" dirty="0"/>
          </a:p>
        </p:txBody>
      </p:sp>
      <p:sp>
        <p:nvSpPr>
          <p:cNvPr id="3" name="Content Placeholder 2">
            <a:extLst>
              <a:ext uri="{FF2B5EF4-FFF2-40B4-BE49-F238E27FC236}">
                <a16:creationId xmlns:a16="http://schemas.microsoft.com/office/drawing/2014/main" id="{D105FDC6-8C9E-4499-B739-1B763F44669E}"/>
              </a:ext>
            </a:extLst>
          </p:cNvPr>
          <p:cNvSpPr>
            <a:spLocks noGrp="1"/>
          </p:cNvSpPr>
          <p:nvPr>
            <p:ph sz="quarter" idx="13"/>
          </p:nvPr>
        </p:nvSpPr>
        <p:spPr/>
        <p:txBody>
          <a:bodyPr>
            <a:normAutofit fontScale="85000" lnSpcReduction="10000"/>
          </a:bodyPr>
          <a:lstStyle/>
          <a:p>
            <a:r>
              <a:rPr lang="en-US" u="sng" dirty="0">
                <a:latin typeface="Arial Rounded MT Bold" panose="020F0704030504030204" pitchFamily="34" charset="0"/>
              </a:rPr>
              <a:t>Efficiency Improvement</a:t>
            </a:r>
            <a:r>
              <a:rPr lang="en-US" dirty="0">
                <a:latin typeface="Arial Rounded MT Bold" panose="020F0704030504030204" pitchFamily="34" charset="0"/>
              </a:rPr>
              <a:t>:</a:t>
            </a:r>
            <a:r>
              <a:rPr lang="en-US" dirty="0"/>
              <a:t> Enhance the efficiency of public transportation systems by monitoring and managing vehicle routes, schedules, and passenger loads in real-time.</a:t>
            </a:r>
          </a:p>
          <a:p>
            <a:r>
              <a:rPr lang="en-US" u="sng" dirty="0">
                <a:latin typeface="Arial Rounded MT Bold" panose="020F0704030504030204" pitchFamily="34" charset="0"/>
              </a:rPr>
              <a:t>Reducing Congestion: </a:t>
            </a:r>
            <a:r>
              <a:rPr lang="en-US" dirty="0"/>
              <a:t>IoT can help reduce traffic congestion by providing real-time data on traffic conditions and enabling dynamic adjustments to routes and schedules.</a:t>
            </a:r>
          </a:p>
          <a:p>
            <a:r>
              <a:rPr lang="en-US" u="sng" dirty="0">
                <a:latin typeface="Arial Rounded MT Bold" panose="020F0704030504030204" pitchFamily="34" charset="0"/>
              </a:rPr>
              <a:t>Cost Reduction: </a:t>
            </a:r>
            <a:r>
              <a:rPr lang="en-US" dirty="0"/>
              <a:t>Minimize operational costs through predictive maintenance of vehicles, fuel consumption optimization, and staff management based on data insights.</a:t>
            </a:r>
          </a:p>
          <a:p>
            <a:r>
              <a:rPr lang="en-US" u="sng" dirty="0">
                <a:latin typeface="Arial Rounded MT Bold" panose="020F0704030504030204" pitchFamily="34" charset="0"/>
              </a:rPr>
              <a:t>Enhancing Safety: </a:t>
            </a:r>
            <a:r>
              <a:rPr lang="en-US" dirty="0"/>
              <a:t>Improve passenger and driver safety by monitoring vehicle conditions, detecting accidents or breakdowns, and ensuring timely emergency responses.</a:t>
            </a:r>
            <a:endParaRPr lang="en-IN" dirty="0"/>
          </a:p>
        </p:txBody>
      </p:sp>
    </p:spTree>
    <p:extLst>
      <p:ext uri="{BB962C8B-B14F-4D97-AF65-F5344CB8AC3E}">
        <p14:creationId xmlns:p14="http://schemas.microsoft.com/office/powerpoint/2010/main" val="353761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D820-C5D3-16EC-8920-55535B8AB5F4}"/>
              </a:ext>
            </a:extLst>
          </p:cNvPr>
          <p:cNvSpPr>
            <a:spLocks noGrp="1"/>
          </p:cNvSpPr>
          <p:nvPr>
            <p:ph type="title"/>
          </p:nvPr>
        </p:nvSpPr>
        <p:spPr>
          <a:xfrm>
            <a:off x="-494522" y="1066801"/>
            <a:ext cx="5782495" cy="1596177"/>
          </a:xfrm>
        </p:spPr>
        <p:txBody>
          <a:bodyPr/>
          <a:lstStyle/>
          <a:p>
            <a:r>
              <a:rPr lang="en-US" dirty="0"/>
              <a:t>  </a:t>
            </a:r>
            <a:r>
              <a:rPr lang="en-US" u="sng" dirty="0"/>
              <a:t>IOT SENSORS:</a:t>
            </a:r>
            <a:endParaRPr lang="en-IN" u="sng" dirty="0"/>
          </a:p>
        </p:txBody>
      </p:sp>
      <p:sp>
        <p:nvSpPr>
          <p:cNvPr id="3" name="Content Placeholder 2">
            <a:extLst>
              <a:ext uri="{FF2B5EF4-FFF2-40B4-BE49-F238E27FC236}">
                <a16:creationId xmlns:a16="http://schemas.microsoft.com/office/drawing/2014/main" id="{68F084F8-E129-DFBA-2C0D-F69D3D5A7B41}"/>
              </a:ext>
            </a:extLst>
          </p:cNvPr>
          <p:cNvSpPr>
            <a:spLocks noGrp="1"/>
          </p:cNvSpPr>
          <p:nvPr>
            <p:ph sz="quarter" idx="13"/>
          </p:nvPr>
        </p:nvSpPr>
        <p:spPr/>
        <p:txBody>
          <a:bodyPr>
            <a:normAutofit fontScale="77500" lnSpcReduction="20000"/>
          </a:bodyPr>
          <a:lstStyle/>
          <a:p>
            <a:r>
              <a:rPr lang="en-US" u="sng" dirty="0">
                <a:latin typeface="Arial Rounded MT Bold" panose="020F0704030504030204" pitchFamily="34" charset="0"/>
              </a:rPr>
              <a:t>GPS Sensors:</a:t>
            </a:r>
            <a:r>
              <a:rPr lang="en-US" dirty="0">
                <a:latin typeface="Arial Rounded MT Bold" panose="020F0704030504030204" pitchFamily="34" charset="0"/>
              </a:rPr>
              <a:t> </a:t>
            </a:r>
            <a:r>
              <a:rPr lang="en-US" dirty="0"/>
              <a:t>Global Positioning System (GPS) sensors are crucial for tracking the location of buses, trains, and other vehicles in real time. They provide accurate geolocation data, which helps in route optimization, schedule adherence, and passenger information systems.</a:t>
            </a:r>
          </a:p>
          <a:p>
            <a:r>
              <a:rPr lang="en-US" u="sng" dirty="0">
                <a:latin typeface="Arial Rounded MT Bold" panose="020F0704030504030204" pitchFamily="34" charset="0"/>
              </a:rPr>
              <a:t>Vehicle Health Sensors</a:t>
            </a:r>
            <a:r>
              <a:rPr lang="en-US" dirty="0">
                <a:latin typeface="Arial Rounded MT Bold" panose="020F0704030504030204" pitchFamily="34" charset="0"/>
              </a:rPr>
              <a:t>: </a:t>
            </a:r>
            <a:r>
              <a:rPr lang="en-US" dirty="0"/>
              <a:t>These sensors monitor the condition of public transport vehicles, including engine performance, fuel efficiency, tire pressure, and maintenance needs. They ensure that vehicles are in optimal working condition, reducing breakdowns and delays.</a:t>
            </a:r>
          </a:p>
          <a:p>
            <a:r>
              <a:rPr lang="en-US" u="sng" dirty="0">
                <a:latin typeface="Arial Rounded MT Bold" panose="020F0704030504030204" pitchFamily="34" charset="0"/>
              </a:rPr>
              <a:t>Passenger Counting Sensors: </a:t>
            </a:r>
            <a:r>
              <a:rPr lang="en-US" dirty="0"/>
              <a:t>Sensors placed at vehicle entrances and exits use technologies like infrared, ultrasonic, or cameras to count passengers. This data helps in load balancing, scheduling, and optimizing bus or train capacity.</a:t>
            </a:r>
          </a:p>
          <a:p>
            <a:r>
              <a:rPr lang="en-US" u="sng" dirty="0">
                <a:latin typeface="Arial Rounded MT Bold" panose="020F0704030504030204" pitchFamily="34" charset="0"/>
              </a:rPr>
              <a:t>Environmental Sensors: </a:t>
            </a:r>
            <a:r>
              <a:rPr lang="en-US" dirty="0"/>
              <a:t>Sensors measuring environmental conditions such as air quality, temperature, humidity, and noise levels can help improve passenger comfort and safety. For instance, they can trigger climate control adjustments or provide alerts in case of poor air quality.</a:t>
            </a:r>
            <a:endParaRPr lang="en-IN" dirty="0"/>
          </a:p>
        </p:txBody>
      </p:sp>
    </p:spTree>
    <p:extLst>
      <p:ext uri="{BB962C8B-B14F-4D97-AF65-F5344CB8AC3E}">
        <p14:creationId xmlns:p14="http://schemas.microsoft.com/office/powerpoint/2010/main" val="199418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58D1-1E24-37BB-7C77-015506693BB2}"/>
              </a:ext>
            </a:extLst>
          </p:cNvPr>
          <p:cNvSpPr>
            <a:spLocks noGrp="1"/>
          </p:cNvSpPr>
          <p:nvPr>
            <p:ph type="title"/>
          </p:nvPr>
        </p:nvSpPr>
        <p:spPr>
          <a:xfrm>
            <a:off x="130629" y="1066801"/>
            <a:ext cx="4233614" cy="1596177"/>
          </a:xfrm>
        </p:spPr>
        <p:txBody>
          <a:bodyPr/>
          <a:lstStyle/>
          <a:p>
            <a:r>
              <a:rPr lang="en-US" u="sng" dirty="0"/>
              <a:t>Problems:</a:t>
            </a:r>
            <a:endParaRPr lang="en-IN" u="sng" dirty="0"/>
          </a:p>
        </p:txBody>
      </p:sp>
      <p:sp>
        <p:nvSpPr>
          <p:cNvPr id="3" name="Content Placeholder 2">
            <a:extLst>
              <a:ext uri="{FF2B5EF4-FFF2-40B4-BE49-F238E27FC236}">
                <a16:creationId xmlns:a16="http://schemas.microsoft.com/office/drawing/2014/main" id="{616EA3C9-CDCD-0818-4161-15683483E013}"/>
              </a:ext>
            </a:extLst>
          </p:cNvPr>
          <p:cNvSpPr>
            <a:spLocks noGrp="1"/>
          </p:cNvSpPr>
          <p:nvPr>
            <p:ph sz="quarter" idx="13"/>
          </p:nvPr>
        </p:nvSpPr>
        <p:spPr/>
        <p:txBody>
          <a:bodyPr>
            <a:normAutofit fontScale="77500" lnSpcReduction="20000"/>
          </a:bodyPr>
          <a:lstStyle/>
          <a:p>
            <a:r>
              <a:rPr lang="en-US" u="sng" dirty="0">
                <a:latin typeface="Arial Rounded MT Bold" panose="020F0704030504030204" pitchFamily="34" charset="0"/>
              </a:rPr>
              <a:t>Privacy Concerns: </a:t>
            </a:r>
            <a:r>
              <a:rPr lang="en-US" dirty="0"/>
              <a:t>Collecting and analyzing data from IoT sensors in public transport can raise privacy concerns. Passenger data, such as location and travel patterns, must be handled with care to protect individuals' privacy rights.</a:t>
            </a:r>
          </a:p>
          <a:p>
            <a:r>
              <a:rPr lang="en-US" u="sng" dirty="0">
                <a:latin typeface="Arial Rounded MT Bold" panose="020F0704030504030204" pitchFamily="34" charset="0"/>
              </a:rPr>
              <a:t>Cybersecurity Risks:</a:t>
            </a:r>
            <a:r>
              <a:rPr lang="en-US" u="sng" dirty="0"/>
              <a:t> </a:t>
            </a:r>
            <a:r>
              <a:rPr lang="en-US" dirty="0"/>
              <a:t>IoT devices in public transport are vulnerable to cybersecurity threats. Hackers could potentially disrupt transportation systems, steal sensitive data, or compromise passenger safety. Robust cybersecurity measures are essential.</a:t>
            </a:r>
          </a:p>
          <a:p>
            <a:r>
              <a:rPr lang="en-US" u="sng" dirty="0">
                <a:latin typeface="Arial Rounded MT Bold" panose="020F0704030504030204" pitchFamily="34" charset="0"/>
              </a:rPr>
              <a:t>Cost of Implementation:</a:t>
            </a:r>
            <a:r>
              <a:rPr lang="en-US" dirty="0">
                <a:latin typeface="Arial Rounded MT Bold" panose="020F0704030504030204" pitchFamily="34" charset="0"/>
              </a:rPr>
              <a:t> </a:t>
            </a:r>
            <a:r>
              <a:rPr lang="en-US" dirty="0"/>
              <a:t>Deploying and maintaining IoT sensors and infrastructure can be expensive. Public transport agencies must carefully budget for these investments and consider the long-term costs.</a:t>
            </a:r>
          </a:p>
          <a:p>
            <a:r>
              <a:rPr lang="en-US" u="sng" dirty="0">
                <a:latin typeface="Arial Rounded MT Bold" panose="020F0704030504030204" pitchFamily="34" charset="0"/>
              </a:rPr>
              <a:t>Data Management: </a:t>
            </a:r>
            <a:r>
              <a:rPr lang="en-US" dirty="0"/>
              <a:t>Managing the vast amount of data generated by IoT sensors can be challenging. Public transport agencies must have effective data storage, processing, and analysis systems in place.</a:t>
            </a:r>
            <a:endParaRPr lang="en-IN" dirty="0"/>
          </a:p>
        </p:txBody>
      </p:sp>
    </p:spTree>
    <p:extLst>
      <p:ext uri="{BB962C8B-B14F-4D97-AF65-F5344CB8AC3E}">
        <p14:creationId xmlns:p14="http://schemas.microsoft.com/office/powerpoint/2010/main" val="127893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05EA-8E03-0EC6-DC9D-B528638DA31A}"/>
              </a:ext>
            </a:extLst>
          </p:cNvPr>
          <p:cNvSpPr>
            <a:spLocks noGrp="1"/>
          </p:cNvSpPr>
          <p:nvPr>
            <p:ph type="title"/>
          </p:nvPr>
        </p:nvSpPr>
        <p:spPr>
          <a:xfrm>
            <a:off x="-270588" y="1066801"/>
            <a:ext cx="4970732" cy="1596177"/>
          </a:xfrm>
        </p:spPr>
        <p:txBody>
          <a:bodyPr/>
          <a:lstStyle/>
          <a:p>
            <a:r>
              <a:rPr lang="en-US" dirty="0"/>
              <a:t>   </a:t>
            </a:r>
            <a:r>
              <a:rPr lang="en-US" u="sng" dirty="0"/>
              <a:t>Solutions:</a:t>
            </a:r>
            <a:endParaRPr lang="en-IN" u="sng" dirty="0"/>
          </a:p>
        </p:txBody>
      </p:sp>
      <p:sp>
        <p:nvSpPr>
          <p:cNvPr id="3" name="Content Placeholder 2">
            <a:extLst>
              <a:ext uri="{FF2B5EF4-FFF2-40B4-BE49-F238E27FC236}">
                <a16:creationId xmlns:a16="http://schemas.microsoft.com/office/drawing/2014/main" id="{FF4FDA1A-2BC9-5B57-8BA4-244D523C67EC}"/>
              </a:ext>
            </a:extLst>
          </p:cNvPr>
          <p:cNvSpPr>
            <a:spLocks noGrp="1"/>
          </p:cNvSpPr>
          <p:nvPr>
            <p:ph sz="quarter" idx="13"/>
          </p:nvPr>
        </p:nvSpPr>
        <p:spPr/>
        <p:txBody>
          <a:bodyPr>
            <a:normAutofit fontScale="77500" lnSpcReduction="20000"/>
          </a:bodyPr>
          <a:lstStyle/>
          <a:p>
            <a:r>
              <a:rPr lang="en-US" u="sng" dirty="0">
                <a:latin typeface="Arial Rounded MT Bold" panose="020F0704030504030204" pitchFamily="34" charset="0"/>
              </a:rPr>
              <a:t>Privacy by Design: </a:t>
            </a:r>
            <a:r>
              <a:rPr lang="en-US" dirty="0"/>
              <a:t>Implement privacy measures from the beginning of IoT system design. Use data anonymization techniques and ensure data is only collected and stored for legitimate purposes. Transparently communicate privacy policies to passengers.</a:t>
            </a:r>
          </a:p>
          <a:p>
            <a:r>
              <a:rPr lang="en-US" u="sng" dirty="0">
                <a:latin typeface="Arial Rounded MT Bold" panose="020F0704030504030204" pitchFamily="34" charset="0"/>
              </a:rPr>
              <a:t>Cybersecurity Measures: </a:t>
            </a:r>
            <a:r>
              <a:rPr lang="en-US" dirty="0"/>
              <a:t>Invest in robust cybersecurity measures, including encryption, authentication, and intrusion detection systems to protect IoT devices and data from cyber threats.</a:t>
            </a:r>
          </a:p>
          <a:p>
            <a:r>
              <a:rPr lang="en-US" u="sng" dirty="0">
                <a:latin typeface="Arial Rounded MT Bold" panose="020F0704030504030204" pitchFamily="34" charset="0"/>
              </a:rPr>
              <a:t>Cost Management</a:t>
            </a:r>
            <a:r>
              <a:rPr lang="en-US" dirty="0"/>
              <a:t>: Develop a comprehensive cost-benefit analysis to justify IoT investments. Consider long-term savings from efficiency gains and reduced maintenance costs.</a:t>
            </a:r>
          </a:p>
          <a:p>
            <a:r>
              <a:rPr lang="en-US" u="sng" dirty="0">
                <a:latin typeface="Arial Rounded MT Bold" panose="020F0704030504030204" pitchFamily="34" charset="0"/>
              </a:rPr>
              <a:t>Effective Data Management: </a:t>
            </a:r>
            <a:r>
              <a:rPr lang="en-US" dirty="0"/>
              <a:t>Establish data management protocols to efficiently collect, store, process, and analyze IoT data. Use cloud-based solutions for scalability and data accessibility.</a:t>
            </a:r>
          </a:p>
          <a:p>
            <a:r>
              <a:rPr lang="en-US" u="sng" dirty="0">
                <a:latin typeface="Arial Rounded MT Bold" panose="020F0704030504030204" pitchFamily="34" charset="0"/>
              </a:rPr>
              <a:t>Interoperability Standards: </a:t>
            </a:r>
            <a:r>
              <a:rPr lang="en-US" dirty="0"/>
              <a:t>Adopt industry-standard protocols and technologies to ensure compatibility and interoperability among different IoT devices and systems.</a:t>
            </a:r>
            <a:endParaRPr lang="en-IN" dirty="0"/>
          </a:p>
        </p:txBody>
      </p:sp>
    </p:spTree>
    <p:extLst>
      <p:ext uri="{BB962C8B-B14F-4D97-AF65-F5344CB8AC3E}">
        <p14:creationId xmlns:p14="http://schemas.microsoft.com/office/powerpoint/2010/main" val="317050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B9D1-1AE9-C95B-1920-A51D5B1020A1}"/>
              </a:ext>
            </a:extLst>
          </p:cNvPr>
          <p:cNvSpPr>
            <a:spLocks noGrp="1"/>
          </p:cNvSpPr>
          <p:nvPr>
            <p:ph type="title"/>
          </p:nvPr>
        </p:nvSpPr>
        <p:spPr>
          <a:xfrm flipV="1">
            <a:off x="913776" y="2214694"/>
            <a:ext cx="6532054" cy="323233"/>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4059AD1F-C25B-C748-DCDA-267730512CA7}"/>
              </a:ext>
            </a:extLst>
          </p:cNvPr>
          <p:cNvSpPr>
            <a:spLocks noGrp="1"/>
          </p:cNvSpPr>
          <p:nvPr>
            <p:ph sz="quarter" idx="13"/>
          </p:nvPr>
        </p:nvSpPr>
        <p:spPr/>
        <p:txBody>
          <a:bodyPr>
            <a:normAutofit/>
          </a:bodyPr>
          <a:lstStyle/>
          <a:p>
            <a:pPr marL="0" indent="0">
              <a:buNone/>
            </a:pPr>
            <a:r>
              <a:rPr lang="en-US" sz="7200" dirty="0"/>
              <a:t>          Thank you</a:t>
            </a:r>
            <a:endParaRPr lang="en-IN" sz="7200" dirty="0"/>
          </a:p>
        </p:txBody>
      </p:sp>
    </p:spTree>
    <p:extLst>
      <p:ext uri="{BB962C8B-B14F-4D97-AF65-F5344CB8AC3E}">
        <p14:creationId xmlns:p14="http://schemas.microsoft.com/office/powerpoint/2010/main" val="17567185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32</TotalTime>
  <Words>700</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Arial Rounded MT Bold</vt:lpstr>
      <vt:lpstr>Bahnschrift</vt:lpstr>
      <vt:lpstr>Tw Cen MT</vt:lpstr>
      <vt:lpstr>Droplet</vt:lpstr>
      <vt:lpstr>Public transport optimization</vt:lpstr>
      <vt:lpstr>Team leader:         Deepak v</vt:lpstr>
      <vt:lpstr>The problem definition:</vt:lpstr>
      <vt:lpstr> Objectives:</vt:lpstr>
      <vt:lpstr>  IOT SENSORS:</vt:lpstr>
      <vt:lpstr>Problems:</vt:lpstr>
      <vt:lpstr>   Solutions: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A</dc:creator>
  <cp:lastModifiedBy>Abinash A</cp:lastModifiedBy>
  <cp:revision>1</cp:revision>
  <dcterms:created xsi:type="dcterms:W3CDTF">2023-09-27T17:59:14Z</dcterms:created>
  <dcterms:modified xsi:type="dcterms:W3CDTF">2023-09-27T18:33:25Z</dcterms:modified>
</cp:coreProperties>
</file>