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handoutMasterIdLst>
    <p:handoutMasterId r:id="rId18"/>
  </p:handoutMasterIdLst>
  <p:sldIdLst>
    <p:sldId id="257" r:id="rId3"/>
    <p:sldId id="259" r:id="rId4"/>
    <p:sldId id="258" r:id="rId5"/>
    <p:sldId id="260" r:id="rId6"/>
    <p:sldId id="261" r:id="rId7"/>
    <p:sldId id="262" r:id="rId8"/>
    <p:sldId id="264" r:id="rId9"/>
    <p:sldId id="270" r:id="rId10"/>
    <p:sldId id="265" r:id="rId11"/>
    <p:sldId id="268" r:id="rId12"/>
    <p:sldId id="266" r:id="rId13"/>
    <p:sldId id="271" r:id="rId14"/>
    <p:sldId id="267" r:id="rId15"/>
    <p:sldId id="269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orient="horz" pos="663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Kims" initials="4" lastIdx="1" clrIdx="0">
    <p:extLst>
      <p:ext uri="{19B8F6BF-5375-455C-9EA6-DF929625EA0E}">
        <p15:presenceInfo xmlns:p15="http://schemas.microsoft.com/office/powerpoint/2012/main" userId="4Ki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44" y="570"/>
      </p:cViewPr>
      <p:guideLst>
        <p:guide pos="393"/>
        <p:guide orient="horz" pos="6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7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C0BF921-ADF3-4F5E-AFF2-CE24DFC465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87D11-CF07-4CBD-8431-D555D986EE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4B23C-AC35-4FDD-A86D-DF30059EBA3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57ABE-E137-4BDE-94D5-6A61EF697D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89A021-FA2D-4F2E-B843-6B7C9FFAFF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FEED6-3518-4C7E-BAAD-C78425D6E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7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4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2DCB-CA62-401B-9CF8-51102FDB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DFCC0-45FA-4E95-A6E0-0A992505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74CD3-47B1-488A-AA60-83EAF151A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1C718-4282-40BC-AA82-0A579827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171D4-B193-49A6-8CAE-3B3FFF75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3906B-7CA7-42B2-8880-88658447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1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74696-95BD-4C44-B154-52BB94FE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412A0E-351E-46AA-90D8-8A15897E6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C850AF-0CAA-4EF9-A1FE-35DD41AFD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5F7AE-D8F3-4856-B576-FDB36F2A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F0F4B-9B94-4417-A44C-383529BE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2C16D-8A4A-4125-ACC1-AE00506B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205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B1B8-A159-4899-8DB6-62022C27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BF9996-4D94-4C3D-90A8-624476EE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1C02B-BE47-4B0B-8BEC-5B64F644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969C6-76C3-4418-88EA-EDFF8385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2783B-C7E6-4737-97BE-3343C64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1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C161C4-BDA9-4830-A785-FFC8F133C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648B8-ECD5-4BEE-9232-22AC726B8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2302A-73C7-4C65-88AD-4EBAF34D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D4ACE-BAF8-4335-8419-86CD8F4B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3EFC7-FBBB-49CA-900C-172AD49A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6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66000"/>
            <a:lum/>
          </a:blip>
          <a:srcRect/>
          <a:tile tx="-234950" ty="76200" sx="66000" sy="55000" flip="xy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0B613-3D63-41C9-AF96-C8D9E520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4" y="66534"/>
            <a:ext cx="6619875" cy="585785"/>
          </a:xfrm>
          <a:prstGeom prst="rect">
            <a:avLst/>
          </a:prstGeom>
        </p:spPr>
        <p:txBody>
          <a:bodyPr anchor="ctr"/>
          <a:lstStyle>
            <a:lvl1pPr>
              <a:defRPr sz="24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16925-CA7C-47CE-A5F4-7CAA5CBF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E778-754E-4E8F-89A2-6EC0BE1F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07D19C-D917-429E-858F-0DFC5C0BC5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282396-5D9E-458B-A9F4-2582962C59D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3714" y="672963"/>
            <a:ext cx="11164531" cy="313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FC994D-EFEA-4044-A848-00B7F2285349}"/>
              </a:ext>
            </a:extLst>
          </p:cNvPr>
          <p:cNvSpPr txBox="1"/>
          <p:nvPr userDrawn="1"/>
        </p:nvSpPr>
        <p:spPr>
          <a:xfrm>
            <a:off x="10623667" y="672963"/>
            <a:ext cx="9628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i="1" dirty="0">
                <a:solidFill>
                  <a:schemeClr val="bg1"/>
                </a:solidFill>
              </a:rPr>
              <a:t>Data &amp; AI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33ADB5-CBDA-4247-B6E4-DFF2387A7147}"/>
              </a:ext>
            </a:extLst>
          </p:cNvPr>
          <p:cNvCxnSpPr>
            <a:cxnSpLocks/>
          </p:cNvCxnSpPr>
          <p:nvPr userDrawn="1"/>
        </p:nvCxnSpPr>
        <p:spPr>
          <a:xfrm>
            <a:off x="482138" y="6270246"/>
            <a:ext cx="1087166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15E42F-25D0-4D76-97B2-1AA6B77050D0}"/>
              </a:ext>
            </a:extLst>
          </p:cNvPr>
          <p:cNvGrpSpPr/>
          <p:nvPr userDrawn="1"/>
        </p:nvGrpSpPr>
        <p:grpSpPr>
          <a:xfrm>
            <a:off x="512107" y="6333226"/>
            <a:ext cx="1374883" cy="300327"/>
            <a:chOff x="487168" y="6205765"/>
            <a:chExt cx="1398208" cy="349806"/>
          </a:xfrm>
        </p:grpSpPr>
        <p:pic>
          <p:nvPicPr>
            <p:cNvPr id="12" name="Picture 4" descr="1one production on Twitter: &quot;Yep, we did this. #reviveaphone  https://t.co/riSP41ljgX&quot;">
              <a:extLst>
                <a:ext uri="{FF2B5EF4-FFF2-40B4-BE49-F238E27FC236}">
                  <a16:creationId xmlns:a16="http://schemas.microsoft.com/office/drawing/2014/main" id="{06B21270-27E9-4F91-9D5B-16F175381F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34690" y="6229896"/>
              <a:ext cx="150686" cy="32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영우글로벌러닝">
              <a:extLst>
                <a:ext uri="{FF2B5EF4-FFF2-40B4-BE49-F238E27FC236}">
                  <a16:creationId xmlns:a16="http://schemas.microsoft.com/office/drawing/2014/main" id="{6C01D3B7-B3BF-44C3-9A31-BF4EA2F602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24" y="6298739"/>
              <a:ext cx="753746" cy="25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디지털 핵심 실무인재 양성산업 | 한경닷컴">
              <a:extLst>
                <a:ext uri="{FF2B5EF4-FFF2-40B4-BE49-F238E27FC236}">
                  <a16:creationId xmlns:a16="http://schemas.microsoft.com/office/drawing/2014/main" id="{7E75C458-FB85-4B0A-8337-1CBD2FCDBDD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68" y="6205765"/>
              <a:ext cx="1020718" cy="192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AE816B-9888-44D1-AFED-90BE6F616C5E}"/>
              </a:ext>
            </a:extLst>
          </p:cNvPr>
          <p:cNvSpPr/>
          <p:nvPr userDrawn="1"/>
        </p:nvSpPr>
        <p:spPr>
          <a:xfrm>
            <a:off x="413714" y="6270246"/>
            <a:ext cx="1589654" cy="404874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8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36B7-753A-4B8F-B306-BFE2FB21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531D4-093E-4820-B4A9-FF57BF927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C9B96-C37B-4EEC-90C4-1680EDDB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5ACD-012C-40BD-B112-37FE1B21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77F2B-558D-4FB0-A65F-EC3373A8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9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100CD-AE13-413D-BFA4-2F5E6714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3D41D-0935-4BE6-A9E7-1C6ED3DA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CD30F-A7BF-409B-A506-E87EC399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D1972-FFF9-4C95-BAFA-FCFDA547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F1EF8-9734-4DB7-95E3-4840A595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0F4BE-D107-4EA2-9483-D6F1C0C4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5F943-E3D2-4E7B-8DC2-1794EAB9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4F7F-5F94-44DC-8924-BDB1F4FC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ADFB5-615C-4014-84C2-6EB3F4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F0267-4230-4D2B-AF01-FA6B5498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7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596D-C0C9-4BDA-9468-1096F205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1991D-887F-4F8C-B0E6-2F3044BB8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8B61B-D99E-41B8-830B-90865415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01AC0-21FA-4316-BB33-DB85F8FB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020D1-91B3-44E4-A12A-1A20A9E2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BF519-6E97-471B-8AC5-0C7BA527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4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997E-BCCF-457C-AE6A-A10A0FDE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F0BB4-6443-4186-A322-05D6E5BD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A8034-1F7F-4D71-AB22-E5949FA2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1AF8F8-4DEB-42A5-9A54-3207FEDE4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82142-CAFE-44C0-AFE5-118E95275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84B0EB-B18D-4BE8-AB5A-007A96CC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882097-D583-4E98-8253-19C515CE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EF358E-D0A7-4BF0-B1B8-65B14DB6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5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2E39-526F-477D-834B-6880EE18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8E33B-6A02-4B9A-A6B8-F0105B3E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6E8F8E-B692-4EA5-8CD9-697839FA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8BC46-31CB-4E62-93B3-0415BBF6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3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D0173D-0312-464D-9921-193F0335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57037-4061-4A6C-B3A6-A3FD7A72B341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0D6AD-3531-48C9-85EA-6C0C7B3C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8BD9BB-701F-4672-AACE-19ADDA9C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2D0D5F-07B1-4B38-9118-F96E5E3E8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2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66000"/>
            <a:lum/>
          </a:blip>
          <a:srcRect/>
          <a:tile tx="-133350" ty="38100" sx="66000" sy="55000" flip="xy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816817-E444-4491-88F3-FA82CBF9D49E}"/>
              </a:ext>
            </a:extLst>
          </p:cNvPr>
          <p:cNvGrpSpPr/>
          <p:nvPr userDrawn="1"/>
        </p:nvGrpSpPr>
        <p:grpSpPr>
          <a:xfrm>
            <a:off x="512107" y="6333226"/>
            <a:ext cx="1374883" cy="300327"/>
            <a:chOff x="487168" y="6205765"/>
            <a:chExt cx="1398208" cy="349806"/>
          </a:xfrm>
        </p:grpSpPr>
        <p:pic>
          <p:nvPicPr>
            <p:cNvPr id="8" name="Picture 4" descr="1one production on Twitter: &quot;Yep, we did this. #reviveaphone  https://t.co/riSP41ljgX&quot;">
              <a:extLst>
                <a:ext uri="{FF2B5EF4-FFF2-40B4-BE49-F238E27FC236}">
                  <a16:creationId xmlns:a16="http://schemas.microsoft.com/office/drawing/2014/main" id="{741FB2B6-C607-4D2D-A06C-50B2D37C4E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34690" y="6229896"/>
              <a:ext cx="150686" cy="32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영우글로벌러닝">
              <a:extLst>
                <a:ext uri="{FF2B5EF4-FFF2-40B4-BE49-F238E27FC236}">
                  <a16:creationId xmlns:a16="http://schemas.microsoft.com/office/drawing/2014/main" id="{41A00584-9465-417A-ABEE-3AD6C2FA19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24" y="6298739"/>
              <a:ext cx="753746" cy="25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디지털 핵심 실무인재 양성산업 | 한경닷컴">
              <a:extLst>
                <a:ext uri="{FF2B5EF4-FFF2-40B4-BE49-F238E27FC236}">
                  <a16:creationId xmlns:a16="http://schemas.microsoft.com/office/drawing/2014/main" id="{2C4D67A0-4D0D-48DE-A330-0892E1FBB56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68" y="6205765"/>
              <a:ext cx="1020718" cy="192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982365-2621-4BE6-8E00-032C9ADB83F1}"/>
              </a:ext>
            </a:extLst>
          </p:cNvPr>
          <p:cNvSpPr txBox="1"/>
          <p:nvPr userDrawn="1"/>
        </p:nvSpPr>
        <p:spPr>
          <a:xfrm>
            <a:off x="9340274" y="6289938"/>
            <a:ext cx="2579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i="1" dirty="0">
                <a:solidFill>
                  <a:schemeClr val="tx1"/>
                </a:solidFill>
              </a:rPr>
              <a:t>Data based Artificial Intelligence</a:t>
            </a:r>
            <a:endParaRPr lang="ko-KR" altLang="en-US" sz="1000" b="1" i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3E955D-0AAE-49EB-9012-1DF32D7D592D}"/>
              </a:ext>
            </a:extLst>
          </p:cNvPr>
          <p:cNvCxnSpPr>
            <a:cxnSpLocks/>
          </p:cNvCxnSpPr>
          <p:nvPr userDrawn="1"/>
        </p:nvCxnSpPr>
        <p:spPr>
          <a:xfrm>
            <a:off x="482138" y="6270246"/>
            <a:ext cx="1115106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610117-ECEC-40DD-8D1D-B16DB3B50237}"/>
              </a:ext>
            </a:extLst>
          </p:cNvPr>
          <p:cNvSpPr/>
          <p:nvPr userDrawn="1"/>
        </p:nvSpPr>
        <p:spPr>
          <a:xfrm>
            <a:off x="413714" y="6270246"/>
            <a:ext cx="1589654" cy="404874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8C4D0508-5B45-45FF-9308-495D6C6AE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332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407D19C-D917-429E-858F-0DFC5C0BC5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66000"/>
            <a:lum/>
          </a:blip>
          <a:srcRect/>
          <a:tile tx="-114300" ty="19050" sx="56000" sy="51000" flip="xy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076D0F13-5C24-4EEC-A843-DE5FA0EC215D}"/>
              </a:ext>
            </a:extLst>
          </p:cNvPr>
          <p:cNvSpPr txBox="1">
            <a:spLocks/>
          </p:cNvSpPr>
          <p:nvPr userDrawn="1"/>
        </p:nvSpPr>
        <p:spPr>
          <a:xfrm>
            <a:off x="838200" y="1104903"/>
            <a:ext cx="10515600" cy="585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F9DF6C8-2B6B-4C35-95A7-F73530870317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CE3394B9-4F75-4097-B44D-D8F52837A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481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549AA7-BCDF-4E3A-9134-9C0B07E53EC6}"/>
              </a:ext>
            </a:extLst>
          </p:cNvPr>
          <p:cNvCxnSpPr>
            <a:cxnSpLocks/>
          </p:cNvCxnSpPr>
          <p:nvPr userDrawn="1"/>
        </p:nvCxnSpPr>
        <p:spPr>
          <a:xfrm flipV="1">
            <a:off x="413714" y="901563"/>
            <a:ext cx="11164531" cy="313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E0D3E1-2787-46F0-B390-6B1C69B86AFE}"/>
              </a:ext>
            </a:extLst>
          </p:cNvPr>
          <p:cNvSpPr txBox="1"/>
          <p:nvPr userDrawn="1"/>
        </p:nvSpPr>
        <p:spPr>
          <a:xfrm>
            <a:off x="10623667" y="901563"/>
            <a:ext cx="962891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i="1" dirty="0">
                <a:solidFill>
                  <a:schemeClr val="bg1"/>
                </a:solidFill>
              </a:rPr>
              <a:t>Data &amp; AI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7E8A21-E5D4-4665-AA5B-58D46458D1CF}"/>
              </a:ext>
            </a:extLst>
          </p:cNvPr>
          <p:cNvCxnSpPr>
            <a:cxnSpLocks/>
          </p:cNvCxnSpPr>
          <p:nvPr userDrawn="1"/>
        </p:nvCxnSpPr>
        <p:spPr>
          <a:xfrm>
            <a:off x="482138" y="6270246"/>
            <a:ext cx="1087166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CBB698-43C8-4786-A4AC-DE41CFB9E776}"/>
              </a:ext>
            </a:extLst>
          </p:cNvPr>
          <p:cNvGrpSpPr/>
          <p:nvPr userDrawn="1"/>
        </p:nvGrpSpPr>
        <p:grpSpPr>
          <a:xfrm>
            <a:off x="512107" y="6333226"/>
            <a:ext cx="1374883" cy="300327"/>
            <a:chOff x="487168" y="6205765"/>
            <a:chExt cx="1398208" cy="349806"/>
          </a:xfrm>
        </p:grpSpPr>
        <p:pic>
          <p:nvPicPr>
            <p:cNvPr id="16" name="Picture 4" descr="1one production on Twitter: &quot;Yep, we did this. #reviveaphone  https://t.co/riSP41ljgX&quot;">
              <a:extLst>
                <a:ext uri="{FF2B5EF4-FFF2-40B4-BE49-F238E27FC236}">
                  <a16:creationId xmlns:a16="http://schemas.microsoft.com/office/drawing/2014/main" id="{199047C0-5EAD-4945-9557-E816987DF3B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34690" y="6229896"/>
              <a:ext cx="150686" cy="32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영우글로벌러닝">
              <a:extLst>
                <a:ext uri="{FF2B5EF4-FFF2-40B4-BE49-F238E27FC236}">
                  <a16:creationId xmlns:a16="http://schemas.microsoft.com/office/drawing/2014/main" id="{28A47CA6-2946-4D2A-9AD7-C47EEB73FE7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24" y="6298739"/>
              <a:ext cx="753746" cy="25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디지털 핵심 실무인재 양성산업 | 한경닷컴">
              <a:extLst>
                <a:ext uri="{FF2B5EF4-FFF2-40B4-BE49-F238E27FC236}">
                  <a16:creationId xmlns:a16="http://schemas.microsoft.com/office/drawing/2014/main" id="{01391A6B-DD71-4EC3-AD42-0B9536F597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68" y="6205765"/>
              <a:ext cx="1020718" cy="192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CA4FD-3FF4-4648-828E-CEC5BA73CE91}"/>
              </a:ext>
            </a:extLst>
          </p:cNvPr>
          <p:cNvSpPr/>
          <p:nvPr userDrawn="1"/>
        </p:nvSpPr>
        <p:spPr>
          <a:xfrm>
            <a:off x="413714" y="6270246"/>
            <a:ext cx="1589654" cy="404874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54896662-7CC5-461C-94A4-471BBF14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07D19C-D917-429E-858F-0DFC5C0BC5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FA7F2052-0D18-4BF2-8985-00C457F2BDD7}"/>
              </a:ext>
            </a:extLst>
          </p:cNvPr>
          <p:cNvSpPr txBox="1">
            <a:spLocks/>
          </p:cNvSpPr>
          <p:nvPr userDrawn="1"/>
        </p:nvSpPr>
        <p:spPr>
          <a:xfrm>
            <a:off x="4724400" y="633322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07D19C-D917-429E-858F-0DFC5C0BC5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40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2165" TargetMode="External"/><Relationship Id="rId2" Type="http://schemas.openxmlformats.org/officeDocument/2006/relationships/hyperlink" Target="https://m.blog.naver.com/with_msip/2218445840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D1645A-5C93-49A5-987E-77BE71934D6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8821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txBody>
          <a:bodyPr lIns="1728000"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Youtube</a:t>
            </a:r>
            <a:r>
              <a:rPr lang="en-US" altLang="ko-KR" dirty="0"/>
              <a:t> Crawling</a:t>
            </a:r>
            <a:endParaRPr lang="ko-KR" altLang="en-US" dirty="0"/>
          </a:p>
        </p:txBody>
      </p:sp>
      <p:pic>
        <p:nvPicPr>
          <p:cNvPr id="5" name="Picture 8" descr="Need Scraper to Scrape YouTube | Enterprise Crawling - Vehicle, Store  Locator, Ecommerce, Property, Retails, Car Sites, Job Sites, Dealership,  Coupon &amp; Classified Sites">
            <a:extLst>
              <a:ext uri="{FF2B5EF4-FFF2-40B4-BE49-F238E27FC236}">
                <a16:creationId xmlns:a16="http://schemas.microsoft.com/office/drawing/2014/main" id="{23F9CCB3-1926-4886-921E-8A1C256D0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r="21184"/>
          <a:stretch/>
        </p:blipFill>
        <p:spPr bwMode="auto">
          <a:xfrm>
            <a:off x="1524000" y="1122363"/>
            <a:ext cx="1936866" cy="18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EAED89-6000-453F-8887-2709EFE871AF}"/>
              </a:ext>
            </a:extLst>
          </p:cNvPr>
          <p:cNvSpPr/>
          <p:nvPr/>
        </p:nvSpPr>
        <p:spPr>
          <a:xfrm>
            <a:off x="3628372" y="4222687"/>
            <a:ext cx="4935255" cy="74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latin typeface="+mj-lt"/>
              </a:rPr>
              <a:t>K-Digital </a:t>
            </a:r>
            <a:r>
              <a:rPr lang="ko-KR" altLang="en-US" sz="2000" b="1" dirty="0">
                <a:latin typeface="+mj-lt"/>
              </a:rPr>
              <a:t>영우 글로벌 러닝 </a:t>
            </a:r>
            <a:r>
              <a:rPr lang="en-US" altLang="ko-KR" sz="2000" b="1" dirty="0">
                <a:latin typeface="+mj-lt"/>
              </a:rPr>
              <a:t>2</a:t>
            </a:r>
            <a:r>
              <a:rPr lang="ko-KR" altLang="en-US" sz="2000" b="1" dirty="0">
                <a:latin typeface="+mj-lt"/>
              </a:rPr>
              <a:t>기</a:t>
            </a:r>
            <a:r>
              <a:rPr lang="en-US" altLang="ko-KR" sz="2000" b="1" dirty="0">
                <a:latin typeface="+mj-lt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+mj-lt"/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  <a:latin typeface="+mj-lt"/>
              </a:rPr>
              <a:t>조</a:t>
            </a:r>
            <a:endParaRPr lang="en-US" altLang="ko-KR" sz="2000" b="1" dirty="0">
              <a:solidFill>
                <a:srgbClr val="0070C0"/>
              </a:solidFill>
              <a:latin typeface="+mj-lt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>
                <a:latin typeface="+mj-lt"/>
              </a:rPr>
              <a:t>- 1</a:t>
            </a:r>
            <a:r>
              <a:rPr lang="ko-KR" altLang="en-US" b="1" dirty="0">
                <a:latin typeface="+mj-lt"/>
              </a:rPr>
              <a:t>차 프로젝트</a:t>
            </a:r>
          </a:p>
        </p:txBody>
      </p:sp>
    </p:spTree>
    <p:extLst>
      <p:ext uri="{BB962C8B-B14F-4D97-AF65-F5344CB8AC3E}">
        <p14:creationId xmlns:p14="http://schemas.microsoft.com/office/powerpoint/2010/main" val="391361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6744F-347F-4F38-A97D-89352D07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 - 1/2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46E9610-0E4C-45BF-80B0-49F243C394F4}"/>
              </a:ext>
            </a:extLst>
          </p:cNvPr>
          <p:cNvSpPr txBox="1">
            <a:spLocks/>
          </p:cNvSpPr>
          <p:nvPr/>
        </p:nvSpPr>
        <p:spPr>
          <a:xfrm>
            <a:off x="426414" y="797065"/>
            <a:ext cx="4100360" cy="423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>
                <a:solidFill>
                  <a:srgbClr val="0070C0"/>
                </a:solidFill>
              </a:rPr>
              <a:t>Back-end : YouTube </a:t>
            </a:r>
            <a:r>
              <a:rPr lang="ko-KR" altLang="en-US" sz="1800" b="1" dirty="0">
                <a:solidFill>
                  <a:srgbClr val="0070C0"/>
                </a:solidFill>
              </a:rPr>
              <a:t>클래스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DA4CDA-6C89-4B84-80FF-607ED2D93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3826"/>
              </p:ext>
            </p:extLst>
          </p:nvPr>
        </p:nvGraphicFramePr>
        <p:xfrm>
          <a:off x="641350" y="1159422"/>
          <a:ext cx="10864850" cy="283849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889250">
                  <a:extLst>
                    <a:ext uri="{9D8B030D-6E8A-4147-A177-3AD203B41FA5}">
                      <a16:colId xmlns:a16="http://schemas.microsoft.com/office/drawing/2014/main" val="4181906486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3016940224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508916319"/>
                    </a:ext>
                  </a:extLst>
                </a:gridCol>
              </a:tblGrid>
              <a:tr h="239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변수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함수명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53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driver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webdriver.Chrome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크롬 웹과 연결된 드라이버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/>
                </a:tc>
                <a:extLst>
                  <a:ext uri="{0D108BD9-81ED-4DB2-BD59-A6C34878D82A}">
                    <a16:rowId xmlns:a16="http://schemas.microsoft.com/office/drawing/2014/main" val="3702931068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options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webdriver.ChromeOptions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크롬 드라이버 옵션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2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channels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dict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채널의 고유번호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채널명을 인덱스로 가지고 있다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/>
                </a:tc>
                <a:extLst>
                  <a:ext uri="{0D108BD9-81ED-4DB2-BD59-A6C34878D82A}">
                    <a16:rowId xmlns:a16="http://schemas.microsoft.com/office/drawing/2014/main" val="20937324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channel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사용자가 입력하는 검색어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35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channel_id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선택된 채널의 고유번호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/>
                </a:tc>
                <a:extLst>
                  <a:ext uri="{0D108BD9-81ED-4DB2-BD59-A6C34878D82A}">
                    <a16:rowId xmlns:a16="http://schemas.microsoft.com/office/drawing/2014/main" val="4233105578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video_list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선택된 채널 내 동영상들의 고유번호 리스트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4576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soup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beautifulsoup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html parser </a:t>
                      </a:r>
                      <a:r>
                        <a:rPr lang="ko-KR" altLang="en-US" sz="1200" u="none" strike="noStrike" dirty="0">
                          <a:effectLst/>
                        </a:rPr>
                        <a:t>사용을 위한 </a:t>
                      </a:r>
                      <a:r>
                        <a:rPr lang="en-US" sz="1200" u="none" strike="noStrike" dirty="0" err="1">
                          <a:effectLst/>
                        </a:rPr>
                        <a:t>beautifulsoup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객체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/>
                </a:tc>
                <a:extLst>
                  <a:ext uri="{0D108BD9-81ED-4DB2-BD59-A6C34878D82A}">
                    <a16:rowId xmlns:a16="http://schemas.microsoft.com/office/drawing/2014/main" val="189152323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search_youtuber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>
                          <a:solidFill>
                            <a:srgbClr val="CC7832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b="1" i="0" u="none" strike="noStrike" dirty="0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channel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FFC66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유튜버</a:t>
                      </a:r>
                      <a:r>
                        <a:rPr lang="ko-KR" altLang="en-US" sz="1200" u="none" strike="noStrike" dirty="0">
                          <a:effectLst/>
                        </a:rPr>
                        <a:t> 이름</a:t>
                      </a:r>
                      <a:r>
                        <a:rPr lang="en-US" altLang="ko-KR" sz="1200" u="none" strike="noStrike" dirty="0">
                          <a:effectLst/>
                        </a:rPr>
                        <a:t>(channel)</a:t>
                      </a:r>
                      <a:r>
                        <a:rPr lang="ko-KR" altLang="en-US" sz="1200" u="none" strike="noStrike" dirty="0">
                          <a:effectLst/>
                        </a:rPr>
                        <a:t>을 검색하여 나오는 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채널들을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self.channels</a:t>
                      </a:r>
                      <a:r>
                        <a:rPr lang="ko-KR" altLang="en-US" sz="1200" u="none" strike="noStrike" dirty="0">
                          <a:effectLst/>
                        </a:rPr>
                        <a:t>에 저장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628657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get_video_lists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CC7832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FFC66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func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self.channels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딕셔너리에</a:t>
                      </a:r>
                      <a:r>
                        <a:rPr lang="ko-KR" altLang="en-US" sz="1200" u="none" strike="noStrike" dirty="0">
                          <a:effectLst/>
                        </a:rPr>
                        <a:t> 인덱스</a:t>
                      </a:r>
                      <a:r>
                        <a:rPr lang="en-US" altLang="ko-KR" sz="1200" u="none" strike="noStrike" dirty="0">
                          <a:effectLst/>
                        </a:rPr>
                        <a:t>(select)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접근하여 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해당 인덱스 채널의 비디오 리스트를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self.video_list</a:t>
                      </a:r>
                      <a:r>
                        <a:rPr lang="ko-KR" altLang="en-US" sz="1200" u="none" strike="noStrike" dirty="0">
                          <a:effectLst/>
                        </a:rPr>
                        <a:t>에 저장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/>
                </a:tc>
                <a:extLst>
                  <a:ext uri="{0D108BD9-81ED-4DB2-BD59-A6C34878D82A}">
                    <a16:rowId xmlns:a16="http://schemas.microsoft.com/office/drawing/2014/main" val="2384230664"/>
                  </a:ext>
                </a:extLst>
              </a:tr>
              <a:tr h="445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get_comments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>
                          <a:solidFill>
                            <a:srgbClr val="CC7832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b="1" i="0" u="none" strike="noStrike" dirty="0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ends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FFC66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몇 개의 동영상을 참조할 것인지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입력받고</a:t>
                      </a:r>
                      <a:r>
                        <a:rPr lang="en-US" altLang="ko-KR" sz="1200" u="none" strike="noStrike" dirty="0">
                          <a:effectLst/>
                        </a:rPr>
                        <a:t>(ends)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해당 개수의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동영상들로부터의</a:t>
                      </a:r>
                      <a:r>
                        <a:rPr lang="ko-KR" altLang="en-US" sz="1200" u="none" strike="noStrike" dirty="0">
                          <a:effectLst/>
                        </a:rPr>
                        <a:t> 댓글들을 </a:t>
                      </a:r>
                      <a:r>
                        <a:rPr lang="en-US" altLang="ko-KR" sz="1200" u="none" strike="noStrike" dirty="0">
                          <a:effectLst/>
                        </a:rPr>
                        <a:t>return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2923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7E2F07E-065F-416C-9851-224B9046A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38800"/>
              </p:ext>
            </p:extLst>
          </p:nvPr>
        </p:nvGraphicFramePr>
        <p:xfrm>
          <a:off x="641350" y="4618831"/>
          <a:ext cx="10826750" cy="168592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517400161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1762565023"/>
                    </a:ext>
                  </a:extLst>
                </a:gridCol>
                <a:gridCol w="5702300">
                  <a:extLst>
                    <a:ext uri="{9D8B030D-6E8A-4147-A177-3AD203B41FA5}">
                      <a16:colId xmlns:a16="http://schemas.microsoft.com/office/drawing/2014/main" val="343464986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comments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댓글 저장을 위한 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9525" marT="9525" marB="0" anchor="ctr"/>
                </a:tc>
                <a:extLst>
                  <a:ext uri="{0D108BD9-81ED-4DB2-BD59-A6C34878D82A}">
                    <a16:rowId xmlns:a16="http://schemas.microsoft.com/office/drawing/2014/main" val="396103721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fonts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dict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폰트 선택을 위한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딕셔너리</a:t>
                      </a:r>
                      <a:r>
                        <a:rPr lang="ko-KR" altLang="en-US" sz="1100" u="none" strike="noStrike" dirty="0">
                          <a:effectLst/>
                        </a:rPr>
                        <a:t> 변수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</a:rPr>
                        <a:t>키는 </a:t>
                      </a:r>
                      <a:r>
                        <a:rPr lang="en-US" altLang="ko-KR" sz="1100" u="none" strike="noStrike" dirty="0">
                          <a:effectLst/>
                        </a:rPr>
                        <a:t>index</a:t>
                      </a:r>
                      <a:r>
                        <a:rPr lang="ko-KR" altLang="en-US" sz="1100" u="none" strike="noStrike" dirty="0">
                          <a:effectLst/>
                        </a:rPr>
                        <a:t>이고 </a:t>
                      </a:r>
                      <a:r>
                        <a:rPr lang="en-US" altLang="ko-KR" sz="1100" u="none" strike="noStrike" dirty="0">
                          <a:effectLst/>
                        </a:rPr>
                        <a:t>value</a:t>
                      </a:r>
                      <a:r>
                        <a:rPr lang="ko-KR" altLang="en-US" sz="1100" u="none" strike="noStrike" dirty="0">
                          <a:effectLst/>
                        </a:rPr>
                        <a:t>는 </a:t>
                      </a:r>
                      <a:r>
                        <a:rPr lang="en-US" altLang="ko-KR" sz="1100" u="none" strike="noStrike" dirty="0">
                          <a:effectLst/>
                        </a:rPr>
                        <a:t>fonts</a:t>
                      </a:r>
                      <a:r>
                        <a:rPr lang="ko-KR" altLang="en-US" sz="1100" u="none" strike="noStrike" dirty="0">
                          <a:effectLst/>
                        </a:rPr>
                        <a:t>의 경로이다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023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font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폰트 경로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show_wordcloud</a:t>
                      </a:r>
                      <a:r>
                        <a:rPr lang="ko-KR" altLang="en-US" sz="1100" u="none" strike="noStrike" dirty="0">
                          <a:effectLst/>
                        </a:rPr>
                        <a:t>에서 사용될 폰트이다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9525" marT="9525" marB="0" anchor="ctr"/>
                </a:tc>
                <a:extLst>
                  <a:ext uri="{0D108BD9-81ED-4DB2-BD59-A6C34878D82A}">
                    <a16:rowId xmlns:a16="http://schemas.microsoft.com/office/drawing/2014/main" val="20696399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stopwords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불용어</a:t>
                      </a:r>
                      <a:r>
                        <a:rPr lang="ko-KR" altLang="en-US" sz="1100" u="none" strike="noStrike" dirty="0">
                          <a:effectLst/>
                        </a:rPr>
                        <a:t> 저장을 위한 변수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set_stopwords</a:t>
                      </a:r>
                      <a:r>
                        <a:rPr lang="ko-KR" altLang="en-US" sz="1100" u="none" strike="noStrike" dirty="0">
                          <a:effectLst/>
                        </a:rPr>
                        <a:t>에서 기본 불용어들과 사용자 지정 불용어들이 여기에 저장된다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259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set_stopwords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>
                          <a:solidFill>
                            <a:srgbClr val="CC7832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usr_stopwords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FFC66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func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불용어</a:t>
                      </a:r>
                      <a:r>
                        <a:rPr lang="ko-KR" altLang="en-US" sz="1100" u="none" strike="noStrike" dirty="0">
                          <a:effectLst/>
                        </a:rPr>
                        <a:t> 지정을 위한 함수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9525" marT="9525" marB="0" anchor="ctr"/>
                </a:tc>
                <a:extLst>
                  <a:ext uri="{0D108BD9-81ED-4DB2-BD59-A6C34878D82A}">
                    <a16:rowId xmlns:a16="http://schemas.microsoft.com/office/drawing/2014/main" val="31468483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show_wordcloud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>
                          <a:solidFill>
                            <a:srgbClr val="CC7832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b="1" i="0" u="none" strike="noStrike" dirty="0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comments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FFC66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func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워드클라우드</a:t>
                      </a:r>
                      <a:r>
                        <a:rPr lang="ko-KR" altLang="en-US" sz="1100" u="none" strike="noStrike" dirty="0">
                          <a:effectLst/>
                        </a:rPr>
                        <a:t> 이미지 저장을 위한 함수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07813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90812C-7F29-492B-B949-9B33FDFF1177}"/>
              </a:ext>
            </a:extLst>
          </p:cNvPr>
          <p:cNvSpPr txBox="1">
            <a:spLocks/>
          </p:cNvSpPr>
          <p:nvPr/>
        </p:nvSpPr>
        <p:spPr>
          <a:xfrm>
            <a:off x="426414" y="4245679"/>
            <a:ext cx="4100360" cy="423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>
                <a:solidFill>
                  <a:srgbClr val="0070C0"/>
                </a:solidFill>
              </a:rPr>
              <a:t>Back-end : </a:t>
            </a:r>
            <a:r>
              <a:rPr lang="en-US" altLang="ko-KR" sz="1800" b="1" dirty="0" err="1">
                <a:solidFill>
                  <a:srgbClr val="0070C0"/>
                </a:solidFill>
              </a:rPr>
              <a:t>Wordcloud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</a:rPr>
              <a:t>클래스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53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60F30-D989-472C-9045-A0BBAE9F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519226-5758-4B87-870A-3DF06D696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48021"/>
              </p:ext>
            </p:extLst>
          </p:nvPr>
        </p:nvGraphicFramePr>
        <p:xfrm>
          <a:off x="375614" y="795112"/>
          <a:ext cx="11384583" cy="55696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0277">
                  <a:extLst>
                    <a:ext uri="{9D8B030D-6E8A-4147-A177-3AD203B41FA5}">
                      <a16:colId xmlns:a16="http://schemas.microsoft.com/office/drawing/2014/main" val="3875181409"/>
                    </a:ext>
                  </a:extLst>
                </a:gridCol>
                <a:gridCol w="1465696">
                  <a:extLst>
                    <a:ext uri="{9D8B030D-6E8A-4147-A177-3AD203B41FA5}">
                      <a16:colId xmlns:a16="http://schemas.microsoft.com/office/drawing/2014/main" val="2591796043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4229697615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2372333980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1880976049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1325539020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2541199791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2689126404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3017955478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3694751349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3900576261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1529088342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1041711515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3575070580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325061414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3299117021"/>
                    </a:ext>
                  </a:extLst>
                </a:gridCol>
                <a:gridCol w="484574">
                  <a:extLst>
                    <a:ext uri="{9D8B030D-6E8A-4147-A177-3AD203B41FA5}">
                      <a16:colId xmlns:a16="http://schemas.microsoft.com/office/drawing/2014/main" val="2640207045"/>
                    </a:ext>
                  </a:extLst>
                </a:gridCol>
              </a:tblGrid>
              <a:tr h="388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Who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</a:t>
                      </a:r>
                      <a:endParaRPr lang="ko-KR" altLang="en-US" sz="1100" b="0" dirty="0"/>
                    </a:p>
                  </a:txBody>
                  <a:tcPr anchor="ctr"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16</a:t>
                      </a:r>
                      <a:endParaRPr lang="ko-KR" altLang="en-US" sz="1100" b="0" dirty="0"/>
                    </a:p>
                  </a:txBody>
                  <a:tcPr anchor="ctr"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22</a:t>
                      </a:r>
                      <a:endParaRPr lang="ko-KR" altLang="en-US" sz="1100" b="0" dirty="0"/>
                    </a:p>
                  </a:txBody>
                  <a:tcPr anchor="ctr"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23</a:t>
                      </a:r>
                      <a:endParaRPr lang="ko-KR" altLang="en-US" sz="1100" b="0" dirty="0"/>
                    </a:p>
                  </a:txBody>
                  <a:tcPr anchor="ctr"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27</a:t>
                      </a:r>
                      <a:endParaRPr lang="ko-KR" altLang="en-US" sz="1100" b="0" dirty="0"/>
                    </a:p>
                  </a:txBody>
                  <a:tcPr anchor="ctr"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1003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Brain storming (1</a:t>
                      </a:r>
                      <a:r>
                        <a:rPr lang="en-US" altLang="ko-KR" sz="1400" baseline="30000" dirty="0"/>
                        <a:t>st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이현수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지해찬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이기정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김현국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318652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Ideation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이현수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지해찬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이기정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김현국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118925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Brain storming (2</a:t>
                      </a:r>
                      <a:r>
                        <a:rPr lang="en-US" altLang="ko-KR" sz="1400" baseline="30000" dirty="0"/>
                        <a:t>nd</a:t>
                      </a:r>
                      <a:r>
                        <a:rPr lang="en-US" altLang="ko-KR" sz="1400" dirty="0"/>
                        <a:t>) &amp; item Selection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이현수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지해찬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이기정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김현국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351065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Backend Development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076877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Front UI Development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지해찬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703969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Build Classes &amp; refactoring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이기정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243733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Additional Study &amp; Confirmation of functions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이현수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지해찬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이기정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김현국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983622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Reporting &amp; Presentation Preparation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김현국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2420493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Acceptance Test and Final Packaging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이현수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지해찬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이기정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김현국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9499916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Presentation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이현수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지해찬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이기정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김현국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2857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5304835"/>
                  </a:ext>
                </a:extLst>
              </a:tr>
            </a:tbl>
          </a:graphicData>
        </a:graphic>
      </p:graphicFrame>
      <p:sp>
        <p:nvSpPr>
          <p:cNvPr id="4" name="다이아몬드 3">
            <a:extLst>
              <a:ext uri="{FF2B5EF4-FFF2-40B4-BE49-F238E27FC236}">
                <a16:creationId xmlns:a16="http://schemas.microsoft.com/office/drawing/2014/main" id="{F6671BB0-8913-4A18-82A8-3A8CC3ABE4CB}"/>
              </a:ext>
            </a:extLst>
          </p:cNvPr>
          <p:cNvSpPr/>
          <p:nvPr/>
        </p:nvSpPr>
        <p:spPr>
          <a:xfrm>
            <a:off x="4597400" y="1279297"/>
            <a:ext cx="266700" cy="2975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1CF767EF-6ACF-4FD9-B106-826E9B382BD9}"/>
              </a:ext>
            </a:extLst>
          </p:cNvPr>
          <p:cNvSpPr/>
          <p:nvPr/>
        </p:nvSpPr>
        <p:spPr>
          <a:xfrm>
            <a:off x="6997700" y="2332181"/>
            <a:ext cx="266700" cy="2975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6ED5FD-772A-42D8-A696-6C333CD76AED}"/>
              </a:ext>
            </a:extLst>
          </p:cNvPr>
          <p:cNvSpPr/>
          <p:nvPr/>
        </p:nvSpPr>
        <p:spPr>
          <a:xfrm>
            <a:off x="4730750" y="1817342"/>
            <a:ext cx="2400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83B947-EC4C-47BF-B491-43699CF65F93}"/>
              </a:ext>
            </a:extLst>
          </p:cNvPr>
          <p:cNvSpPr/>
          <p:nvPr/>
        </p:nvSpPr>
        <p:spPr>
          <a:xfrm>
            <a:off x="4505326" y="2895360"/>
            <a:ext cx="481965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4F1A2E-5A39-4564-BB25-474F32415CCA}"/>
              </a:ext>
            </a:extLst>
          </p:cNvPr>
          <p:cNvSpPr/>
          <p:nvPr/>
        </p:nvSpPr>
        <p:spPr>
          <a:xfrm>
            <a:off x="7131050" y="3379545"/>
            <a:ext cx="2193925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875A34-137F-4D9C-B4C7-D3B8133EBDCB}"/>
              </a:ext>
            </a:extLst>
          </p:cNvPr>
          <p:cNvSpPr/>
          <p:nvPr/>
        </p:nvSpPr>
        <p:spPr>
          <a:xfrm>
            <a:off x="7131050" y="3913524"/>
            <a:ext cx="2193925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9BE56510-DB68-46F9-AFF0-5FA9D67BBEFC}"/>
              </a:ext>
            </a:extLst>
          </p:cNvPr>
          <p:cNvSpPr/>
          <p:nvPr/>
        </p:nvSpPr>
        <p:spPr>
          <a:xfrm>
            <a:off x="9903738" y="5964695"/>
            <a:ext cx="266700" cy="2975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BC641-502F-41E4-AB85-F04B8601518A}"/>
              </a:ext>
            </a:extLst>
          </p:cNvPr>
          <p:cNvSpPr/>
          <p:nvPr/>
        </p:nvSpPr>
        <p:spPr>
          <a:xfrm>
            <a:off x="7410450" y="4946531"/>
            <a:ext cx="1914525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3A694C-1017-40A0-B59E-3C1CABBDF597}"/>
              </a:ext>
            </a:extLst>
          </p:cNvPr>
          <p:cNvSpPr/>
          <p:nvPr/>
        </p:nvSpPr>
        <p:spPr>
          <a:xfrm>
            <a:off x="9377363" y="4946531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563AFD-9B2F-401F-B66F-373F6C197333}"/>
              </a:ext>
            </a:extLst>
          </p:cNvPr>
          <p:cNvSpPr/>
          <p:nvPr/>
        </p:nvSpPr>
        <p:spPr>
          <a:xfrm>
            <a:off x="9544051" y="4946531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5D7DB7-0894-439D-95B0-739B56CA8B83}"/>
              </a:ext>
            </a:extLst>
          </p:cNvPr>
          <p:cNvSpPr/>
          <p:nvPr/>
        </p:nvSpPr>
        <p:spPr>
          <a:xfrm>
            <a:off x="9710739" y="4946531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0DBBDE-A680-433E-9E20-56490003EA9D}"/>
              </a:ext>
            </a:extLst>
          </p:cNvPr>
          <p:cNvSpPr/>
          <p:nvPr/>
        </p:nvSpPr>
        <p:spPr>
          <a:xfrm>
            <a:off x="7131050" y="4486289"/>
            <a:ext cx="172085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E29B64-0A12-4F17-AABC-30C43967E739}"/>
              </a:ext>
            </a:extLst>
          </p:cNvPr>
          <p:cNvSpPr/>
          <p:nvPr/>
        </p:nvSpPr>
        <p:spPr>
          <a:xfrm>
            <a:off x="9377363" y="3913524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FC6F85-DCBA-4D8A-A46C-0C63477AD855}"/>
              </a:ext>
            </a:extLst>
          </p:cNvPr>
          <p:cNvSpPr/>
          <p:nvPr/>
        </p:nvSpPr>
        <p:spPr>
          <a:xfrm>
            <a:off x="9544051" y="3913524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B1F244-E82F-4E0A-A857-4CC108A54D43}"/>
              </a:ext>
            </a:extLst>
          </p:cNvPr>
          <p:cNvSpPr/>
          <p:nvPr/>
        </p:nvSpPr>
        <p:spPr>
          <a:xfrm>
            <a:off x="9710739" y="3913524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660E88-3E63-490C-BE17-4553FEE5C283}"/>
              </a:ext>
            </a:extLst>
          </p:cNvPr>
          <p:cNvSpPr/>
          <p:nvPr/>
        </p:nvSpPr>
        <p:spPr>
          <a:xfrm>
            <a:off x="9377363" y="3379545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599796-323C-4487-89F7-DB4044795078}"/>
              </a:ext>
            </a:extLst>
          </p:cNvPr>
          <p:cNvSpPr/>
          <p:nvPr/>
        </p:nvSpPr>
        <p:spPr>
          <a:xfrm>
            <a:off x="9544051" y="3379545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99DB6E-1B58-487E-A81C-F615C7874741}"/>
              </a:ext>
            </a:extLst>
          </p:cNvPr>
          <p:cNvSpPr/>
          <p:nvPr/>
        </p:nvSpPr>
        <p:spPr>
          <a:xfrm>
            <a:off x="9710739" y="3379545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AED9EC-00FF-4346-8A43-BE0B0E568C2D}"/>
              </a:ext>
            </a:extLst>
          </p:cNvPr>
          <p:cNvSpPr/>
          <p:nvPr/>
        </p:nvSpPr>
        <p:spPr>
          <a:xfrm>
            <a:off x="9377363" y="2895360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1ED14E-F6EC-4581-9D5F-A35452F7D642}"/>
              </a:ext>
            </a:extLst>
          </p:cNvPr>
          <p:cNvSpPr/>
          <p:nvPr/>
        </p:nvSpPr>
        <p:spPr>
          <a:xfrm>
            <a:off x="9544051" y="2895360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4F4F3-B70B-4050-A112-FEDFA00461F5}"/>
              </a:ext>
            </a:extLst>
          </p:cNvPr>
          <p:cNvSpPr/>
          <p:nvPr/>
        </p:nvSpPr>
        <p:spPr>
          <a:xfrm>
            <a:off x="9710739" y="2895360"/>
            <a:ext cx="114300" cy="24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6E1EE450-A7BC-4696-A35E-F1CCB73F7A12}"/>
              </a:ext>
            </a:extLst>
          </p:cNvPr>
          <p:cNvSpPr/>
          <p:nvPr/>
        </p:nvSpPr>
        <p:spPr>
          <a:xfrm>
            <a:off x="9525001" y="5432140"/>
            <a:ext cx="266700" cy="2975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5528C4-3823-4142-81B6-949232C3EA7E}"/>
              </a:ext>
            </a:extLst>
          </p:cNvPr>
          <p:cNvSpPr txBox="1"/>
          <p:nvPr/>
        </p:nvSpPr>
        <p:spPr>
          <a:xfrm>
            <a:off x="4921946" y="1277064"/>
            <a:ext cx="684433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Candidate item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영향 데이터에 따른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예측모델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dropped due to insufficient data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5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C28AD-2BE2-40AB-9DC5-29D287C8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Demonstration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36EED9-B401-4361-A5D8-CA0AD3EA346D}"/>
              </a:ext>
            </a:extLst>
          </p:cNvPr>
          <p:cNvGrpSpPr/>
          <p:nvPr/>
        </p:nvGrpSpPr>
        <p:grpSpPr>
          <a:xfrm>
            <a:off x="2489298" y="1217932"/>
            <a:ext cx="7213404" cy="4781472"/>
            <a:chOff x="2489298" y="1217932"/>
            <a:chExt cx="7213404" cy="4781472"/>
          </a:xfrm>
        </p:grpSpPr>
        <p:pic>
          <p:nvPicPr>
            <p:cNvPr id="28674" name="Picture 2" descr="It's playtime. We launched our live demo - Posterno - The #1 WordPress  listings directory plugin">
              <a:extLst>
                <a:ext uri="{FF2B5EF4-FFF2-40B4-BE49-F238E27FC236}">
                  <a16:creationId xmlns:a16="http://schemas.microsoft.com/office/drawing/2014/main" id="{5D9EB792-DD23-47DA-86EB-0F263D681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298" y="1217932"/>
              <a:ext cx="7213404" cy="4775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78" name="Picture 6" descr="Play Icon Transparent Background #404603 - Free Icons Library">
              <a:extLst>
                <a:ext uri="{FF2B5EF4-FFF2-40B4-BE49-F238E27FC236}">
                  <a16:creationId xmlns:a16="http://schemas.microsoft.com/office/drawing/2014/main" id="{F4FC70BD-956F-489F-A136-FFF4942C9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744" y="4285629"/>
              <a:ext cx="1747214" cy="171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141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2C269-A888-4E54-9D7F-6A1707A1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회고와 사업화 </a:t>
            </a:r>
            <a:r>
              <a:rPr lang="en-US" altLang="ko-KR" dirty="0"/>
              <a:t>Feasibility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8343A-DE37-4118-80DD-300F94114BBB}"/>
              </a:ext>
            </a:extLst>
          </p:cNvPr>
          <p:cNvSpPr txBox="1">
            <a:spLocks/>
          </p:cNvSpPr>
          <p:nvPr/>
        </p:nvSpPr>
        <p:spPr>
          <a:xfrm>
            <a:off x="596900" y="809625"/>
            <a:ext cx="10515600" cy="218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Retrospective (</a:t>
            </a:r>
            <a:r>
              <a:rPr lang="ko-KR" altLang="en-US" sz="1800" b="1" dirty="0"/>
              <a:t>회고</a:t>
            </a:r>
            <a:r>
              <a:rPr lang="en-US" altLang="ko-KR" sz="1800" b="1" dirty="0"/>
              <a:t>)</a:t>
            </a:r>
          </a:p>
          <a:p>
            <a:pPr marL="466725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5"/>
                </a:solidFill>
              </a:rPr>
              <a:t>K </a:t>
            </a:r>
            <a:r>
              <a:rPr lang="en-US" altLang="ko-KR" sz="1600" dirty="0"/>
              <a:t>(keep) : </a:t>
            </a:r>
            <a:r>
              <a:rPr lang="ko-KR" altLang="en-US" sz="1600" dirty="0"/>
              <a:t>만족하는 부분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계속이어나가고</a:t>
            </a:r>
            <a:r>
              <a:rPr lang="ko-KR" altLang="en-US" sz="1600" dirty="0"/>
              <a:t> 싶은 부분 </a:t>
            </a:r>
            <a:endParaRPr lang="en-US" altLang="ko-KR" sz="1600" dirty="0"/>
          </a:p>
          <a:p>
            <a:pPr marL="180975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회사의 마케팅 관심 키워드를 이용한 쉬운 유튜브 채널 검색 제공 </a:t>
            </a:r>
            <a:endParaRPr lang="en-US" altLang="ko-KR" sz="1600" dirty="0"/>
          </a:p>
          <a:p>
            <a:pPr marL="466725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5"/>
                </a:solidFill>
              </a:rPr>
              <a:t>P </a:t>
            </a:r>
            <a:r>
              <a:rPr lang="en-US" altLang="ko-KR" sz="1600" dirty="0"/>
              <a:t>(problem) : </a:t>
            </a:r>
            <a:r>
              <a:rPr lang="ko-KR" altLang="en-US" sz="1600" dirty="0"/>
              <a:t>프로젝트 중 불편했던 것</a:t>
            </a:r>
            <a:r>
              <a:rPr lang="en-US" altLang="ko-KR" sz="1600" dirty="0"/>
              <a:t>, </a:t>
            </a:r>
            <a:r>
              <a:rPr lang="ko-KR" altLang="en-US" sz="1600" dirty="0"/>
              <a:t>개선이 필요한 부분</a:t>
            </a:r>
            <a:endParaRPr lang="en-US" altLang="ko-KR" sz="1600" dirty="0"/>
          </a:p>
          <a:p>
            <a:pPr marL="180975" indent="0">
              <a:buNone/>
            </a:pPr>
            <a:r>
              <a:rPr lang="en-US" altLang="ko-KR" sz="1600" dirty="0"/>
              <a:t>    - </a:t>
            </a:r>
          </a:p>
          <a:p>
            <a:pPr marL="466725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5"/>
                </a:solidFill>
              </a:rPr>
              <a:t>T </a:t>
            </a:r>
            <a:r>
              <a:rPr lang="en-US" altLang="ko-KR" sz="1600" dirty="0"/>
              <a:t>(trial) : </a:t>
            </a:r>
            <a:r>
              <a:rPr lang="ko-KR" altLang="en-US" sz="1600" dirty="0"/>
              <a:t>문제에 대한 해결책</a:t>
            </a:r>
            <a:r>
              <a:rPr lang="en-US" altLang="ko-KR" sz="1600" dirty="0"/>
              <a:t>, </a:t>
            </a:r>
            <a:r>
              <a:rPr lang="ko-KR" altLang="en-US" sz="1600" dirty="0"/>
              <a:t>다음 프로젝트 때 반영할 수 있는 부분</a:t>
            </a:r>
            <a:endParaRPr lang="en-US" altLang="ko-KR" sz="1600" dirty="0"/>
          </a:p>
          <a:p>
            <a:pPr marL="180975" indent="0">
              <a:buNone/>
            </a:pPr>
            <a:r>
              <a:rPr lang="en-US" altLang="ko-KR" sz="1600" dirty="0"/>
              <a:t>    - </a:t>
            </a:r>
            <a:endParaRPr lang="ko-KR" altLang="en-US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66F8F76-B015-45EE-BFBE-5EB193FF4F93}"/>
              </a:ext>
            </a:extLst>
          </p:cNvPr>
          <p:cNvSpPr txBox="1">
            <a:spLocks/>
          </p:cNvSpPr>
          <p:nvPr/>
        </p:nvSpPr>
        <p:spPr>
          <a:xfrm>
            <a:off x="596900" y="3653033"/>
            <a:ext cx="10515600" cy="2508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/>
              <a:t> Business Case </a:t>
            </a:r>
            <a:r>
              <a:rPr lang="ko-KR" altLang="en-US" sz="1800" b="1" dirty="0"/>
              <a:t>발굴</a:t>
            </a:r>
            <a:endParaRPr lang="en-US" altLang="ko-KR" sz="1800" b="1" dirty="0"/>
          </a:p>
          <a:p>
            <a:pPr marL="449263" indent="-268288">
              <a:buFont typeface="+mj-lt"/>
              <a:buAutoNum type="arabicPeriod"/>
            </a:pPr>
            <a:r>
              <a:rPr lang="ko-KR" altLang="en-US" sz="1600" dirty="0"/>
              <a:t>회사별 </a:t>
            </a:r>
            <a:r>
              <a:rPr lang="en-US" altLang="ko-KR" sz="1600" dirty="0"/>
              <a:t>Product</a:t>
            </a:r>
            <a:r>
              <a:rPr lang="ko-KR" altLang="en-US" sz="1600" dirty="0"/>
              <a:t> 또는 </a:t>
            </a:r>
            <a:r>
              <a:rPr lang="en-US" altLang="ko-KR" sz="1600" dirty="0"/>
              <a:t>Service 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Customers Release</a:t>
            </a:r>
            <a:r>
              <a:rPr lang="ko-KR" altLang="en-US" sz="1600" dirty="0"/>
              <a:t> 후 </a:t>
            </a:r>
            <a:r>
              <a:rPr lang="en-US" altLang="ko-KR" sz="1600" dirty="0"/>
              <a:t>Feedback </a:t>
            </a:r>
            <a:r>
              <a:rPr lang="ko-KR" altLang="en-US" sz="1600" dirty="0"/>
              <a:t>에 </a:t>
            </a:r>
            <a:endParaRPr lang="en-US" altLang="ko-KR" sz="1600" dirty="0"/>
          </a:p>
          <a:p>
            <a:pPr marL="180975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대한 빠른 분석 및 대응</a:t>
            </a:r>
            <a:endParaRPr lang="en-US" altLang="ko-KR" sz="1600" dirty="0"/>
          </a:p>
          <a:p>
            <a:pPr marL="523875" indent="-342900">
              <a:buFont typeface="+mj-lt"/>
              <a:buAutoNum type="arabicPeriod" startAt="2"/>
            </a:pPr>
            <a:r>
              <a:rPr lang="ko-KR" altLang="en-US" sz="1600" dirty="0"/>
              <a:t>댓글 </a:t>
            </a:r>
            <a:r>
              <a:rPr lang="ko-KR" altLang="en-US" sz="1600" dirty="0" err="1"/>
              <a:t>크롤링에</a:t>
            </a:r>
            <a:r>
              <a:rPr lang="ko-KR" altLang="en-US" sz="1600" dirty="0"/>
              <a:t> 대한 서비스 사업화 </a:t>
            </a:r>
            <a:endParaRPr lang="en-US" altLang="ko-KR" sz="1600" dirty="0"/>
          </a:p>
          <a:p>
            <a:pPr marL="180975" indent="0">
              <a:buNone/>
            </a:pPr>
            <a:r>
              <a:rPr lang="en-US" altLang="ko-KR" sz="1600" dirty="0"/>
              <a:t>    - Benchmarking: </a:t>
            </a:r>
            <a:r>
              <a:rPr lang="ko-KR" altLang="en-US" sz="1600" dirty="0"/>
              <a:t>건당</a:t>
            </a:r>
            <a:r>
              <a:rPr lang="en-US" altLang="ko-KR" sz="1600" dirty="0"/>
              <a:t> 5000 </a:t>
            </a:r>
            <a:r>
              <a:rPr lang="ko-KR" altLang="en-US" sz="1600" dirty="0"/>
              <a:t>원 수준의 서비스가 이미 시장에 있음</a:t>
            </a:r>
            <a:endParaRPr lang="en-US" altLang="ko-KR" sz="1600" dirty="0"/>
          </a:p>
        </p:txBody>
      </p:sp>
      <p:pic>
        <p:nvPicPr>
          <p:cNvPr id="14338" name="Picture 2" descr="Retrospect HD Stock Images | Shutterstock">
            <a:extLst>
              <a:ext uri="{FF2B5EF4-FFF2-40B4-BE49-F238E27FC236}">
                <a16:creationId xmlns:a16="http://schemas.microsoft.com/office/drawing/2014/main" id="{65415326-1A0C-4147-AADE-CBF6F6415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1"/>
          <a:stretch/>
        </p:blipFill>
        <p:spPr bwMode="auto">
          <a:xfrm>
            <a:off x="7952201" y="1027656"/>
            <a:ext cx="3905946" cy="240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The 4 Parts of a Strong Business Case">
            <a:extLst>
              <a:ext uri="{FF2B5EF4-FFF2-40B4-BE49-F238E27FC236}">
                <a16:creationId xmlns:a16="http://schemas.microsoft.com/office/drawing/2014/main" id="{12C85574-0FB3-40EB-9F52-88FBF2399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00" y="3745065"/>
            <a:ext cx="390594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Balance between benefit and cost holding by realistic hand over white  background Graphic Vector - Stock by Pixlr">
            <a:extLst>
              <a:ext uri="{FF2B5EF4-FFF2-40B4-BE49-F238E27FC236}">
                <a16:creationId xmlns:a16="http://schemas.microsoft.com/office/drawing/2014/main" id="{BAC025EC-25B8-4DAE-80E0-BA40B4C37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0" t="23315" r="12958" b="38469"/>
          <a:stretch/>
        </p:blipFill>
        <p:spPr bwMode="auto">
          <a:xfrm>
            <a:off x="10520343" y="3710271"/>
            <a:ext cx="1337802" cy="51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6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EC064-CB64-40EA-991C-3F6F5262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</a:t>
            </a:r>
            <a:r>
              <a:rPr lang="ko-KR" altLang="en-US" dirty="0"/>
              <a:t> </a:t>
            </a:r>
            <a:r>
              <a:rPr lang="en-US" altLang="ko-KR" dirty="0"/>
              <a:t>Next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E1326-5050-48C0-AAD7-DD3E168B7051}"/>
              </a:ext>
            </a:extLst>
          </p:cNvPr>
          <p:cNvSpPr txBox="1">
            <a:spLocks/>
          </p:cNvSpPr>
          <p:nvPr/>
        </p:nvSpPr>
        <p:spPr>
          <a:xfrm>
            <a:off x="413714" y="1027133"/>
            <a:ext cx="10515600" cy="2227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/>
              <a:t> Conclusion</a:t>
            </a:r>
          </a:p>
          <a:p>
            <a:pPr marL="466725" indent="-285750">
              <a:buFont typeface="Wingdings" panose="05000000000000000000" pitchFamily="2" charset="2"/>
              <a:buChar char="ú"/>
            </a:pPr>
            <a:r>
              <a:rPr lang="en-US" altLang="ko-KR" sz="1600" dirty="0"/>
              <a:t>Python</a:t>
            </a:r>
            <a:r>
              <a:rPr lang="ko-KR" altLang="en-US" sz="1600" dirty="0"/>
              <a:t> 라이브러리를 활용하여 기본 서비스 구현</a:t>
            </a:r>
            <a:endParaRPr lang="en-US" altLang="ko-KR" sz="1600" dirty="0"/>
          </a:p>
          <a:p>
            <a:pPr marL="466725" indent="71438">
              <a:buFont typeface="Wingdings" panose="05000000000000000000" pitchFamily="2" charset="2"/>
              <a:buChar char="ü"/>
            </a:pPr>
            <a:r>
              <a:rPr lang="ko-KR" altLang="en-US" sz="1600" dirty="0"/>
              <a:t> 유튜브 </a:t>
            </a:r>
            <a:r>
              <a:rPr lang="ko-KR" altLang="en-US" sz="1600" dirty="0" err="1"/>
              <a:t>크롤링을</a:t>
            </a:r>
            <a:r>
              <a:rPr lang="ko-KR" altLang="en-US" sz="1600" dirty="0"/>
              <a:t> 통한 댓글 정보 수집을 통한 마케팅 업무에 활용할 수 있는 </a:t>
            </a:r>
            <a:r>
              <a:rPr lang="en-US" altLang="ko-KR" sz="1600" dirty="0"/>
              <a:t>flow</a:t>
            </a:r>
            <a:r>
              <a:rPr lang="ko-KR" altLang="en-US" sz="1600" dirty="0"/>
              <a:t> 이해 </a:t>
            </a:r>
            <a:endParaRPr lang="en-US" altLang="ko-KR" sz="1600" dirty="0"/>
          </a:p>
          <a:p>
            <a:pPr marL="466725" indent="71438"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워드 클라우드를 활용하여 데이터 수집 및  </a:t>
            </a:r>
            <a:r>
              <a:rPr lang="en-US" altLang="ko-KR" sz="1600" dirty="0"/>
              <a:t>Visualization </a:t>
            </a:r>
            <a:r>
              <a:rPr lang="ko-KR" altLang="en-US" sz="1600" dirty="0"/>
              <a:t>의 이해</a:t>
            </a:r>
            <a:endParaRPr lang="en-US" altLang="ko-KR" sz="1600" dirty="0"/>
          </a:p>
          <a:p>
            <a:pPr marL="466725" indent="-285750">
              <a:buFont typeface="Wingdings" panose="05000000000000000000" pitchFamily="2" charset="2"/>
              <a:buChar char="ú"/>
            </a:pPr>
            <a:r>
              <a:rPr lang="ko-KR" altLang="en-US" sz="1600" dirty="0"/>
              <a:t>비지도 학습과 협업을 통한 </a:t>
            </a:r>
            <a:r>
              <a:rPr lang="en-US" altLang="ko-KR" sz="1600" dirty="0"/>
              <a:t>1</a:t>
            </a:r>
            <a:r>
              <a:rPr lang="ko-KR" altLang="en-US" sz="1600" dirty="0"/>
              <a:t>조 멤버의 유대감 증대</a:t>
            </a:r>
            <a:endParaRPr lang="en-US" altLang="ko-KR" sz="1600" dirty="0"/>
          </a:p>
          <a:p>
            <a:pPr marL="466725" indent="71438">
              <a:buFont typeface="Wingdings" panose="05000000000000000000" pitchFamily="2" charset="2"/>
              <a:buChar char="ü"/>
            </a:pPr>
            <a:r>
              <a:rPr lang="ko-KR" altLang="en-US" sz="1600" dirty="0"/>
              <a:t> 워드 클라우드</a:t>
            </a:r>
            <a:r>
              <a:rPr lang="en-US" altLang="ko-KR" sz="1600" dirty="0"/>
              <a:t>, Qt Designer </a:t>
            </a:r>
            <a:r>
              <a:rPr lang="ko-KR" altLang="en-US" sz="1600" dirty="0"/>
              <a:t>활용으로 </a:t>
            </a:r>
            <a:r>
              <a:rPr lang="en-US" altLang="ko-KR" sz="1600" dirty="0"/>
              <a:t>GUI </a:t>
            </a:r>
            <a:r>
              <a:rPr lang="ko-KR" altLang="en-US" sz="1600" dirty="0"/>
              <a:t>구현</a:t>
            </a:r>
            <a:endParaRPr lang="en-US" altLang="ko-KR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9DE6E7-AD00-4841-96CB-0A94BEE29440}"/>
              </a:ext>
            </a:extLst>
          </p:cNvPr>
          <p:cNvSpPr txBox="1">
            <a:spLocks/>
          </p:cNvSpPr>
          <p:nvPr/>
        </p:nvSpPr>
        <p:spPr>
          <a:xfrm>
            <a:off x="413714" y="3603321"/>
            <a:ext cx="10515600" cy="24175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/>
              <a:t> Next Plan</a:t>
            </a:r>
          </a:p>
          <a:p>
            <a:pPr marL="466725" indent="-285750">
              <a:buFont typeface="Wingdings" panose="05000000000000000000" pitchFamily="2" charset="2"/>
              <a:buChar char="ú"/>
            </a:pPr>
            <a:r>
              <a:rPr lang="ko-KR" altLang="en-US" sz="1600" dirty="0"/>
              <a:t>추가 라이브러리를</a:t>
            </a:r>
            <a:r>
              <a:rPr lang="en-US" altLang="ko-KR" sz="1600" dirty="0"/>
              <a:t> </a:t>
            </a:r>
            <a:r>
              <a:rPr lang="ko-KR" altLang="en-US" sz="1600" dirty="0"/>
              <a:t>활용하여 기능 고도화 </a:t>
            </a:r>
            <a:endParaRPr lang="en-US" altLang="ko-KR" sz="1600" dirty="0"/>
          </a:p>
          <a:p>
            <a:pPr marL="466725" indent="71438"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긍정과 부정의 감성 키워드 분석 적용 직관적 분석 용이</a:t>
            </a:r>
            <a:endParaRPr lang="en-US" altLang="ko-KR" sz="1600" dirty="0"/>
          </a:p>
          <a:p>
            <a:pPr marL="466725" indent="71438"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불필요 키워드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불용어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사용자의 입력 용이</a:t>
            </a:r>
            <a:endParaRPr lang="en-US" altLang="ko-KR" sz="1600" dirty="0"/>
          </a:p>
          <a:p>
            <a:pPr marL="466725" indent="-285750">
              <a:spcBef>
                <a:spcPts val="1500"/>
              </a:spcBef>
              <a:buFont typeface="Wingdings" panose="05000000000000000000" pitchFamily="2" charset="2"/>
              <a:buChar char="ú"/>
            </a:pPr>
            <a:r>
              <a:rPr lang="en-US" altLang="ko-KR" sz="1600" dirty="0"/>
              <a:t> </a:t>
            </a:r>
            <a:r>
              <a:rPr lang="ko-KR" altLang="en-US" sz="1600" dirty="0"/>
              <a:t>유튜브 컨텐츠 선택을 다양하게 할 수 있는 기능 </a:t>
            </a:r>
            <a:endParaRPr lang="en-US" altLang="ko-KR" sz="1600" dirty="0"/>
          </a:p>
          <a:p>
            <a:pPr marL="466725" indent="71438"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키워드 검색 후 채널의 선택권 부여</a:t>
            </a:r>
            <a:endParaRPr lang="en-US" altLang="ko-KR" sz="1600" dirty="0"/>
          </a:p>
          <a:p>
            <a:pPr marL="466725" indent="71438"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최신 검색 외에 채널의 리스트를 보여 주고 사용자가 선택할 수 있게</a:t>
            </a:r>
            <a:endParaRPr lang="en-US" altLang="ko-KR" sz="1600" dirty="0"/>
          </a:p>
        </p:txBody>
      </p:sp>
      <p:sp>
        <p:nvSpPr>
          <p:cNvPr id="5" name="AutoShape 4" descr="The Final Conclusion Stock Video Footage | Royalty Free The Final  Conclusion Videos | Pond5">
            <a:extLst>
              <a:ext uri="{FF2B5EF4-FFF2-40B4-BE49-F238E27FC236}">
                <a16:creationId xmlns:a16="http://schemas.microsoft.com/office/drawing/2014/main" id="{CBAA87EF-00C1-4847-BBDF-759E34E374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70E88-92CD-48E0-9F42-EDFCAAA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28B7DEA-2DB0-40DE-B811-D5B32134AD1B}"/>
              </a:ext>
            </a:extLst>
          </p:cNvPr>
          <p:cNvSpPr txBox="1">
            <a:spLocks/>
          </p:cNvSpPr>
          <p:nvPr/>
        </p:nvSpPr>
        <p:spPr>
          <a:xfrm>
            <a:off x="502614" y="1037813"/>
            <a:ext cx="10515600" cy="2227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참고 사이트</a:t>
            </a:r>
            <a:endParaRPr lang="en-US" altLang="ko-KR" sz="1800" b="1" dirty="0"/>
          </a:p>
          <a:p>
            <a:pPr marL="466725" indent="-285750">
              <a:buFont typeface="Wingdings" panose="05000000000000000000" pitchFamily="2" charset="2"/>
              <a:buChar char="ú"/>
            </a:pPr>
            <a:r>
              <a:rPr lang="en-US" altLang="ko-KR" sz="1600" dirty="0">
                <a:hlinkClick r:id="rId2"/>
              </a:rPr>
              <a:t>https://m.blog.naver.com/with_msip/221844584021</a:t>
            </a:r>
            <a:endParaRPr lang="en-US" altLang="ko-KR" sz="1600" dirty="0"/>
          </a:p>
          <a:p>
            <a:pPr marL="466725" indent="-285750">
              <a:buFont typeface="Wingdings" panose="05000000000000000000" pitchFamily="2" charset="2"/>
              <a:buChar char="ú"/>
            </a:pPr>
            <a:r>
              <a:rPr lang="en-US" altLang="ko-KR" sz="1600" dirty="0">
                <a:hlinkClick r:id="rId3"/>
              </a:rPr>
              <a:t>https://wikidocs.net/book/2165</a:t>
            </a:r>
            <a:endParaRPr lang="en-US" altLang="ko-KR" sz="1600" dirty="0"/>
          </a:p>
          <a:p>
            <a:pPr marL="466725" indent="-285750">
              <a:buFont typeface="Wingdings" panose="05000000000000000000" pitchFamily="2" charset="2"/>
              <a:buChar char="ú"/>
            </a:pPr>
            <a:endParaRPr lang="en-US" altLang="ko-KR" sz="1600" dirty="0"/>
          </a:p>
          <a:p>
            <a:pPr marL="466725" indent="-285750">
              <a:buFont typeface="Wingdings" panose="05000000000000000000" pitchFamily="2" charset="2"/>
              <a:buChar char="ú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193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DCF9D-B4DC-4C34-8613-A13F6E90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A7793-545C-45FF-A8FB-2AF6D75F2C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7700" y="1204225"/>
            <a:ext cx="6619875" cy="46702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ko-KR" altLang="en-US" dirty="0"/>
              <a:t>멤버소개</a:t>
            </a:r>
            <a:endParaRPr lang="en-US" altLang="ko-KR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ko-KR" altLang="en-US" dirty="0"/>
              <a:t>프로젝트 백그라운드와 목표</a:t>
            </a:r>
            <a:endParaRPr lang="en-US" altLang="ko-KR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ko-KR" altLang="en-US" dirty="0"/>
              <a:t>목표와</a:t>
            </a:r>
            <a:r>
              <a:rPr lang="en-US" altLang="ko-KR" dirty="0"/>
              <a:t> </a:t>
            </a:r>
            <a:r>
              <a:rPr lang="ko-KR" altLang="en-US" dirty="0"/>
              <a:t>범위</a:t>
            </a:r>
            <a:endParaRPr lang="en-US" altLang="ko-KR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ko-KR" altLang="en-US" dirty="0"/>
              <a:t>개발환경과 </a:t>
            </a:r>
            <a:r>
              <a:rPr lang="en-US" altLang="ko-KR" dirty="0"/>
              <a:t>Overview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ko-KR" altLang="en-US" dirty="0"/>
              <a:t>워크플로우 </a:t>
            </a:r>
            <a:endParaRPr lang="en-US" altLang="ko-KR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ko-KR" altLang="en-US" dirty="0"/>
              <a:t>변수</a:t>
            </a:r>
            <a:endParaRPr lang="en-US" altLang="ko-KR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ko-KR" altLang="en-US" dirty="0"/>
              <a:t>일정</a:t>
            </a:r>
            <a:endParaRPr lang="en-US" altLang="ko-KR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ko-KR" altLang="en-US" dirty="0"/>
              <a:t>회고</a:t>
            </a:r>
            <a:r>
              <a:rPr lang="en-US" altLang="ko-KR" dirty="0"/>
              <a:t>, </a:t>
            </a:r>
            <a:r>
              <a:rPr lang="ko-KR" altLang="en-US" dirty="0"/>
              <a:t>결론</a:t>
            </a:r>
            <a:r>
              <a:rPr lang="en-US" altLang="ko-KR" dirty="0"/>
              <a:t>, </a:t>
            </a:r>
            <a:r>
              <a:rPr lang="ko-KR" altLang="en-US" dirty="0"/>
              <a:t>다음은</a:t>
            </a:r>
            <a:r>
              <a:rPr lang="en-US" altLang="ko-KR" dirty="0"/>
              <a:t>….</a:t>
            </a:r>
          </a:p>
          <a:p>
            <a:endParaRPr lang="ko-KR" altLang="en-US" dirty="0"/>
          </a:p>
        </p:txBody>
      </p:sp>
      <p:pic>
        <p:nvPicPr>
          <p:cNvPr id="4098" name="Picture 2" descr="https://mblogthumb-phinf.pstatic.net/MjAxODAxMjJfMjUy/MDAxNTE2NTkwMTA2NTAx.WPH0wpdchm7cMMvV1lhevsAb1jljnrZ6lcziyUGZGogg.L1KEv4swChpl5AKPVGR5hQuJnmRwu3eRxuJW_d3Owlog.JPEG.cjseong86/photo-1484480974693-6ca0a78fb36b.jpg?type=w800">
            <a:extLst>
              <a:ext uri="{FF2B5EF4-FFF2-40B4-BE49-F238E27FC236}">
                <a16:creationId xmlns:a16="http://schemas.microsoft.com/office/drawing/2014/main" id="{47E76FC3-5248-49DA-95CF-CCB26C044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1178824"/>
            <a:ext cx="5105400" cy="467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A092-C065-4A1E-A7B6-7A3B1010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95252"/>
            <a:ext cx="10515600" cy="585785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3040F-F5B3-46D8-8C20-AE8A485F33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5925" y="882650"/>
            <a:ext cx="10515600" cy="68897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b="1" dirty="0"/>
              <a:t> 2</a:t>
            </a:r>
            <a:r>
              <a:rPr lang="ko-KR" altLang="en-US" sz="2400" b="1" dirty="0"/>
              <a:t>기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조 </a:t>
            </a:r>
            <a:r>
              <a:rPr lang="en-US" altLang="ko-KR" sz="2400" b="1" dirty="0"/>
              <a:t>Members</a:t>
            </a:r>
          </a:p>
          <a:p>
            <a:pPr marL="0" indent="0">
              <a:buNone/>
            </a:pPr>
            <a:endParaRPr lang="ko-KR" altLang="en-US" sz="2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219C91-A951-4B7A-89E8-C0F4D8BD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70384"/>
              </p:ext>
            </p:extLst>
          </p:nvPr>
        </p:nvGraphicFramePr>
        <p:xfrm>
          <a:off x="629001" y="1413932"/>
          <a:ext cx="6178199" cy="41105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5726">
                  <a:extLst>
                    <a:ext uri="{9D8B030D-6E8A-4147-A177-3AD203B41FA5}">
                      <a16:colId xmlns:a16="http://schemas.microsoft.com/office/drawing/2014/main" val="2444853922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814900085"/>
                    </a:ext>
                  </a:extLst>
                </a:gridCol>
                <a:gridCol w="2498373">
                  <a:extLst>
                    <a:ext uri="{9D8B030D-6E8A-4147-A177-3AD203B41FA5}">
                      <a16:colId xmlns:a16="http://schemas.microsoft.com/office/drawing/2014/main" val="949573581"/>
                    </a:ext>
                  </a:extLst>
                </a:gridCol>
              </a:tblGrid>
              <a:tr h="662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</a:rPr>
                        <a:t>잘하기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538860"/>
                  </a:ext>
                </a:extLst>
              </a:tr>
              <a:tr h="862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</a:rPr>
                        <a:t>이현수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n-lt"/>
                        </a:rPr>
                        <a:t>백엔드</a:t>
                      </a:r>
                      <a:r>
                        <a:rPr lang="en-US" altLang="ko-KR" sz="1600" dirty="0">
                          <a:latin typeface="+mn-lt"/>
                        </a:rPr>
                        <a:t>, </a:t>
                      </a:r>
                      <a:r>
                        <a:rPr lang="ko-KR" altLang="en-US" sz="1600" dirty="0" err="1">
                          <a:latin typeface="+mn-lt"/>
                        </a:rPr>
                        <a:t>프론트엔드</a:t>
                      </a:r>
                      <a:r>
                        <a:rPr lang="en-US" altLang="ko-KR" sz="1600" dirty="0">
                          <a:latin typeface="+mn-lt"/>
                        </a:rPr>
                        <a:t> 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코딩 마스터는 나지</a:t>
                      </a:r>
                      <a:r>
                        <a:rPr lang="en-US" altLang="ko-KR" sz="1600" dirty="0">
                          <a:latin typeface="+mn-lt"/>
                        </a:rPr>
                        <a:t>!! 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내가 간다 </a:t>
                      </a:r>
                      <a:r>
                        <a:rPr lang="en-US" altLang="ko-KR" sz="1600" dirty="0">
                          <a:latin typeface="+mn-lt"/>
                        </a:rPr>
                        <a:t>~~!! 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62010"/>
                  </a:ext>
                </a:extLst>
              </a:tr>
              <a:tr h="862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n-lt"/>
                        </a:rPr>
                        <a:t>지해찬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n-lt"/>
                        </a:rPr>
                        <a:t>프론트엔드</a:t>
                      </a:r>
                      <a:r>
                        <a:rPr lang="en-US" altLang="ko-KR" sz="1600" dirty="0">
                          <a:latin typeface="+mn-lt"/>
                        </a:rPr>
                        <a:t>, UI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QTDesigner</a:t>
                      </a:r>
                      <a:r>
                        <a:rPr lang="en-US" altLang="ko-KR" sz="1600" dirty="0"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latin typeface="+mn-lt"/>
                        </a:rPr>
                        <a:t>는 내가 짱</a:t>
                      </a:r>
                      <a:r>
                        <a:rPr lang="en-US" altLang="ko-KR" sz="1600" dirty="0">
                          <a:latin typeface="+mn-lt"/>
                        </a:rPr>
                        <a:t>!!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40606"/>
                  </a:ext>
                </a:extLst>
              </a:tr>
              <a:tr h="862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n-lt"/>
                        </a:rPr>
                        <a:t>이기정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n-lt"/>
                        </a:rPr>
                        <a:t>백엔드</a:t>
                      </a:r>
                      <a:r>
                        <a:rPr lang="en-US" altLang="ko-KR" sz="1600" dirty="0">
                          <a:latin typeface="+mn-lt"/>
                        </a:rPr>
                        <a:t> 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클래스와 패키지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081113"/>
                  </a:ext>
                </a:extLst>
              </a:tr>
              <a:tr h="862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n-lt"/>
                        </a:rPr>
                        <a:t>김현국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lt"/>
                        </a:rPr>
                        <a:t>기획과 리포팅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n-lt"/>
                        </a:rPr>
                        <a:t>프로젝트팀웍과성과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022294"/>
                  </a:ext>
                </a:extLst>
              </a:tr>
            </a:tbl>
          </a:graphicData>
        </a:graphic>
      </p:graphicFrame>
      <p:pic>
        <p:nvPicPr>
          <p:cNvPr id="8196" name="Picture 4" descr="Permanent Mission of the European Union to the World Trade Organization  (WTO) - European External Action Service">
            <a:extLst>
              <a:ext uri="{FF2B5EF4-FFF2-40B4-BE49-F238E27FC236}">
                <a16:creationId xmlns:a16="http://schemas.microsoft.com/office/drawing/2014/main" id="{9FA93190-C111-489B-8823-DFF7AB05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413931"/>
            <a:ext cx="4625975" cy="41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8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E3472-3E08-4403-93FC-5690C8AA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백그라운드</a:t>
            </a:r>
          </a:p>
        </p:txBody>
      </p:sp>
      <p:pic>
        <p:nvPicPr>
          <p:cNvPr id="9218" name="Picture 2" descr="https://mblogthumb-phinf.pstatic.net/MjAyMDAzMDZfMjI5/MDAxNTgzNDcyNzk0ODA1.9oqm_F8OCCz1tTNfVViKo0ak3pMAMkiCt4iVk9WwUiQg.lmBYCOBzVM7iJLL7ldzThO0mqWGthMVaLz4rJ-dboE8g.PNG.with_msip/1.PNG?type=w800">
            <a:extLst>
              <a:ext uri="{FF2B5EF4-FFF2-40B4-BE49-F238E27FC236}">
                <a16:creationId xmlns:a16="http://schemas.microsoft.com/office/drawing/2014/main" id="{BFB4CADC-D078-4CF1-A8AB-CD0B2039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98" y="965201"/>
            <a:ext cx="4276199" cy="2549446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C7A91-F9A7-4EE8-9D8C-9D63E9B382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3251" y="785812"/>
            <a:ext cx="6400800" cy="5108575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b="1" u="sng" dirty="0" err="1"/>
              <a:t>크롤링이란</a:t>
            </a:r>
            <a:r>
              <a:rPr lang="en-US" altLang="ko-KR" sz="1800" b="1" u="sng" dirty="0"/>
              <a:t>:</a:t>
            </a:r>
          </a:p>
          <a:p>
            <a:pPr indent="38100">
              <a:buFont typeface="Wingdings" panose="05000000000000000000" pitchFamily="2" charset="2"/>
              <a:buChar char=""/>
            </a:pPr>
            <a:r>
              <a:rPr lang="ko-KR" altLang="en-US" sz="1400" dirty="0"/>
              <a:t> </a:t>
            </a:r>
            <a:r>
              <a:rPr lang="ko-KR" altLang="en-US" sz="1400" dirty="0" err="1"/>
              <a:t>크롤링</a:t>
            </a:r>
            <a:r>
              <a:rPr lang="en-US" altLang="ko-KR" sz="1400" dirty="0"/>
              <a:t> </a:t>
            </a:r>
            <a:r>
              <a:rPr lang="ko-KR" altLang="en-US" sz="1400" dirty="0"/>
              <a:t>또는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스크래핑이라고</a:t>
            </a:r>
            <a:r>
              <a:rPr lang="ko-KR" altLang="en-US" sz="1400" dirty="0"/>
              <a:t> 하며</a:t>
            </a:r>
            <a:r>
              <a:rPr lang="en-US" altLang="ko-KR" sz="1400" dirty="0"/>
              <a:t> </a:t>
            </a:r>
            <a:r>
              <a:rPr lang="ko-KR" altLang="en-US" sz="1400" dirty="0"/>
              <a:t>인터넷에서 데이터를 검색해 필요한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정보를 색인하는 것을 의미</a:t>
            </a:r>
            <a:r>
              <a:rPr lang="en-US" altLang="ko-KR" sz="1400" dirty="0"/>
              <a:t>.</a:t>
            </a:r>
          </a:p>
          <a:p>
            <a:pPr indent="38100">
              <a:buFont typeface="Wingdings" panose="05000000000000000000" pitchFamily="2" charset="2"/>
              <a:buChar char=""/>
            </a:pPr>
            <a:r>
              <a:rPr lang="en-US" altLang="ko-KR" sz="1400" dirty="0"/>
              <a:t> </a:t>
            </a:r>
            <a:r>
              <a:rPr lang="ko-KR" altLang="en-US" sz="1400" dirty="0"/>
              <a:t>사용자가 키워드를 하나씩 검색하여 정보를 얻고 저장 및 가공 과정을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대신 해주는 기술</a:t>
            </a:r>
            <a:r>
              <a:rPr lang="en-US" altLang="ko-KR" sz="1400" dirty="0"/>
              <a:t>.</a:t>
            </a:r>
          </a:p>
          <a:p>
            <a:pPr indent="38100">
              <a:buFont typeface="Wingdings" panose="05000000000000000000" pitchFamily="2" charset="2"/>
              <a:buChar char=""/>
            </a:pPr>
            <a:r>
              <a:rPr lang="en-US" altLang="ko-KR" sz="1400" dirty="0"/>
              <a:t> </a:t>
            </a:r>
            <a:r>
              <a:rPr lang="ko-KR" altLang="en-US" sz="1400" dirty="0"/>
              <a:t>웹 </a:t>
            </a:r>
            <a:r>
              <a:rPr lang="ko-KR" altLang="en-US" sz="1400" dirty="0" err="1"/>
              <a:t>크롤링을</a:t>
            </a:r>
            <a:r>
              <a:rPr lang="ko-KR" altLang="en-US" sz="1400" dirty="0"/>
              <a:t> 통해 가지고 올 수 있는 정보의 종류에는 </a:t>
            </a:r>
            <a:r>
              <a:rPr lang="en-US" altLang="ko-KR" sz="1400" dirty="0"/>
              <a:t>HTML </a:t>
            </a:r>
            <a:r>
              <a:rPr lang="ko-KR" altLang="en-US" sz="1400" dirty="0"/>
              <a:t>기반의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웹 사이트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문서 등이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얻을 수 있는 정보의 종류와 양이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많아 활용 분야도 다양 함</a:t>
            </a:r>
            <a:r>
              <a:rPr lang="en-US" altLang="ko-KR" sz="1400" dirty="0"/>
              <a:t>.</a:t>
            </a:r>
          </a:p>
          <a:p>
            <a:pPr>
              <a:spcBef>
                <a:spcPts val="1800"/>
              </a:spcBef>
            </a:pPr>
            <a:r>
              <a:rPr lang="ko-KR" altLang="en-US" sz="1800" b="1" u="sng" dirty="0" err="1"/>
              <a:t>크롤링</a:t>
            </a:r>
            <a:r>
              <a:rPr lang="ko-KR" altLang="en-US" sz="1800" b="1" u="sng" dirty="0"/>
              <a:t> 도구</a:t>
            </a:r>
            <a:r>
              <a:rPr lang="en-US" altLang="ko-KR" sz="1800" b="1" u="sng" dirty="0"/>
              <a:t>:</a:t>
            </a:r>
          </a:p>
          <a:p>
            <a:pPr indent="38100">
              <a:buFont typeface="Wingdings" panose="05000000000000000000" pitchFamily="2" charset="2"/>
              <a:buChar char=""/>
            </a:pPr>
            <a:r>
              <a:rPr lang="ko-KR" altLang="en-US" sz="1400" dirty="0"/>
              <a:t> ‘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’ 을 가장 많이 활용 함 </a:t>
            </a:r>
            <a:r>
              <a:rPr lang="en-US" altLang="ko-KR" sz="1400" dirty="0"/>
              <a:t>- </a:t>
            </a:r>
            <a:r>
              <a:rPr lang="ko-KR" altLang="en-US" sz="1400" dirty="0"/>
              <a:t>문법이 간결</a:t>
            </a:r>
            <a:r>
              <a:rPr lang="en-US" altLang="ko-KR" sz="1400" dirty="0"/>
              <a:t>, </a:t>
            </a:r>
            <a:r>
              <a:rPr lang="ko-KR" altLang="en-US" sz="1400" dirty="0"/>
              <a:t>특정 기능이 있는 라이브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 err="1"/>
              <a:t>러리</a:t>
            </a:r>
            <a:r>
              <a:rPr lang="ko-KR" altLang="en-US" sz="1400" dirty="0"/>
              <a:t> 활용성이 뛰어나 쉽고 빠른 개발 가능</a:t>
            </a:r>
            <a:r>
              <a:rPr lang="en-US" altLang="ko-KR" sz="1400" dirty="0"/>
              <a:t>.</a:t>
            </a:r>
          </a:p>
          <a:p>
            <a:pPr indent="38100">
              <a:buFont typeface="Wingdings" panose="05000000000000000000" pitchFamily="2" charset="2"/>
              <a:buChar char=""/>
            </a:pPr>
            <a:r>
              <a:rPr lang="en-US" altLang="ko-KR" sz="1400" dirty="0"/>
              <a:t> </a:t>
            </a:r>
            <a:r>
              <a:rPr lang="ko-KR" altLang="en-US" sz="1400" dirty="0"/>
              <a:t>웹 페이지 접속 </a:t>
            </a:r>
            <a:r>
              <a:rPr lang="en-US" altLang="ko-KR" sz="1400" dirty="0"/>
              <a:t>+ </a:t>
            </a:r>
            <a:r>
              <a:rPr lang="ko-KR" altLang="en-US" sz="1400" dirty="0"/>
              <a:t>“</a:t>
            </a:r>
            <a:r>
              <a:rPr lang="en-US" altLang="ko-KR" sz="1400" dirty="0"/>
              <a:t>F12” key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HTML / CSS / JS </a:t>
            </a:r>
            <a:r>
              <a:rPr lang="ko-KR" altLang="en-US" sz="1400" dirty="0"/>
              <a:t>특성 활용 데이터 추출</a:t>
            </a:r>
            <a:r>
              <a:rPr lang="en-US" altLang="ko-KR" sz="1400" dirty="0"/>
              <a:t>.</a:t>
            </a:r>
          </a:p>
          <a:p>
            <a:pPr>
              <a:spcBef>
                <a:spcPts val="1800"/>
              </a:spcBef>
            </a:pPr>
            <a:r>
              <a:rPr lang="ko-KR" altLang="en-US" sz="1800" b="1" u="sng" dirty="0"/>
              <a:t>사용 사례</a:t>
            </a:r>
            <a:r>
              <a:rPr lang="en-US" altLang="ko-KR" sz="1800" b="1" u="sng" dirty="0"/>
              <a:t>:</a:t>
            </a:r>
          </a:p>
          <a:p>
            <a:pPr indent="38100">
              <a:buFont typeface="Wingdings" panose="05000000000000000000" pitchFamily="2" charset="2"/>
              <a:buChar char=""/>
            </a:pPr>
            <a:r>
              <a:rPr lang="ko-KR" altLang="en-US" sz="1400" dirty="0"/>
              <a:t> 대화 지식이 필요한 </a:t>
            </a:r>
            <a:r>
              <a:rPr lang="ko-KR" altLang="en-US" sz="1400" dirty="0" err="1"/>
              <a:t>챗봇</a:t>
            </a:r>
            <a:r>
              <a:rPr lang="ko-KR" altLang="en-US" sz="1400" dirty="0"/>
              <a:t> 구현</a:t>
            </a:r>
            <a:r>
              <a:rPr lang="en-US" altLang="ko-KR" sz="1400" dirty="0"/>
              <a:t>, </a:t>
            </a:r>
            <a:r>
              <a:rPr lang="ko-KR" altLang="en-US" sz="1400" dirty="0"/>
              <a:t>빅데이터 분석 연구에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endParaRPr lang="en-US" altLang="ko-KR" sz="1400" dirty="0"/>
          </a:p>
          <a:p>
            <a:pPr indent="38100">
              <a:buFont typeface="Wingdings" panose="05000000000000000000" pitchFamily="2" charset="2"/>
              <a:buChar char=""/>
            </a:pPr>
            <a:r>
              <a:rPr lang="en-US" altLang="ko-KR" sz="1400" dirty="0"/>
              <a:t> </a:t>
            </a:r>
            <a:r>
              <a:rPr lang="ko-KR" altLang="en-US" sz="1400" dirty="0"/>
              <a:t>주식</a:t>
            </a:r>
            <a:r>
              <a:rPr lang="en-US" altLang="ko-KR" sz="1400" dirty="0"/>
              <a:t>·</a:t>
            </a:r>
            <a:r>
              <a:rPr lang="ko-KR" altLang="en-US" sz="1400" dirty="0"/>
              <a:t>암호화폐 등 시세 정보 모니터링</a:t>
            </a:r>
            <a:endParaRPr lang="en-US" altLang="ko-KR" sz="1400" dirty="0"/>
          </a:p>
          <a:p>
            <a:pPr indent="38100">
              <a:buFont typeface="Wingdings" panose="05000000000000000000" pitchFamily="2" charset="2"/>
              <a:buChar char=""/>
            </a:pPr>
            <a:r>
              <a:rPr lang="en-US" altLang="ko-KR" sz="1400" dirty="0"/>
              <a:t> </a:t>
            </a:r>
            <a:r>
              <a:rPr lang="ko-KR" altLang="en-US" sz="1400" dirty="0"/>
              <a:t>쇼핑몰 상품 정보 수집 및 마케팅</a:t>
            </a:r>
            <a:endParaRPr lang="en-US" altLang="ko-KR" sz="1400" dirty="0"/>
          </a:p>
          <a:p>
            <a:pPr indent="38100">
              <a:buFont typeface="Wingdings" panose="05000000000000000000" pitchFamily="2" charset="2"/>
              <a:buChar char=""/>
            </a:pPr>
            <a:r>
              <a:rPr lang="en-US" altLang="ko-KR" sz="1400" dirty="0"/>
              <a:t> </a:t>
            </a:r>
            <a:r>
              <a:rPr lang="ko-KR" altLang="en-US" sz="1400" dirty="0"/>
              <a:t>도서검색 시스템 개발 분야 활용 가능</a:t>
            </a:r>
            <a:r>
              <a:rPr lang="en-US" altLang="ko-KR" sz="1400" dirty="0"/>
              <a:t> 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546861-2499-43C7-BFD6-DFCD60244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08" b="26040"/>
          <a:stretch/>
        </p:blipFill>
        <p:spPr>
          <a:xfrm>
            <a:off x="7241298" y="3632756"/>
            <a:ext cx="4276198" cy="2463244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9299F1-0233-4BB2-ACA9-5D7E84DA6318}"/>
              </a:ext>
            </a:extLst>
          </p:cNvPr>
          <p:cNvSpPr/>
          <p:nvPr/>
        </p:nvSpPr>
        <p:spPr>
          <a:xfrm>
            <a:off x="9182100" y="3886200"/>
            <a:ext cx="2335396" cy="203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B6035-0269-4416-8FD2-76AB4AE7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목표와</a:t>
            </a:r>
            <a:r>
              <a:rPr lang="en-US" altLang="ko-KR" dirty="0"/>
              <a:t> </a:t>
            </a:r>
            <a:r>
              <a:rPr lang="ko-KR" altLang="en-US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F6C64-467C-4201-8068-588C96CA54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9100" y="809625"/>
            <a:ext cx="10515600" cy="218757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1800" b="1" dirty="0"/>
              <a:t> 프로젝트 목표</a:t>
            </a:r>
            <a:endParaRPr lang="en-US" altLang="ko-KR" sz="1800" b="1" dirty="0"/>
          </a:p>
          <a:p>
            <a:pPr marL="449263" indent="-268288">
              <a:buFont typeface="+mj-lt"/>
              <a:buAutoNum type="arabicPeriod"/>
            </a:pPr>
            <a:r>
              <a:rPr lang="ko-KR" altLang="en-US" sz="1600" dirty="0"/>
              <a:t>관심 키워드를 이용한 쉬운 유튜브 채널 검색 제공 </a:t>
            </a:r>
            <a:endParaRPr lang="en-US" altLang="ko-KR" sz="1600" dirty="0"/>
          </a:p>
          <a:p>
            <a:pPr marL="449263" indent="-268288">
              <a:buFont typeface="+mj-lt"/>
              <a:buAutoNum type="arabicPeriod"/>
            </a:pPr>
            <a:r>
              <a:rPr lang="ko-KR" altLang="en-US" sz="1600" dirty="0"/>
              <a:t>상위 랭크 채널의 </a:t>
            </a:r>
            <a:r>
              <a:rPr lang="ko-KR" altLang="en-US" sz="1600" dirty="0" err="1"/>
              <a:t>크롤링을</a:t>
            </a:r>
            <a:r>
              <a:rPr lang="ko-KR" altLang="en-US" sz="1600" dirty="0"/>
              <a:t> 통한 최신 유튜브 댓글 컨텐츠 피드백 수집</a:t>
            </a:r>
            <a:endParaRPr lang="en-US" altLang="ko-KR" sz="1600" dirty="0"/>
          </a:p>
          <a:p>
            <a:pPr marL="449263" indent="-268288">
              <a:buFont typeface="+mj-lt"/>
              <a:buAutoNum type="arabicPeriod"/>
            </a:pPr>
            <a:r>
              <a:rPr lang="ko-KR" altLang="en-US" sz="1600" dirty="0"/>
              <a:t>댓글 내용 수집을</a:t>
            </a:r>
            <a:r>
              <a:rPr lang="en-US" altLang="ko-KR" sz="1600" dirty="0"/>
              <a:t> </a:t>
            </a:r>
            <a:r>
              <a:rPr lang="ko-KR" altLang="en-US" sz="1600" dirty="0"/>
              <a:t>통한 관심 컨텐츠의 긍정적 부정적 감성 분석 </a:t>
            </a:r>
            <a:endParaRPr lang="en-US" altLang="ko-KR" sz="1600" dirty="0"/>
          </a:p>
          <a:p>
            <a:pPr marL="449263" indent="-268288">
              <a:buFont typeface="+mj-lt"/>
              <a:buAutoNum type="arabicPeriod"/>
            </a:pPr>
            <a:r>
              <a:rPr lang="en-US" altLang="ko-KR" sz="1600" dirty="0" err="1"/>
              <a:t>Wordcloud</a:t>
            </a:r>
            <a:r>
              <a:rPr lang="en-US" altLang="ko-KR" sz="1600" dirty="0"/>
              <a:t> </a:t>
            </a:r>
            <a:r>
              <a:rPr lang="ko-KR" altLang="en-US" sz="1600" dirty="0"/>
              <a:t>기술을 활용하여 유의미한 키워드의 </a:t>
            </a:r>
            <a:r>
              <a:rPr lang="en-US" altLang="ko-KR" sz="1600" dirty="0"/>
              <a:t>Visualization</a:t>
            </a:r>
          </a:p>
          <a:p>
            <a:pPr marL="449263" indent="-268288">
              <a:buFont typeface="+mj-lt"/>
              <a:buAutoNum type="arabicPeriod"/>
            </a:pPr>
            <a:r>
              <a:rPr lang="ko-KR" altLang="en-US" sz="1600" dirty="0"/>
              <a:t>무의미 키워드에 대한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과정 적용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6D6F82D-F230-4D5E-9F26-1DD4E84AB134}"/>
              </a:ext>
            </a:extLst>
          </p:cNvPr>
          <p:cNvSpPr txBox="1">
            <a:spLocks/>
          </p:cNvSpPr>
          <p:nvPr/>
        </p:nvSpPr>
        <p:spPr>
          <a:xfrm>
            <a:off x="419100" y="3049854"/>
            <a:ext cx="10515600" cy="369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1800" b="1" dirty="0"/>
              <a:t> 프로젝트 범위</a:t>
            </a:r>
            <a:endParaRPr lang="en-US" altLang="ko-KR" sz="1800" b="1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7DDA1-4E3C-4720-8AC2-57E5D76BE01D}"/>
              </a:ext>
            </a:extLst>
          </p:cNvPr>
          <p:cNvSpPr txBox="1"/>
          <p:nvPr/>
        </p:nvSpPr>
        <p:spPr>
          <a:xfrm>
            <a:off x="828130" y="3494901"/>
            <a:ext cx="1232077" cy="51744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dirty="0"/>
              <a:t>Process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170EC-32CD-4068-8B2B-18F924F152C9}"/>
              </a:ext>
            </a:extLst>
          </p:cNvPr>
          <p:cNvSpPr txBox="1"/>
          <p:nvPr/>
        </p:nvSpPr>
        <p:spPr>
          <a:xfrm>
            <a:off x="828130" y="4118570"/>
            <a:ext cx="1232078" cy="798307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dirty="0"/>
              <a:t>Functions </a:t>
            </a:r>
          </a:p>
          <a:p>
            <a:pPr algn="ctr"/>
            <a:r>
              <a:rPr lang="en-US" altLang="ko-KR" sz="1600" b="1" dirty="0"/>
              <a:t>Flow</a:t>
            </a:r>
            <a:endParaRPr lang="ko-KR" altLang="en-US" sz="1600" b="1" dirty="0"/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54066110-89B8-4D43-80DB-40465BCEA21C}"/>
              </a:ext>
            </a:extLst>
          </p:cNvPr>
          <p:cNvSpPr/>
          <p:nvPr/>
        </p:nvSpPr>
        <p:spPr>
          <a:xfrm>
            <a:off x="2206892" y="4118571"/>
            <a:ext cx="1429564" cy="802420"/>
          </a:xfrm>
          <a:prstGeom prst="chevron">
            <a:avLst>
              <a:gd name="adj" fmla="val 1065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관심키워드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검색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60B62741-9350-499E-B184-29AF4DACE11D}"/>
              </a:ext>
            </a:extLst>
          </p:cNvPr>
          <p:cNvSpPr/>
          <p:nvPr/>
        </p:nvSpPr>
        <p:spPr>
          <a:xfrm>
            <a:off x="3684572" y="4114458"/>
            <a:ext cx="1255688" cy="806532"/>
          </a:xfrm>
          <a:prstGeom prst="chevron">
            <a:avLst>
              <a:gd name="adj" fmla="val 1065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Driver </a:t>
            </a:r>
          </a:p>
          <a:p>
            <a:pPr algn="ctr"/>
            <a:r>
              <a:rPr lang="ko-KR" altLang="en-US" sz="1600" dirty="0"/>
              <a:t>연결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D3DE066-8EE0-4356-AC5C-CAEF998E8582}"/>
              </a:ext>
            </a:extLst>
          </p:cNvPr>
          <p:cNvSpPr/>
          <p:nvPr/>
        </p:nvSpPr>
        <p:spPr>
          <a:xfrm>
            <a:off x="6606499" y="4114458"/>
            <a:ext cx="1570007" cy="806532"/>
          </a:xfrm>
          <a:prstGeom prst="chevron">
            <a:avLst>
              <a:gd name="adj" fmla="val 1065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최신목록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댓글수집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6C12E-87C3-4B26-9C2D-43DB782BFAF6}"/>
              </a:ext>
            </a:extLst>
          </p:cNvPr>
          <p:cNvSpPr txBox="1"/>
          <p:nvPr/>
        </p:nvSpPr>
        <p:spPr>
          <a:xfrm>
            <a:off x="3648971" y="3494901"/>
            <a:ext cx="2861298" cy="5174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600"/>
            </a:lvl1pPr>
          </a:lstStyle>
          <a:p>
            <a:r>
              <a:rPr lang="en-US" altLang="ko-KR" dirty="0"/>
              <a:t>Web </a:t>
            </a:r>
            <a:r>
              <a:rPr lang="ko-KR" altLang="en-US" dirty="0"/>
              <a:t>접속 </a:t>
            </a:r>
            <a:r>
              <a:rPr lang="en-US" altLang="ko-KR" dirty="0"/>
              <a:t>&amp; </a:t>
            </a:r>
            <a:r>
              <a:rPr lang="ko-KR" altLang="en-US" dirty="0"/>
              <a:t>채널 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4C63D-0D5A-4DC8-A7B1-DF677A42D34C}"/>
              </a:ext>
            </a:extLst>
          </p:cNvPr>
          <p:cNvSpPr txBox="1"/>
          <p:nvPr/>
        </p:nvSpPr>
        <p:spPr>
          <a:xfrm>
            <a:off x="2206892" y="5015598"/>
            <a:ext cx="8974616" cy="3198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600" dirty="0"/>
              <a:t>모듈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ko-KR" altLang="en-US" sz="1600" dirty="0"/>
              <a:t>기능별 </a:t>
            </a:r>
            <a:r>
              <a:rPr lang="en-US" altLang="ko-KR" sz="1600" dirty="0"/>
              <a:t>Class Objects</a:t>
            </a:r>
            <a:r>
              <a:rPr lang="ko-KR" altLang="en-US" sz="1600" dirty="0"/>
              <a:t> 생성 및 적용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C000F-7AE9-4E6F-99D2-9B1527B5A9E0}"/>
              </a:ext>
            </a:extLst>
          </p:cNvPr>
          <p:cNvSpPr txBox="1"/>
          <p:nvPr/>
        </p:nvSpPr>
        <p:spPr>
          <a:xfrm>
            <a:off x="2206892" y="5395947"/>
            <a:ext cx="8974616" cy="3198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함수로 부터의 호출과 </a:t>
            </a:r>
            <a:r>
              <a:rPr lang="en-US" altLang="ko-KR" sz="1600" dirty="0"/>
              <a:t>Class Objects </a:t>
            </a:r>
            <a:r>
              <a:rPr lang="ko-KR" altLang="en-US" sz="1600" dirty="0"/>
              <a:t>의 </a:t>
            </a:r>
            <a:r>
              <a:rPr lang="en-US" altLang="ko-KR" sz="1600" dirty="0"/>
              <a:t>Package </a:t>
            </a:r>
            <a:r>
              <a:rPr lang="ko-KR" altLang="en-US" sz="1600" dirty="0"/>
              <a:t>활용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7C5A4-72C4-4135-A864-EB8858C37577}"/>
              </a:ext>
            </a:extLst>
          </p:cNvPr>
          <p:cNvSpPr txBox="1"/>
          <p:nvPr/>
        </p:nvSpPr>
        <p:spPr>
          <a:xfrm>
            <a:off x="2206892" y="5776297"/>
            <a:ext cx="8974616" cy="3198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/>
              <a:t>Front UI </a:t>
            </a:r>
            <a:r>
              <a:rPr lang="ko-KR" altLang="en-US" sz="1600" dirty="0"/>
              <a:t>구현 </a:t>
            </a:r>
            <a:r>
              <a:rPr lang="en-US" altLang="ko-KR" sz="1600" dirty="0"/>
              <a:t>(PyQT5 with </a:t>
            </a:r>
            <a:r>
              <a:rPr lang="en-US" altLang="ko-KR" sz="1600" dirty="0" err="1"/>
              <a:t>QtDesigner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D482E5-DA57-4FCA-BCCF-86E1518BFCCE}"/>
              </a:ext>
            </a:extLst>
          </p:cNvPr>
          <p:cNvSpPr txBox="1"/>
          <p:nvPr/>
        </p:nvSpPr>
        <p:spPr>
          <a:xfrm>
            <a:off x="828130" y="5015597"/>
            <a:ext cx="1232078" cy="1080506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dirty="0"/>
              <a:t>Technical</a:t>
            </a:r>
          </a:p>
          <a:p>
            <a:pPr algn="ctr"/>
            <a:r>
              <a:rPr lang="en-US" altLang="ko-KR" sz="1600" b="1" dirty="0"/>
              <a:t>Trial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6BFF3-A0BA-40F7-A9EB-8DCA38A7B0AE}"/>
              </a:ext>
            </a:extLst>
          </p:cNvPr>
          <p:cNvSpPr txBox="1"/>
          <p:nvPr/>
        </p:nvSpPr>
        <p:spPr>
          <a:xfrm>
            <a:off x="6606499" y="3494900"/>
            <a:ext cx="1521891" cy="5249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600"/>
            </a:lvl1pPr>
          </a:lstStyle>
          <a:p>
            <a:r>
              <a:rPr lang="en-US" altLang="ko-KR" dirty="0"/>
              <a:t>Crawling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7E0C9-45B3-4A0A-BFDC-062A518E8ECB}"/>
              </a:ext>
            </a:extLst>
          </p:cNvPr>
          <p:cNvSpPr txBox="1"/>
          <p:nvPr/>
        </p:nvSpPr>
        <p:spPr>
          <a:xfrm>
            <a:off x="8224621" y="3494899"/>
            <a:ext cx="2956885" cy="5249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600"/>
            </a:lvl1pPr>
          </a:lstStyle>
          <a:p>
            <a:r>
              <a:rPr lang="ko-KR" altLang="en-US" dirty="0"/>
              <a:t>키워드 </a:t>
            </a:r>
            <a:r>
              <a:rPr lang="ko-KR" altLang="en-US" err="1"/>
              <a:t>전처리</a:t>
            </a:r>
            <a:r>
              <a:rPr lang="ko-KR" altLang="en-US"/>
              <a:t> </a:t>
            </a:r>
            <a:r>
              <a:rPr lang="en-US" altLang="ko-KR"/>
              <a:t>&amp; Visualization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2A032939-85BB-4A02-988E-6836AFB32F06}"/>
              </a:ext>
            </a:extLst>
          </p:cNvPr>
          <p:cNvSpPr/>
          <p:nvPr/>
        </p:nvSpPr>
        <p:spPr>
          <a:xfrm>
            <a:off x="4988376" y="4114458"/>
            <a:ext cx="1570007" cy="806532"/>
          </a:xfrm>
          <a:prstGeom prst="chevron">
            <a:avLst>
              <a:gd name="adj" fmla="val 1065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유튜브</a:t>
            </a:r>
            <a:r>
              <a:rPr lang="en-US" altLang="ko-KR" sz="1600" dirty="0"/>
              <a:t> </a:t>
            </a:r>
          </a:p>
          <a:p>
            <a:pPr algn="ctr"/>
            <a:r>
              <a:rPr lang="ko-KR" altLang="en-US" sz="1600" dirty="0"/>
              <a:t>상위채널 </a:t>
            </a:r>
            <a:endParaRPr lang="en-US" altLang="ko-KR" sz="1600" dirty="0"/>
          </a:p>
          <a:p>
            <a:pPr algn="ctr"/>
            <a:r>
              <a:rPr lang="ko-KR" altLang="en-US" sz="1600" dirty="0"/>
              <a:t>자동선택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D6916-DA7E-4B45-B77C-F9ECE5D9E09E}"/>
              </a:ext>
            </a:extLst>
          </p:cNvPr>
          <p:cNvSpPr txBox="1"/>
          <p:nvPr/>
        </p:nvSpPr>
        <p:spPr>
          <a:xfrm>
            <a:off x="2206892" y="3494903"/>
            <a:ext cx="1347188" cy="5174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776C2988-AB1F-4A1B-ABBE-A6EEBBBEDDA5}"/>
              </a:ext>
            </a:extLst>
          </p:cNvPr>
          <p:cNvSpPr/>
          <p:nvPr/>
        </p:nvSpPr>
        <p:spPr>
          <a:xfrm>
            <a:off x="8224622" y="4114458"/>
            <a:ext cx="1199064" cy="806532"/>
          </a:xfrm>
          <a:prstGeom prst="chevron">
            <a:avLst>
              <a:gd name="adj" fmla="val 1065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불용어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구분</a:t>
            </a: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6C110087-D098-4F28-912E-34C50C7F1BF9}"/>
              </a:ext>
            </a:extLst>
          </p:cNvPr>
          <p:cNvSpPr/>
          <p:nvPr/>
        </p:nvSpPr>
        <p:spPr>
          <a:xfrm>
            <a:off x="9471800" y="4114458"/>
            <a:ext cx="1709707" cy="806532"/>
          </a:xfrm>
          <a:prstGeom prst="chevron">
            <a:avLst>
              <a:gd name="adj" fmla="val 1065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워드클라우드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35162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5A852-113C-44A1-8D96-E78A4310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AC275B-7F4B-4880-8E81-020D2003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6053"/>
              </p:ext>
            </p:extLst>
          </p:nvPr>
        </p:nvGraphicFramePr>
        <p:xfrm>
          <a:off x="955618" y="947651"/>
          <a:ext cx="10499320" cy="496040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82473">
                  <a:extLst>
                    <a:ext uri="{9D8B030D-6E8A-4147-A177-3AD203B41FA5}">
                      <a16:colId xmlns:a16="http://schemas.microsoft.com/office/drawing/2014/main" val="1539197603"/>
                    </a:ext>
                  </a:extLst>
                </a:gridCol>
                <a:gridCol w="2980818">
                  <a:extLst>
                    <a:ext uri="{9D8B030D-6E8A-4147-A177-3AD203B41FA5}">
                      <a16:colId xmlns:a16="http://schemas.microsoft.com/office/drawing/2014/main" val="3353810541"/>
                    </a:ext>
                  </a:extLst>
                </a:gridCol>
                <a:gridCol w="5636029">
                  <a:extLst>
                    <a:ext uri="{9D8B030D-6E8A-4147-A177-3AD203B41FA5}">
                      <a16:colId xmlns:a16="http://schemas.microsoft.com/office/drawing/2014/main" val="3649567510"/>
                    </a:ext>
                  </a:extLst>
                </a:gridCol>
              </a:tblGrid>
              <a:tr h="145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0070C0"/>
                          </a:solidFill>
                        </a:rPr>
                        <a:t>Platform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spcBef>
                          <a:spcPts val="9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/>
                        <a:t>PyCham</a:t>
                      </a:r>
                      <a:r>
                        <a:rPr lang="en-US" altLang="ko-KR" sz="1800" dirty="0"/>
                        <a:t> </a:t>
                      </a:r>
                    </a:p>
                    <a:p>
                      <a:pPr marL="285750" indent="-285750" algn="l" latinLnBrk="1">
                        <a:spcBef>
                          <a:spcPts val="9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Qt Designer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7652976"/>
                  </a:ext>
                </a:extLst>
              </a:tr>
              <a:tr h="350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70C0"/>
                          </a:solidFill>
                        </a:rPr>
                        <a:t>Library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spcBef>
                          <a:spcPts val="9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 err="1"/>
                        <a:t>BeautifulSoup</a:t>
                      </a:r>
                      <a:r>
                        <a:rPr lang="en-US" altLang="ko-KR" b="1" dirty="0"/>
                        <a:t> </a:t>
                      </a:r>
                    </a:p>
                    <a:p>
                      <a:pPr marL="285750" indent="-285750" algn="l" latinLnBrk="1">
                        <a:spcBef>
                          <a:spcPts val="9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/>
                        <a:t>Selenium</a:t>
                      </a:r>
                    </a:p>
                    <a:p>
                      <a:pPr marL="285750" indent="-285750" algn="l" latinLnBrk="1">
                        <a:spcBef>
                          <a:spcPts val="9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/>
                        <a:t>Google-</a:t>
                      </a:r>
                      <a:r>
                        <a:rPr lang="en-US" altLang="ko-KR" b="1" dirty="0" err="1"/>
                        <a:t>api</a:t>
                      </a:r>
                      <a:r>
                        <a:rPr lang="en-US" altLang="ko-KR" b="1" dirty="0"/>
                        <a:t>-client</a:t>
                      </a:r>
                    </a:p>
                    <a:p>
                      <a:pPr marL="285750" indent="-285750" algn="l" latinLnBrk="1">
                        <a:spcBef>
                          <a:spcPts val="9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 err="1"/>
                        <a:t>Wordcloud</a:t>
                      </a:r>
                      <a:endParaRPr lang="en-US" altLang="ko-KR" b="1" dirty="0"/>
                    </a:p>
                    <a:p>
                      <a:pPr marL="285750" indent="-285750" algn="l" latinLnBrk="1">
                        <a:spcBef>
                          <a:spcPts val="9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/>
                        <a:t>matplotlib</a:t>
                      </a:r>
                    </a:p>
                    <a:p>
                      <a:pPr marL="285750" indent="-285750" algn="l" latinLnBrk="1">
                        <a:spcBef>
                          <a:spcPts val="9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/>
                        <a:t>Qt Designer</a:t>
                      </a:r>
                    </a:p>
                    <a:p>
                      <a:pPr marL="285750" indent="-285750" algn="l" latinLnBrk="1">
                        <a:spcBef>
                          <a:spcPts val="9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 err="1"/>
                        <a:t>Youtube</a:t>
                      </a:r>
                      <a:r>
                        <a:rPr lang="en-US" altLang="ko-KR" b="1" dirty="0"/>
                        <a:t> API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5685013"/>
                  </a:ext>
                </a:extLst>
              </a:tr>
            </a:tbl>
          </a:graphicData>
        </a:graphic>
      </p:graphicFrame>
      <p:pic>
        <p:nvPicPr>
          <p:cNvPr id="10242" name="Picture 2" descr="PyCharm vs IntelliJ IDEA : 네이버 블로그">
            <a:extLst>
              <a:ext uri="{FF2B5EF4-FFF2-40B4-BE49-F238E27FC236}">
                <a16:creationId xmlns:a16="http://schemas.microsoft.com/office/drawing/2014/main" id="{B4DDD6B0-8DB5-40FC-BA10-18A0C935D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17" y="1200872"/>
            <a:ext cx="762480" cy="7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PyQt — Wikipédia">
            <a:extLst>
              <a:ext uri="{FF2B5EF4-FFF2-40B4-BE49-F238E27FC236}">
                <a16:creationId xmlns:a16="http://schemas.microsoft.com/office/drawing/2014/main" id="{F6EF7324-0188-4A75-AC5A-F72EBCC0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174" y="1200872"/>
            <a:ext cx="796203" cy="83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Beautiful Soup 4 | Funthon">
            <a:extLst>
              <a:ext uri="{FF2B5EF4-FFF2-40B4-BE49-F238E27FC236}">
                <a16:creationId xmlns:a16="http://schemas.microsoft.com/office/drawing/2014/main" id="{DDD2DCC4-756F-4130-B81D-BBD09E62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29" y="2632706"/>
            <a:ext cx="2100249" cy="90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Table Column sort">
            <a:extLst>
              <a:ext uri="{FF2B5EF4-FFF2-40B4-BE49-F238E27FC236}">
                <a16:creationId xmlns:a16="http://schemas.microsoft.com/office/drawing/2014/main" id="{D73F9760-AC93-44B2-A67E-C345F0AD8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" t="17602" r="2062" b="17414"/>
          <a:stretch/>
        </p:blipFill>
        <p:spPr bwMode="auto">
          <a:xfrm>
            <a:off x="6424317" y="3478511"/>
            <a:ext cx="1591738" cy="4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Google API로 GDrive랑 Gspread 사용하기">
            <a:extLst>
              <a:ext uri="{FF2B5EF4-FFF2-40B4-BE49-F238E27FC236}">
                <a16:creationId xmlns:a16="http://schemas.microsoft.com/office/drawing/2014/main" id="{4432DAC2-2525-44EA-A3BB-4F8418214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" t="37357" r="6064" b="26392"/>
          <a:stretch/>
        </p:blipFill>
        <p:spPr bwMode="auto">
          <a:xfrm>
            <a:off x="6424317" y="4112497"/>
            <a:ext cx="1921661" cy="3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python logo word art | Python logo, Logo word, Python programming">
            <a:extLst>
              <a:ext uri="{FF2B5EF4-FFF2-40B4-BE49-F238E27FC236}">
                <a16:creationId xmlns:a16="http://schemas.microsoft.com/office/drawing/2014/main" id="{4A6A5316-72FB-42D3-8E9E-D1220F31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437" y="2849044"/>
            <a:ext cx="1658867" cy="16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0" descr="스터디 1일차 도약] 아나콘다 설치 시 제공되는 라이브러리들 :: 모두의 데이터 분석 with 파이썬">
            <a:extLst>
              <a:ext uri="{FF2B5EF4-FFF2-40B4-BE49-F238E27FC236}">
                <a16:creationId xmlns:a16="http://schemas.microsoft.com/office/drawing/2014/main" id="{5343EE13-A802-40E0-ABB8-A2CA93A7B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811" y="36895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8" name="Picture 28" descr="Fichier:Logo Matplotlib.svg — Wikipédia">
            <a:extLst>
              <a:ext uri="{FF2B5EF4-FFF2-40B4-BE49-F238E27FC236}">
                <a16:creationId xmlns:a16="http://schemas.microsoft.com/office/drawing/2014/main" id="{66881317-681C-46EE-B3DB-5B00B0A1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17" y="4779700"/>
            <a:ext cx="2093997" cy="38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YouTube Data API (v3): limits, operations, resources, methods etc. in 2017">
            <a:extLst>
              <a:ext uri="{FF2B5EF4-FFF2-40B4-BE49-F238E27FC236}">
                <a16:creationId xmlns:a16="http://schemas.microsoft.com/office/drawing/2014/main" id="{434A7B31-2554-46F7-95B4-0A2A47DCB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16797" y1="12830" x2="7422" y2="30404"/>
                        <a14:backgroundMark x1="7422" y1="30404" x2="17090" y2="26011"/>
                        <a14:backgroundMark x1="17090" y1="26011" x2="11035" y2="55712"/>
                        <a14:backgroundMark x1="11035" y1="55712" x2="11328" y2="59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46" t="19713" r="35795" b="19400"/>
          <a:stretch/>
        </p:blipFill>
        <p:spPr bwMode="auto">
          <a:xfrm>
            <a:off x="9617578" y="4712089"/>
            <a:ext cx="998583" cy="113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FEE097-DC8D-4A8E-82AC-94E1E180F5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7391" y="5371893"/>
            <a:ext cx="998583" cy="3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11147-40EC-4094-A1AB-6D96C5AC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Front-/Back-end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9AACD58-9AE9-4620-A35E-42754140BC23}"/>
              </a:ext>
            </a:extLst>
          </p:cNvPr>
          <p:cNvSpPr/>
          <p:nvPr/>
        </p:nvSpPr>
        <p:spPr>
          <a:xfrm>
            <a:off x="2065296" y="1250748"/>
            <a:ext cx="1649771" cy="370935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GUI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43C322C-445A-4AAD-BF50-9D975486B014}"/>
              </a:ext>
            </a:extLst>
          </p:cNvPr>
          <p:cNvSpPr txBox="1">
            <a:spLocks/>
          </p:cNvSpPr>
          <p:nvPr/>
        </p:nvSpPr>
        <p:spPr>
          <a:xfrm>
            <a:off x="-108225" y="1026625"/>
            <a:ext cx="2603500" cy="423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u"/>
            </a:pPr>
            <a:r>
              <a:rPr lang="en-US" altLang="ko-KR" sz="1800" b="1" dirty="0">
                <a:solidFill>
                  <a:srgbClr val="0070C0"/>
                </a:solidFill>
              </a:rPr>
              <a:t> Front-end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CE94A70-1B23-4C3F-B225-CF281EFE939D}"/>
              </a:ext>
            </a:extLst>
          </p:cNvPr>
          <p:cNvSpPr/>
          <p:nvPr/>
        </p:nvSpPr>
        <p:spPr>
          <a:xfrm>
            <a:off x="5546311" y="2630116"/>
            <a:ext cx="1362634" cy="854948"/>
          </a:xfrm>
          <a:prstGeom prst="rightArrow">
            <a:avLst>
              <a:gd name="adj1" fmla="val 64453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4000">
                <a:schemeClr val="bg1">
                  <a:lumMod val="6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0800000" scaled="1"/>
            <a:tileRect/>
          </a:gra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1701CC1-869A-4AE8-BA4E-AAFE6A4BB9D1}"/>
              </a:ext>
            </a:extLst>
          </p:cNvPr>
          <p:cNvSpPr/>
          <p:nvPr/>
        </p:nvSpPr>
        <p:spPr>
          <a:xfrm rot="10800000">
            <a:off x="5451760" y="4559390"/>
            <a:ext cx="1362633" cy="854948"/>
          </a:xfrm>
          <a:prstGeom prst="rightArrow">
            <a:avLst>
              <a:gd name="adj1" fmla="val 64453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72000">
                <a:srgbClr val="D3C6A0"/>
              </a:gs>
              <a:gs pos="99000">
                <a:schemeClr val="bg1">
                  <a:lumMod val="65000"/>
                </a:schemeClr>
              </a:gs>
            </a:gsLst>
            <a:lin ang="10800000" scaled="1"/>
            <a:tileRect/>
          </a:gra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388" name="Picture 4" descr="How Backend-as-a-Service is Supercharging Healthcare App Development">
            <a:extLst>
              <a:ext uri="{FF2B5EF4-FFF2-40B4-BE49-F238E27FC236}">
                <a16:creationId xmlns:a16="http://schemas.microsoft.com/office/drawing/2014/main" id="{057DF468-515E-406B-8CA7-45EE022ED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22" y="1848185"/>
            <a:ext cx="4076655" cy="4233438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B0EE164-77B8-47EB-9B38-A3BEC22FA565}"/>
              </a:ext>
            </a:extLst>
          </p:cNvPr>
          <p:cNvSpPr txBox="1">
            <a:spLocks/>
          </p:cNvSpPr>
          <p:nvPr/>
        </p:nvSpPr>
        <p:spPr>
          <a:xfrm>
            <a:off x="10122175" y="1039325"/>
            <a:ext cx="1783045" cy="423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u"/>
            </a:pPr>
            <a:r>
              <a:rPr lang="en-US" altLang="ko-KR" sz="1800" b="1" dirty="0">
                <a:solidFill>
                  <a:srgbClr val="0070C0"/>
                </a:solidFill>
              </a:rPr>
              <a:t> Back-end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DA9AF-0F27-424A-A9D6-98CA49B9654E}"/>
              </a:ext>
            </a:extLst>
          </p:cNvPr>
          <p:cNvSpPr txBox="1"/>
          <p:nvPr/>
        </p:nvSpPr>
        <p:spPr>
          <a:xfrm>
            <a:off x="5434987" y="1949274"/>
            <a:ext cx="17719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유튜브검색</a:t>
            </a:r>
            <a:r>
              <a:rPr lang="ko-KR" altLang="en-US" sz="1400" dirty="0"/>
              <a:t> 키워드</a:t>
            </a:r>
            <a:endParaRPr lang="en-US" altLang="ko-KR" sz="1400" dirty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ko-KR" sz="1400" dirty="0"/>
              <a:t>STOPWORDS 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400" dirty="0"/>
              <a:t>컨텐츠</a:t>
            </a:r>
            <a:r>
              <a:rPr lang="en-US" altLang="ko-KR" sz="1400" dirty="0"/>
              <a:t> </a:t>
            </a:r>
            <a:r>
              <a:rPr lang="ko-KR" altLang="en-US" sz="1400" dirty="0"/>
              <a:t>및 기호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1492D2-5D46-4894-B699-67F62A79ED55}"/>
              </a:ext>
            </a:extLst>
          </p:cNvPr>
          <p:cNvSpPr txBox="1"/>
          <p:nvPr/>
        </p:nvSpPr>
        <p:spPr>
          <a:xfrm>
            <a:off x="5376477" y="5279717"/>
            <a:ext cx="188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워드클라우드가시화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03F77F-7B45-4D38-9166-3C1E953E874B}"/>
              </a:ext>
            </a:extLst>
          </p:cNvPr>
          <p:cNvSpPr/>
          <p:nvPr/>
        </p:nvSpPr>
        <p:spPr>
          <a:xfrm>
            <a:off x="8403350" y="4853887"/>
            <a:ext cx="195951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400" dirty="0"/>
              <a:t>채널 검색</a:t>
            </a:r>
            <a:endParaRPr lang="en-US" altLang="ko-KR" sz="1400" dirty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400" dirty="0"/>
              <a:t>컨텐츠 리스트 생성</a:t>
            </a:r>
            <a:endParaRPr lang="en-US" altLang="ko-KR" sz="1400" dirty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400" dirty="0"/>
              <a:t>댓글 리스트 생성</a:t>
            </a:r>
            <a:endParaRPr lang="en-US" altLang="ko-KR" sz="1400" dirty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400" dirty="0"/>
              <a:t>워드 클라우드 생성</a:t>
            </a:r>
            <a:r>
              <a:rPr lang="en-US" altLang="ko-KR" sz="1400" dirty="0"/>
              <a:t> 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04F7B8B-D013-45E7-9CCA-AE07F2BAF09A}"/>
              </a:ext>
            </a:extLst>
          </p:cNvPr>
          <p:cNvSpPr/>
          <p:nvPr/>
        </p:nvSpPr>
        <p:spPr>
          <a:xfrm>
            <a:off x="8954017" y="1333039"/>
            <a:ext cx="1649771" cy="370935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Classes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8B01ED-344A-4480-AB8B-8EA6F138F23B}"/>
              </a:ext>
            </a:extLst>
          </p:cNvPr>
          <p:cNvSpPr/>
          <p:nvPr/>
        </p:nvSpPr>
        <p:spPr>
          <a:xfrm>
            <a:off x="7560962" y="1996104"/>
            <a:ext cx="867043" cy="2610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14EC7F-0A2A-48DB-ABC6-7815BFB0C8E8}"/>
              </a:ext>
            </a:extLst>
          </p:cNvPr>
          <p:cNvSpPr/>
          <p:nvPr/>
        </p:nvSpPr>
        <p:spPr>
          <a:xfrm>
            <a:off x="8270051" y="2931082"/>
            <a:ext cx="1142140" cy="261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Youtube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BC6872-CC37-4A38-93F2-5CDE02BEE2EF}"/>
              </a:ext>
            </a:extLst>
          </p:cNvPr>
          <p:cNvSpPr/>
          <p:nvPr/>
        </p:nvSpPr>
        <p:spPr>
          <a:xfrm>
            <a:off x="8270051" y="2321258"/>
            <a:ext cx="1142140" cy="261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GUI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95C3F-3104-43A7-B410-BC001E2F8F8D}"/>
              </a:ext>
            </a:extLst>
          </p:cNvPr>
          <p:cNvSpPr/>
          <p:nvPr/>
        </p:nvSpPr>
        <p:spPr>
          <a:xfrm>
            <a:off x="8270051" y="3575411"/>
            <a:ext cx="1426037" cy="261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get_wordcloud</a:t>
            </a:r>
            <a:endParaRPr lang="ko-KR" altLang="en-US" sz="14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2C994B7-3703-4A22-9E75-1C20709ACF46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16200000" flipH="1">
            <a:off x="8034948" y="2216670"/>
            <a:ext cx="194639" cy="275567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6C991AA-041C-4D80-BD82-22BC61BB0E70}"/>
              </a:ext>
            </a:extLst>
          </p:cNvPr>
          <p:cNvCxnSpPr>
            <a:cxnSpLocks/>
            <a:stCxn id="15" idx="2"/>
            <a:endCxn id="18" idx="1"/>
          </p:cNvCxnSpPr>
          <p:nvPr/>
        </p:nvCxnSpPr>
        <p:spPr>
          <a:xfrm rot="16200000" flipH="1">
            <a:off x="7730036" y="2521582"/>
            <a:ext cx="804463" cy="275567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92B377A-6716-4900-B561-C1A8BE10D9B3}"/>
              </a:ext>
            </a:extLst>
          </p:cNvPr>
          <p:cNvCxnSpPr>
            <a:cxnSpLocks/>
            <a:stCxn id="15" idx="2"/>
            <a:endCxn id="20" idx="1"/>
          </p:cNvCxnSpPr>
          <p:nvPr/>
        </p:nvCxnSpPr>
        <p:spPr>
          <a:xfrm rot="16200000" flipH="1">
            <a:off x="7407871" y="2843747"/>
            <a:ext cx="1448792" cy="275567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2B08B4-BA6A-4658-AF0F-6844366DA5B8}"/>
              </a:ext>
            </a:extLst>
          </p:cNvPr>
          <p:cNvSpPr/>
          <p:nvPr/>
        </p:nvSpPr>
        <p:spPr>
          <a:xfrm>
            <a:off x="9194843" y="2619981"/>
            <a:ext cx="1142140" cy="261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MyApp</a:t>
            </a:r>
            <a:endParaRPr lang="ko-KR" altLang="en-US" sz="14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EF9B1DD-E93E-445B-AFD2-292D2AB8C4E1}"/>
              </a:ext>
            </a:extLst>
          </p:cNvPr>
          <p:cNvCxnSpPr>
            <a:cxnSpLocks/>
            <a:stCxn id="19" idx="2"/>
            <a:endCxn id="33" idx="1"/>
          </p:cNvCxnSpPr>
          <p:nvPr/>
        </p:nvCxnSpPr>
        <p:spPr>
          <a:xfrm rot="16200000" flipH="1">
            <a:off x="8933878" y="2489532"/>
            <a:ext cx="168208" cy="353722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7782B6-1EE2-4DAF-B76B-AD02AB69D346}"/>
              </a:ext>
            </a:extLst>
          </p:cNvPr>
          <p:cNvSpPr/>
          <p:nvPr/>
        </p:nvSpPr>
        <p:spPr>
          <a:xfrm>
            <a:off x="9194843" y="3236535"/>
            <a:ext cx="1142140" cy="261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youtube</a:t>
            </a:r>
            <a:endParaRPr lang="ko-KR" altLang="en-US" sz="1400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E4B402B-F38B-4076-846A-94FF8ECC7CD1}"/>
              </a:ext>
            </a:extLst>
          </p:cNvPr>
          <p:cNvCxnSpPr>
            <a:cxnSpLocks/>
            <a:stCxn id="18" idx="2"/>
            <a:endCxn id="41" idx="1"/>
          </p:cNvCxnSpPr>
          <p:nvPr/>
        </p:nvCxnSpPr>
        <p:spPr>
          <a:xfrm rot="16200000" flipH="1">
            <a:off x="8930513" y="3102721"/>
            <a:ext cx="174938" cy="353722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993F93-5F8C-45CC-8CB7-022376B74CAF}"/>
              </a:ext>
            </a:extLst>
          </p:cNvPr>
          <p:cNvSpPr/>
          <p:nvPr/>
        </p:nvSpPr>
        <p:spPr>
          <a:xfrm>
            <a:off x="9194843" y="3904414"/>
            <a:ext cx="1142140" cy="261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wordcloud</a:t>
            </a:r>
            <a:endParaRPr lang="ko-KR" altLang="en-US" sz="1400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41C108F-AF31-4AC8-B355-83AAD4D2456D}"/>
              </a:ext>
            </a:extLst>
          </p:cNvPr>
          <p:cNvCxnSpPr>
            <a:cxnSpLocks/>
            <a:stCxn id="20" idx="2"/>
            <a:endCxn id="46" idx="1"/>
          </p:cNvCxnSpPr>
          <p:nvPr/>
        </p:nvCxnSpPr>
        <p:spPr>
          <a:xfrm rot="16200000" flipH="1">
            <a:off x="8989712" y="3829799"/>
            <a:ext cx="198488" cy="211773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18E75BD0-E0C4-4811-AAE2-25FC7C63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1" y="1703974"/>
            <a:ext cx="4076655" cy="4377649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32031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9CEA-4755-420A-8971-92D5AF58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Flow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13C6AAE-2FE4-4E1B-A53E-F3D563E10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87833"/>
              </p:ext>
            </p:extLst>
          </p:nvPr>
        </p:nvGraphicFramePr>
        <p:xfrm>
          <a:off x="654049" y="876997"/>
          <a:ext cx="10883901" cy="53704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7967">
                  <a:extLst>
                    <a:ext uri="{9D8B030D-6E8A-4147-A177-3AD203B41FA5}">
                      <a16:colId xmlns:a16="http://schemas.microsoft.com/office/drawing/2014/main" val="3082568318"/>
                    </a:ext>
                  </a:extLst>
                </a:gridCol>
                <a:gridCol w="3627967">
                  <a:extLst>
                    <a:ext uri="{9D8B030D-6E8A-4147-A177-3AD203B41FA5}">
                      <a16:colId xmlns:a16="http://schemas.microsoft.com/office/drawing/2014/main" val="1978082360"/>
                    </a:ext>
                  </a:extLst>
                </a:gridCol>
                <a:gridCol w="3627967">
                  <a:extLst>
                    <a:ext uri="{9D8B030D-6E8A-4147-A177-3AD203B41FA5}">
                      <a16:colId xmlns:a16="http://schemas.microsoft.com/office/drawing/2014/main" val="470993846"/>
                    </a:ext>
                  </a:extLst>
                </a:gridCol>
              </a:tblGrid>
              <a:tr h="37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사용자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Processes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Libraries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514363"/>
                  </a:ext>
                </a:extLst>
              </a:tr>
              <a:tr h="49959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195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1FAB131-1563-4A6B-9B11-658BA0F909DD}"/>
              </a:ext>
            </a:extLst>
          </p:cNvPr>
          <p:cNvSpPr/>
          <p:nvPr/>
        </p:nvSpPr>
        <p:spPr>
          <a:xfrm>
            <a:off x="1077238" y="2125730"/>
            <a:ext cx="2502076" cy="37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맑은 고딕"/>
              </a:rPr>
              <a:t>검색 키워드입력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9601B3-B1BB-4FEF-A98D-E295A5C6B16D}"/>
              </a:ext>
            </a:extLst>
          </p:cNvPr>
          <p:cNvSpPr/>
          <p:nvPr/>
        </p:nvSpPr>
        <p:spPr>
          <a:xfrm>
            <a:off x="8737597" y="1425742"/>
            <a:ext cx="2396239" cy="3562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맑은 고딕"/>
              </a:rPr>
              <a:t>PyQt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06EC6A-2539-43F9-8C91-B0C9BB4EEE1A}"/>
              </a:ext>
            </a:extLst>
          </p:cNvPr>
          <p:cNvSpPr/>
          <p:nvPr/>
        </p:nvSpPr>
        <p:spPr>
          <a:xfrm>
            <a:off x="8737597" y="2130114"/>
            <a:ext cx="2396239" cy="368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맑은 고딕"/>
              </a:rPr>
              <a:t>Selenium</a:t>
            </a:r>
            <a:endParaRPr lang="ko-KR" altLang="en-US" sz="16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D847A8-26B1-43DC-B2B6-77361E73C2E2}"/>
              </a:ext>
            </a:extLst>
          </p:cNvPr>
          <p:cNvSpPr/>
          <p:nvPr/>
        </p:nvSpPr>
        <p:spPr>
          <a:xfrm>
            <a:off x="8737599" y="2773644"/>
            <a:ext cx="2396236" cy="368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맑은 고딕"/>
              </a:rPr>
              <a:t>Beautifulsoup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CBC6FF-EF7E-4A8A-BF8B-519AC1B18130}"/>
              </a:ext>
            </a:extLst>
          </p:cNvPr>
          <p:cNvCxnSpPr>
            <a:cxnSpLocks/>
            <a:stCxn id="4" idx="3"/>
            <a:endCxn id="37" idx="5"/>
          </p:cNvCxnSpPr>
          <p:nvPr/>
        </p:nvCxnSpPr>
        <p:spPr>
          <a:xfrm>
            <a:off x="3579314" y="2314258"/>
            <a:ext cx="124944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EF2298-E9B2-427D-8587-1516D438CC1D}"/>
              </a:ext>
            </a:extLst>
          </p:cNvPr>
          <p:cNvCxnSpPr>
            <a:cxnSpLocks/>
            <a:stCxn id="29" idx="2"/>
            <a:endCxn id="6" idx="1"/>
          </p:cNvCxnSpPr>
          <p:nvPr/>
        </p:nvCxnSpPr>
        <p:spPr>
          <a:xfrm flipV="1">
            <a:off x="7419022" y="1603856"/>
            <a:ext cx="1318575" cy="5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D8541F-5C96-4506-AF90-932E9A31912B}"/>
              </a:ext>
            </a:extLst>
          </p:cNvPr>
          <p:cNvSpPr/>
          <p:nvPr/>
        </p:nvSpPr>
        <p:spPr>
          <a:xfrm>
            <a:off x="1077237" y="4644921"/>
            <a:ext cx="2502076" cy="368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맑은 고딕"/>
              </a:rPr>
              <a:t>키워드분석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75650B-0ED0-4D51-8A51-C8658CC60A2E}"/>
              </a:ext>
            </a:extLst>
          </p:cNvPr>
          <p:cNvCxnSpPr>
            <a:cxnSpLocks/>
            <a:stCxn id="30" idx="3"/>
            <a:endCxn id="29" idx="5"/>
          </p:cNvCxnSpPr>
          <p:nvPr/>
        </p:nvCxnSpPr>
        <p:spPr>
          <a:xfrm>
            <a:off x="3103325" y="1597822"/>
            <a:ext cx="1751968" cy="65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B5C7889-DBF2-42E8-83EC-E4104876C2E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>
            <a:off x="5960117" y="-1849871"/>
            <a:ext cx="343761" cy="76074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27303A-C376-4426-8BA5-81A0997CFFDD}"/>
              </a:ext>
            </a:extLst>
          </p:cNvPr>
          <p:cNvCxnSpPr>
            <a:cxnSpLocks/>
            <a:stCxn id="37" idx="2"/>
            <a:endCxn id="7" idx="1"/>
          </p:cNvCxnSpPr>
          <p:nvPr/>
        </p:nvCxnSpPr>
        <p:spPr>
          <a:xfrm flipV="1">
            <a:off x="7385953" y="2314257"/>
            <a:ext cx="135164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BF8F6F-9864-43BA-8E97-E1AF816AF96A}"/>
              </a:ext>
            </a:extLst>
          </p:cNvPr>
          <p:cNvSpPr/>
          <p:nvPr/>
        </p:nvSpPr>
        <p:spPr>
          <a:xfrm>
            <a:off x="8714416" y="4073894"/>
            <a:ext cx="2396236" cy="368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맑은 고딕"/>
              </a:rPr>
              <a:t>wordcloud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EB84FC-D760-4A62-8B50-7C9827D56D0F}"/>
              </a:ext>
            </a:extLst>
          </p:cNvPr>
          <p:cNvSpPr/>
          <p:nvPr/>
        </p:nvSpPr>
        <p:spPr>
          <a:xfrm>
            <a:off x="8737598" y="3427694"/>
            <a:ext cx="2396236" cy="368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맑은 고딕"/>
              </a:rPr>
              <a:t>Youtu</a:t>
            </a:r>
            <a:r>
              <a:rPr lang="en-US" altLang="ko-KR" sz="1600" dirty="0">
                <a:latin typeface="+mj-lt"/>
                <a:ea typeface="맑은 고딕"/>
              </a:rPr>
              <a:t>b</a:t>
            </a:r>
            <a:r>
              <a:rPr lang="ko-KR" altLang="en-US" sz="1600" dirty="0">
                <a:latin typeface="+mj-lt"/>
                <a:ea typeface="맑은 고딕"/>
              </a:rPr>
              <a:t>e / Google API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AF12E85-2748-422B-8226-7710F8CACDD0}"/>
              </a:ext>
            </a:extLst>
          </p:cNvPr>
          <p:cNvGrpSpPr/>
          <p:nvPr/>
        </p:nvGrpSpPr>
        <p:grpSpPr>
          <a:xfrm>
            <a:off x="1388308" y="5299027"/>
            <a:ext cx="1879933" cy="529448"/>
            <a:chOff x="1077237" y="5083886"/>
            <a:chExt cx="2591814" cy="423006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425BFB1-FF8F-42B5-A53A-DB8F5A51943F}"/>
                </a:ext>
              </a:extLst>
            </p:cNvPr>
            <p:cNvSpPr/>
            <p:nvPr/>
          </p:nvSpPr>
          <p:spPr>
            <a:xfrm>
              <a:off x="1077237" y="5083886"/>
              <a:ext cx="2591814" cy="423006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solidFill>
                  <a:schemeClr val="dk1"/>
                </a:solidFill>
                <a:latin typeface="+mj-lt"/>
                <a:ea typeface="맑은 고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1E8A24-D32D-4567-9CB0-2B7005F90152}"/>
                </a:ext>
              </a:extLst>
            </p:cNvPr>
            <p:cNvSpPr txBox="1"/>
            <p:nvPr/>
          </p:nvSpPr>
          <p:spPr>
            <a:xfrm>
              <a:off x="1476752" y="5160145"/>
              <a:ext cx="1792782" cy="2704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1600" dirty="0">
                  <a:solidFill>
                    <a:schemeClr val="bg1"/>
                  </a:solidFill>
                  <a:latin typeface="+mj-lt"/>
                  <a:ea typeface="맑은 고딕"/>
                </a:rPr>
                <a:t>추가불용어</a:t>
              </a:r>
              <a:r>
                <a:rPr lang="en-US" altLang="ko-KR" sz="1600" dirty="0">
                  <a:solidFill>
                    <a:schemeClr val="bg1"/>
                  </a:solidFill>
                  <a:latin typeface="+mj-lt"/>
                  <a:ea typeface="맑은 고딕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993271C3-C91D-4480-AE06-C62CA1884A3B}"/>
              </a:ext>
            </a:extLst>
          </p:cNvPr>
          <p:cNvSpPr/>
          <p:nvPr/>
        </p:nvSpPr>
        <p:spPr>
          <a:xfrm>
            <a:off x="4734837" y="1415876"/>
            <a:ext cx="2804641" cy="377055"/>
          </a:xfrm>
          <a:prstGeom prst="parallelogram">
            <a:avLst>
              <a:gd name="adj" fmla="val 6389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1600" dirty="0">
                <a:latin typeface="+mj-lt"/>
                <a:ea typeface="Malgun Gothic"/>
              </a:rPr>
              <a:t>GUI 구동</a:t>
            </a:r>
            <a:endParaRPr lang="ko-KR" sz="1600" dirty="0">
              <a:latin typeface="+mj-lt"/>
              <a:ea typeface="+mn-lt"/>
              <a:cs typeface="+mn-lt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5178A5D-8981-41B3-90BE-B7BD015330BF}"/>
              </a:ext>
            </a:extLst>
          </p:cNvPr>
          <p:cNvSpPr/>
          <p:nvPr/>
        </p:nvSpPr>
        <p:spPr>
          <a:xfrm>
            <a:off x="1490598" y="1408948"/>
            <a:ext cx="1612727" cy="37774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j-lt"/>
                <a:ea typeface="맑은 고딕"/>
              </a:rPr>
              <a:t>서비스 시작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F9A98FB-07EF-481E-8DC2-61BBFB1C5258}"/>
              </a:ext>
            </a:extLst>
          </p:cNvPr>
          <p:cNvSpPr/>
          <p:nvPr/>
        </p:nvSpPr>
        <p:spPr>
          <a:xfrm>
            <a:off x="3022932" y="5828474"/>
            <a:ext cx="1227551" cy="356329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lt"/>
                <a:ea typeface="맑은 고딕"/>
              </a:rPr>
              <a:t>종료</a:t>
            </a: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968156B2-45E9-47C6-87C9-3EAD1F99BA9D}"/>
              </a:ext>
            </a:extLst>
          </p:cNvPr>
          <p:cNvSpPr/>
          <p:nvPr/>
        </p:nvSpPr>
        <p:spPr>
          <a:xfrm>
            <a:off x="4708299" y="2125730"/>
            <a:ext cx="2798110" cy="377055"/>
          </a:xfrm>
          <a:prstGeom prst="parallelogram">
            <a:avLst>
              <a:gd name="adj" fmla="val 6389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Malgun Gothic"/>
              </a:rPr>
              <a:t>웹 연결</a:t>
            </a:r>
            <a:endParaRPr lang="ko-KR" altLang="en-US" sz="1600" dirty="0">
              <a:latin typeface="+mj-lt"/>
              <a:ea typeface="+mn-lt"/>
              <a:cs typeface="+mn-lt"/>
            </a:endParaRPr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E350F2F3-BA00-4FD8-A38F-254CF50D3997}"/>
              </a:ext>
            </a:extLst>
          </p:cNvPr>
          <p:cNvSpPr/>
          <p:nvPr/>
        </p:nvSpPr>
        <p:spPr>
          <a:xfrm>
            <a:off x="4708298" y="2773645"/>
            <a:ext cx="2798110" cy="368286"/>
          </a:xfrm>
          <a:prstGeom prst="parallelogram">
            <a:avLst>
              <a:gd name="adj" fmla="val 626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1600" dirty="0">
                <a:latin typeface="+mj-lt"/>
                <a:ea typeface="Malgun Gothic"/>
              </a:rPr>
              <a:t>채널리스트검색</a:t>
            </a:r>
            <a:endParaRPr lang="ko-KR" sz="1600" dirty="0">
              <a:latin typeface="+mj-lt"/>
              <a:ea typeface="+mn-lt"/>
              <a:cs typeface="+mn-lt"/>
            </a:endParaRPr>
          </a:p>
        </p:txBody>
      </p:sp>
      <p:sp>
        <p:nvSpPr>
          <p:cNvPr id="40" name="평행 사변형 39">
            <a:extLst>
              <a:ext uri="{FF2B5EF4-FFF2-40B4-BE49-F238E27FC236}">
                <a16:creationId xmlns:a16="http://schemas.microsoft.com/office/drawing/2014/main" id="{35C3C6DB-B6A4-4CC9-9F0D-6ACA2C074BE6}"/>
              </a:ext>
            </a:extLst>
          </p:cNvPr>
          <p:cNvSpPr/>
          <p:nvPr/>
        </p:nvSpPr>
        <p:spPr>
          <a:xfrm>
            <a:off x="4708297" y="3437877"/>
            <a:ext cx="2798109" cy="353585"/>
          </a:xfrm>
          <a:prstGeom prst="parallelogram">
            <a:avLst>
              <a:gd name="adj" fmla="val 6058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Malgun Gothic"/>
              </a:rPr>
              <a:t>댓글 </a:t>
            </a:r>
            <a:r>
              <a:rPr lang="ko-KR" altLang="en-US" sz="1600" dirty="0" err="1">
                <a:latin typeface="+mj-lt"/>
                <a:ea typeface="Malgun Gothic"/>
              </a:rPr>
              <a:t>크롤링</a:t>
            </a:r>
            <a:endParaRPr lang="ko-KR" sz="1600" dirty="0">
              <a:latin typeface="+mj-lt"/>
            </a:endParaRPr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3D72A844-CAED-4285-8420-51B605D7E87F}"/>
              </a:ext>
            </a:extLst>
          </p:cNvPr>
          <p:cNvSpPr/>
          <p:nvPr/>
        </p:nvSpPr>
        <p:spPr>
          <a:xfrm>
            <a:off x="4708297" y="4068763"/>
            <a:ext cx="2798109" cy="376632"/>
          </a:xfrm>
          <a:prstGeom prst="parallelogram">
            <a:avLst>
              <a:gd name="adj" fmla="val 6895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1600" dirty="0">
                <a:latin typeface="+mj-lt"/>
                <a:ea typeface="Malgun Gothic"/>
              </a:rPr>
              <a:t>댓글리스트완성</a:t>
            </a:r>
            <a:endParaRPr lang="ko-KR" sz="1600" dirty="0">
              <a:latin typeface="+mj-lt"/>
              <a:ea typeface="+mn-lt"/>
              <a:cs typeface="+mn-lt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1A37D2F-72FA-467C-B55B-1B9BC96D361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935717" y="2498400"/>
            <a:ext cx="0" cy="2752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6822BC-6EB3-4520-979A-2927827316E8}"/>
              </a:ext>
            </a:extLst>
          </p:cNvPr>
          <p:cNvCxnSpPr>
            <a:cxnSpLocks/>
            <a:stCxn id="8" idx="1"/>
            <a:endCxn id="39" idx="2"/>
          </p:cNvCxnSpPr>
          <p:nvPr/>
        </p:nvCxnSpPr>
        <p:spPr>
          <a:xfrm flipH="1">
            <a:off x="7390995" y="2957787"/>
            <a:ext cx="134660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A6CA0FD-2C0E-46FF-A3CF-503C91813EB3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9935716" y="3141930"/>
            <a:ext cx="1" cy="2857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442F047-4558-43DE-B51D-911ED731672C}"/>
              </a:ext>
            </a:extLst>
          </p:cNvPr>
          <p:cNvSpPr/>
          <p:nvPr/>
        </p:nvSpPr>
        <p:spPr>
          <a:xfrm>
            <a:off x="1077237" y="2778551"/>
            <a:ext cx="2502077" cy="37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latin typeface="+mj-lt"/>
                <a:ea typeface="맑은 고딕"/>
              </a:rPr>
              <a:t>컨텐츠 및 기호 선택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E8CFE51-A19C-4428-9789-DDDB0737E52B}"/>
              </a:ext>
            </a:extLst>
          </p:cNvPr>
          <p:cNvCxnSpPr>
            <a:cxnSpLocks/>
            <a:stCxn id="39" idx="5"/>
            <a:endCxn id="104" idx="3"/>
          </p:cNvCxnSpPr>
          <p:nvPr/>
        </p:nvCxnSpPr>
        <p:spPr>
          <a:xfrm flipH="1">
            <a:off x="3579314" y="2957788"/>
            <a:ext cx="1244397" cy="92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1285D9E8-A57C-4D7D-A8B1-6B056947A6B9}"/>
              </a:ext>
            </a:extLst>
          </p:cNvPr>
          <p:cNvCxnSpPr>
            <a:cxnSpLocks/>
            <a:stCxn id="104" idx="2"/>
            <a:endCxn id="40" idx="5"/>
          </p:cNvCxnSpPr>
          <p:nvPr/>
        </p:nvCxnSpPr>
        <p:spPr>
          <a:xfrm rot="16200000" flipH="1">
            <a:off x="3342307" y="2141574"/>
            <a:ext cx="459064" cy="248712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E1EBA37-2C38-4467-A41A-D1E3683B4B66}"/>
              </a:ext>
            </a:extLst>
          </p:cNvPr>
          <p:cNvCxnSpPr>
            <a:cxnSpLocks/>
            <a:stCxn id="40" idx="2"/>
            <a:endCxn id="27" idx="1"/>
          </p:cNvCxnSpPr>
          <p:nvPr/>
        </p:nvCxnSpPr>
        <p:spPr>
          <a:xfrm flipV="1">
            <a:off x="7399300" y="3611837"/>
            <a:ext cx="1338298" cy="28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A1C7E89-1F3B-4BE3-8E2D-A4E90D7A7723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6107352" y="3791462"/>
            <a:ext cx="0" cy="277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52489488-A6D2-4536-8B51-004885A9C888}"/>
              </a:ext>
            </a:extLst>
          </p:cNvPr>
          <p:cNvCxnSpPr>
            <a:cxnSpLocks/>
            <a:stCxn id="41" idx="2"/>
            <a:endCxn id="25" idx="1"/>
          </p:cNvCxnSpPr>
          <p:nvPr/>
        </p:nvCxnSpPr>
        <p:spPr>
          <a:xfrm>
            <a:off x="7376551" y="4257079"/>
            <a:ext cx="1337865" cy="9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평행 사변형 175">
            <a:extLst>
              <a:ext uri="{FF2B5EF4-FFF2-40B4-BE49-F238E27FC236}">
                <a16:creationId xmlns:a16="http://schemas.microsoft.com/office/drawing/2014/main" id="{BD481161-9658-4E3D-8572-B9A6C4710063}"/>
              </a:ext>
            </a:extLst>
          </p:cNvPr>
          <p:cNvSpPr/>
          <p:nvPr/>
        </p:nvSpPr>
        <p:spPr>
          <a:xfrm>
            <a:off x="4620913" y="4632713"/>
            <a:ext cx="2798109" cy="376632"/>
          </a:xfrm>
          <a:prstGeom prst="parallelogram">
            <a:avLst>
              <a:gd name="adj" fmla="val 6895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 err="1">
                <a:latin typeface="+mj-lt"/>
                <a:ea typeface="Malgun Gothic"/>
              </a:rPr>
              <a:t>워드클라우드</a:t>
            </a:r>
            <a:r>
              <a:rPr lang="ko-KR" altLang="en-US" sz="1600" dirty="0">
                <a:latin typeface="+mj-lt"/>
                <a:ea typeface="Malgun Gothic"/>
              </a:rPr>
              <a:t> 시각화</a:t>
            </a:r>
            <a:endParaRPr lang="ko-KR" sz="1600" dirty="0">
              <a:latin typeface="+mj-lt"/>
              <a:ea typeface="+mn-lt"/>
              <a:cs typeface="+mn-lt"/>
            </a:endParaRPr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C1F6BBC6-A3C6-4222-A8AB-460205212732}"/>
              </a:ext>
            </a:extLst>
          </p:cNvPr>
          <p:cNvCxnSpPr>
            <a:cxnSpLocks/>
            <a:stCxn id="25" idx="2"/>
            <a:endCxn id="176" idx="2"/>
          </p:cNvCxnSpPr>
          <p:nvPr/>
        </p:nvCxnSpPr>
        <p:spPr>
          <a:xfrm rot="5400000">
            <a:off x="8411427" y="3319921"/>
            <a:ext cx="378849" cy="262336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0BE02833-602E-4C37-80E0-1D4B2FB00927}"/>
              </a:ext>
            </a:extLst>
          </p:cNvPr>
          <p:cNvCxnSpPr>
            <a:cxnSpLocks/>
            <a:stCxn id="176" idx="5"/>
            <a:endCxn id="15" idx="3"/>
          </p:cNvCxnSpPr>
          <p:nvPr/>
        </p:nvCxnSpPr>
        <p:spPr>
          <a:xfrm flipH="1">
            <a:off x="3579313" y="4821029"/>
            <a:ext cx="1171455" cy="80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7394C504-DC6F-4F1E-A7D4-AA3506BB665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328275" y="5013207"/>
            <a:ext cx="0" cy="2858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5788BACD-9017-4ACE-A304-C2DD8D4EA77E}"/>
              </a:ext>
            </a:extLst>
          </p:cNvPr>
          <p:cNvCxnSpPr>
            <a:cxnSpLocks/>
            <a:stCxn id="16" idx="2"/>
            <a:endCxn id="31" idx="1"/>
          </p:cNvCxnSpPr>
          <p:nvPr/>
        </p:nvCxnSpPr>
        <p:spPr>
          <a:xfrm rot="16200000" flipH="1">
            <a:off x="2586521" y="5570228"/>
            <a:ext cx="178164" cy="69465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7CB64CAF-A68D-40ED-BDCD-ED5EE33F154A}"/>
              </a:ext>
            </a:extLst>
          </p:cNvPr>
          <p:cNvCxnSpPr>
            <a:cxnSpLocks/>
            <a:stCxn id="16" idx="3"/>
            <a:endCxn id="25" idx="3"/>
          </p:cNvCxnSpPr>
          <p:nvPr/>
        </p:nvCxnSpPr>
        <p:spPr>
          <a:xfrm flipV="1">
            <a:off x="3268241" y="4258037"/>
            <a:ext cx="7842411" cy="1305714"/>
          </a:xfrm>
          <a:prstGeom prst="bentConnector3">
            <a:avLst>
              <a:gd name="adj1" fmla="val 102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85E26D9-83DB-4BAD-801B-B763EEDF1AD6}"/>
              </a:ext>
            </a:extLst>
          </p:cNvPr>
          <p:cNvSpPr txBox="1"/>
          <p:nvPr/>
        </p:nvSpPr>
        <p:spPr>
          <a:xfrm>
            <a:off x="3218953" y="5276531"/>
            <a:ext cx="437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Yes</a:t>
            </a:r>
            <a:endParaRPr lang="ko-KR" altLang="en-US" sz="13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97FCC74-4754-4222-9A5B-520235DAC4B1}"/>
              </a:ext>
            </a:extLst>
          </p:cNvPr>
          <p:cNvSpPr txBox="1"/>
          <p:nvPr/>
        </p:nvSpPr>
        <p:spPr>
          <a:xfrm>
            <a:off x="1966850" y="5751245"/>
            <a:ext cx="4203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No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88508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6744F-347F-4F38-A97D-89352D07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 - 1/2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CC09C-5058-4A30-9323-6183F6DE1316}"/>
              </a:ext>
            </a:extLst>
          </p:cNvPr>
          <p:cNvSpPr txBox="1">
            <a:spLocks/>
          </p:cNvSpPr>
          <p:nvPr/>
        </p:nvSpPr>
        <p:spPr>
          <a:xfrm>
            <a:off x="431799" y="796926"/>
            <a:ext cx="3511637" cy="423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>
                <a:solidFill>
                  <a:srgbClr val="0070C0"/>
                </a:solidFill>
              </a:rPr>
              <a:t>Front-end : </a:t>
            </a:r>
            <a:r>
              <a:rPr lang="en-US" altLang="ko-KR" sz="1800" b="1" dirty="0" err="1">
                <a:solidFill>
                  <a:srgbClr val="0070C0"/>
                </a:solidFill>
              </a:rPr>
              <a:t>MyApp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</a:rPr>
              <a:t>클래스</a:t>
            </a:r>
            <a:endParaRPr lang="en-US" altLang="ko-KR" sz="1800" b="1" dirty="0">
              <a:solidFill>
                <a:srgbClr val="0070C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65412F-97E9-48B7-A6EB-36037EE3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05814"/>
              </p:ext>
            </p:extLst>
          </p:nvPr>
        </p:nvGraphicFramePr>
        <p:xfrm>
          <a:off x="635347" y="1148602"/>
          <a:ext cx="10629553" cy="523948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31653">
                  <a:extLst>
                    <a:ext uri="{9D8B030D-6E8A-4147-A177-3AD203B41FA5}">
                      <a16:colId xmlns:a16="http://schemas.microsoft.com/office/drawing/2014/main" val="235767759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4139696836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2322180025"/>
                    </a:ext>
                  </a:extLst>
                </a:gridCol>
              </a:tblGrid>
              <a:tr h="199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변수</a:t>
                      </a:r>
                      <a:r>
                        <a:rPr lang="en-US" altLang="ko-K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함수명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8249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yt</a:t>
                      </a: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Youtube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에서 선언된 유튜브 객체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2758960473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wc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Wordcloud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에서 선언된 </a:t>
                      </a:r>
                      <a:r>
                        <a:rPr lang="ko-KR" alt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워드클라우드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객체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52671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label_search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QLabel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기타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 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표시를 위한 라벨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1999932898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label_channel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QLabel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7566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label_videos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QLabel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02657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label_font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QLabel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48720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label_stopwords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QLabel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50282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btn_search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QPushButton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검색 버튼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881795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btn_reset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QPushButton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초기화 버튼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719324366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btn_print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QPushButton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출력 버튼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80324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btn_quit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QPushButton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나가기 버튼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altLang="ko-KR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yt.driver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객체를 먼저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한 후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를 </a:t>
                      </a:r>
                      <a:r>
                        <a:rPr lang="ko-KR" alt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종료시킨다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704526516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cb_selectChannel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QComboBox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검색된 채널들 중 원하는 채널 선택을 위한 </a:t>
                      </a:r>
                      <a:r>
                        <a:rPr lang="ko-KR" alt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콤보박스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71515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cb_selectVideos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QComboBox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댓글을 수집할 영상 수 선택을 위한 </a:t>
                      </a:r>
                      <a:r>
                        <a:rPr lang="ko-KR" alt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콤보박스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3839820469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cb_selectFont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QComboBox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폰트 선택을 위한 </a:t>
                      </a:r>
                      <a:r>
                        <a:rPr lang="ko-KR" alt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콤보박스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343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form_lbx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QBoxLayout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 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레이아웃 설정을 위한 객체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3317154380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lbx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QBoxLayout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 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레이아웃 설정을 위한 객체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19059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da-DK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da-DK" sz="1200" b="1" i="0" u="none" strike="noStrike" dirty="0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da-DK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gb_1 / gb_2 / gb_3</a:t>
                      </a: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QGroupBox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 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레이아웃 설정을 위한 객체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2228467784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 err="1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pixmap</a:t>
                      </a:r>
                      <a:endParaRPr 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QPixmap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워드클라우드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이미지 출력을 위한 객체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831649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0" u="none" strike="noStrike" dirty="0">
                          <a:solidFill>
                            <a:srgbClr val="A9B7C6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lb_1</a:t>
                      </a: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QLabel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워드클라우드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이미지 출력을 위한 객체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4118807382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quit_GUI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FFC66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 종료를 위한 함수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altLang="ko-KR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btn_quit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과 연결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21978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btn_search_func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A9B7C6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검색을 위한 함수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altLang="ko-KR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btn_search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와 연결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2743273094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partial_reset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FFC66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재 검색 시 기타 정보 초기화 함수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</a:t>
                      </a:r>
                      <a:r>
                        <a:rPr lang="en-US" altLang="ko-KR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btn_reset_func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btn_search_func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에서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587477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btn_reset_func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FFC66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초기화를 위한 함수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altLang="ko-KR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btn_reset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과 연결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/>
                </a:tc>
                <a:extLst>
                  <a:ext uri="{0D108BD9-81ED-4DB2-BD59-A6C34878D82A}">
                    <a16:rowId xmlns:a16="http://schemas.microsoft.com/office/drawing/2014/main" val="1570868883"/>
                  </a:ext>
                </a:extLst>
              </a:tr>
              <a:tr h="210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btn_print_func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9455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self</a:t>
                      </a:r>
                      <a:r>
                        <a:rPr lang="en-US" sz="1200" b="1" i="1" u="none" strike="noStrike" dirty="0">
                          <a:solidFill>
                            <a:srgbClr val="9876AA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FFC66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출력을 위한 함수 </a:t>
                      </a:r>
                      <a:r>
                        <a:rPr lang="en-US" altLang="ko-K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altLang="ko-KR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btn_print</a:t>
                      </a:r>
                      <a:r>
                        <a:rPr lang="ko-KR" alt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와 연결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16000" marR="72000" marT="7200" marB="72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6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34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1349</Words>
  <Application>Microsoft Office PowerPoint</Application>
  <PresentationFormat>와이드스크린</PresentationFormat>
  <Paragraphs>336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목차</vt:lpstr>
      <vt:lpstr>프로젝트 멤버</vt:lpstr>
      <vt:lpstr>크롤링 백그라운드</vt:lpstr>
      <vt:lpstr>프로젝트 목표와 범위</vt:lpstr>
      <vt:lpstr>개발환경</vt:lpstr>
      <vt:lpstr>Overview of Front-/Back-end</vt:lpstr>
      <vt:lpstr>Work Flow</vt:lpstr>
      <vt:lpstr>Variables - 1/2</vt:lpstr>
      <vt:lpstr>Variables - 1/2</vt:lpstr>
      <vt:lpstr>Schedule</vt:lpstr>
      <vt:lpstr>Demonstration</vt:lpstr>
      <vt:lpstr>회고와 사업화 Feasibility</vt:lpstr>
      <vt:lpstr>Conclusion &amp; Next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4Kims</dc:creator>
  <cp:lastModifiedBy>4Kims</cp:lastModifiedBy>
  <cp:revision>194</cp:revision>
  <dcterms:created xsi:type="dcterms:W3CDTF">2021-05-20T03:45:41Z</dcterms:created>
  <dcterms:modified xsi:type="dcterms:W3CDTF">2021-05-23T14:08:06Z</dcterms:modified>
</cp:coreProperties>
</file>