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ycling.data.tfl.gov.uk/" TargetMode="External"/><Relationship Id="rId3" Type="http://schemas.openxmlformats.org/officeDocument/2006/relationships/hyperlink" Target="https://www.gov.uk/bank-holidays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0a60a605f_2_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1e0a60a605f_2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e7d33995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e7d33995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e9aca319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e9aca319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e9aca319f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e9aca319f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4e9aca319f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f7dbd2b2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f7dbd2b2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f7dbd2b2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f7dbd2b2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0a60a605f_2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e0a60a605f_2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1e0a60a605f_2_1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e7d33995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e7d33995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4e7d33995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e7d33995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e7d33995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0a60a605f_2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e0a60a605f_2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La data se obtuvo a su vez de 3 fuentes: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 sz="1050">
                <a:solidFill>
                  <a:srgbClr val="202124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Https://cycling.data.tfl.gov.uk/</a:t>
            </a:r>
            <a:r>
              <a:rPr lang="es" sz="1050">
                <a:solidFill>
                  <a:srgbClr val="3C4043"/>
                </a:solidFill>
                <a:highlight>
                  <a:srgbClr val="FFFFFF"/>
                </a:highlight>
              </a:rPr>
              <a:t> '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-"/>
            </a:pPr>
            <a:r>
              <a:rPr lang="es" sz="1050">
                <a:solidFill>
                  <a:srgbClr val="3C4043"/>
                </a:solidFill>
                <a:highlight>
                  <a:srgbClr val="FFFFFF"/>
                </a:highlight>
              </a:rPr>
              <a:t>freemeteo.com - weather data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-"/>
            </a:pPr>
            <a:r>
              <a:rPr lang="es" sz="1050">
                <a:solidFill>
                  <a:srgbClr val="202124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https://www.gov.uk/bank-holidays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  <p:sp>
        <p:nvSpPr>
          <p:cNvPr id="113" name="Google Shape;113;g1e0a60a605f_2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0a60a605f_2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e0a60a605f_2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1e0a60a605f_2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e7d33995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e7d33995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e7d33995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e7d33995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e7d33995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e7d33995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e7d339952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4e7d339952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24e7d339952_0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ertura">
  <p:cSld name="Apertura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58;p14"/>
          <p:cNvCxnSpPr/>
          <p:nvPr/>
        </p:nvCxnSpPr>
        <p:spPr>
          <a:xfrm>
            <a:off x="5829300" y="0"/>
            <a:ext cx="3314700" cy="396754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" name="Google Shape;59;p14"/>
          <p:cNvSpPr txBox="1"/>
          <p:nvPr>
            <p:ph type="ctrTitle"/>
          </p:nvPr>
        </p:nvSpPr>
        <p:spPr>
          <a:xfrm>
            <a:off x="635793" y="2100861"/>
            <a:ext cx="7772400" cy="54352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002" y="658190"/>
            <a:ext cx="1265942" cy="749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 IMAGEN - SOLO TEXTO CON FONDO AZUL">
  <p:cSld name="SIN IMAGEN - SOLO TEXTO CON FONDO AZUL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1332666" y="1184079"/>
            <a:ext cx="1353384" cy="3964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u="sng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332667" y="1693069"/>
            <a:ext cx="5653922" cy="10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1332667" y="3031331"/>
            <a:ext cx="5653922" cy="10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B0F0"/>
              </a:buClr>
              <a:buSzPts val="1100"/>
              <a:buFont typeface="Arial"/>
              <a:buChar char="•"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8944" y="233048"/>
            <a:ext cx="787216" cy="272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-46104" y="0"/>
            <a:ext cx="9249656" cy="5215538"/>
          </a:xfrm>
          <a:prstGeom prst="rect">
            <a:avLst/>
          </a:prstGeom>
          <a:solidFill>
            <a:srgbClr val="75787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410582" y="743430"/>
            <a:ext cx="7231190" cy="42185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7500"/>
              <a:buFont typeface="Calibri"/>
              <a:buNone/>
              <a:defRPr b="1" sz="7500" u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4498" y="447265"/>
            <a:ext cx="1468125" cy="432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1104068" y="1030595"/>
            <a:ext cx="1353384" cy="3964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2400"/>
              <a:buFont typeface="Calibri"/>
              <a:buNone/>
              <a:defRPr sz="2400" u="sng">
                <a:solidFill>
                  <a:srgbClr val="2F4F7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89745" y="1035953"/>
            <a:ext cx="3344822" cy="3964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4453" y="1031582"/>
            <a:ext cx="1269548" cy="3735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78944" y="233048"/>
            <a:ext cx="787216" cy="266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4453" y="1031582"/>
            <a:ext cx="1269548" cy="373568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628650" y="87012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2700"/>
              <a:buFont typeface="Calibri"/>
              <a:buNone/>
              <a:defRPr b="0" i="0" sz="2700" u="sng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28650" y="2068925"/>
            <a:ext cx="7886700" cy="25637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558C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1118418" y="3448256"/>
            <a:ext cx="3158614" cy="323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8"/>
          <p:cNvSpPr/>
          <p:nvPr/>
        </p:nvSpPr>
        <p:spPr>
          <a:xfrm>
            <a:off x="1118418" y="3816863"/>
            <a:ext cx="3158614" cy="323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057703" y="3416817"/>
            <a:ext cx="3219328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8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None/>
            </a:pPr>
            <a:r>
              <a:rPr b="1" lang="es" sz="15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COMPETENCIA KAGGLE</a:t>
            </a:r>
            <a:endParaRPr b="1" i="0" sz="1500" u="none" cap="none" strike="noStrike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8333"/>
              </a:lnSpc>
              <a:spcBef>
                <a:spcPts val="8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8"/>
          <p:cNvSpPr/>
          <p:nvPr/>
        </p:nvSpPr>
        <p:spPr>
          <a:xfrm>
            <a:off x="1054000" y="4140504"/>
            <a:ext cx="298399" cy="4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s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1240931" y="3126225"/>
            <a:ext cx="236160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Exámen </a:t>
            </a:r>
            <a:r>
              <a:rPr lang="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Análisis Predictivo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1118418" y="3754850"/>
            <a:ext cx="2408400" cy="42163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8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None/>
            </a:pPr>
            <a:r>
              <a:rPr b="1" i="0" lang="es" sz="11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EMILIA SARGENTI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170750" y="868600"/>
            <a:ext cx="3344700" cy="100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Clr>
                <a:srgbClr val="00558C"/>
              </a:buClr>
              <a:buSzPts val="1200"/>
              <a:buChar char="❖"/>
            </a:pPr>
            <a:r>
              <a:rPr lang="es">
                <a:solidFill>
                  <a:srgbClr val="00558C"/>
                </a:solidFill>
              </a:rPr>
              <a:t>Se eliminó las variables name, description,neighborhood_overview, host_name, host_about, host_neighbourhood, neighbourhood, bathrooms_text,license. </a:t>
            </a:r>
            <a:endParaRPr>
              <a:solidFill>
                <a:srgbClr val="00558C"/>
              </a:solidFill>
            </a:endParaRPr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9795" y="688825"/>
            <a:ext cx="5134206" cy="4220724"/>
          </a:xfrm>
          <a:prstGeom prst="rect">
            <a:avLst/>
          </a:prstGeom>
          <a:noFill/>
          <a:ln cap="flat" cmpd="sng" w="9525">
            <a:solidFill>
              <a:srgbClr val="2298E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5" name="Google Shape;175;p27"/>
          <p:cNvCxnSpPr/>
          <p:nvPr/>
        </p:nvCxnSpPr>
        <p:spPr>
          <a:xfrm>
            <a:off x="3509700" y="1256350"/>
            <a:ext cx="500100" cy="23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76" name="Google Shape;176;p27"/>
          <p:cNvCxnSpPr/>
          <p:nvPr/>
        </p:nvCxnSpPr>
        <p:spPr>
          <a:xfrm>
            <a:off x="3515450" y="2340750"/>
            <a:ext cx="500100" cy="23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170750" y="2003550"/>
            <a:ext cx="3344700" cy="90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Clr>
                <a:srgbClr val="00558C"/>
              </a:buClr>
              <a:buSzPts val="1200"/>
              <a:buChar char="❖"/>
            </a:pPr>
            <a:r>
              <a:rPr lang="es">
                <a:solidFill>
                  <a:srgbClr val="00558C"/>
                </a:solidFill>
              </a:rPr>
              <a:t>Las variables instant_bookable, host_has_profile_pic, host_identity_verified, host_is_superhost, has_availability se </a:t>
            </a:r>
            <a:r>
              <a:rPr lang="es">
                <a:solidFill>
                  <a:srgbClr val="00558C"/>
                </a:solidFill>
              </a:rPr>
              <a:t>convirtieron</a:t>
            </a:r>
            <a:r>
              <a:rPr lang="es">
                <a:solidFill>
                  <a:srgbClr val="00558C"/>
                </a:solidFill>
              </a:rPr>
              <a:t> en numéricas (0 o 1)</a:t>
            </a:r>
            <a:endParaRPr>
              <a:solidFill>
                <a:srgbClr val="00558C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8" name="Google Shape;178;p27"/>
          <p:cNvCxnSpPr/>
          <p:nvPr/>
        </p:nvCxnSpPr>
        <p:spPr>
          <a:xfrm>
            <a:off x="3515450" y="3373025"/>
            <a:ext cx="500100" cy="23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170750" y="3112025"/>
            <a:ext cx="3344700" cy="753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58C"/>
              </a:buClr>
              <a:buSzPts val="1200"/>
              <a:buChar char="❖"/>
            </a:pPr>
            <a:r>
              <a:rPr lang="es">
                <a:solidFill>
                  <a:srgbClr val="00558C"/>
                </a:solidFill>
              </a:rPr>
              <a:t>Para las variables </a:t>
            </a:r>
            <a:r>
              <a:rPr i="1" lang="es">
                <a:solidFill>
                  <a:srgbClr val="00558C"/>
                </a:solidFill>
                <a:highlight>
                  <a:srgbClr val="FFFFFF"/>
                </a:highlight>
              </a:rPr>
              <a:t>host_location</a:t>
            </a:r>
            <a:r>
              <a:rPr lang="es">
                <a:solidFill>
                  <a:srgbClr val="00558C"/>
                </a:solidFill>
                <a:highlight>
                  <a:srgbClr val="FFFFFF"/>
                </a:highlight>
              </a:rPr>
              <a:t>, </a:t>
            </a:r>
            <a:r>
              <a:rPr i="1" lang="es">
                <a:solidFill>
                  <a:srgbClr val="00558C"/>
                </a:solidFill>
                <a:highlight>
                  <a:srgbClr val="FFFFFF"/>
                </a:highlight>
              </a:rPr>
              <a:t>neighbourhood_cleansed</a:t>
            </a:r>
            <a:r>
              <a:rPr lang="es">
                <a:solidFill>
                  <a:srgbClr val="00558C"/>
                </a:solidFill>
                <a:highlight>
                  <a:srgbClr val="FFFFFF"/>
                </a:highlight>
              </a:rPr>
              <a:t>, </a:t>
            </a:r>
            <a:r>
              <a:rPr i="1" lang="es">
                <a:solidFill>
                  <a:srgbClr val="00558C"/>
                </a:solidFill>
                <a:highlight>
                  <a:srgbClr val="FFFFFF"/>
                </a:highlight>
              </a:rPr>
              <a:t>property_type </a:t>
            </a:r>
            <a:r>
              <a:rPr lang="es">
                <a:solidFill>
                  <a:srgbClr val="00558C"/>
                </a:solidFill>
                <a:highlight>
                  <a:srgbClr val="FFFFFF"/>
                </a:highlight>
              </a:rPr>
              <a:t>se calculó el top 5 de ellas</a:t>
            </a:r>
            <a:endParaRPr>
              <a:solidFill>
                <a:srgbClr val="00558C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0" name="Google Shape;180;p27"/>
          <p:cNvCxnSpPr/>
          <p:nvPr/>
        </p:nvCxnSpPr>
        <p:spPr>
          <a:xfrm>
            <a:off x="3515450" y="4261725"/>
            <a:ext cx="500100" cy="23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170750" y="4000725"/>
            <a:ext cx="3344700" cy="753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58C"/>
              </a:buClr>
              <a:buSzPts val="1200"/>
              <a:buChar char="❖"/>
            </a:pPr>
            <a:r>
              <a:rPr lang="es">
                <a:solidFill>
                  <a:srgbClr val="00558C"/>
                </a:solidFill>
              </a:rPr>
              <a:t>Para la variable host verification, se crearon 3 columnas nuevas: email, phone y work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410575" y="743425"/>
            <a:ext cx="4819200" cy="137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2076973" y="663206"/>
            <a:ext cx="49902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 u="none"/>
              <a:t>Partición Test - Train</a:t>
            </a:r>
            <a:endParaRPr b="1" sz="2600" u="none"/>
          </a:p>
        </p:txBody>
      </p:sp>
      <p:sp>
        <p:nvSpPr>
          <p:cNvPr id="193" name="Google Shape;193;p29"/>
          <p:cNvSpPr/>
          <p:nvPr/>
        </p:nvSpPr>
        <p:spPr>
          <a:xfrm>
            <a:off x="1602000" y="2301750"/>
            <a:ext cx="5940000" cy="54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1602000" y="2301750"/>
            <a:ext cx="4637400" cy="540000"/>
          </a:xfrm>
          <a:prstGeom prst="roundRect">
            <a:avLst>
              <a:gd fmla="val 16667" name="adj"/>
            </a:avLst>
          </a:prstGeom>
          <a:solidFill>
            <a:srgbClr val="0055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558C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196219" y="1059656"/>
            <a:ext cx="1308900" cy="369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 rot="5400000">
            <a:off x="3770000" y="727400"/>
            <a:ext cx="270000" cy="4605900"/>
          </a:xfrm>
          <a:prstGeom prst="rightBrace">
            <a:avLst>
              <a:gd fmla="val 50000" name="adj1"/>
              <a:gd fmla="val 4983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 txBox="1"/>
          <p:nvPr/>
        </p:nvSpPr>
        <p:spPr>
          <a:xfrm>
            <a:off x="3498019" y="3596100"/>
            <a:ext cx="177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604496" y="3165338"/>
            <a:ext cx="1044000" cy="396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2F4F78"/>
                </a:solidFill>
              </a:rPr>
              <a:t>Train</a:t>
            </a:r>
            <a:endParaRPr b="1" sz="2300">
              <a:solidFill>
                <a:srgbClr val="2F4F78"/>
              </a:solidFill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3604500" y="2421675"/>
            <a:ext cx="10440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80%</a:t>
            </a:r>
            <a:endParaRPr b="1" sz="27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5419575" y="2301750"/>
            <a:ext cx="819900" cy="540000"/>
          </a:xfrm>
          <a:prstGeom prst="rect">
            <a:avLst/>
          </a:prstGeom>
          <a:solidFill>
            <a:srgbClr val="0055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 txBox="1"/>
          <p:nvPr/>
        </p:nvSpPr>
        <p:spPr>
          <a:xfrm>
            <a:off x="6336275" y="2325438"/>
            <a:ext cx="89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b="1" lang="es" sz="2300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sz="1100">
              <a:solidFill>
                <a:srgbClr val="2F4F78"/>
              </a:solidFill>
            </a:endParaRPr>
          </a:p>
        </p:txBody>
      </p:sp>
      <p:sp>
        <p:nvSpPr>
          <p:cNvPr id="202" name="Google Shape;202;p29"/>
          <p:cNvSpPr/>
          <p:nvPr/>
        </p:nvSpPr>
        <p:spPr>
          <a:xfrm rot="-5400000">
            <a:off x="6771475" y="1477750"/>
            <a:ext cx="270000" cy="1270800"/>
          </a:xfrm>
          <a:prstGeom prst="rightBrace">
            <a:avLst>
              <a:gd fmla="val 50000" name="adj1"/>
              <a:gd fmla="val 4983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6574496" y="1528125"/>
            <a:ext cx="1044000" cy="396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2F4F78"/>
                </a:solidFill>
              </a:rPr>
              <a:t>Test</a:t>
            </a:r>
            <a:endParaRPr b="1" sz="2300">
              <a:solidFill>
                <a:srgbClr val="2F4F78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475450" y="2169850"/>
            <a:ext cx="3344700" cy="1987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58C"/>
              </a:buClr>
              <a:buSzPts val="1400"/>
              <a:buChar char="❖"/>
            </a:pPr>
            <a:r>
              <a:rPr lang="es" sz="1400">
                <a:solidFill>
                  <a:srgbClr val="00558C"/>
                </a:solidFill>
              </a:rPr>
              <a:t>Regresión Linear</a:t>
            </a:r>
            <a:endParaRPr sz="1400">
              <a:solidFill>
                <a:srgbClr val="00558C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1400"/>
              <a:buChar char="❖"/>
            </a:pPr>
            <a:r>
              <a:rPr lang="es" sz="1400">
                <a:solidFill>
                  <a:srgbClr val="00558C"/>
                </a:solidFill>
              </a:rPr>
              <a:t>Ridge Regression</a:t>
            </a:r>
            <a:endParaRPr sz="1400">
              <a:solidFill>
                <a:srgbClr val="00558C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1400"/>
              <a:buChar char="❖"/>
            </a:pPr>
            <a:r>
              <a:rPr lang="es" sz="1400">
                <a:solidFill>
                  <a:srgbClr val="00558C"/>
                </a:solidFill>
              </a:rPr>
              <a:t>Decision Tree Regression</a:t>
            </a:r>
            <a:endParaRPr sz="1400">
              <a:solidFill>
                <a:srgbClr val="00558C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1400"/>
              <a:buChar char="❖"/>
            </a:pPr>
            <a:r>
              <a:rPr lang="es" sz="1400">
                <a:solidFill>
                  <a:srgbClr val="00558C"/>
                </a:solidFill>
              </a:rPr>
              <a:t>Random Forest Regression</a:t>
            </a:r>
            <a:endParaRPr sz="1400">
              <a:solidFill>
                <a:srgbClr val="00558C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1400"/>
              <a:buChar char="❖"/>
            </a:pPr>
            <a:r>
              <a:rPr lang="es" sz="1400">
                <a:solidFill>
                  <a:srgbClr val="00558C"/>
                </a:solidFill>
              </a:rPr>
              <a:t>XG Boost</a:t>
            </a:r>
            <a:endParaRPr sz="1400">
              <a:solidFill>
                <a:srgbClr val="00558C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1400"/>
              <a:buChar char="❖"/>
            </a:pPr>
            <a:r>
              <a:rPr lang="es" sz="1400">
                <a:solidFill>
                  <a:srgbClr val="00558C"/>
                </a:solidFill>
              </a:rPr>
              <a:t>GMB</a:t>
            </a:r>
            <a:endParaRPr sz="1400">
              <a:solidFill>
                <a:srgbClr val="00558C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1400"/>
              <a:buChar char="❖"/>
            </a:pPr>
            <a:r>
              <a:rPr lang="es" sz="1400">
                <a:solidFill>
                  <a:srgbClr val="00558C"/>
                </a:solidFill>
              </a:rPr>
              <a:t>LGMB</a:t>
            </a:r>
            <a:endParaRPr sz="1400">
              <a:solidFill>
                <a:srgbClr val="00558C"/>
              </a:solidFill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3862350" y="635300"/>
            <a:ext cx="3860100" cy="1192800"/>
          </a:xfrm>
          <a:prstGeom prst="rect">
            <a:avLst/>
          </a:prstGeom>
          <a:noFill/>
          <a:ln cap="flat" cmpd="sng" w="38100">
            <a:solidFill>
              <a:srgbClr val="0055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Modelo Elegido:</a:t>
            </a:r>
            <a:endParaRPr b="1" sz="3000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5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CatBoostRegressor()</a:t>
            </a:r>
            <a:endParaRPr sz="2150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475450" y="1676625"/>
            <a:ext cx="2356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endParaRPr sz="1700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3862350" y="2169850"/>
            <a:ext cx="386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CatBoost es un método de aprendizaje automatizado supervisado que utiliza la mejora de gradiente, donde cada árbol subsiguiente mejora el resultado del árbol anterior</a:t>
            </a:r>
            <a:endParaRPr sz="1100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3920100" y="3096600"/>
            <a:ext cx="3744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Ventajas del Modelo:</a:t>
            </a:r>
            <a:endParaRPr sz="1200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1200"/>
              <a:buFont typeface="Calibri"/>
              <a:buChar char="❖"/>
            </a:pPr>
            <a:r>
              <a:rPr lang="es" sz="12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Mejor precisión</a:t>
            </a:r>
            <a:endParaRPr sz="1200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1200"/>
              <a:buFont typeface="Calibri"/>
              <a:buChar char="❖"/>
            </a:pPr>
            <a:r>
              <a:rPr lang="es" sz="1200">
                <a:solidFill>
                  <a:srgbClr val="00558C"/>
                </a:solidFill>
                <a:highlight>
                  <a:srgbClr val="FCFCFC"/>
                </a:highlight>
                <a:latin typeface="Calibri"/>
                <a:ea typeface="Calibri"/>
                <a:cs typeface="Calibri"/>
                <a:sym typeface="Calibri"/>
              </a:rPr>
              <a:t>Más rápido para ajustar los parámetros</a:t>
            </a:r>
            <a:endParaRPr sz="1200">
              <a:solidFill>
                <a:srgbClr val="00558C"/>
              </a:solidFill>
              <a:highlight>
                <a:srgbClr val="FCFCF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1200"/>
              <a:buFont typeface="Calibri"/>
              <a:buChar char="❖"/>
            </a:pPr>
            <a:r>
              <a:rPr lang="es" sz="1200">
                <a:solidFill>
                  <a:srgbClr val="00558C"/>
                </a:solidFill>
                <a:highlight>
                  <a:srgbClr val="FCFCFC"/>
                </a:highlight>
                <a:latin typeface="Calibri"/>
                <a:ea typeface="Calibri"/>
                <a:cs typeface="Calibri"/>
                <a:sym typeface="Calibri"/>
              </a:rPr>
              <a:t>Facilidad para usarse</a:t>
            </a:r>
            <a:endParaRPr sz="1200">
              <a:solidFill>
                <a:srgbClr val="00558C"/>
              </a:solidFill>
              <a:highlight>
                <a:srgbClr val="FCFCFC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560175" y="2445400"/>
            <a:ext cx="7036200" cy="1587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558C"/>
                </a:solidFill>
              </a:rPr>
              <a:t>Parámetros utilizados:</a:t>
            </a:r>
            <a:endParaRPr b="1" sz="1400">
              <a:solidFill>
                <a:srgbClr val="00558C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58C"/>
              </a:buClr>
              <a:buSzPts val="1300"/>
              <a:buChar char="❖"/>
            </a:pPr>
            <a:r>
              <a:rPr b="1" lang="es" sz="1300">
                <a:solidFill>
                  <a:srgbClr val="00558C"/>
                </a:solidFill>
              </a:rPr>
              <a:t>depth: </a:t>
            </a:r>
            <a:r>
              <a:rPr lang="es" sz="1300">
                <a:solidFill>
                  <a:srgbClr val="00558C"/>
                </a:solidFill>
              </a:rPr>
              <a:t>profundidad máxima de cada árbol en el modelo</a:t>
            </a:r>
            <a:endParaRPr b="1" sz="1300">
              <a:solidFill>
                <a:srgbClr val="00558C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1300"/>
              <a:buChar char="❖"/>
            </a:pPr>
            <a:r>
              <a:rPr b="1" lang="es" sz="1300">
                <a:solidFill>
                  <a:srgbClr val="00558C"/>
                </a:solidFill>
              </a:rPr>
              <a:t>iterations: </a:t>
            </a:r>
            <a:r>
              <a:rPr lang="es" sz="1300">
                <a:solidFill>
                  <a:srgbClr val="00558C"/>
                </a:solidFill>
              </a:rPr>
              <a:t>número de iteraciones en el proceso de entrenamiento</a:t>
            </a:r>
            <a:endParaRPr b="1" sz="1300">
              <a:solidFill>
                <a:srgbClr val="00558C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1300"/>
              <a:buChar char="❖"/>
            </a:pPr>
            <a:r>
              <a:rPr b="1" lang="es" sz="1300">
                <a:solidFill>
                  <a:srgbClr val="00558C"/>
                </a:solidFill>
              </a:rPr>
              <a:t>l2_leaf_reg: </a:t>
            </a:r>
            <a:r>
              <a:rPr lang="es" sz="1300">
                <a:solidFill>
                  <a:srgbClr val="00558C"/>
                </a:solidFill>
              </a:rPr>
              <a:t>regularización L2</a:t>
            </a:r>
            <a:endParaRPr b="1" sz="1300">
              <a:solidFill>
                <a:srgbClr val="00558C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1300"/>
              <a:buChar char="❖"/>
            </a:pPr>
            <a:r>
              <a:rPr b="1" lang="es" sz="1300">
                <a:solidFill>
                  <a:srgbClr val="00558C"/>
                </a:solidFill>
              </a:rPr>
              <a:t>learning_rate: </a:t>
            </a:r>
            <a:r>
              <a:rPr lang="es" sz="1300">
                <a:solidFill>
                  <a:srgbClr val="00558C"/>
                </a:solidFill>
              </a:rPr>
              <a:t>tasa de aprendizaje</a:t>
            </a:r>
            <a:endParaRPr b="1" sz="1300">
              <a:solidFill>
                <a:srgbClr val="00558C"/>
              </a:solidFill>
            </a:endParaRPr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1925"/>
            <a:ext cx="7601776" cy="13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ctrTitle"/>
          </p:nvPr>
        </p:nvSpPr>
        <p:spPr>
          <a:xfrm>
            <a:off x="685799" y="2299949"/>
            <a:ext cx="77724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s" sz="4400" u="none"/>
              <a:t>Gracias!</a:t>
            </a:r>
            <a:endParaRPr b="1" sz="4400" u="none"/>
          </a:p>
        </p:txBody>
      </p:sp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6457950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1962338" y="1564425"/>
            <a:ext cx="5219400" cy="20148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1962338" y="1564425"/>
            <a:ext cx="5219400" cy="2014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300" u="none"/>
              <a:t>0.71634</a:t>
            </a:r>
            <a:endParaRPr b="1" sz="11300" u="none"/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4843463" y="3575449"/>
            <a:ext cx="1543200" cy="20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2899570" y="3579072"/>
            <a:ext cx="3344700" cy="396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i="1" lang="es" sz="1800"/>
              <a:t>Score Obtenido</a:t>
            </a:r>
            <a:endParaRPr i="1" sz="1800"/>
          </a:p>
        </p:txBody>
      </p:sp>
      <p:sp>
        <p:nvSpPr>
          <p:cNvPr id="98" name="Google Shape;98;p19"/>
          <p:cNvSpPr/>
          <p:nvPr/>
        </p:nvSpPr>
        <p:spPr>
          <a:xfrm>
            <a:off x="7705050" y="673556"/>
            <a:ext cx="1438800" cy="40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761328" cy="4838700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4" name="Google Shape;104;p20"/>
          <p:cNvCxnSpPr/>
          <p:nvPr/>
        </p:nvCxnSpPr>
        <p:spPr>
          <a:xfrm rot="10800000">
            <a:off x="4913725" y="1001575"/>
            <a:ext cx="656700" cy="6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5" name="Google Shape;105;p20"/>
          <p:cNvSpPr txBox="1"/>
          <p:nvPr/>
        </p:nvSpPr>
        <p:spPr>
          <a:xfrm>
            <a:off x="5692550" y="625075"/>
            <a:ext cx="21879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Base de datos:</a:t>
            </a:r>
            <a:endParaRPr b="1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1400"/>
              <a:buFont typeface="Calibri"/>
              <a:buChar char="❖"/>
            </a:pPr>
            <a:r>
              <a:rPr lang="es">
                <a:solidFill>
                  <a:srgbClr val="00558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4928 registros</a:t>
            </a:r>
            <a:endParaRPr>
              <a:solidFill>
                <a:srgbClr val="00558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1400"/>
              <a:buFont typeface="Calibri"/>
              <a:buChar char="❖"/>
            </a:pPr>
            <a:r>
              <a:rPr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68 columnas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20"/>
          <p:cNvCxnSpPr/>
          <p:nvPr/>
        </p:nvCxnSpPr>
        <p:spPr>
          <a:xfrm rot="10800000">
            <a:off x="4913725" y="2353075"/>
            <a:ext cx="656700" cy="6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7" name="Google Shape;107;p20"/>
          <p:cNvSpPr txBox="1"/>
          <p:nvPr/>
        </p:nvSpPr>
        <p:spPr>
          <a:xfrm>
            <a:off x="5692550" y="1976575"/>
            <a:ext cx="2187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Variables Numéricas:</a:t>
            </a:r>
            <a:endParaRPr b="1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558C"/>
              </a:buClr>
              <a:buSzPts val="1400"/>
              <a:buFont typeface="Calibri"/>
              <a:buChar char="❖"/>
            </a:pPr>
            <a:r>
              <a:rPr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39 variables</a:t>
            </a:r>
            <a:endParaRPr b="1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20"/>
          <p:cNvCxnSpPr/>
          <p:nvPr/>
        </p:nvCxnSpPr>
        <p:spPr>
          <a:xfrm rot="10800000">
            <a:off x="4913725" y="3704575"/>
            <a:ext cx="656700" cy="6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9" name="Google Shape;109;p20"/>
          <p:cNvSpPr txBox="1"/>
          <p:nvPr/>
        </p:nvSpPr>
        <p:spPr>
          <a:xfrm>
            <a:off x="5692550" y="3400675"/>
            <a:ext cx="2187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Variables Categóricas:</a:t>
            </a:r>
            <a:endParaRPr b="1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558C"/>
              </a:buClr>
              <a:buSzPts val="1400"/>
              <a:buFont typeface="Calibri"/>
              <a:buChar char="❖"/>
            </a:pPr>
            <a:r>
              <a:rPr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29 variables</a:t>
            </a:r>
            <a:endParaRPr b="1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719B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1104075" y="1030600"/>
            <a:ext cx="2821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" u="none">
                <a:solidFill>
                  <a:schemeClr val="lt1"/>
                </a:solidFill>
              </a:rPr>
              <a:t>Distribución de la variable target</a:t>
            </a:r>
            <a:endParaRPr b="1" u="none">
              <a:solidFill>
                <a:schemeClr val="lt1"/>
              </a:solidFill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5389700" y="1984025"/>
            <a:ext cx="1662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s" sz="1300">
                <a:solidFill>
                  <a:schemeClr val="lt1"/>
                </a:solidFill>
              </a:rPr>
              <a:t>Promedio: 4.81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6457950" y="4767266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18" name="Google Shape;118;p21"/>
          <p:cNvCxnSpPr/>
          <p:nvPr/>
        </p:nvCxnSpPr>
        <p:spPr>
          <a:xfrm rot="10800000">
            <a:off x="4733000" y="2148575"/>
            <a:ext cx="656700" cy="6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19" name="Google Shape;119;p21"/>
          <p:cNvCxnSpPr/>
          <p:nvPr/>
        </p:nvCxnSpPr>
        <p:spPr>
          <a:xfrm rot="10800000">
            <a:off x="4733000" y="3247888"/>
            <a:ext cx="656700" cy="6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075" y="1474125"/>
            <a:ext cx="3628915" cy="3411801"/>
          </a:xfrm>
          <a:prstGeom prst="rect">
            <a:avLst/>
          </a:prstGeom>
          <a:noFill/>
          <a:ln cap="flat" cmpd="sng" w="9525">
            <a:solidFill>
              <a:srgbClr val="2298E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5389700" y="3083350"/>
            <a:ext cx="1662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s" sz="1300">
                <a:solidFill>
                  <a:schemeClr val="lt1"/>
                </a:solidFill>
              </a:rPr>
              <a:t>Mediana</a:t>
            </a:r>
            <a:r>
              <a:rPr lang="es" sz="1300">
                <a:solidFill>
                  <a:schemeClr val="lt1"/>
                </a:solidFill>
              </a:rPr>
              <a:t>: 4.88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10582" y="743430"/>
            <a:ext cx="7231275" cy="42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lang="es"/>
              <a:t>Variables Numéricas</a:t>
            </a:r>
            <a:endParaRPr/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6457950" y="4767266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p23"/>
          <p:cNvCxnSpPr/>
          <p:nvPr/>
        </p:nvCxnSpPr>
        <p:spPr>
          <a:xfrm rot="10800000">
            <a:off x="5896500" y="1296125"/>
            <a:ext cx="656700" cy="6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4" name="Google Shape;134;p23"/>
          <p:cNvSpPr txBox="1"/>
          <p:nvPr/>
        </p:nvSpPr>
        <p:spPr>
          <a:xfrm>
            <a:off x="6553200" y="931350"/>
            <a:ext cx="21879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Variables eliminadas</a:t>
            </a:r>
            <a:r>
              <a:rPr b="1"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1300"/>
              <a:buFont typeface="Calibri"/>
              <a:buChar char="❖"/>
            </a:pPr>
            <a:r>
              <a:rPr lang="es" sz="13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300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1300"/>
              <a:buFont typeface="Calibri"/>
              <a:buChar char="❖"/>
            </a:pPr>
            <a:r>
              <a:rPr lang="es" sz="13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Neighbourhood group </a:t>
            </a:r>
            <a:endParaRPr sz="1300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1300"/>
              <a:buFont typeface="Calibri"/>
              <a:buChar char="❖"/>
            </a:pPr>
            <a:r>
              <a:rPr lang="es" sz="13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calendar_updated</a:t>
            </a:r>
            <a:endParaRPr sz="1300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25" y="931338"/>
            <a:ext cx="5581177" cy="3280825"/>
          </a:xfrm>
          <a:prstGeom prst="rect">
            <a:avLst/>
          </a:prstGeom>
          <a:noFill/>
          <a:ln cap="flat" cmpd="sng" w="9525">
            <a:solidFill>
              <a:srgbClr val="2298E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6" name="Google Shape;136;p23"/>
          <p:cNvSpPr txBox="1"/>
          <p:nvPr/>
        </p:nvSpPr>
        <p:spPr>
          <a:xfrm>
            <a:off x="6663525" y="2287825"/>
            <a:ext cx="21879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Modificaciones</a:t>
            </a:r>
            <a:r>
              <a:rPr b="1"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1300"/>
              <a:buFont typeface="Calibri"/>
              <a:buChar char="❖"/>
            </a:pPr>
            <a:r>
              <a:rPr lang="es" sz="13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Completar la variable Bathroom</a:t>
            </a:r>
            <a:endParaRPr sz="1300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23"/>
          <p:cNvCxnSpPr/>
          <p:nvPr/>
        </p:nvCxnSpPr>
        <p:spPr>
          <a:xfrm rot="10800000">
            <a:off x="5896500" y="2679175"/>
            <a:ext cx="656700" cy="6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5082512" y="294300"/>
            <a:ext cx="37596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Missings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650" y="690900"/>
            <a:ext cx="2788300" cy="4217200"/>
          </a:xfrm>
          <a:prstGeom prst="rect">
            <a:avLst/>
          </a:prstGeom>
          <a:noFill/>
          <a:ln cap="flat" cmpd="sng" w="9525">
            <a:solidFill>
              <a:srgbClr val="2298E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4" name="Google Shape;144;p24"/>
          <p:cNvCxnSpPr/>
          <p:nvPr/>
        </p:nvCxnSpPr>
        <p:spPr>
          <a:xfrm rot="10800000">
            <a:off x="3630950" y="1401300"/>
            <a:ext cx="656700" cy="6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5" name="Google Shape;145;p24"/>
          <p:cNvSpPr txBox="1"/>
          <p:nvPr/>
        </p:nvSpPr>
        <p:spPr>
          <a:xfrm>
            <a:off x="4572000" y="1250400"/>
            <a:ext cx="278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Total de Missings</a:t>
            </a:r>
            <a:r>
              <a:rPr lang="es" sz="12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" sz="1200">
                <a:solidFill>
                  <a:srgbClr val="00558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26316</a:t>
            </a:r>
            <a:endParaRPr sz="1200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24"/>
          <p:cNvCxnSpPr/>
          <p:nvPr/>
        </p:nvCxnSpPr>
        <p:spPr>
          <a:xfrm rot="10800000">
            <a:off x="3630950" y="2374150"/>
            <a:ext cx="656700" cy="6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7" name="Google Shape;147;p24"/>
          <p:cNvSpPr txBox="1"/>
          <p:nvPr/>
        </p:nvSpPr>
        <p:spPr>
          <a:xfrm>
            <a:off x="4471950" y="2223250"/>
            <a:ext cx="278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Variables Numéricas</a:t>
            </a:r>
            <a:r>
              <a:rPr lang="es" sz="12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200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1200"/>
              <a:buFont typeface="Calibri"/>
              <a:buChar char="❖"/>
            </a:pPr>
            <a:r>
              <a:rPr lang="es" sz="12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Se imputaron por la media de cada categoría con la clase “</a:t>
            </a:r>
            <a:r>
              <a:rPr lang="es" sz="1200">
                <a:solidFill>
                  <a:srgbClr val="00558C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SimpleImputer”</a:t>
            </a:r>
            <a:endParaRPr sz="1200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24"/>
          <p:cNvCxnSpPr/>
          <p:nvPr/>
        </p:nvCxnSpPr>
        <p:spPr>
          <a:xfrm rot="10800000">
            <a:off x="3630950" y="3715150"/>
            <a:ext cx="656700" cy="6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9" name="Google Shape;149;p24"/>
          <p:cNvSpPr txBox="1"/>
          <p:nvPr/>
        </p:nvSpPr>
        <p:spPr>
          <a:xfrm>
            <a:off x="4471950" y="3379450"/>
            <a:ext cx="278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Variables </a:t>
            </a:r>
            <a:r>
              <a:rPr b="1" lang="es" sz="12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Categóricas</a:t>
            </a:r>
            <a:r>
              <a:rPr lang="es" sz="12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200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1200"/>
              <a:buFont typeface="Calibri"/>
              <a:buChar char="❖"/>
            </a:pPr>
            <a:r>
              <a:rPr lang="es" sz="12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Se imputaron por  el valor “missing”</a:t>
            </a:r>
            <a:endParaRPr sz="1200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918669" y="273300"/>
            <a:ext cx="51774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 u="none"/>
              <a:t>Outliers</a:t>
            </a:r>
            <a:endParaRPr b="1" sz="2800" u="none"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5503800" y="1046448"/>
            <a:ext cx="3344700" cy="3712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00558C"/>
                </a:solidFill>
              </a:rPr>
              <a:t>Modificaciones:</a:t>
            </a:r>
            <a:endParaRPr b="1" sz="1300">
              <a:solidFill>
                <a:srgbClr val="00558C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58C"/>
              </a:buClr>
              <a:buSzPts val="1200"/>
              <a:buChar char="❖"/>
            </a:pPr>
            <a:r>
              <a:rPr lang="es">
                <a:solidFill>
                  <a:srgbClr val="00558C"/>
                </a:solidFill>
              </a:rPr>
              <a:t>En las variables:</a:t>
            </a:r>
            <a:endParaRPr>
              <a:solidFill>
                <a:srgbClr val="00558C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1200"/>
              <a:buChar char="➢"/>
            </a:pPr>
            <a:r>
              <a:rPr lang="es" sz="1200">
                <a:solidFill>
                  <a:srgbClr val="00558C"/>
                </a:solidFill>
              </a:rPr>
              <a:t>Bedrooms</a:t>
            </a:r>
            <a:endParaRPr sz="1200">
              <a:solidFill>
                <a:srgbClr val="00558C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1200"/>
              <a:buChar char="➢"/>
            </a:pPr>
            <a:r>
              <a:rPr lang="es" sz="1200">
                <a:solidFill>
                  <a:srgbClr val="00558C"/>
                </a:solidFill>
              </a:rPr>
              <a:t>Beds</a:t>
            </a:r>
            <a:endParaRPr sz="1200">
              <a:solidFill>
                <a:srgbClr val="00558C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1200"/>
              <a:buChar char="➢"/>
            </a:pPr>
            <a:r>
              <a:rPr lang="es" sz="1200">
                <a:solidFill>
                  <a:srgbClr val="00558C"/>
                </a:solidFill>
              </a:rPr>
              <a:t>Price</a:t>
            </a:r>
            <a:endParaRPr sz="1200">
              <a:solidFill>
                <a:srgbClr val="00558C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1200"/>
              <a:buFont typeface="Calibri"/>
              <a:buChar char="➢"/>
            </a:pPr>
            <a:r>
              <a:rPr lang="es" sz="1200">
                <a:solidFill>
                  <a:srgbClr val="00558C"/>
                </a:solidFill>
              </a:rPr>
              <a:t>minimum_maximum_nights</a:t>
            </a:r>
            <a:endParaRPr sz="1200">
              <a:solidFill>
                <a:srgbClr val="00558C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1200"/>
              <a:buFont typeface="Calibri"/>
              <a:buChar char="➢"/>
            </a:pPr>
            <a:r>
              <a:rPr lang="es" sz="1200">
                <a:solidFill>
                  <a:srgbClr val="00558C"/>
                </a:solidFill>
              </a:rPr>
              <a:t>maximum minimum nights</a:t>
            </a:r>
            <a:endParaRPr sz="1200">
              <a:solidFill>
                <a:srgbClr val="00558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558C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58C"/>
              </a:buClr>
              <a:buSzPts val="1200"/>
              <a:buChar char="❖"/>
            </a:pPr>
            <a:r>
              <a:rPr lang="es">
                <a:solidFill>
                  <a:srgbClr val="00558C"/>
                </a:solidFill>
              </a:rPr>
              <a:t>Los outliers se imputaron con la media de cada variable</a:t>
            </a:r>
            <a:endParaRPr>
              <a:solidFill>
                <a:srgbClr val="00558C"/>
              </a:solidFill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50" y="847248"/>
            <a:ext cx="2292184" cy="1724500"/>
          </a:xfrm>
          <a:prstGeom prst="rect">
            <a:avLst/>
          </a:prstGeom>
          <a:noFill/>
          <a:ln cap="flat" cmpd="sng" w="9525">
            <a:solidFill>
              <a:srgbClr val="2298E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7" name="Google Shape;157;p25"/>
          <p:cNvSpPr txBox="1"/>
          <p:nvPr/>
        </p:nvSpPr>
        <p:spPr>
          <a:xfrm>
            <a:off x="282925" y="2498125"/>
            <a:ext cx="208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Bedrooms</a:t>
            </a:r>
            <a:endParaRPr sz="1300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354" y="2852125"/>
            <a:ext cx="2292175" cy="1695273"/>
          </a:xfrm>
          <a:prstGeom prst="rect">
            <a:avLst/>
          </a:prstGeom>
          <a:noFill/>
          <a:ln cap="flat" cmpd="sng" w="9525">
            <a:solidFill>
              <a:srgbClr val="2298E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9" name="Google Shape;159;p25"/>
          <p:cNvSpPr txBox="1"/>
          <p:nvPr/>
        </p:nvSpPr>
        <p:spPr>
          <a:xfrm>
            <a:off x="131350" y="4547400"/>
            <a:ext cx="229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Beds</a:t>
            </a:r>
            <a:endParaRPr sz="1300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5404" y="1848100"/>
            <a:ext cx="2292300" cy="1654047"/>
          </a:xfrm>
          <a:prstGeom prst="rect">
            <a:avLst/>
          </a:prstGeom>
          <a:noFill/>
          <a:ln cap="flat" cmpd="sng" w="9525">
            <a:solidFill>
              <a:srgbClr val="2298E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1" name="Google Shape;161;p25"/>
          <p:cNvSpPr txBox="1"/>
          <p:nvPr/>
        </p:nvSpPr>
        <p:spPr>
          <a:xfrm>
            <a:off x="2565525" y="3502150"/>
            <a:ext cx="229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endParaRPr sz="1300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10582" y="743430"/>
            <a:ext cx="7231200" cy="4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lang="es"/>
              <a:t>Variables Categóricas</a:t>
            </a:r>
            <a:endParaRPr/>
          </a:p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6457950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TBA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