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5" r:id="rId12"/>
    <p:sldId id="270" r:id="rId13"/>
    <p:sldId id="267" r:id="rId14"/>
    <p:sldId id="268"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54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3BCA940-F4FF-41ED-8D45-8C39BD52FBDC}" type="datetimeFigureOut">
              <a:rPr lang="en-US" smtClean="0"/>
              <a:pPr/>
              <a:t>12/16/2013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DA9C247-2863-4A7B-8853-C38103F57E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BCA940-F4FF-41ED-8D45-8C39BD52FBDC}" type="datetimeFigureOut">
              <a:rPr lang="en-US" smtClean="0"/>
              <a:pPr/>
              <a:t>12/16/2013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A9C247-2863-4A7B-8853-C38103F57E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BCA940-F4FF-41ED-8D45-8C39BD52FBDC}" type="datetimeFigureOut">
              <a:rPr lang="en-US" smtClean="0"/>
              <a:pPr/>
              <a:t>12/16/2013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A9C247-2863-4A7B-8853-C38103F57E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BCA940-F4FF-41ED-8D45-8C39BD52FBDC}" type="datetimeFigureOut">
              <a:rPr lang="en-US" smtClean="0"/>
              <a:pPr/>
              <a:t>12/16/2013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A9C247-2863-4A7B-8853-C38103F57E1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3BCA940-F4FF-41ED-8D45-8C39BD52FBDC}" type="datetimeFigureOut">
              <a:rPr lang="en-US" smtClean="0"/>
              <a:pPr/>
              <a:t>12/16/2013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A9C247-2863-4A7B-8853-C38103F57E1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3BCA940-F4FF-41ED-8D45-8C39BD52FBDC}" type="datetimeFigureOut">
              <a:rPr lang="en-US" smtClean="0"/>
              <a:pPr/>
              <a:t>12/16/2013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DA9C247-2863-4A7B-8853-C38103F57E1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3BCA940-F4FF-41ED-8D45-8C39BD52FBDC}" type="datetimeFigureOut">
              <a:rPr lang="en-US" smtClean="0"/>
              <a:pPr/>
              <a:t>12/16/2013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DA9C247-2863-4A7B-8853-C38103F57E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3BCA940-F4FF-41ED-8D45-8C39BD52FBDC}" type="datetimeFigureOut">
              <a:rPr lang="en-US" smtClean="0"/>
              <a:pPr/>
              <a:t>12/16/2013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DA9C247-2863-4A7B-8853-C38103F57E1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3BCA940-F4FF-41ED-8D45-8C39BD52FBDC}" type="datetimeFigureOut">
              <a:rPr lang="en-US" smtClean="0"/>
              <a:pPr/>
              <a:t>12/16/2013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DA9C247-2863-4A7B-8853-C38103F57E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3BCA940-F4FF-41ED-8D45-8C39BD52FBDC}" type="datetimeFigureOut">
              <a:rPr lang="en-US" smtClean="0"/>
              <a:pPr/>
              <a:t>12/16/2013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DA9C247-2863-4A7B-8853-C38103F57E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3BCA940-F4FF-41ED-8D45-8C39BD52FBDC}" type="datetimeFigureOut">
              <a:rPr lang="en-US" smtClean="0"/>
              <a:pPr/>
              <a:t>12/16/2013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DA9C247-2863-4A7B-8853-C38103F57E1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3BCA940-F4FF-41ED-8D45-8C39BD52FBDC}" type="datetimeFigureOut">
              <a:rPr lang="en-US" smtClean="0"/>
              <a:pPr/>
              <a:t>12/16/2013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DA9C247-2863-4A7B-8853-C38103F57E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Accessible Extensible API Layered over OpenGL</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Jon Neel</a:t>
            </a:r>
          </a:p>
          <a:p>
            <a:r>
              <a:rPr lang="en-US" dirty="0" smtClean="0"/>
              <a:t>EECS 466</a:t>
            </a:r>
          </a:p>
          <a:p>
            <a:r>
              <a:rPr lang="en-US" dirty="0" smtClean="0"/>
              <a:t>Fall 2013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u="sng" dirty="0" smtClean="0"/>
              <a:t>Get active scene</a:t>
            </a:r>
          </a:p>
          <a:p>
            <a:pPr>
              <a:buNone/>
            </a:pPr>
            <a:r>
              <a:rPr lang="en-US" dirty="0" smtClean="0"/>
              <a:t>scenes[</a:t>
            </a:r>
            <a:r>
              <a:rPr lang="en-US" dirty="0" err="1" smtClean="0"/>
              <a:t>activeScene</a:t>
            </a:r>
            <a:r>
              <a:rPr lang="en-US" dirty="0" smtClean="0"/>
              <a:t>]</a:t>
            </a:r>
          </a:p>
          <a:p>
            <a:pPr>
              <a:buNone/>
            </a:pPr>
            <a:endParaRPr lang="en-US" dirty="0" smtClean="0"/>
          </a:p>
          <a:p>
            <a:pPr>
              <a:buNone/>
            </a:pPr>
            <a:r>
              <a:rPr lang="en-US" u="sng" dirty="0" smtClean="0"/>
              <a:t>Get active scene’s active camera</a:t>
            </a:r>
          </a:p>
          <a:p>
            <a:pPr>
              <a:buNone/>
            </a:pPr>
            <a:r>
              <a:rPr lang="en-US" dirty="0" smtClean="0"/>
              <a:t>scenes[</a:t>
            </a:r>
            <a:r>
              <a:rPr lang="en-US" dirty="0" err="1" smtClean="0"/>
              <a:t>activeScene</a:t>
            </a:r>
            <a:r>
              <a:rPr lang="en-US" dirty="0" smtClean="0"/>
              <a:t>]-&gt;</a:t>
            </a:r>
            <a:r>
              <a:rPr lang="en-US" dirty="0" err="1" smtClean="0"/>
              <a:t>getActiveCamera</a:t>
            </a:r>
            <a:r>
              <a:rPr lang="en-US" dirty="0" smtClean="0"/>
              <a:t>()</a:t>
            </a:r>
          </a:p>
          <a:p>
            <a:pPr>
              <a:buNone/>
            </a:pPr>
            <a:endParaRPr lang="en-US" dirty="0" smtClean="0"/>
          </a:p>
          <a:p>
            <a:pPr>
              <a:buNone/>
            </a:pPr>
            <a:r>
              <a:rPr lang="en-US" u="sng" dirty="0" smtClean="0"/>
              <a:t>Switch to view 2</a:t>
            </a:r>
          </a:p>
          <a:p>
            <a:pPr>
              <a:buNone/>
            </a:pPr>
            <a:r>
              <a:rPr lang="en-US" dirty="0" smtClean="0"/>
              <a:t>scenes[</a:t>
            </a:r>
            <a:r>
              <a:rPr lang="en-US" dirty="0" err="1" smtClean="0"/>
              <a:t>activeScene</a:t>
            </a:r>
            <a:r>
              <a:rPr lang="en-US" dirty="0" smtClean="0"/>
              <a:t>]-&gt;</a:t>
            </a:r>
            <a:r>
              <a:rPr lang="en-US" dirty="0" err="1" smtClean="0"/>
              <a:t>setActiveCamera</a:t>
            </a:r>
            <a:r>
              <a:rPr lang="en-US" dirty="0" smtClean="0"/>
              <a:t>(2)</a:t>
            </a:r>
          </a:p>
          <a:p>
            <a:pPr>
              <a:buNone/>
            </a:pPr>
            <a:endParaRPr lang="en-US" dirty="0" smtClean="0"/>
          </a:p>
          <a:p>
            <a:pPr>
              <a:buNone/>
            </a:pPr>
            <a:r>
              <a:rPr lang="en-US" u="sng" dirty="0" smtClean="0"/>
              <a:t>Switch to scene 3</a:t>
            </a:r>
          </a:p>
          <a:p>
            <a:pPr>
              <a:buNone/>
            </a:pPr>
            <a:r>
              <a:rPr lang="en-US" dirty="0" err="1" smtClean="0"/>
              <a:t>activeScene</a:t>
            </a:r>
            <a:r>
              <a:rPr lang="en-US" dirty="0" smtClean="0"/>
              <a:t> = 3</a:t>
            </a:r>
            <a:endParaRPr lang="en-US" dirty="0"/>
          </a:p>
        </p:txBody>
      </p:sp>
      <p:sp>
        <p:nvSpPr>
          <p:cNvPr id="3" name="Title 2"/>
          <p:cNvSpPr>
            <a:spLocks noGrp="1"/>
          </p:cNvSpPr>
          <p:nvPr>
            <p:ph type="title"/>
          </p:nvPr>
        </p:nvSpPr>
        <p:spPr/>
        <p:txBody>
          <a:bodyPr>
            <a:normAutofit fontScale="90000"/>
          </a:bodyPr>
          <a:lstStyle/>
          <a:p>
            <a:r>
              <a:rPr lang="en-US" dirty="0" smtClean="0"/>
              <a:t>Applications – Active Scene/Camera Manipulation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r>
              <a:rPr lang="en-US" sz="1800" u="sng" dirty="0" smtClean="0"/>
              <a:t>Configuration</a:t>
            </a:r>
          </a:p>
          <a:p>
            <a:pPr>
              <a:buNone/>
            </a:pPr>
            <a:r>
              <a:rPr lang="en-US" sz="1800" dirty="0" smtClean="0"/>
              <a:t>// Simple wrapper for one line configuration loading</a:t>
            </a:r>
          </a:p>
          <a:p>
            <a:pPr>
              <a:buNone/>
            </a:pPr>
            <a:r>
              <a:rPr lang="en-US" sz="1800" dirty="0" err="1" smtClean="0"/>
              <a:t>GLConfig</a:t>
            </a:r>
            <a:r>
              <a:rPr lang="en-US" sz="1800" dirty="0" smtClean="0"/>
              <a:t>::load(</a:t>
            </a:r>
            <a:r>
              <a:rPr lang="en-US" sz="1800" dirty="0" err="1" smtClean="0"/>
              <a:t>argc</a:t>
            </a:r>
            <a:r>
              <a:rPr lang="en-US" sz="1800" dirty="0" smtClean="0"/>
              <a:t>, </a:t>
            </a:r>
            <a:r>
              <a:rPr lang="en-US" sz="1800" dirty="0" err="1" smtClean="0"/>
              <a:t>argv</a:t>
            </a:r>
            <a:r>
              <a:rPr lang="en-US" sz="1800" dirty="0" smtClean="0"/>
              <a:t>, GLUT_RGB | GLUT_DOUBLE | GLUT_DEPTH, </a:t>
            </a:r>
            <a:r>
              <a:rPr lang="en-US" sz="1800" dirty="0" err="1" smtClean="0"/>
              <a:t>WindowWidth</a:t>
            </a:r>
            <a:r>
              <a:rPr lang="en-US" sz="1800" dirty="0" smtClean="0"/>
              <a:t>, </a:t>
            </a:r>
            <a:r>
              <a:rPr lang="en-US" sz="1800" dirty="0" err="1" smtClean="0"/>
              <a:t>WindowHeight</a:t>
            </a:r>
            <a:r>
              <a:rPr lang="en-US" sz="1800" dirty="0" smtClean="0"/>
              <a:t>, "EECS 466 Final Project");</a:t>
            </a:r>
          </a:p>
          <a:p>
            <a:pPr>
              <a:buNone/>
            </a:pPr>
            <a:endParaRPr lang="en-US" sz="1800" dirty="0" smtClean="0"/>
          </a:p>
          <a:p>
            <a:pPr>
              <a:buNone/>
            </a:pPr>
            <a:r>
              <a:rPr lang="en-US" sz="1800" u="sng" dirty="0" smtClean="0"/>
              <a:t>Default Scene Rendering</a:t>
            </a:r>
          </a:p>
          <a:p>
            <a:pPr>
              <a:buNone/>
            </a:pPr>
            <a:r>
              <a:rPr lang="en-US" sz="1800" dirty="0" smtClean="0"/>
              <a:t>// Allow for specific configuration for models</a:t>
            </a:r>
          </a:p>
          <a:p>
            <a:pPr>
              <a:buNone/>
            </a:pPr>
            <a:r>
              <a:rPr lang="en-US" sz="1800" dirty="0" smtClean="0"/>
              <a:t>scenes[</a:t>
            </a:r>
            <a:r>
              <a:rPr lang="en-US" sz="1800" dirty="0" err="1" smtClean="0"/>
              <a:t>activeScene</a:t>
            </a:r>
            <a:r>
              <a:rPr lang="en-US" sz="1800" dirty="0" smtClean="0"/>
              <a:t>]-&gt;meshes[0].</a:t>
            </a:r>
            <a:r>
              <a:rPr lang="en-US" sz="1800" dirty="0" err="1" smtClean="0"/>
              <a:t>polygonModeFace</a:t>
            </a:r>
            <a:r>
              <a:rPr lang="en-US" sz="1800" dirty="0" smtClean="0"/>
              <a:t> = GL_LINE;</a:t>
            </a:r>
          </a:p>
          <a:p>
            <a:pPr>
              <a:buNone/>
            </a:pPr>
            <a:r>
              <a:rPr lang="en-US" sz="1800" dirty="0" smtClean="0"/>
              <a:t>// Render all meshes with lights within the scene</a:t>
            </a:r>
          </a:p>
          <a:p>
            <a:pPr>
              <a:buNone/>
            </a:pPr>
            <a:r>
              <a:rPr lang="en-US" sz="1800" dirty="0" smtClean="0"/>
              <a:t>scenes[</a:t>
            </a:r>
            <a:r>
              <a:rPr lang="en-US" sz="1800" dirty="0" err="1" smtClean="0"/>
              <a:t>activeScene</a:t>
            </a:r>
            <a:r>
              <a:rPr lang="en-US" sz="1800" dirty="0" smtClean="0"/>
              <a:t>]-&gt;</a:t>
            </a:r>
            <a:r>
              <a:rPr lang="en-US" sz="1800" dirty="0" err="1" smtClean="0"/>
              <a:t>RenderAll</a:t>
            </a:r>
            <a:r>
              <a:rPr lang="en-US" sz="1800" dirty="0" smtClean="0"/>
              <a:t>();</a:t>
            </a:r>
          </a:p>
          <a:p>
            <a:pPr>
              <a:buNone/>
            </a:pPr>
            <a:endParaRPr lang="en-US" sz="1800" dirty="0" smtClean="0"/>
          </a:p>
          <a:p>
            <a:pPr>
              <a:buNone/>
            </a:pPr>
            <a:r>
              <a:rPr lang="en-US" sz="1800" u="sng" dirty="0" smtClean="0"/>
              <a:t>Default Mesh Rendering</a:t>
            </a:r>
          </a:p>
          <a:p>
            <a:pPr>
              <a:buNone/>
            </a:pPr>
            <a:r>
              <a:rPr lang="en-US" sz="1800" dirty="0" smtClean="0"/>
              <a:t>// Render in the view specified by the parameter</a:t>
            </a:r>
          </a:p>
          <a:p>
            <a:pPr>
              <a:buNone/>
            </a:pPr>
            <a:r>
              <a:rPr lang="en-US" sz="1800" dirty="0" err="1" smtClean="0"/>
              <a:t>mesh.Render</a:t>
            </a:r>
            <a:r>
              <a:rPr lang="en-US" sz="1800" dirty="0" smtClean="0"/>
              <a:t>(scenes[</a:t>
            </a:r>
            <a:r>
              <a:rPr lang="en-US" sz="1800" dirty="0" err="1" smtClean="0"/>
              <a:t>activeScene</a:t>
            </a:r>
            <a:r>
              <a:rPr lang="en-US" sz="1800" dirty="0" smtClean="0"/>
              <a:t>-&gt;</a:t>
            </a:r>
            <a:r>
              <a:rPr lang="en-US" sz="1800" dirty="0" err="1" smtClean="0"/>
              <a:t>getActiveCamera</a:t>
            </a:r>
            <a:r>
              <a:rPr lang="en-US" sz="1800" dirty="0" smtClean="0"/>
              <a:t>());</a:t>
            </a:r>
            <a:endParaRPr lang="en-US" sz="2000" dirty="0"/>
          </a:p>
        </p:txBody>
      </p:sp>
      <p:sp>
        <p:nvSpPr>
          <p:cNvPr id="3" name="Title 2"/>
          <p:cNvSpPr>
            <a:spLocks noGrp="1"/>
          </p:cNvSpPr>
          <p:nvPr>
            <p:ph type="title"/>
          </p:nvPr>
        </p:nvSpPr>
        <p:spPr/>
        <p:txBody>
          <a:bodyPr>
            <a:normAutofit fontScale="90000"/>
          </a:bodyPr>
          <a:lstStyle/>
          <a:p>
            <a:r>
              <a:rPr lang="en-US" dirty="0" smtClean="0"/>
              <a:t>Applications – GL Configuration and Default Rendering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47500" lnSpcReduction="20000"/>
          </a:bodyPr>
          <a:lstStyle/>
          <a:p>
            <a:pPr>
              <a:buNone/>
            </a:pPr>
            <a:r>
              <a:rPr lang="en-US" u="sng" dirty="0" err="1" smtClean="0"/>
              <a:t>ShaderHelper</a:t>
            </a:r>
            <a:endParaRPr lang="en-US" u="sng" dirty="0" smtClean="0"/>
          </a:p>
          <a:p>
            <a:pPr>
              <a:buNone/>
            </a:pPr>
            <a:r>
              <a:rPr lang="en-US" dirty="0" smtClean="0"/>
              <a:t>// </a:t>
            </a:r>
            <a:r>
              <a:rPr lang="en-US" dirty="0" smtClean="0"/>
              <a:t>enables the </a:t>
            </a:r>
            <a:r>
              <a:rPr lang="en-US" dirty="0" err="1" smtClean="0"/>
              <a:t>ShaderHelper</a:t>
            </a:r>
            <a:r>
              <a:rPr lang="en-US" dirty="0" smtClean="0"/>
              <a:t> instance for scene</a:t>
            </a:r>
          </a:p>
          <a:p>
            <a:pPr>
              <a:buNone/>
            </a:pPr>
            <a:r>
              <a:rPr lang="en-US" dirty="0" smtClean="0"/>
              <a:t>scenes[0</a:t>
            </a:r>
            <a:r>
              <a:rPr lang="en-US" dirty="0" smtClean="0"/>
              <a:t>]-&gt;</a:t>
            </a:r>
            <a:r>
              <a:rPr lang="en-US" dirty="0" err="1" smtClean="0"/>
              <a:t>useGLSL</a:t>
            </a:r>
            <a:r>
              <a:rPr lang="en-US" dirty="0" smtClean="0"/>
              <a:t> = true;</a:t>
            </a:r>
            <a:endParaRPr lang="en-US" dirty="0" smtClean="0"/>
          </a:p>
          <a:p>
            <a:pPr>
              <a:buNone/>
            </a:pPr>
            <a:r>
              <a:rPr lang="en-US" dirty="0" smtClean="0"/>
              <a:t>// load </a:t>
            </a:r>
            <a:r>
              <a:rPr lang="en-US" dirty="0" err="1" smtClean="0"/>
              <a:t>shaders</a:t>
            </a:r>
            <a:endParaRPr lang="en-US" dirty="0" smtClean="0"/>
          </a:p>
          <a:p>
            <a:pPr>
              <a:buNone/>
            </a:pPr>
            <a:r>
              <a:rPr lang="en-US" dirty="0" smtClean="0"/>
              <a:t>scenes[0</a:t>
            </a:r>
            <a:r>
              <a:rPr lang="en-US" dirty="0" smtClean="0"/>
              <a:t>]-&gt;</a:t>
            </a:r>
            <a:r>
              <a:rPr lang="en-US" dirty="0" err="1" smtClean="0"/>
              <a:t>shaderHelper</a:t>
            </a:r>
            <a:r>
              <a:rPr lang="en-US" dirty="0" smtClean="0"/>
              <a:t> </a:t>
            </a:r>
            <a:r>
              <a:rPr lang="en-US" dirty="0" smtClean="0"/>
              <a:t>=</a:t>
            </a:r>
            <a:r>
              <a:rPr lang="en-US" dirty="0" smtClean="0"/>
              <a:t> </a:t>
            </a:r>
            <a:r>
              <a:rPr lang="en-US" dirty="0" err="1" smtClean="0"/>
              <a:t>ShaderHelper</a:t>
            </a:r>
            <a:r>
              <a:rPr lang="en-US" dirty="0" smtClean="0"/>
              <a:t>(</a:t>
            </a:r>
            <a:r>
              <a:rPr lang="en-US" dirty="0" err="1" smtClean="0"/>
              <a:t>vertFile</a:t>
            </a:r>
            <a:r>
              <a:rPr lang="en-US" dirty="0" smtClean="0"/>
              <a:t>, </a:t>
            </a:r>
            <a:r>
              <a:rPr lang="en-US" dirty="0" err="1" smtClean="0"/>
              <a:t>fragFile</a:t>
            </a:r>
            <a:r>
              <a:rPr lang="en-US" dirty="0" smtClean="0"/>
              <a:t>);</a:t>
            </a:r>
          </a:p>
          <a:p>
            <a:pPr>
              <a:buNone/>
            </a:pPr>
            <a:r>
              <a:rPr lang="en-US" dirty="0" smtClean="0"/>
              <a:t>// </a:t>
            </a:r>
            <a:r>
              <a:rPr lang="en-US" dirty="0" smtClean="0"/>
              <a:t>define </a:t>
            </a:r>
            <a:r>
              <a:rPr lang="en-US" dirty="0" err="1" smtClean="0"/>
              <a:t>ShaderHelper</a:t>
            </a:r>
            <a:r>
              <a:rPr lang="en-US" dirty="0" smtClean="0"/>
              <a:t> callback</a:t>
            </a:r>
          </a:p>
          <a:p>
            <a:pPr>
              <a:buNone/>
            </a:pPr>
            <a:r>
              <a:rPr lang="en-US" dirty="0" smtClean="0"/>
              <a:t>void </a:t>
            </a:r>
            <a:r>
              <a:rPr lang="en-US" dirty="0" err="1" smtClean="0"/>
              <a:t>ShaderHelper</a:t>
            </a:r>
            <a:r>
              <a:rPr lang="en-US" dirty="0" smtClean="0"/>
              <a:t>::</a:t>
            </a:r>
            <a:r>
              <a:rPr lang="en-US" dirty="0" err="1" smtClean="0"/>
              <a:t>setParameters</a:t>
            </a:r>
            <a:r>
              <a:rPr lang="en-US" dirty="0" smtClean="0"/>
              <a:t>(Scene* scene, Mesh* </a:t>
            </a:r>
            <a:r>
              <a:rPr lang="en-US" dirty="0" smtClean="0"/>
              <a:t>mesh) {</a:t>
            </a:r>
          </a:p>
          <a:p>
            <a:pPr>
              <a:buNone/>
            </a:pPr>
            <a:r>
              <a:rPr lang="en-US" dirty="0" smtClean="0"/>
              <a:t>    </a:t>
            </a:r>
            <a:r>
              <a:rPr lang="en-US" dirty="0" err="1" smtClean="0"/>
              <a:t>int</a:t>
            </a:r>
            <a:r>
              <a:rPr lang="en-US" dirty="0" smtClean="0"/>
              <a:t> </a:t>
            </a:r>
            <a:r>
              <a:rPr lang="en-US" dirty="0" err="1" smtClean="0"/>
              <a:t>colorLocation</a:t>
            </a:r>
            <a:r>
              <a:rPr lang="en-US" dirty="0" smtClean="0"/>
              <a:t> = </a:t>
            </a:r>
            <a:r>
              <a:rPr lang="en-US" dirty="0" err="1" smtClean="0"/>
              <a:t>getUniformVariable</a:t>
            </a:r>
            <a:r>
              <a:rPr lang="en-US" dirty="0" smtClean="0"/>
              <a:t>(this-&gt;p, </a:t>
            </a:r>
            <a:r>
              <a:rPr lang="en-US" dirty="0" smtClean="0"/>
              <a:t>“color”);</a:t>
            </a:r>
          </a:p>
          <a:p>
            <a:pPr>
              <a:buNone/>
            </a:pPr>
            <a:r>
              <a:rPr lang="en-US" dirty="0" smtClean="0"/>
              <a:t>    glUniform3fvARB(</a:t>
            </a:r>
            <a:r>
              <a:rPr lang="en-US" dirty="0" err="1" smtClean="0"/>
              <a:t>colorLocation</a:t>
            </a:r>
            <a:r>
              <a:rPr lang="en-US" dirty="0" smtClean="0"/>
              <a:t>, </a:t>
            </a:r>
            <a:r>
              <a:rPr lang="en-US" dirty="0" smtClean="0"/>
              <a:t>mesh-&gt;</a:t>
            </a:r>
            <a:r>
              <a:rPr lang="en-US" dirty="0" err="1" smtClean="0"/>
              <a:t>material.color.r</a:t>
            </a:r>
            <a:r>
              <a:rPr lang="en-US" dirty="0" smtClean="0"/>
              <a:t>, </a:t>
            </a:r>
            <a:r>
              <a:rPr lang="en-US" dirty="0" smtClean="0"/>
              <a:t>mesh-&gt;</a:t>
            </a:r>
            <a:r>
              <a:rPr lang="en-US" dirty="0" err="1" smtClean="0"/>
              <a:t>material.color.g</a:t>
            </a:r>
            <a:r>
              <a:rPr lang="en-US" dirty="0" smtClean="0"/>
              <a:t>, </a:t>
            </a:r>
            <a:r>
              <a:rPr lang="en-US" dirty="0" smtClean="0"/>
              <a:t>mesh-&gt;</a:t>
            </a:r>
            <a:r>
              <a:rPr lang="en-US" dirty="0" err="1" smtClean="0"/>
              <a:t>material.color.b</a:t>
            </a:r>
            <a:r>
              <a:rPr lang="en-US" dirty="0" smtClean="0"/>
              <a:t>);</a:t>
            </a:r>
          </a:p>
          <a:p>
            <a:pPr>
              <a:buNone/>
            </a:pPr>
            <a:r>
              <a:rPr lang="en-US" dirty="0" smtClean="0"/>
              <a:t>}</a:t>
            </a:r>
          </a:p>
          <a:p>
            <a:pPr>
              <a:buNone/>
            </a:pPr>
            <a:endParaRPr lang="en-US" dirty="0" smtClean="0"/>
          </a:p>
          <a:p>
            <a:pPr>
              <a:buNone/>
            </a:pPr>
            <a:r>
              <a:rPr lang="en-US" b="1" u="sng" dirty="0" smtClean="0"/>
              <a:t>CAVEATS:</a:t>
            </a:r>
          </a:p>
          <a:p>
            <a:r>
              <a:rPr lang="en-US" dirty="0" smtClean="0"/>
              <a:t>If you are using the GLSL integration, you lose the capability to use the default fixed pipeline functionality.</a:t>
            </a:r>
          </a:p>
          <a:p>
            <a:r>
              <a:rPr lang="en-US" dirty="0" smtClean="0"/>
              <a:t>Because of the custom Camera projection information, you must define a position attribute vec3 “pos” in your vertex </a:t>
            </a:r>
            <a:r>
              <a:rPr lang="en-US" dirty="0" err="1" smtClean="0"/>
              <a:t>shader</a:t>
            </a:r>
            <a:r>
              <a:rPr lang="en-US" dirty="0" smtClean="0"/>
              <a:t> to access the non-projected 3D position of your vertices.</a:t>
            </a:r>
          </a:p>
          <a:p>
            <a:pPr>
              <a:buNone/>
            </a:pPr>
            <a:r>
              <a:rPr lang="en-US" b="1" u="sng" dirty="0" smtClean="0"/>
              <a:t>Note:</a:t>
            </a:r>
          </a:p>
          <a:p>
            <a:r>
              <a:rPr lang="en-US" dirty="0" err="1" smtClean="0"/>
              <a:t>ShaderHelper</a:t>
            </a:r>
            <a:r>
              <a:rPr lang="en-US" dirty="0" smtClean="0"/>
              <a:t> should really be updated to be a singleton class. You can still load different </a:t>
            </a:r>
            <a:r>
              <a:rPr lang="en-US" dirty="0" err="1" smtClean="0"/>
              <a:t>shaders</a:t>
            </a:r>
            <a:r>
              <a:rPr lang="en-US" dirty="0" smtClean="0"/>
              <a:t> as needed, but the fact that you only have one active GLSL program precludes the need for separate </a:t>
            </a:r>
            <a:r>
              <a:rPr lang="en-US" dirty="0" err="1" smtClean="0"/>
              <a:t>ShaderHelpers</a:t>
            </a:r>
            <a:r>
              <a:rPr lang="en-US" dirty="0" smtClean="0"/>
              <a:t> per scene.</a:t>
            </a:r>
          </a:p>
          <a:p>
            <a:r>
              <a:rPr lang="en-US" dirty="0" smtClean="0"/>
              <a:t>The </a:t>
            </a:r>
            <a:r>
              <a:rPr lang="en-US" dirty="0" err="1" smtClean="0"/>
              <a:t>setParameters</a:t>
            </a:r>
            <a:r>
              <a:rPr lang="en-US" dirty="0" smtClean="0"/>
              <a:t> method should be a function that takes a callback as a parameter to swap out these functions when you want to use different </a:t>
            </a:r>
            <a:r>
              <a:rPr lang="en-US" dirty="0" err="1" smtClean="0"/>
              <a:t>shaders</a:t>
            </a:r>
            <a:r>
              <a:rPr lang="en-US" dirty="0" smtClean="0"/>
              <a:t>, but I couldn’t get that working.</a:t>
            </a:r>
            <a:endParaRPr lang="en-US" dirty="0"/>
          </a:p>
        </p:txBody>
      </p:sp>
      <p:sp>
        <p:nvSpPr>
          <p:cNvPr id="3" name="Title 2"/>
          <p:cNvSpPr>
            <a:spLocks noGrp="1"/>
          </p:cNvSpPr>
          <p:nvPr>
            <p:ph type="title"/>
          </p:nvPr>
        </p:nvSpPr>
        <p:spPr/>
        <p:txBody>
          <a:bodyPr/>
          <a:lstStyle/>
          <a:p>
            <a:r>
              <a:rPr lang="en-US" dirty="0" smtClean="0"/>
              <a:t>Applications – GLSL Integration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Applications - Examples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11040" y="1143000"/>
            <a:ext cx="3379960" cy="26670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868389" y="1143001"/>
            <a:ext cx="3361211" cy="26670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876800" y="3973938"/>
            <a:ext cx="3352800" cy="264372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Applications - Examples</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762000" y="1143000"/>
            <a:ext cx="3733800" cy="2653884"/>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876800" y="1143000"/>
            <a:ext cx="3363504" cy="2657475"/>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876800" y="3962400"/>
            <a:ext cx="3324540" cy="261461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Applications - Examples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04800" y="1219200"/>
            <a:ext cx="5105400" cy="266923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876800" y="1066800"/>
            <a:ext cx="3357563" cy="2645881"/>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876800" y="3962400"/>
            <a:ext cx="3352800" cy="264556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Applications - Examples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447800" y="1295400"/>
            <a:ext cx="5791200" cy="456642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OpenGL is a very powerful, robust API for rendering graphics</a:t>
            </a:r>
          </a:p>
          <a:p>
            <a:r>
              <a:rPr lang="en-US" dirty="0" smtClean="0"/>
              <a:t>Despite its offerings, it can be very difficult to understand, even when using built-in functionality that handles complex math</a:t>
            </a:r>
          </a:p>
          <a:p>
            <a:r>
              <a:rPr lang="en-US" dirty="0" smtClean="0"/>
              <a:t>The typical program written using OpenGL functionality (IE not implemented by the developer):</a:t>
            </a:r>
          </a:p>
          <a:p>
            <a:pPr lvl="1"/>
            <a:r>
              <a:rPr lang="en-US" dirty="0" smtClean="0"/>
              <a:t>Configures some OpenGL settings</a:t>
            </a:r>
          </a:p>
          <a:p>
            <a:pPr lvl="1"/>
            <a:r>
              <a:rPr lang="en-US" dirty="0" smtClean="0"/>
              <a:t>Defines and sets callback functions to dictate what happens in the main display loop, how to handle user input, and what to do when the window is resized</a:t>
            </a:r>
          </a:p>
          <a:p>
            <a:pPr lvl="1"/>
            <a:r>
              <a:rPr lang="en-US" dirty="0" smtClean="0"/>
              <a:t>Sets and configures the projection mode</a:t>
            </a:r>
          </a:p>
          <a:p>
            <a:pPr lvl="1"/>
            <a:r>
              <a:rPr lang="en-US" dirty="0" smtClean="0"/>
              <a:t>Initializes the </a:t>
            </a:r>
            <a:r>
              <a:rPr lang="en-US" dirty="0" err="1" smtClean="0"/>
              <a:t>modelview</a:t>
            </a:r>
            <a:r>
              <a:rPr lang="en-US" dirty="0" smtClean="0"/>
              <a:t> matrix</a:t>
            </a:r>
          </a:p>
          <a:p>
            <a:pPr lvl="1"/>
            <a:r>
              <a:rPr lang="en-US" dirty="0" smtClean="0"/>
              <a:t>Sets some initial states for user defined constructs and variables essential to the program</a:t>
            </a:r>
          </a:p>
          <a:p>
            <a:pPr lvl="1"/>
            <a:r>
              <a:rPr lang="en-US" dirty="0" smtClean="0"/>
              <a:t>Starts the main display loop</a:t>
            </a:r>
          </a:p>
        </p:txBody>
      </p:sp>
      <p:sp>
        <p:nvSpPr>
          <p:cNvPr id="3" name="Title 2"/>
          <p:cNvSpPr>
            <a:spLocks noGrp="1"/>
          </p:cNvSpPr>
          <p:nvPr>
            <p:ph type="title"/>
          </p:nvPr>
        </p:nvSpPr>
        <p:spPr/>
        <p:txBody>
          <a:bodyPr/>
          <a:lstStyle/>
          <a:p>
            <a:r>
              <a:rPr lang="en-US" dirty="0" smtClean="0"/>
              <a:t>Background and Motivations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The main display loop is where much of the difficulty of working OpenGL became apparent for me</a:t>
            </a:r>
          </a:p>
          <a:p>
            <a:pPr lvl="1"/>
            <a:r>
              <a:rPr lang="en-US" dirty="0" smtClean="0"/>
              <a:t>The model matrix and view matrix are inextricable linked</a:t>
            </a:r>
          </a:p>
          <a:p>
            <a:pPr lvl="1"/>
            <a:r>
              <a:rPr lang="en-US" dirty="0" smtClean="0"/>
              <a:t>Because of this, developers will constantly be transforming the </a:t>
            </a:r>
            <a:r>
              <a:rPr lang="en-US" dirty="0" err="1" smtClean="0"/>
              <a:t>modelview</a:t>
            </a:r>
            <a:r>
              <a:rPr lang="en-US" dirty="0" smtClean="0"/>
              <a:t> matrix and/or loading a transformed matrix into OpenGL, often for every object in the scene.</a:t>
            </a:r>
          </a:p>
          <a:p>
            <a:pPr lvl="1"/>
            <a:r>
              <a:rPr lang="en-US" dirty="0" smtClean="0"/>
              <a:t>They need to programmatically create structures, which can be computationally expensive, messy, and not feasible for larger or production quality programs, OR more often, load in object files manually, and maintain lists of information pertaining to those models.</a:t>
            </a:r>
          </a:p>
          <a:p>
            <a:pPr lvl="1"/>
            <a:r>
              <a:rPr lang="en-US" dirty="0" smtClean="0"/>
              <a:t>This requires a large amount of code, prohibits adequate scene and view management, and is generally tedious to code and debug.</a:t>
            </a:r>
          </a:p>
          <a:p>
            <a:pPr lvl="1"/>
            <a:r>
              <a:rPr lang="en-US" dirty="0" smtClean="0"/>
              <a:t>For more advanced techniques, the complexity and amount of code can be overwhelming.</a:t>
            </a:r>
            <a:endParaRPr lang="en-US" dirty="0"/>
          </a:p>
        </p:txBody>
      </p:sp>
      <p:sp>
        <p:nvSpPr>
          <p:cNvPr id="3" name="Title 2"/>
          <p:cNvSpPr>
            <a:spLocks noGrp="1"/>
          </p:cNvSpPr>
          <p:nvPr>
            <p:ph type="title"/>
          </p:nvPr>
        </p:nvSpPr>
        <p:spPr/>
        <p:txBody>
          <a:bodyPr/>
          <a:lstStyle/>
          <a:p>
            <a:r>
              <a:rPr lang="en-US" dirty="0" smtClean="0"/>
              <a:t>Background and Motivations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these reasons, I decided to implement an easy-to-use and highly extensible API layered on top of OpenGL that gives novices and experts alike the ability to focus more on their programs, and less on struggling with what I at first saw as quirks and potential for inefficiencies of OpenGL proper.</a:t>
            </a:r>
          </a:p>
        </p:txBody>
      </p:sp>
      <p:sp>
        <p:nvSpPr>
          <p:cNvPr id="3" name="Title 2"/>
          <p:cNvSpPr>
            <a:spLocks noGrp="1"/>
          </p:cNvSpPr>
          <p:nvPr>
            <p:ph type="title"/>
          </p:nvPr>
        </p:nvSpPr>
        <p:spPr/>
        <p:txBody>
          <a:bodyPr/>
          <a:lstStyle/>
          <a:p>
            <a:r>
              <a:rPr lang="en-US" dirty="0" smtClean="0"/>
              <a:t>Background and Motivations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The first and most crucial part of creating this API was allowing developers to work in a consistent coordinate frame (the world frame), while still allowing quick and well-scoped access to the model, view, and projection matrices associated with respective models and views.</a:t>
            </a:r>
          </a:p>
          <a:p>
            <a:r>
              <a:rPr lang="en-US" dirty="0" smtClean="0"/>
              <a:t>The second goal was to implement classes that enabled the first goal and eliminated the need for developers to maintain complex data structures or create their own methods of dealing with this perceived issue, while not outright preventing it.</a:t>
            </a:r>
          </a:p>
          <a:p>
            <a:pPr lvl="1"/>
            <a:r>
              <a:rPr lang="en-US" dirty="0" smtClean="0"/>
              <a:t>The Mesh class provides methods for loading meshes from file, tracking object properties such as model matrices and material properties, and calculating intersections</a:t>
            </a:r>
          </a:p>
          <a:p>
            <a:pPr lvl="1"/>
            <a:r>
              <a:rPr lang="en-US" dirty="0" smtClean="0"/>
              <a:t>The Camera class provides a way to define projection modes, access view and projection matrices and quickly alter those matrices in a way conducive to manipulating views of a scene.</a:t>
            </a:r>
          </a:p>
          <a:p>
            <a:pPr lvl="1"/>
            <a:r>
              <a:rPr lang="en-US" dirty="0" smtClean="0"/>
              <a:t>The Scene class stores lists of Lights, Meshes, and Cameras to allow quick swapping to and from different scenes, views, and object and lighting scenarios dynamically while preserving state information.</a:t>
            </a:r>
          </a:p>
        </p:txBody>
      </p:sp>
      <p:sp>
        <p:nvSpPr>
          <p:cNvPr id="3" name="Title 2"/>
          <p:cNvSpPr>
            <a:spLocks noGrp="1"/>
          </p:cNvSpPr>
          <p:nvPr>
            <p:ph type="title"/>
          </p:nvPr>
        </p:nvSpPr>
        <p:spPr/>
        <p:txBody>
          <a:bodyPr/>
          <a:lstStyle/>
          <a:p>
            <a:r>
              <a:rPr lang="en-US" dirty="0" smtClean="0"/>
              <a:t>Goals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final goal was to create a way of easily loading GLSL </a:t>
            </a:r>
            <a:r>
              <a:rPr lang="en-US" dirty="0" err="1" smtClean="0"/>
              <a:t>shaders</a:t>
            </a:r>
            <a:r>
              <a:rPr lang="en-US" dirty="0" smtClean="0"/>
              <a:t>, and automatically set per-vertex variables and attributes by implementing a callback function used by a helper class attached to a Scene that passed Mesh fields along to the GPU.</a:t>
            </a:r>
          </a:p>
          <a:p>
            <a:pPr lvl="1"/>
            <a:r>
              <a:rPr lang="en-US" dirty="0" smtClean="0"/>
              <a:t>The </a:t>
            </a:r>
            <a:r>
              <a:rPr lang="en-US" dirty="0" err="1" smtClean="0"/>
              <a:t>ShaderHelper</a:t>
            </a:r>
            <a:r>
              <a:rPr lang="en-US" dirty="0" smtClean="0"/>
              <a:t> class </a:t>
            </a:r>
            <a:r>
              <a:rPr lang="en-US" dirty="0" smtClean="0"/>
              <a:t>i</a:t>
            </a:r>
            <a:r>
              <a:rPr lang="en-US" dirty="0" smtClean="0"/>
              <a:t>s </a:t>
            </a:r>
            <a:r>
              <a:rPr lang="en-US" dirty="0" smtClean="0"/>
              <a:t>meant to track the GLSL program, and allow for quick and easy integration of GLSL </a:t>
            </a:r>
            <a:r>
              <a:rPr lang="en-US" dirty="0" err="1" smtClean="0"/>
              <a:t>shaders</a:t>
            </a:r>
            <a:r>
              <a:rPr lang="en-US" dirty="0" smtClean="0"/>
              <a:t> into scenes and allow users to define more advanced vertex and fragment operations simply by defining a function to set parameters </a:t>
            </a:r>
            <a:r>
              <a:rPr lang="en-US" dirty="0" smtClean="0"/>
              <a:t>and by </a:t>
            </a:r>
            <a:r>
              <a:rPr lang="en-US" dirty="0" smtClean="0"/>
              <a:t>loading </a:t>
            </a:r>
            <a:r>
              <a:rPr lang="en-US" dirty="0" err="1" smtClean="0"/>
              <a:t>shader</a:t>
            </a:r>
            <a:r>
              <a:rPr lang="en-US" dirty="0" smtClean="0"/>
              <a:t> </a:t>
            </a:r>
            <a:r>
              <a:rPr lang="en-US" dirty="0" smtClean="0"/>
              <a:t>files.</a:t>
            </a: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Goals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simple demo program implemented shows how to load multiple scenes with multiple cameras and cycle between cameras and </a:t>
            </a:r>
            <a:r>
              <a:rPr lang="en-US" dirty="0" smtClean="0"/>
              <a:t>scenes, and integrate a few simple </a:t>
            </a:r>
            <a:r>
              <a:rPr lang="en-US" dirty="0" err="1" smtClean="0"/>
              <a:t>shaders</a:t>
            </a:r>
            <a:r>
              <a:rPr lang="en-US" dirty="0" smtClean="0"/>
              <a:t> for texture mapping.</a:t>
            </a:r>
            <a:endParaRPr lang="en-US" dirty="0" smtClean="0"/>
          </a:p>
          <a:p>
            <a:endParaRPr lang="en-US" dirty="0"/>
          </a:p>
        </p:txBody>
      </p:sp>
      <p:sp>
        <p:nvSpPr>
          <p:cNvPr id="3" name="Title 2"/>
          <p:cNvSpPr>
            <a:spLocks noGrp="1"/>
          </p:cNvSpPr>
          <p:nvPr>
            <p:ph type="title"/>
          </p:nvPr>
        </p:nvSpPr>
        <p:spPr/>
        <p:txBody>
          <a:bodyPr/>
          <a:lstStyle/>
          <a:p>
            <a:r>
              <a:rPr lang="en-US" dirty="0" smtClean="0"/>
              <a:t>Applications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Applications – Loading Scenes</a:t>
            </a:r>
            <a:endParaRPr lang="en-US" dirty="0"/>
          </a:p>
        </p:txBody>
      </p:sp>
      <p:sp>
        <p:nvSpPr>
          <p:cNvPr id="4" name="Content Placeholder 1"/>
          <p:cNvSpPr txBox="1">
            <a:spLocks/>
          </p:cNvSpPr>
          <p:nvPr/>
        </p:nvSpPr>
        <p:spPr>
          <a:xfrm>
            <a:off x="533400" y="1219200"/>
            <a:ext cx="8229600" cy="4724400"/>
          </a:xfrm>
          <a:prstGeom prst="rect">
            <a:avLst/>
          </a:prstGeom>
        </p:spPr>
        <p:txBody>
          <a:bodyPr vert="horz">
            <a:noAutofit/>
          </a:bodyPr>
          <a:lstStyle/>
          <a:p>
            <a:pPr marR="0" lvl="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1250" b="0" i="0" u="sng" strike="noStrike" kern="1200" cap="none" spc="0" normalizeH="0" baseline="0" noProof="0" dirty="0" smtClean="0">
                <a:ln>
                  <a:noFill/>
                </a:ln>
                <a:solidFill>
                  <a:schemeClr val="tx1"/>
                </a:solidFill>
                <a:effectLst/>
                <a:uLnTx/>
                <a:uFillTx/>
                <a:latin typeface="+mn-lt"/>
                <a:ea typeface="+mn-ea"/>
                <a:cs typeface="+mn-cs"/>
              </a:rPr>
              <a:t>Configuration File (.</a:t>
            </a:r>
            <a:r>
              <a:rPr kumimoji="0" lang="en-US" sz="1250" b="0" i="0" u="sng" strike="noStrike" kern="1200" cap="none" spc="0" normalizeH="0" baseline="0" noProof="0" dirty="0" err="1" smtClean="0">
                <a:ln>
                  <a:noFill/>
                </a:ln>
                <a:solidFill>
                  <a:schemeClr val="tx1"/>
                </a:solidFill>
                <a:effectLst/>
                <a:uLnTx/>
                <a:uFillTx/>
                <a:latin typeface="+mn-lt"/>
                <a:ea typeface="+mn-ea"/>
                <a:cs typeface="+mn-cs"/>
              </a:rPr>
              <a:t>dat</a:t>
            </a:r>
            <a:r>
              <a:rPr kumimoji="0" lang="en-US" sz="1250" b="0" i="0" u="sng" strike="noStrike" kern="1200" cap="none" spc="0" normalizeH="0" baseline="0" noProof="0" dirty="0" smtClean="0">
                <a:ln>
                  <a:noFill/>
                </a:ln>
                <a:solidFill>
                  <a:schemeClr val="tx1"/>
                </a:solidFill>
                <a:effectLst/>
                <a:uLnTx/>
                <a:uFillTx/>
                <a:latin typeface="+mn-lt"/>
                <a:ea typeface="+mn-ea"/>
                <a:cs typeface="+mn-cs"/>
              </a:rPr>
              <a:t>):</a:t>
            </a:r>
          </a:p>
          <a:p>
            <a:pPr lvl="0">
              <a:spcBef>
                <a:spcPts val="400"/>
              </a:spcBef>
              <a:buClr>
                <a:schemeClr val="accent1"/>
              </a:buClr>
              <a:buSzPct val="68000"/>
            </a:pPr>
            <a:r>
              <a:rPr lang="en-US" sz="1250" dirty="0"/>
              <a:t>&lt;[number of lights]&gt; &lt;[number of meshes</a:t>
            </a:r>
            <a:r>
              <a:rPr lang="en-US" sz="1250" dirty="0" smtClean="0"/>
              <a:t>]&gt;</a:t>
            </a:r>
          </a:p>
          <a:p>
            <a:pPr lvl="0">
              <a:spcBef>
                <a:spcPts val="400"/>
              </a:spcBef>
              <a:buClr>
                <a:schemeClr val="accent1"/>
              </a:buClr>
              <a:buSzPct val="68000"/>
            </a:pPr>
            <a:r>
              <a:rPr lang="en-US" sz="1250" dirty="0"/>
              <a:t>L &lt;[light type: 0 for directional, 1 for point]&gt; &lt;[x coordinate position] [y coordinate position] [z coordinate position]&gt; &lt;[r channel value] [g channel value] [b channel value</a:t>
            </a:r>
            <a:r>
              <a:rPr lang="en-US" sz="1250" dirty="0" smtClean="0"/>
              <a:t>]&gt;</a:t>
            </a:r>
          </a:p>
          <a:p>
            <a:pPr lvl="0">
              <a:spcBef>
                <a:spcPts val="400"/>
              </a:spcBef>
              <a:buClr>
                <a:schemeClr val="accent1"/>
              </a:buClr>
              <a:buSzPct val="68000"/>
            </a:pPr>
            <a:r>
              <a:rPr lang="en-US" sz="1250" dirty="0"/>
              <a:t>M &lt; [file name] &gt; &lt;[scale]&gt; &lt;[local x rotation] [local y rotation] [local z rotation]&gt; &lt;[x coordinate position] [y coordinate position] [z coordinate position]&gt; &lt;[ambient r channel value] [ambient g channel value] [ambient b channel value]&gt; &lt;[diffuse r channel value] [diffuse g channel value] [diffuse b channel value]&gt; &lt;[</a:t>
            </a:r>
            <a:r>
              <a:rPr lang="en-US" sz="1250" dirty="0" err="1"/>
              <a:t>specular</a:t>
            </a:r>
            <a:r>
              <a:rPr lang="en-US" sz="1250" dirty="0"/>
              <a:t> r channel value] [</a:t>
            </a:r>
            <a:r>
              <a:rPr lang="en-US" sz="1250" dirty="0" err="1"/>
              <a:t>specular</a:t>
            </a:r>
            <a:r>
              <a:rPr lang="en-US" sz="1250" dirty="0"/>
              <a:t> g channel value] [</a:t>
            </a:r>
            <a:r>
              <a:rPr lang="en-US" sz="1250" dirty="0" err="1"/>
              <a:t>specular</a:t>
            </a:r>
            <a:r>
              <a:rPr lang="en-US" sz="1250" dirty="0"/>
              <a:t> b channel value]&gt; &lt;ambient reflection coefficient&gt; &lt;diffuse reflection coefficient&gt; &lt;</a:t>
            </a:r>
            <a:r>
              <a:rPr lang="en-US" sz="1250" dirty="0" err="1"/>
              <a:t>specular</a:t>
            </a:r>
            <a:r>
              <a:rPr lang="en-US" sz="1250" dirty="0"/>
              <a:t> reflection coefficient&gt; &lt;</a:t>
            </a:r>
            <a:r>
              <a:rPr lang="en-US" sz="1250" dirty="0" err="1"/>
              <a:t>specular</a:t>
            </a:r>
            <a:r>
              <a:rPr lang="en-US" sz="1250" dirty="0"/>
              <a:t> exponent&gt; &lt;index of refraction&gt; &lt;reflective percentage&gt; &lt;refractive percentage&gt;</a:t>
            </a:r>
            <a:endParaRPr lang="en-US" sz="1250" dirty="0" smtClean="0"/>
          </a:p>
          <a:p>
            <a:pPr marR="0" lvl="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lang="en-US" sz="1250" dirty="0"/>
          </a:p>
          <a:p>
            <a:pPr>
              <a:buNone/>
            </a:pPr>
            <a:r>
              <a:rPr lang="en-US" sz="1250" u="sng" dirty="0" smtClean="0"/>
              <a:t>Code:</a:t>
            </a:r>
          </a:p>
          <a:p>
            <a:r>
              <a:rPr lang="en-US" sz="1250" dirty="0"/>
              <a:t>std::vector&lt;Scene*&gt; scenes</a:t>
            </a:r>
            <a:r>
              <a:rPr lang="en-US" sz="1250" dirty="0" smtClean="0"/>
              <a:t>;</a:t>
            </a:r>
          </a:p>
          <a:p>
            <a:r>
              <a:rPr lang="en-US" sz="1250" dirty="0" smtClean="0"/>
              <a:t>// tracks active scene; can be altered to swap scenes within rendering loop or user input methods</a:t>
            </a:r>
            <a:endParaRPr lang="en-US" sz="1250" dirty="0"/>
          </a:p>
          <a:p>
            <a:r>
              <a:rPr lang="en-US" sz="1250" dirty="0" err="1"/>
              <a:t>int</a:t>
            </a:r>
            <a:r>
              <a:rPr lang="en-US" sz="1250" dirty="0"/>
              <a:t> </a:t>
            </a:r>
            <a:r>
              <a:rPr lang="en-US" sz="1250" dirty="0" err="1"/>
              <a:t>activeScene</a:t>
            </a:r>
            <a:r>
              <a:rPr lang="en-US" sz="1250" dirty="0"/>
              <a:t> = 0</a:t>
            </a:r>
            <a:r>
              <a:rPr lang="en-US" sz="1250" dirty="0" smtClean="0"/>
              <a:t>;</a:t>
            </a:r>
          </a:p>
          <a:p>
            <a:r>
              <a:rPr lang="en-US" sz="1250" dirty="0" smtClean="0"/>
              <a:t>…</a:t>
            </a:r>
          </a:p>
          <a:p>
            <a:pPr>
              <a:buNone/>
            </a:pPr>
            <a:r>
              <a:rPr lang="en-US" sz="1250" dirty="0" err="1" smtClean="0"/>
              <a:t>scenes.push_back</a:t>
            </a:r>
            <a:r>
              <a:rPr lang="en-US" sz="1250" dirty="0" smtClean="0"/>
              <a:t>(new Scene);</a:t>
            </a:r>
          </a:p>
          <a:p>
            <a:pPr>
              <a:buNone/>
            </a:pPr>
            <a:r>
              <a:rPr lang="en-US" sz="1250" dirty="0" smtClean="0"/>
              <a:t>scenes[0]-&gt;Load("scene.dat");</a:t>
            </a:r>
          </a:p>
          <a:p>
            <a:pPr>
              <a:buNone/>
            </a:pPr>
            <a:r>
              <a:rPr lang="en-US" sz="1250" dirty="0" smtClean="0"/>
              <a:t>…</a:t>
            </a:r>
          </a:p>
          <a:p>
            <a:r>
              <a:rPr lang="en-US" sz="1250" dirty="0" err="1"/>
              <a:t>scenes.push_back</a:t>
            </a:r>
            <a:r>
              <a:rPr lang="en-US" sz="1250" dirty="0"/>
              <a:t>(new Scene);</a:t>
            </a:r>
          </a:p>
          <a:p>
            <a:r>
              <a:rPr lang="en-US" sz="1250" dirty="0" smtClean="0"/>
              <a:t>scenes[1</a:t>
            </a:r>
            <a:r>
              <a:rPr lang="en-US" sz="1250" dirty="0"/>
              <a:t>]-&gt;Load("scene1.dat</a:t>
            </a:r>
            <a:r>
              <a:rPr lang="en-US" sz="1250" dirty="0" smtClean="0"/>
              <a:t>");</a:t>
            </a:r>
          </a:p>
          <a:p>
            <a:r>
              <a:rPr lang="en-US" sz="1250" dirty="0" smtClean="0"/>
              <a:t>…</a:t>
            </a:r>
          </a:p>
          <a:p>
            <a:r>
              <a:rPr lang="en-US" sz="1250" dirty="0" err="1"/>
              <a:t>scenes.push_back</a:t>
            </a:r>
            <a:r>
              <a:rPr lang="en-US" sz="1250" dirty="0"/>
              <a:t>(new Scene);</a:t>
            </a:r>
          </a:p>
          <a:p>
            <a:r>
              <a:rPr lang="en-US" sz="1250" dirty="0" smtClean="0"/>
              <a:t>scenes[2</a:t>
            </a:r>
            <a:r>
              <a:rPr lang="en-US" sz="1250" dirty="0"/>
              <a:t>]-&gt;Load("scene2.dat");</a:t>
            </a:r>
            <a:endParaRPr lang="en-US" sz="1250" dirty="0" smtClean="0"/>
          </a:p>
          <a:p>
            <a:pPr marR="0" lvl="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125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a:buNone/>
            </a:pPr>
            <a:r>
              <a:rPr lang="en-US" dirty="0" smtClean="0"/>
              <a:t>// default perspective camera at (0,0,0) facing along –z with up vector (0,1,0)</a:t>
            </a:r>
          </a:p>
          <a:p>
            <a:pPr>
              <a:buNone/>
            </a:pPr>
            <a:r>
              <a:rPr lang="en-US" dirty="0" smtClean="0"/>
              <a:t>scenes[0]-&gt;</a:t>
            </a:r>
            <a:r>
              <a:rPr lang="en-US" dirty="0" err="1" smtClean="0"/>
              <a:t>addCamera</a:t>
            </a:r>
            <a:r>
              <a:rPr lang="en-US" dirty="0" smtClean="0"/>
              <a:t>(PERSPECTIVE);</a:t>
            </a:r>
          </a:p>
          <a:p>
            <a:pPr>
              <a:buNone/>
            </a:pPr>
            <a:r>
              <a:rPr lang="en-US" dirty="0" smtClean="0"/>
              <a:t>// perspective camera with an enormous clipping window shifted to (0,0,10)</a:t>
            </a:r>
          </a:p>
          <a:p>
            <a:pPr>
              <a:buNone/>
            </a:pPr>
            <a:r>
              <a:rPr lang="en-US" dirty="0" smtClean="0"/>
              <a:t>scenes[0]-&gt;</a:t>
            </a:r>
            <a:r>
              <a:rPr lang="en-US" dirty="0" err="1" smtClean="0"/>
              <a:t>addCamera</a:t>
            </a:r>
            <a:r>
              <a:rPr lang="en-US" dirty="0" smtClean="0"/>
              <a:t>(PERSPECTIVE);</a:t>
            </a:r>
          </a:p>
          <a:p>
            <a:pPr>
              <a:buNone/>
            </a:pPr>
            <a:r>
              <a:rPr lang="en-US" dirty="0" smtClean="0"/>
              <a:t>scenes[0]-&gt;cams[1]-&gt;</a:t>
            </a:r>
            <a:r>
              <a:rPr lang="en-US" dirty="0" err="1" smtClean="0"/>
              <a:t>NearPlane</a:t>
            </a:r>
            <a:r>
              <a:rPr lang="en-US" dirty="0" smtClean="0"/>
              <a:t> = 0;</a:t>
            </a:r>
          </a:p>
          <a:p>
            <a:pPr>
              <a:buNone/>
            </a:pPr>
            <a:r>
              <a:rPr lang="en-US" dirty="0" smtClean="0"/>
              <a:t>scenes[0]-&gt;cams[1]-&gt;</a:t>
            </a:r>
            <a:r>
              <a:rPr lang="en-US" dirty="0" err="1" smtClean="0"/>
              <a:t>FarPlane</a:t>
            </a:r>
            <a:r>
              <a:rPr lang="en-US" dirty="0" smtClean="0"/>
              <a:t> = 10000;</a:t>
            </a:r>
          </a:p>
          <a:p>
            <a:pPr>
              <a:buNone/>
            </a:pPr>
            <a:r>
              <a:rPr lang="en-US" dirty="0" smtClean="0"/>
              <a:t>scenes[0]-&gt;cams[1]-&gt;</a:t>
            </a:r>
            <a:r>
              <a:rPr lang="en-US" dirty="0" err="1" smtClean="0"/>
              <a:t>Position.z</a:t>
            </a:r>
            <a:r>
              <a:rPr lang="en-US" dirty="0" smtClean="0"/>
              <a:t> = 10;</a:t>
            </a:r>
          </a:p>
          <a:p>
            <a:pPr>
              <a:buNone/>
            </a:pPr>
            <a:r>
              <a:rPr lang="en-US" dirty="0" smtClean="0"/>
              <a:t>scenes[0]-&gt;cams[1]-&gt;</a:t>
            </a:r>
            <a:r>
              <a:rPr lang="en-US" dirty="0" err="1" smtClean="0"/>
              <a:t>ViewWidth</a:t>
            </a:r>
            <a:r>
              <a:rPr lang="en-US" dirty="0" smtClean="0"/>
              <a:t> = (float)</a:t>
            </a:r>
            <a:r>
              <a:rPr lang="en-US" dirty="0" err="1" smtClean="0"/>
              <a:t>WindowWidth</a:t>
            </a:r>
            <a:r>
              <a:rPr lang="en-US" dirty="0" smtClean="0"/>
              <a:t>/32;</a:t>
            </a:r>
          </a:p>
          <a:p>
            <a:pPr>
              <a:buNone/>
            </a:pPr>
            <a:r>
              <a:rPr lang="en-US" dirty="0" smtClean="0"/>
              <a:t>scenes[0]-&gt;cams[1]-&gt;</a:t>
            </a:r>
            <a:r>
              <a:rPr lang="en-US" dirty="0" err="1" smtClean="0"/>
              <a:t>ViewHeight</a:t>
            </a:r>
            <a:r>
              <a:rPr lang="en-US" dirty="0" smtClean="0"/>
              <a:t> = (float)</a:t>
            </a:r>
            <a:r>
              <a:rPr lang="en-US" dirty="0" err="1" smtClean="0"/>
              <a:t>WindowHeight</a:t>
            </a:r>
            <a:r>
              <a:rPr lang="en-US" dirty="0" smtClean="0"/>
              <a:t>/32;</a:t>
            </a:r>
          </a:p>
          <a:p>
            <a:pPr>
              <a:buNone/>
            </a:pPr>
            <a:r>
              <a:rPr lang="en-US" dirty="0" smtClean="0"/>
              <a:t>// orthographic camera with an enormous clipping window shifted to (10,10,10)</a:t>
            </a:r>
          </a:p>
          <a:p>
            <a:pPr>
              <a:buNone/>
            </a:pPr>
            <a:r>
              <a:rPr lang="en-US" dirty="0" smtClean="0"/>
              <a:t>// rotated pi/3 on local x axis and pi/8 on local y axis</a:t>
            </a:r>
          </a:p>
          <a:p>
            <a:pPr>
              <a:buNone/>
            </a:pPr>
            <a:r>
              <a:rPr lang="en-US" dirty="0" smtClean="0"/>
              <a:t>scenes[0]-&gt;</a:t>
            </a:r>
            <a:r>
              <a:rPr lang="en-US" dirty="0" err="1" smtClean="0"/>
              <a:t>addCamera</a:t>
            </a:r>
            <a:r>
              <a:rPr lang="en-US" dirty="0" smtClean="0"/>
              <a:t>(ORTHOGRAPHIC);</a:t>
            </a:r>
          </a:p>
          <a:p>
            <a:pPr>
              <a:buNone/>
            </a:pPr>
            <a:r>
              <a:rPr lang="en-US" dirty="0" smtClean="0"/>
              <a:t>scenes[0]-&gt;cams[2]-&gt;</a:t>
            </a:r>
            <a:r>
              <a:rPr lang="en-US" dirty="0" err="1" smtClean="0"/>
              <a:t>NearPlane</a:t>
            </a:r>
            <a:r>
              <a:rPr lang="en-US" dirty="0" smtClean="0"/>
              <a:t> = 0;</a:t>
            </a:r>
          </a:p>
          <a:p>
            <a:pPr>
              <a:buNone/>
            </a:pPr>
            <a:r>
              <a:rPr lang="en-US" dirty="0" smtClean="0"/>
              <a:t>scenes[0]-&gt;cams[2]-&gt;</a:t>
            </a:r>
            <a:r>
              <a:rPr lang="en-US" dirty="0" err="1" smtClean="0"/>
              <a:t>FarPlane</a:t>
            </a:r>
            <a:r>
              <a:rPr lang="en-US" dirty="0" smtClean="0"/>
              <a:t> = 10000;</a:t>
            </a:r>
          </a:p>
          <a:p>
            <a:pPr>
              <a:buNone/>
            </a:pPr>
            <a:r>
              <a:rPr lang="en-US" dirty="0" smtClean="0"/>
              <a:t>scenes[0]-&gt;cams[2]-&gt;</a:t>
            </a:r>
            <a:r>
              <a:rPr lang="en-US" dirty="0" err="1" smtClean="0"/>
              <a:t>Position.x</a:t>
            </a:r>
            <a:r>
              <a:rPr lang="en-US" dirty="0" smtClean="0"/>
              <a:t> = 10;</a:t>
            </a:r>
          </a:p>
          <a:p>
            <a:pPr>
              <a:buNone/>
            </a:pPr>
            <a:r>
              <a:rPr lang="en-US" dirty="0" smtClean="0"/>
              <a:t>scenes[0]-&gt;cams[2]-&gt;</a:t>
            </a:r>
            <a:r>
              <a:rPr lang="en-US" dirty="0" err="1" smtClean="0"/>
              <a:t>Position.y</a:t>
            </a:r>
            <a:r>
              <a:rPr lang="en-US" dirty="0" smtClean="0"/>
              <a:t> = 10;</a:t>
            </a:r>
          </a:p>
          <a:p>
            <a:pPr>
              <a:buNone/>
            </a:pPr>
            <a:r>
              <a:rPr lang="en-US" dirty="0" smtClean="0"/>
              <a:t>scenes[0]-&gt;cams[2]-&gt;</a:t>
            </a:r>
            <a:r>
              <a:rPr lang="en-US" dirty="0" err="1" smtClean="0"/>
              <a:t>Position.z</a:t>
            </a:r>
            <a:r>
              <a:rPr lang="en-US" dirty="0" smtClean="0"/>
              <a:t> = 10;</a:t>
            </a:r>
          </a:p>
          <a:p>
            <a:pPr>
              <a:buNone/>
            </a:pPr>
            <a:r>
              <a:rPr lang="en-US" dirty="0" smtClean="0"/>
              <a:t>scenes[0]-&gt;cams[2]-&gt;Pitch = M_PI/3;</a:t>
            </a:r>
          </a:p>
          <a:p>
            <a:pPr>
              <a:buNone/>
            </a:pPr>
            <a:r>
              <a:rPr lang="en-US" dirty="0" smtClean="0"/>
              <a:t>scenes[0]-&gt;cams[2]-&gt;Yaw = M_PI/8;</a:t>
            </a:r>
          </a:p>
          <a:p>
            <a:pPr>
              <a:buNone/>
            </a:pPr>
            <a:r>
              <a:rPr lang="en-US" dirty="0" smtClean="0"/>
              <a:t>scenes[0]-&gt;cams[2]-&gt;</a:t>
            </a:r>
            <a:r>
              <a:rPr lang="en-US" dirty="0" err="1" smtClean="0"/>
              <a:t>ViewWidth</a:t>
            </a:r>
            <a:r>
              <a:rPr lang="en-US" dirty="0" smtClean="0"/>
              <a:t> = (float)</a:t>
            </a:r>
            <a:r>
              <a:rPr lang="en-US" dirty="0" err="1" smtClean="0"/>
              <a:t>WindowWidth</a:t>
            </a:r>
            <a:r>
              <a:rPr lang="en-US" dirty="0" smtClean="0"/>
              <a:t>/32;</a:t>
            </a:r>
          </a:p>
          <a:p>
            <a:pPr>
              <a:buNone/>
            </a:pPr>
            <a:r>
              <a:rPr lang="en-US" dirty="0" smtClean="0"/>
              <a:t>scenes[0]-&gt;cams[2]-&gt;</a:t>
            </a:r>
            <a:r>
              <a:rPr lang="en-US" dirty="0" err="1" smtClean="0"/>
              <a:t>ViewHeight</a:t>
            </a:r>
            <a:r>
              <a:rPr lang="en-US" dirty="0" smtClean="0"/>
              <a:t> = (float)</a:t>
            </a:r>
            <a:r>
              <a:rPr lang="en-US" dirty="0" err="1" smtClean="0"/>
              <a:t>WindowHeight</a:t>
            </a:r>
            <a:r>
              <a:rPr lang="en-US" dirty="0" smtClean="0"/>
              <a:t>/32;</a:t>
            </a:r>
          </a:p>
          <a:p>
            <a:pPr>
              <a:buNone/>
            </a:pPr>
            <a:r>
              <a:rPr lang="en-US" dirty="0" smtClean="0"/>
              <a:t>// set the active camera for the scene to be used during default rendering loop</a:t>
            </a:r>
          </a:p>
          <a:p>
            <a:pPr>
              <a:buNone/>
            </a:pPr>
            <a:r>
              <a:rPr lang="en-US" dirty="0" smtClean="0"/>
              <a:t>// can be called at any time to swap views within the scene</a:t>
            </a:r>
          </a:p>
          <a:p>
            <a:pPr>
              <a:buNone/>
            </a:pPr>
            <a:r>
              <a:rPr lang="en-US" dirty="0" smtClean="0"/>
              <a:t>scenes[0]-&gt;</a:t>
            </a:r>
            <a:r>
              <a:rPr lang="en-US" dirty="0" err="1" smtClean="0"/>
              <a:t>setActiveCamera</a:t>
            </a:r>
            <a:r>
              <a:rPr lang="en-US" dirty="0" smtClean="0"/>
              <a:t>(0);</a:t>
            </a:r>
            <a:endParaRPr lang="en-US" dirty="0"/>
          </a:p>
        </p:txBody>
      </p:sp>
      <p:sp>
        <p:nvSpPr>
          <p:cNvPr id="3" name="Title 2"/>
          <p:cNvSpPr>
            <a:spLocks noGrp="1"/>
          </p:cNvSpPr>
          <p:nvPr>
            <p:ph type="title"/>
          </p:nvPr>
        </p:nvSpPr>
        <p:spPr/>
        <p:txBody>
          <a:bodyPr>
            <a:normAutofit fontScale="90000"/>
          </a:bodyPr>
          <a:lstStyle/>
          <a:p>
            <a:r>
              <a:rPr lang="en-US" dirty="0" smtClean="0"/>
              <a:t>Applications – Adding and Manipulating Cameras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416</TotalTime>
  <Words>1436</Words>
  <Application>Microsoft Office PowerPoint</Application>
  <PresentationFormat>On-screen Show (4:3)</PresentationFormat>
  <Paragraphs>126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An Accessible Extensible API Layered over OpenGL</vt:lpstr>
      <vt:lpstr>Background and Motivations</vt:lpstr>
      <vt:lpstr>Background and Motivations</vt:lpstr>
      <vt:lpstr>Background and Motivations</vt:lpstr>
      <vt:lpstr>Goals</vt:lpstr>
      <vt:lpstr>Goals</vt:lpstr>
      <vt:lpstr>Applications</vt:lpstr>
      <vt:lpstr>Applications – Loading Scenes</vt:lpstr>
      <vt:lpstr>Applications – Adding and Manipulating Cameras</vt:lpstr>
      <vt:lpstr>Applications – Active Scene/Camera Manipulation</vt:lpstr>
      <vt:lpstr>Applications – GL Configuration and Default Rendering</vt:lpstr>
      <vt:lpstr>Applications – GLSL Integration</vt:lpstr>
      <vt:lpstr>Applications - Examples</vt:lpstr>
      <vt:lpstr>Applications - Examples</vt:lpstr>
      <vt:lpstr>Applications - Examples</vt:lpstr>
      <vt:lpstr>Applications - Examples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Esaron</dc:creator>
  <cp:lastModifiedBy>Esaron</cp:lastModifiedBy>
  <cp:revision>34</cp:revision>
  <dcterms:created xsi:type="dcterms:W3CDTF">2013-12-17T01:55:56Z</dcterms:created>
  <dcterms:modified xsi:type="dcterms:W3CDTF">2013-12-17T09:20:16Z</dcterms:modified>
</cp:coreProperties>
</file>