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57" r:id="rId5"/>
    <p:sldId id="262" r:id="rId6"/>
    <p:sldId id="260" r:id="rId7"/>
    <p:sldId id="264" r:id="rId8"/>
    <p:sldId id="265" r:id="rId9"/>
    <p:sldId id="266"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p:scale>
          <a:sx n="105" d="100"/>
          <a:sy n="105" d="100"/>
        </p:scale>
        <p:origin x="36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8D81A-DF7A-4C4A-8856-64EA6CFB0870}" type="datetimeFigureOut">
              <a:rPr lang="en-US" smtClean="0"/>
              <a:t>5/9/18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25B54-2E7D-A44F-80BA-D276EFA0DB8E}" type="slidenum">
              <a:rPr lang="en-US" smtClean="0"/>
              <a:t>‹#›</a:t>
            </a:fld>
            <a:endParaRPr lang="en-US"/>
          </a:p>
        </p:txBody>
      </p:sp>
    </p:spTree>
    <p:extLst>
      <p:ext uri="{BB962C8B-B14F-4D97-AF65-F5344CB8AC3E}">
        <p14:creationId xmlns:p14="http://schemas.microsoft.com/office/powerpoint/2010/main" val="237981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150,000 answers</a:t>
            </a:r>
          </a:p>
          <a:p>
            <a:r>
              <a:rPr lang="en-US" dirty="0" smtClean="0"/>
              <a:t>Break</a:t>
            </a:r>
            <a:r>
              <a:rPr lang="en-US" baseline="0" dirty="0" smtClean="0"/>
              <a:t> out users based on questions that separate them the most</a:t>
            </a:r>
          </a:p>
          <a:p>
            <a:r>
              <a:rPr lang="en-US" baseline="0" dirty="0" err="1" smtClean="0"/>
              <a:t>Pca</a:t>
            </a:r>
            <a:r>
              <a:rPr lang="en-US" baseline="0" dirty="0" smtClean="0"/>
              <a:t> = EDA</a:t>
            </a:r>
            <a:endParaRPr lang="en-US" dirty="0"/>
          </a:p>
        </p:txBody>
      </p:sp>
      <p:sp>
        <p:nvSpPr>
          <p:cNvPr id="4" name="Slide Number Placeholder 3"/>
          <p:cNvSpPr>
            <a:spLocks noGrp="1"/>
          </p:cNvSpPr>
          <p:nvPr>
            <p:ph type="sldNum" sz="quarter" idx="10"/>
          </p:nvPr>
        </p:nvSpPr>
        <p:spPr/>
        <p:txBody>
          <a:bodyPr/>
          <a:lstStyle/>
          <a:p>
            <a:fld id="{55625B54-2E7D-A44F-80BA-D276EFA0DB8E}" type="slidenum">
              <a:rPr lang="en-US" smtClean="0"/>
              <a:t>2</a:t>
            </a:fld>
            <a:endParaRPr lang="en-US"/>
          </a:p>
        </p:txBody>
      </p:sp>
    </p:spTree>
    <p:extLst>
      <p:ext uri="{BB962C8B-B14F-4D97-AF65-F5344CB8AC3E}">
        <p14:creationId xmlns:p14="http://schemas.microsoft.com/office/powerpoint/2010/main" val="173378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traits</a:t>
            </a:r>
          </a:p>
          <a:p>
            <a:r>
              <a:rPr lang="en-US" dirty="0" smtClean="0"/>
              <a:t>5 facets per trait</a:t>
            </a:r>
          </a:p>
          <a:p>
            <a:r>
              <a:rPr lang="en-US" dirty="0" smtClean="0"/>
              <a:t>6 questions per facet</a:t>
            </a:r>
            <a:endParaRPr lang="en-US" dirty="0"/>
          </a:p>
        </p:txBody>
      </p:sp>
      <p:sp>
        <p:nvSpPr>
          <p:cNvPr id="4" name="Slide Number Placeholder 3"/>
          <p:cNvSpPr>
            <a:spLocks noGrp="1"/>
          </p:cNvSpPr>
          <p:nvPr>
            <p:ph type="sldNum" sz="quarter" idx="10"/>
          </p:nvPr>
        </p:nvSpPr>
        <p:spPr/>
        <p:txBody>
          <a:bodyPr/>
          <a:lstStyle/>
          <a:p>
            <a:fld id="{55625B54-2E7D-A44F-80BA-D276EFA0DB8E}" type="slidenum">
              <a:rPr lang="en-US" smtClean="0"/>
              <a:t>3</a:t>
            </a:fld>
            <a:endParaRPr lang="en-US"/>
          </a:p>
        </p:txBody>
      </p:sp>
    </p:spTree>
    <p:extLst>
      <p:ext uri="{BB962C8B-B14F-4D97-AF65-F5344CB8AC3E}">
        <p14:creationId xmlns:p14="http://schemas.microsoft.com/office/powerpoint/2010/main" val="158332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percentile</a:t>
            </a:r>
            <a:r>
              <a:rPr lang="en-US" baseline="0" dirty="0" smtClean="0"/>
              <a:t> do users fall on </a:t>
            </a:r>
          </a:p>
          <a:p>
            <a:r>
              <a:rPr lang="en-US" baseline="0" dirty="0" smtClean="0"/>
              <a:t>Output results in traits</a:t>
            </a:r>
          </a:p>
          <a:p>
            <a:r>
              <a:rPr lang="en-US" baseline="0" dirty="0" smtClean="0"/>
              <a:t>Percentile is nonlinear transformation</a:t>
            </a:r>
          </a:p>
          <a:p>
            <a:endParaRPr lang="en-US" dirty="0"/>
          </a:p>
        </p:txBody>
      </p:sp>
      <p:sp>
        <p:nvSpPr>
          <p:cNvPr id="4" name="Slide Number Placeholder 3"/>
          <p:cNvSpPr>
            <a:spLocks noGrp="1"/>
          </p:cNvSpPr>
          <p:nvPr>
            <p:ph type="sldNum" sz="quarter" idx="10"/>
          </p:nvPr>
        </p:nvSpPr>
        <p:spPr/>
        <p:txBody>
          <a:bodyPr/>
          <a:lstStyle/>
          <a:p>
            <a:fld id="{55625B54-2E7D-A44F-80BA-D276EFA0DB8E}" type="slidenum">
              <a:rPr lang="en-US" smtClean="0"/>
              <a:t>4</a:t>
            </a:fld>
            <a:endParaRPr lang="en-US"/>
          </a:p>
        </p:txBody>
      </p:sp>
    </p:spTree>
    <p:extLst>
      <p:ext uri="{BB962C8B-B14F-4D97-AF65-F5344CB8AC3E}">
        <p14:creationId xmlns:p14="http://schemas.microsoft.com/office/powerpoint/2010/main" val="1266123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traverse decision tree to predict</a:t>
            </a:r>
            <a:r>
              <a:rPr lang="en-US" baseline="0" dirty="0" smtClean="0"/>
              <a:t> percentile</a:t>
            </a:r>
          </a:p>
          <a:p>
            <a:r>
              <a:rPr lang="en-US" baseline="0" dirty="0" smtClean="0"/>
              <a:t>**Error</a:t>
            </a:r>
            <a:endParaRPr lang="en-US" dirty="0"/>
          </a:p>
        </p:txBody>
      </p:sp>
      <p:sp>
        <p:nvSpPr>
          <p:cNvPr id="4" name="Slide Number Placeholder 3"/>
          <p:cNvSpPr>
            <a:spLocks noGrp="1"/>
          </p:cNvSpPr>
          <p:nvPr>
            <p:ph type="sldNum" sz="quarter" idx="10"/>
          </p:nvPr>
        </p:nvSpPr>
        <p:spPr/>
        <p:txBody>
          <a:bodyPr/>
          <a:lstStyle/>
          <a:p>
            <a:fld id="{55625B54-2E7D-A44F-80BA-D276EFA0DB8E}" type="slidenum">
              <a:rPr lang="en-US" smtClean="0"/>
              <a:t>5</a:t>
            </a:fld>
            <a:endParaRPr lang="en-US"/>
          </a:p>
        </p:txBody>
      </p:sp>
    </p:spTree>
    <p:extLst>
      <p:ext uri="{BB962C8B-B14F-4D97-AF65-F5344CB8AC3E}">
        <p14:creationId xmlns:p14="http://schemas.microsoft.com/office/powerpoint/2010/main" val="1241490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Recommend to identify the facets</a:t>
            </a:r>
          </a:p>
          <a:p>
            <a:r>
              <a:rPr lang="en-US" dirty="0" smtClean="0"/>
              <a:t>Closest</a:t>
            </a:r>
            <a:r>
              <a:rPr lang="en-US" baseline="0" dirty="0" smtClean="0"/>
              <a:t> users</a:t>
            </a:r>
          </a:p>
          <a:p>
            <a:r>
              <a:rPr lang="en-US" baseline="0" dirty="0" smtClean="0"/>
              <a:t>error</a:t>
            </a:r>
            <a:endParaRPr lang="en-US" dirty="0"/>
          </a:p>
        </p:txBody>
      </p:sp>
      <p:sp>
        <p:nvSpPr>
          <p:cNvPr id="4" name="Slide Number Placeholder 3"/>
          <p:cNvSpPr>
            <a:spLocks noGrp="1"/>
          </p:cNvSpPr>
          <p:nvPr>
            <p:ph type="sldNum" sz="quarter" idx="10"/>
          </p:nvPr>
        </p:nvSpPr>
        <p:spPr/>
        <p:txBody>
          <a:bodyPr/>
          <a:lstStyle/>
          <a:p>
            <a:fld id="{55625B54-2E7D-A44F-80BA-D276EFA0DB8E}" type="slidenum">
              <a:rPr lang="en-US" smtClean="0"/>
              <a:t>6</a:t>
            </a:fld>
            <a:endParaRPr lang="en-US"/>
          </a:p>
        </p:txBody>
      </p:sp>
    </p:spTree>
    <p:extLst>
      <p:ext uri="{BB962C8B-B14F-4D97-AF65-F5344CB8AC3E}">
        <p14:creationId xmlns:p14="http://schemas.microsoft.com/office/powerpoint/2010/main" val="166008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traversing the tree</a:t>
            </a:r>
            <a:r>
              <a:rPr lang="en-US" baseline="0" dirty="0" smtClean="0"/>
              <a:t> works backend</a:t>
            </a:r>
          </a:p>
          <a:p>
            <a:endParaRPr lang="en-US" dirty="0"/>
          </a:p>
        </p:txBody>
      </p:sp>
      <p:sp>
        <p:nvSpPr>
          <p:cNvPr id="4" name="Slide Number Placeholder 3"/>
          <p:cNvSpPr>
            <a:spLocks noGrp="1"/>
          </p:cNvSpPr>
          <p:nvPr>
            <p:ph type="sldNum" sz="quarter" idx="10"/>
          </p:nvPr>
        </p:nvSpPr>
        <p:spPr/>
        <p:txBody>
          <a:bodyPr/>
          <a:lstStyle/>
          <a:p>
            <a:fld id="{55625B54-2E7D-A44F-80BA-D276EFA0DB8E}" type="slidenum">
              <a:rPr lang="en-US" smtClean="0"/>
              <a:t>7</a:t>
            </a:fld>
            <a:endParaRPr lang="en-US"/>
          </a:p>
        </p:txBody>
      </p:sp>
    </p:spTree>
    <p:extLst>
      <p:ext uri="{BB962C8B-B14F-4D97-AF65-F5344CB8AC3E}">
        <p14:creationId xmlns:p14="http://schemas.microsoft.com/office/powerpoint/2010/main" val="37955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all the pages are hooked together</a:t>
            </a:r>
          </a:p>
          <a:p>
            <a:r>
              <a:rPr lang="en-US" dirty="0" err="1" smtClean="0"/>
              <a:t>Async</a:t>
            </a:r>
            <a:endParaRPr lang="en-US" dirty="0" smtClean="0"/>
          </a:p>
          <a:p>
            <a:r>
              <a:rPr lang="en-US" dirty="0" err="1" smtClean="0"/>
              <a:t>Jquery</a:t>
            </a:r>
            <a:endParaRPr lang="en-US" dirty="0" smtClean="0"/>
          </a:p>
          <a:p>
            <a:endParaRPr lang="en-US" dirty="0"/>
          </a:p>
        </p:txBody>
      </p:sp>
      <p:sp>
        <p:nvSpPr>
          <p:cNvPr id="4" name="Slide Number Placeholder 3"/>
          <p:cNvSpPr>
            <a:spLocks noGrp="1"/>
          </p:cNvSpPr>
          <p:nvPr>
            <p:ph type="sldNum" sz="quarter" idx="10"/>
          </p:nvPr>
        </p:nvSpPr>
        <p:spPr/>
        <p:txBody>
          <a:bodyPr/>
          <a:lstStyle/>
          <a:p>
            <a:fld id="{55625B54-2E7D-A44F-80BA-D276EFA0DB8E}" type="slidenum">
              <a:rPr lang="en-US" smtClean="0"/>
              <a:t>8</a:t>
            </a:fld>
            <a:endParaRPr lang="en-US"/>
          </a:p>
        </p:txBody>
      </p:sp>
    </p:spTree>
    <p:extLst>
      <p:ext uri="{BB962C8B-B14F-4D97-AF65-F5344CB8AC3E}">
        <p14:creationId xmlns:p14="http://schemas.microsoft.com/office/powerpoint/2010/main" val="105808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lol</a:t>
            </a:r>
            <a:endParaRPr lang="en-US" dirty="0"/>
          </a:p>
        </p:txBody>
      </p:sp>
      <p:sp>
        <p:nvSpPr>
          <p:cNvPr id="4" name="Slide Number Placeholder 3"/>
          <p:cNvSpPr>
            <a:spLocks noGrp="1"/>
          </p:cNvSpPr>
          <p:nvPr>
            <p:ph type="sldNum" sz="quarter" idx="10"/>
          </p:nvPr>
        </p:nvSpPr>
        <p:spPr/>
        <p:txBody>
          <a:bodyPr/>
          <a:lstStyle/>
          <a:p>
            <a:fld id="{55625B54-2E7D-A44F-80BA-D276EFA0DB8E}" type="slidenum">
              <a:rPr lang="en-US" smtClean="0"/>
              <a:t>9</a:t>
            </a:fld>
            <a:endParaRPr lang="en-US"/>
          </a:p>
        </p:txBody>
      </p:sp>
    </p:spTree>
    <p:extLst>
      <p:ext uri="{BB962C8B-B14F-4D97-AF65-F5344CB8AC3E}">
        <p14:creationId xmlns:p14="http://schemas.microsoft.com/office/powerpoint/2010/main" val="1142906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919BC7-FA81-F743-ABE5-B63755954065}"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172094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919BC7-FA81-F743-ABE5-B63755954065}"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1092798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919BC7-FA81-F743-ABE5-B63755954065}"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137649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919BC7-FA81-F743-ABE5-B63755954065}"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70544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919BC7-FA81-F743-ABE5-B63755954065}" type="datetimeFigureOut">
              <a:rPr lang="en-US" smtClean="0"/>
              <a:t>5/8/18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41458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919BC7-FA81-F743-ABE5-B63755954065}"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143573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919BC7-FA81-F743-ABE5-B63755954065}" type="datetimeFigureOut">
              <a:rPr lang="en-US" smtClean="0"/>
              <a:t>5/8/18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1211718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919BC7-FA81-F743-ABE5-B63755954065}" type="datetimeFigureOut">
              <a:rPr lang="en-US" smtClean="0"/>
              <a:t>5/8/18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76116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19BC7-FA81-F743-ABE5-B63755954065}" type="datetimeFigureOut">
              <a:rPr lang="en-US" smtClean="0"/>
              <a:t>5/8/18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417970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919BC7-FA81-F743-ABE5-B63755954065}"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40725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919BC7-FA81-F743-ABE5-B63755954065}" type="datetimeFigureOut">
              <a:rPr lang="en-US" smtClean="0"/>
              <a:t>5/8/18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BC86E-4731-DD4E-AC79-088BADA13650}" type="slidenum">
              <a:rPr lang="en-US" smtClean="0"/>
              <a:t>‹#›</a:t>
            </a:fld>
            <a:endParaRPr lang="en-US"/>
          </a:p>
        </p:txBody>
      </p:sp>
    </p:spTree>
    <p:extLst>
      <p:ext uri="{BB962C8B-B14F-4D97-AF65-F5344CB8AC3E}">
        <p14:creationId xmlns:p14="http://schemas.microsoft.com/office/powerpoint/2010/main" val="642636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19BC7-FA81-F743-ABE5-B63755954065}" type="datetimeFigureOut">
              <a:rPr lang="en-US" smtClean="0"/>
              <a:t>5/8/18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BC86E-4731-DD4E-AC79-088BADA13650}" type="slidenum">
              <a:rPr lang="en-US" smtClean="0"/>
              <a:t>‹#›</a:t>
            </a:fld>
            <a:endParaRPr lang="en-US"/>
          </a:p>
        </p:txBody>
      </p:sp>
    </p:spTree>
    <p:extLst>
      <p:ext uri="{BB962C8B-B14F-4D97-AF65-F5344CB8AC3E}">
        <p14:creationId xmlns:p14="http://schemas.microsoft.com/office/powerpoint/2010/main" val="218722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Personality Traits Identification Using Machine Learning</a:t>
            </a:r>
            <a:endParaRPr lang="en-US" dirty="0"/>
          </a:p>
        </p:txBody>
      </p:sp>
      <p:sp>
        <p:nvSpPr>
          <p:cNvPr id="3" name="Subtitle 2"/>
          <p:cNvSpPr>
            <a:spLocks noGrp="1"/>
          </p:cNvSpPr>
          <p:nvPr>
            <p:ph type="subTitle" idx="1"/>
          </p:nvPr>
        </p:nvSpPr>
        <p:spPr/>
        <p:txBody>
          <a:bodyPr/>
          <a:lstStyle/>
          <a:p>
            <a:r>
              <a:rPr lang="en-US" dirty="0" smtClean="0"/>
              <a:t>Elliott </a:t>
            </a:r>
            <a:r>
              <a:rPr lang="en-US" dirty="0" err="1" smtClean="0"/>
              <a:t>Saslow</a:t>
            </a:r>
            <a:r>
              <a:rPr lang="en-US" dirty="0" smtClean="0"/>
              <a:t> </a:t>
            </a:r>
            <a:r>
              <a:rPr lang="mr-IN" dirty="0" smtClean="0"/>
              <a:t>–</a:t>
            </a:r>
            <a:r>
              <a:rPr lang="en-US" dirty="0" smtClean="0"/>
              <a:t> B.S. Engineering Physics</a:t>
            </a:r>
          </a:p>
          <a:p>
            <a:r>
              <a:rPr lang="en-US" dirty="0" err="1" smtClean="0"/>
              <a:t>GitHub</a:t>
            </a:r>
            <a:r>
              <a:rPr lang="en-US" dirty="0" smtClean="0"/>
              <a:t>: </a:t>
            </a:r>
            <a:r>
              <a:rPr lang="en-US" dirty="0" err="1" smtClean="0"/>
              <a:t>Esaslow</a:t>
            </a:r>
            <a:endParaRPr lang="en-US" dirty="0"/>
          </a:p>
        </p:txBody>
      </p:sp>
    </p:spTree>
    <p:extLst>
      <p:ext uri="{BB962C8B-B14F-4D97-AF65-F5344CB8AC3E}">
        <p14:creationId xmlns:p14="http://schemas.microsoft.com/office/powerpoint/2010/main" val="1542015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 </a:t>
            </a:r>
            <a:r>
              <a:rPr lang="en-US" dirty="0" smtClean="0"/>
              <a:t>	</a:t>
            </a:r>
            <a:endParaRPr lang="en-US" dirty="0"/>
          </a:p>
        </p:txBody>
      </p:sp>
      <p:sp>
        <p:nvSpPr>
          <p:cNvPr id="3" name="Content Placeholder 2"/>
          <p:cNvSpPr>
            <a:spLocks noGrp="1"/>
          </p:cNvSpPr>
          <p:nvPr>
            <p:ph idx="1"/>
          </p:nvPr>
        </p:nvSpPr>
        <p:spPr>
          <a:xfrm>
            <a:off x="838200" y="1825625"/>
            <a:ext cx="10515600" cy="2246503"/>
          </a:xfrm>
        </p:spPr>
        <p:txBody>
          <a:bodyPr/>
          <a:lstStyle/>
          <a:p>
            <a:r>
              <a:rPr lang="en-US" b="1" dirty="0" smtClean="0"/>
              <a:t>Secure more funding</a:t>
            </a:r>
            <a:endParaRPr lang="en-US" b="1" dirty="0" smtClean="0"/>
          </a:p>
          <a:p>
            <a:r>
              <a:rPr lang="en-US" dirty="0" smtClean="0"/>
              <a:t>Continue development on IOS applications</a:t>
            </a:r>
            <a:endParaRPr lang="en-US" dirty="0" smtClean="0"/>
          </a:p>
          <a:p>
            <a:r>
              <a:rPr lang="en-US" dirty="0" smtClean="0"/>
              <a:t>Merge </a:t>
            </a:r>
            <a:r>
              <a:rPr lang="en-US" dirty="0"/>
              <a:t>p</a:t>
            </a:r>
            <a:r>
              <a:rPr lang="en-US" dirty="0" smtClean="0"/>
              <a:t>roduction branch with branch for splitting based on gender</a:t>
            </a:r>
            <a:endParaRPr lang="en-US" dirty="0" smtClean="0"/>
          </a:p>
          <a:p>
            <a:r>
              <a:rPr lang="en-US" dirty="0" smtClean="0"/>
              <a:t>Hook up Firebase storage and IOS applications to flask server</a:t>
            </a:r>
            <a:endParaRPr lang="en-US" dirty="0" smtClean="0"/>
          </a:p>
          <a:p>
            <a:pPr marL="0" indent="0">
              <a:buNone/>
            </a:pPr>
            <a:endParaRPr lang="en-US" dirty="0"/>
          </a:p>
        </p:txBody>
      </p:sp>
    </p:spTree>
    <p:extLst>
      <p:ext uri="{BB962C8B-B14F-4D97-AF65-F5344CB8AC3E}">
        <p14:creationId xmlns:p14="http://schemas.microsoft.com/office/powerpoint/2010/main" val="637198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The Data - Big 5 Personality</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accent4">
                    <a:lumMod val="60000"/>
                    <a:lumOff val="40000"/>
                  </a:schemeClr>
                </a:solidFill>
              </a:rPr>
              <a:t>153,000 answers to 300 question set</a:t>
            </a:r>
          </a:p>
          <a:p>
            <a:r>
              <a:rPr lang="en-US" dirty="0" smtClean="0">
                <a:solidFill>
                  <a:schemeClr val="accent4">
                    <a:lumMod val="60000"/>
                    <a:lumOff val="40000"/>
                  </a:schemeClr>
                </a:solidFill>
              </a:rPr>
              <a:t>Possible to split users based on sex/age</a:t>
            </a:r>
          </a:p>
          <a:p>
            <a:r>
              <a:rPr lang="en-US" dirty="0" smtClean="0">
                <a:solidFill>
                  <a:schemeClr val="accent4">
                    <a:lumMod val="60000"/>
                    <a:lumOff val="40000"/>
                  </a:schemeClr>
                </a:solidFill>
              </a:rPr>
              <a:t>Looked at PCA to identify where the highest variance is in the set</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8870583"/>
              </p:ext>
            </p:extLst>
          </p:nvPr>
        </p:nvGraphicFramePr>
        <p:xfrm>
          <a:off x="1251330" y="3452654"/>
          <a:ext cx="8319389" cy="2375509"/>
        </p:xfrm>
        <a:graphic>
          <a:graphicData uri="http://schemas.openxmlformats.org/drawingml/2006/table">
            <a:tbl>
              <a:tblPr firstRow="1" firstCol="1" bandRow="1"/>
              <a:tblGrid>
                <a:gridCol w="3865479"/>
                <a:gridCol w="4453910"/>
              </a:tblGrid>
              <a:tr h="365374">
                <a:tc>
                  <a:txBody>
                    <a:bodyPr/>
                    <a:lstStyle/>
                    <a:p>
                      <a:pPr marL="0" marR="0">
                        <a:spcBef>
                          <a:spcPts val="0"/>
                        </a:spcBef>
                        <a:spcAft>
                          <a:spcPts val="0"/>
                        </a:spcAft>
                      </a:pPr>
                      <a:r>
                        <a:rPr lang="en-US" sz="1800" b="1">
                          <a:solidFill>
                            <a:srgbClr val="F8931D"/>
                          </a:solidFill>
                          <a:effectLst/>
                          <a:latin typeface="Calibri" charset="0"/>
                          <a:ea typeface="Times New Roman" charset="0"/>
                          <a:cs typeface="Times New Roman" charset="0"/>
                        </a:rPr>
                        <a:t>Male Top Dividing Questions</a:t>
                      </a:r>
                      <a:endParaRPr lang="en-US" sz="1800">
                        <a:effectLst/>
                        <a:latin typeface="Calibri" charset="0"/>
                        <a:ea typeface="Calibri" charset="0"/>
                        <a:cs typeface="Times New Roman"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800" b="1">
                          <a:solidFill>
                            <a:srgbClr val="F8931D"/>
                          </a:solidFill>
                          <a:effectLst/>
                          <a:latin typeface="Calibri" charset="0"/>
                          <a:ea typeface="Times New Roman" charset="0"/>
                          <a:cs typeface="Times New Roman" charset="0"/>
                        </a:rPr>
                        <a:t>Female Top Dividing Questions</a:t>
                      </a:r>
                      <a:endParaRPr lang="en-US" sz="1800">
                        <a:effectLst/>
                        <a:latin typeface="Calibri" charset="0"/>
                        <a:ea typeface="Calibri" charset="0"/>
                        <a:cs typeface="Times New Roman"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30747">
                <a:tc>
                  <a:txBody>
                    <a:bodyPr/>
                    <a:lstStyle/>
                    <a:p>
                      <a:pPr marL="0" marR="0">
                        <a:spcBef>
                          <a:spcPts val="0"/>
                        </a:spcBef>
                        <a:spcAft>
                          <a:spcPts val="0"/>
                        </a:spcAft>
                      </a:pPr>
                      <a:r>
                        <a:rPr lang="en-US" sz="1800">
                          <a:solidFill>
                            <a:srgbClr val="000000"/>
                          </a:solidFill>
                          <a:effectLst/>
                          <a:latin typeface="Calibri" charset="0"/>
                          <a:ea typeface="Times New Roman" charset="0"/>
                          <a:cs typeface="Times New Roman" charset="0"/>
                        </a:rPr>
                        <a:t>Believe that there is no absolute right or wrong.</a:t>
                      </a:r>
                      <a:endParaRPr lang="en-US" sz="1800">
                        <a:effectLst/>
                        <a:latin typeface="Calibri" charset="0"/>
                        <a:ea typeface="Calibri" charset="0"/>
                        <a:cs typeface="Times New Roman"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800" dirty="0">
                          <a:solidFill>
                            <a:srgbClr val="000000"/>
                          </a:solidFill>
                          <a:effectLst/>
                          <a:latin typeface="Calibri" charset="0"/>
                          <a:ea typeface="Times New Roman" charset="0"/>
                          <a:cs typeface="Times New Roman" charset="0"/>
                        </a:rPr>
                        <a:t>Boast about my virtues.</a:t>
                      </a:r>
                      <a:endParaRPr lang="en-US" sz="1800" dirty="0">
                        <a:effectLst/>
                        <a:latin typeface="Calibri" charset="0"/>
                        <a:ea typeface="Calibri" charset="0"/>
                        <a:cs typeface="Times New Roman"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5374">
                <a:tc>
                  <a:txBody>
                    <a:bodyPr/>
                    <a:lstStyle/>
                    <a:p>
                      <a:pPr marL="0" marR="0">
                        <a:spcBef>
                          <a:spcPts val="0"/>
                        </a:spcBef>
                        <a:spcAft>
                          <a:spcPts val="0"/>
                        </a:spcAft>
                      </a:pPr>
                      <a:r>
                        <a:rPr lang="en-US" sz="1800">
                          <a:solidFill>
                            <a:srgbClr val="000000"/>
                          </a:solidFill>
                          <a:effectLst/>
                          <a:latin typeface="Calibri" charset="0"/>
                          <a:ea typeface="Times New Roman" charset="0"/>
                          <a:cs typeface="Times New Roman" charset="0"/>
                        </a:rPr>
                        <a:t>Tend to vote for liberal political candidates.</a:t>
                      </a:r>
                      <a:endParaRPr lang="en-US" sz="1800">
                        <a:effectLst/>
                        <a:latin typeface="Calibri" charset="0"/>
                        <a:ea typeface="Calibri" charset="0"/>
                        <a:cs typeface="Times New Roman"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800">
                          <a:solidFill>
                            <a:srgbClr val="000000"/>
                          </a:solidFill>
                          <a:effectLst/>
                          <a:latin typeface="Calibri" charset="0"/>
                          <a:ea typeface="Times New Roman" charset="0"/>
                          <a:cs typeface="Times New Roman" charset="0"/>
                        </a:rPr>
                        <a:t>Believe that I am better than others.</a:t>
                      </a:r>
                      <a:endParaRPr lang="en-US" sz="1800">
                        <a:effectLst/>
                        <a:latin typeface="Calibri" charset="0"/>
                        <a:ea typeface="Calibri" charset="0"/>
                        <a:cs typeface="Times New Roman"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5374">
                <a:tc>
                  <a:txBody>
                    <a:bodyPr/>
                    <a:lstStyle/>
                    <a:p>
                      <a:pPr marL="0" marR="0">
                        <a:spcBef>
                          <a:spcPts val="0"/>
                        </a:spcBef>
                        <a:spcAft>
                          <a:spcPts val="0"/>
                        </a:spcAft>
                      </a:pPr>
                      <a:r>
                        <a:rPr lang="en-US" sz="1800">
                          <a:solidFill>
                            <a:srgbClr val="000000"/>
                          </a:solidFill>
                          <a:effectLst/>
                          <a:latin typeface="Calibri" charset="0"/>
                          <a:ea typeface="Times New Roman" charset="0"/>
                          <a:cs typeface="Times New Roman" charset="0"/>
                        </a:rPr>
                        <a:t>Believe that I am better than others.</a:t>
                      </a:r>
                      <a:endParaRPr lang="en-US" sz="1800">
                        <a:effectLst/>
                        <a:latin typeface="Calibri" charset="0"/>
                        <a:ea typeface="Calibri" charset="0"/>
                        <a:cs typeface="Times New Roman"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800">
                          <a:solidFill>
                            <a:srgbClr val="000000"/>
                          </a:solidFill>
                          <a:effectLst/>
                          <a:latin typeface="Calibri" charset="0"/>
                          <a:ea typeface="Times New Roman" charset="0"/>
                          <a:cs typeface="Times New Roman" charset="0"/>
                        </a:rPr>
                        <a:t>Love to eat.</a:t>
                      </a:r>
                      <a:endParaRPr lang="en-US" sz="1800">
                        <a:effectLst/>
                        <a:latin typeface="Calibri" charset="0"/>
                        <a:ea typeface="Calibri" charset="0"/>
                        <a:cs typeface="Times New Roman"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5374">
                <a:tc>
                  <a:txBody>
                    <a:bodyPr/>
                    <a:lstStyle/>
                    <a:p>
                      <a:pPr marL="0" marR="0">
                        <a:spcBef>
                          <a:spcPts val="0"/>
                        </a:spcBef>
                        <a:spcAft>
                          <a:spcPts val="0"/>
                        </a:spcAft>
                      </a:pPr>
                      <a:r>
                        <a:rPr lang="en-US" sz="1800">
                          <a:solidFill>
                            <a:srgbClr val="000000"/>
                          </a:solidFill>
                          <a:effectLst/>
                          <a:latin typeface="Calibri" charset="0"/>
                          <a:ea typeface="Times New Roman" charset="0"/>
                          <a:cs typeface="Times New Roman" charset="0"/>
                        </a:rPr>
                        <a:t>Boast about my virtues.</a:t>
                      </a:r>
                      <a:endParaRPr lang="en-US" sz="1800">
                        <a:effectLst/>
                        <a:latin typeface="Calibri" charset="0"/>
                        <a:ea typeface="Calibri" charset="0"/>
                        <a:cs typeface="Times New Roman"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800" dirty="0">
                          <a:solidFill>
                            <a:srgbClr val="000000"/>
                          </a:solidFill>
                          <a:effectLst/>
                          <a:latin typeface="Calibri" charset="0"/>
                          <a:ea typeface="Times New Roman" charset="0"/>
                          <a:cs typeface="Times New Roman" charset="0"/>
                        </a:rPr>
                        <a:t>Believe that we coddle criminals too much.</a:t>
                      </a:r>
                      <a:endParaRPr lang="en-US" sz="1800" dirty="0">
                        <a:effectLst/>
                        <a:latin typeface="Calibri" charset="0"/>
                        <a:ea typeface="Calibri" charset="0"/>
                        <a:cs typeface="Times New Roman"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9263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Goal: 60 Q’s per Trait -&gt; Less than 10 Q’s per Trait</a:t>
            </a:r>
            <a:endParaRPr lang="en-US" dirty="0"/>
          </a:p>
        </p:txBody>
      </p:sp>
      <p:sp>
        <p:nvSpPr>
          <p:cNvPr id="7" name="Alternate Process 6"/>
          <p:cNvSpPr/>
          <p:nvPr/>
        </p:nvSpPr>
        <p:spPr>
          <a:xfrm>
            <a:off x="5292453" y="1595041"/>
            <a:ext cx="1322571" cy="57417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Traits</a:t>
            </a:r>
            <a:endParaRPr lang="en-US" dirty="0"/>
          </a:p>
        </p:txBody>
      </p:sp>
      <p:sp>
        <p:nvSpPr>
          <p:cNvPr id="10" name="Alternate Process 9"/>
          <p:cNvSpPr/>
          <p:nvPr/>
        </p:nvSpPr>
        <p:spPr>
          <a:xfrm>
            <a:off x="131111" y="2948603"/>
            <a:ext cx="2055095" cy="558586"/>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Openness</a:t>
            </a:r>
            <a:endParaRPr lang="en-US" dirty="0"/>
          </a:p>
        </p:txBody>
      </p:sp>
      <p:sp>
        <p:nvSpPr>
          <p:cNvPr id="13" name="Alternate Process 12"/>
          <p:cNvSpPr/>
          <p:nvPr/>
        </p:nvSpPr>
        <p:spPr>
          <a:xfrm>
            <a:off x="2528652" y="2929577"/>
            <a:ext cx="2055095" cy="558586"/>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Conscientiousness</a:t>
            </a:r>
            <a:endParaRPr lang="en-US" dirty="0"/>
          </a:p>
        </p:txBody>
      </p:sp>
      <p:sp>
        <p:nvSpPr>
          <p:cNvPr id="14" name="Alternate Process 13"/>
          <p:cNvSpPr/>
          <p:nvPr/>
        </p:nvSpPr>
        <p:spPr>
          <a:xfrm>
            <a:off x="4926193" y="2948603"/>
            <a:ext cx="2055095" cy="558586"/>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Extraversion</a:t>
            </a:r>
            <a:endParaRPr lang="en-US" dirty="0"/>
          </a:p>
        </p:txBody>
      </p:sp>
      <p:sp>
        <p:nvSpPr>
          <p:cNvPr id="15" name="Alternate Process 14"/>
          <p:cNvSpPr/>
          <p:nvPr/>
        </p:nvSpPr>
        <p:spPr>
          <a:xfrm>
            <a:off x="7323734" y="2948603"/>
            <a:ext cx="2055095" cy="558586"/>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Agreeableness</a:t>
            </a:r>
            <a:endParaRPr lang="en-US" dirty="0"/>
          </a:p>
        </p:txBody>
      </p:sp>
      <p:sp>
        <p:nvSpPr>
          <p:cNvPr id="16" name="Alternate Process 15"/>
          <p:cNvSpPr/>
          <p:nvPr/>
        </p:nvSpPr>
        <p:spPr>
          <a:xfrm>
            <a:off x="9721275" y="2929577"/>
            <a:ext cx="2055095" cy="558586"/>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smtClean="0"/>
              <a:t>Neuroticism</a:t>
            </a:r>
            <a:endParaRPr lang="en-US"/>
          </a:p>
        </p:txBody>
      </p:sp>
      <p:cxnSp>
        <p:nvCxnSpPr>
          <p:cNvPr id="18" name="Straight Arrow Connector 17"/>
          <p:cNvCxnSpPr>
            <a:stCxn id="7" idx="2"/>
          </p:cNvCxnSpPr>
          <p:nvPr/>
        </p:nvCxnSpPr>
        <p:spPr>
          <a:xfrm flipH="1">
            <a:off x="1797980" y="2169220"/>
            <a:ext cx="4155759" cy="712611"/>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p:cNvCxnSpPr>
          <p:nvPr/>
        </p:nvCxnSpPr>
        <p:spPr>
          <a:xfrm flipH="1">
            <a:off x="4084320" y="2169220"/>
            <a:ext cx="1869419" cy="684730"/>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933396" y="2196108"/>
            <a:ext cx="20342" cy="657842"/>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p:cNvCxnSpPr>
          <p:nvPr/>
        </p:nvCxnSpPr>
        <p:spPr>
          <a:xfrm>
            <a:off x="5953739" y="2169220"/>
            <a:ext cx="1934485" cy="879970"/>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951031" y="2196108"/>
            <a:ext cx="4460937" cy="657842"/>
          </a:xfrm>
          <a:prstGeom prst="straightConnector1">
            <a:avLst/>
          </a:prstGeom>
          <a:ln w="412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169112" y="4124057"/>
            <a:ext cx="1226820" cy="5130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Facet 1</a:t>
            </a:r>
            <a:endParaRPr lang="en-US" dirty="0"/>
          </a:p>
        </p:txBody>
      </p:sp>
      <p:sp>
        <p:nvSpPr>
          <p:cNvPr id="31" name="Rounded Rectangle 30"/>
          <p:cNvSpPr/>
          <p:nvPr/>
        </p:nvSpPr>
        <p:spPr>
          <a:xfrm>
            <a:off x="3598890" y="4124057"/>
            <a:ext cx="1226820" cy="5130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Facet 2</a:t>
            </a:r>
            <a:endParaRPr lang="en-US" dirty="0"/>
          </a:p>
        </p:txBody>
      </p:sp>
      <p:sp>
        <p:nvSpPr>
          <p:cNvPr id="44" name="Rounded Rectangle 43"/>
          <p:cNvSpPr/>
          <p:nvPr/>
        </p:nvSpPr>
        <p:spPr>
          <a:xfrm>
            <a:off x="5028668" y="4115026"/>
            <a:ext cx="1226820" cy="5130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Facet 3</a:t>
            </a:r>
            <a:endParaRPr lang="en-US" dirty="0"/>
          </a:p>
        </p:txBody>
      </p:sp>
      <p:sp>
        <p:nvSpPr>
          <p:cNvPr id="45" name="Rounded Rectangle 44"/>
          <p:cNvSpPr/>
          <p:nvPr/>
        </p:nvSpPr>
        <p:spPr>
          <a:xfrm>
            <a:off x="6458446" y="4124057"/>
            <a:ext cx="1226820" cy="5130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mtClean="0"/>
              <a:t>Facet 4</a:t>
            </a:r>
            <a:endParaRPr lang="en-US" dirty="0"/>
          </a:p>
        </p:txBody>
      </p:sp>
      <p:sp>
        <p:nvSpPr>
          <p:cNvPr id="46" name="Rounded Rectangle 45"/>
          <p:cNvSpPr/>
          <p:nvPr/>
        </p:nvSpPr>
        <p:spPr>
          <a:xfrm>
            <a:off x="7888224" y="4124057"/>
            <a:ext cx="1226820" cy="5130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Facet </a:t>
            </a:r>
            <a:r>
              <a:rPr lang="en-US" dirty="0"/>
              <a:t>5</a:t>
            </a:r>
          </a:p>
        </p:txBody>
      </p:sp>
      <p:cxnSp>
        <p:nvCxnSpPr>
          <p:cNvPr id="53" name="Straight Arrow Connector 52"/>
          <p:cNvCxnSpPr/>
          <p:nvPr/>
        </p:nvCxnSpPr>
        <p:spPr>
          <a:xfrm flipH="1">
            <a:off x="3023616" y="3507189"/>
            <a:ext cx="2706624" cy="60783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4376928" y="3526215"/>
            <a:ext cx="1306866" cy="53956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5642078" y="3526215"/>
            <a:ext cx="41716" cy="52053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683794" y="3507188"/>
            <a:ext cx="1237187" cy="53956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683794" y="3498157"/>
            <a:ext cx="2739987" cy="54859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3204698" y="5321606"/>
            <a:ext cx="1226820" cy="513086"/>
          </a:xfrm>
          <a:prstGeom prst="round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Question1</a:t>
            </a:r>
            <a:endParaRPr lang="en-US" dirty="0"/>
          </a:p>
        </p:txBody>
      </p:sp>
      <p:sp>
        <p:nvSpPr>
          <p:cNvPr id="73" name="Rounded Rectangle 72"/>
          <p:cNvSpPr/>
          <p:nvPr/>
        </p:nvSpPr>
        <p:spPr>
          <a:xfrm>
            <a:off x="4634476" y="5321606"/>
            <a:ext cx="1226820" cy="513086"/>
          </a:xfrm>
          <a:prstGeom prst="round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Question2</a:t>
            </a:r>
            <a:endParaRPr lang="en-US" dirty="0"/>
          </a:p>
        </p:txBody>
      </p:sp>
      <p:sp>
        <p:nvSpPr>
          <p:cNvPr id="74" name="Rounded Rectangle 73"/>
          <p:cNvSpPr/>
          <p:nvPr/>
        </p:nvSpPr>
        <p:spPr>
          <a:xfrm>
            <a:off x="6064254" y="5312575"/>
            <a:ext cx="1226820" cy="513086"/>
          </a:xfrm>
          <a:prstGeom prst="round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Question3</a:t>
            </a:r>
            <a:endParaRPr lang="en-US" dirty="0"/>
          </a:p>
        </p:txBody>
      </p:sp>
      <p:sp>
        <p:nvSpPr>
          <p:cNvPr id="75" name="Rounded Rectangle 74"/>
          <p:cNvSpPr/>
          <p:nvPr/>
        </p:nvSpPr>
        <p:spPr>
          <a:xfrm>
            <a:off x="7494032" y="5321606"/>
            <a:ext cx="1226820" cy="513086"/>
          </a:xfrm>
          <a:prstGeom prst="round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Question4</a:t>
            </a:r>
            <a:endParaRPr lang="en-US" dirty="0"/>
          </a:p>
        </p:txBody>
      </p:sp>
      <p:sp>
        <p:nvSpPr>
          <p:cNvPr id="76" name="Rounded Rectangle 75"/>
          <p:cNvSpPr/>
          <p:nvPr/>
        </p:nvSpPr>
        <p:spPr>
          <a:xfrm>
            <a:off x="8923810" y="5321606"/>
            <a:ext cx="1226820" cy="513086"/>
          </a:xfrm>
          <a:prstGeom prst="round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Question5</a:t>
            </a:r>
            <a:endParaRPr lang="en-US" dirty="0"/>
          </a:p>
        </p:txBody>
      </p:sp>
      <p:cxnSp>
        <p:nvCxnSpPr>
          <p:cNvPr id="77" name="Straight Arrow Connector 76"/>
          <p:cNvCxnSpPr/>
          <p:nvPr/>
        </p:nvCxnSpPr>
        <p:spPr>
          <a:xfrm flipH="1">
            <a:off x="4260803" y="4636802"/>
            <a:ext cx="2706624" cy="607837"/>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5614115" y="4655828"/>
            <a:ext cx="1306866" cy="539561"/>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6879265" y="4655828"/>
            <a:ext cx="41716" cy="520534"/>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920981" y="4636801"/>
            <a:ext cx="1237187" cy="539561"/>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920981" y="4627770"/>
            <a:ext cx="2739987" cy="548592"/>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68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7092" y="3948244"/>
            <a:ext cx="3304032" cy="2909756"/>
          </a:xfrm>
          <a:prstGeom prst="rect">
            <a:avLst/>
          </a:prstGeom>
        </p:spPr>
      </p:pic>
      <p:pic>
        <p:nvPicPr>
          <p:cNvPr id="7" name="Content Placeholder 3"/>
          <p:cNvPicPr>
            <a:picLocks noChangeAspect="1"/>
          </p:cNvPicPr>
          <p:nvPr/>
        </p:nvPicPr>
        <p:blipFill>
          <a:blip r:embed="rId4"/>
          <a:stretch>
            <a:fillRect/>
          </a:stretch>
        </p:blipFill>
        <p:spPr>
          <a:xfrm>
            <a:off x="3987800" y="3948244"/>
            <a:ext cx="3480607" cy="2909756"/>
          </a:xfrm>
          <a:prstGeom prst="rect">
            <a:avLst/>
          </a:prstGeom>
        </p:spPr>
      </p:pic>
      <p:pic>
        <p:nvPicPr>
          <p:cNvPr id="3" name="Picture 2"/>
          <p:cNvPicPr>
            <a:picLocks noChangeAspect="1"/>
          </p:cNvPicPr>
          <p:nvPr/>
        </p:nvPicPr>
        <p:blipFill>
          <a:blip r:embed="rId5"/>
          <a:stretch>
            <a:fillRect/>
          </a:stretch>
        </p:blipFill>
        <p:spPr>
          <a:xfrm>
            <a:off x="7722003" y="3951060"/>
            <a:ext cx="3238605" cy="2906940"/>
          </a:xfrm>
          <a:prstGeom prst="rect">
            <a:avLst/>
          </a:prstGeom>
        </p:spPr>
      </p:pic>
      <p:sp>
        <p:nvSpPr>
          <p:cNvPr id="5" name="TextBox 4"/>
          <p:cNvSpPr txBox="1"/>
          <p:nvPr/>
        </p:nvSpPr>
        <p:spPr>
          <a:xfrm>
            <a:off x="250415" y="1"/>
            <a:ext cx="11941585" cy="5201424"/>
          </a:xfrm>
          <a:prstGeom prst="rect">
            <a:avLst/>
          </a:prstGeom>
          <a:noFill/>
        </p:spPr>
        <p:txBody>
          <a:bodyPr wrap="square" rtlCol="0">
            <a:spAutoFit/>
          </a:bodyPr>
          <a:lstStyle/>
          <a:p>
            <a:r>
              <a:rPr lang="en-US" dirty="0" smtClean="0">
                <a:solidFill>
                  <a:schemeClr val="bg1">
                    <a:lumMod val="95000"/>
                  </a:schemeClr>
                </a:solidFill>
              </a:rPr>
              <a:t>Big 5 personality traits</a:t>
            </a:r>
            <a:r>
              <a:rPr lang="en-US" dirty="0" smtClean="0">
                <a:solidFill>
                  <a:schemeClr val="bg1">
                    <a:lumMod val="95000"/>
                  </a:schemeClr>
                </a:solidFill>
              </a:rPr>
              <a:t>:</a:t>
            </a:r>
          </a:p>
          <a:p>
            <a:endParaRPr lang="en-US" dirty="0" smtClean="0">
              <a:solidFill>
                <a:schemeClr val="bg1">
                  <a:lumMod val="95000"/>
                </a:schemeClr>
              </a:solidFill>
            </a:endParaRPr>
          </a:p>
          <a:p>
            <a:r>
              <a:rPr lang="en-US" b="1" dirty="0" smtClean="0">
                <a:solidFill>
                  <a:schemeClr val="bg1">
                    <a:lumMod val="95000"/>
                  </a:schemeClr>
                </a:solidFill>
              </a:rPr>
              <a:t>Neuroticism</a:t>
            </a:r>
          </a:p>
          <a:p>
            <a:r>
              <a:rPr lang="en-US" sz="1200" dirty="0" smtClean="0">
                <a:solidFill>
                  <a:schemeClr val="bg1">
                    <a:lumMod val="95000"/>
                  </a:schemeClr>
                </a:solidFill>
              </a:rPr>
              <a:t>Neuroticism is a trait characterized by sadness, moodiness, and emotional instability. Individuals who are high in this trait tend to experience mood swings, anxiety, irritability and sadness. Those low in this trait tend to be more stable and emotionally resilient.</a:t>
            </a:r>
            <a:r>
              <a:rPr lang="en-US" sz="1200" u="sng" dirty="0" smtClean="0">
                <a:solidFill>
                  <a:schemeClr val="bg1">
                    <a:lumMod val="95000"/>
                  </a:schemeClr>
                </a:solidFill>
              </a:rPr>
              <a:t> </a:t>
            </a:r>
            <a:r>
              <a:rPr lang="en-US" dirty="0" smtClean="0">
                <a:solidFill>
                  <a:schemeClr val="bg1">
                    <a:lumMod val="95000"/>
                  </a:schemeClr>
                </a:solidFill>
              </a:rPr>
              <a:t/>
            </a:r>
            <a:br>
              <a:rPr lang="en-US" dirty="0" smtClean="0">
                <a:solidFill>
                  <a:schemeClr val="bg1">
                    <a:lumMod val="95000"/>
                  </a:schemeClr>
                </a:solidFill>
              </a:rPr>
            </a:br>
            <a:r>
              <a:rPr lang="en-US" b="1" dirty="0" smtClean="0">
                <a:solidFill>
                  <a:schemeClr val="bg1">
                    <a:lumMod val="95000"/>
                  </a:schemeClr>
                </a:solidFill>
              </a:rPr>
              <a:t>Agreeableness</a:t>
            </a:r>
          </a:p>
          <a:p>
            <a:r>
              <a:rPr lang="en-US" sz="1200" dirty="0" smtClean="0">
                <a:solidFill>
                  <a:schemeClr val="bg1">
                    <a:lumMod val="95000"/>
                  </a:schemeClr>
                </a:solidFill>
              </a:rPr>
              <a:t>This personality dimension includes attributes such as trust, altruism, </a:t>
            </a:r>
            <a:r>
              <a:rPr lang="en-US" sz="1200" dirty="0" smtClean="0">
                <a:solidFill>
                  <a:schemeClr val="bg1">
                    <a:lumMod val="95000"/>
                  </a:schemeClr>
                </a:solidFill>
              </a:rPr>
              <a:t> </a:t>
            </a:r>
            <a:r>
              <a:rPr lang="en-US" sz="1200" dirty="0" smtClean="0">
                <a:solidFill>
                  <a:schemeClr val="bg1">
                    <a:lumMod val="95000"/>
                  </a:schemeClr>
                </a:solidFill>
              </a:rPr>
              <a:t>kindness, affection, and other prosocial behaviors. People who are high in agreeableness tend to be more cooperative while those low in this trait tend to be more competitive and even manipulative.</a:t>
            </a:r>
          </a:p>
          <a:p>
            <a:r>
              <a:rPr lang="en-US" b="1" dirty="0" smtClean="0">
                <a:solidFill>
                  <a:schemeClr val="bg1">
                    <a:lumMod val="95000"/>
                  </a:schemeClr>
                </a:solidFill>
              </a:rPr>
              <a:t>Extraversion</a:t>
            </a:r>
          </a:p>
          <a:p>
            <a:r>
              <a:rPr lang="en-US" sz="1200" dirty="0" smtClean="0">
                <a:solidFill>
                  <a:schemeClr val="bg1">
                    <a:lumMod val="95000"/>
                  </a:schemeClr>
                </a:solidFill>
              </a:rPr>
              <a:t>Extraversion</a:t>
            </a:r>
            <a:r>
              <a:rPr lang="en-US" sz="1200" b="1" dirty="0" smtClean="0">
                <a:solidFill>
                  <a:schemeClr val="bg1">
                    <a:lumMod val="95000"/>
                  </a:schemeClr>
                </a:solidFill>
              </a:rPr>
              <a:t> </a:t>
            </a:r>
            <a:r>
              <a:rPr lang="en-US" sz="1200" dirty="0" smtClean="0">
                <a:solidFill>
                  <a:schemeClr val="bg1">
                    <a:lumMod val="95000"/>
                  </a:schemeClr>
                </a:solidFill>
              </a:rPr>
              <a:t> is characterized by excitability, sociability, talkativeness, assertiveness, and high amounts of emotional expressiveness. People who are high in extraversion are outgoing and tend to gain energy in social situations. People who are low in extraversion (or introverted) tend to be more reserved and have to expend energy in social settings</a:t>
            </a:r>
          </a:p>
          <a:p>
            <a:r>
              <a:rPr lang="en-US" b="1" dirty="0" smtClean="0">
                <a:solidFill>
                  <a:schemeClr val="bg1">
                    <a:lumMod val="95000"/>
                  </a:schemeClr>
                </a:solidFill>
              </a:rPr>
              <a:t>Conscientiousness</a:t>
            </a:r>
          </a:p>
          <a:p>
            <a:r>
              <a:rPr lang="en-US" sz="1200" dirty="0" smtClean="0">
                <a:solidFill>
                  <a:schemeClr val="bg1">
                    <a:lumMod val="95000"/>
                  </a:schemeClr>
                </a:solidFill>
              </a:rPr>
              <a:t>Standard features of this dimension include high levels of thoughtfulness, with good impulse control and goal-directed behaviors. Highly conscientiousness tend to be organized and mindful of details</a:t>
            </a:r>
            <a:r>
              <a:rPr lang="en-US" dirty="0" smtClean="0">
                <a:solidFill>
                  <a:schemeClr val="bg1">
                    <a:lumMod val="95000"/>
                  </a:schemeClr>
                </a:solidFill>
              </a:rPr>
              <a:t>.</a:t>
            </a:r>
          </a:p>
          <a:p>
            <a:r>
              <a:rPr lang="en-US" b="1" dirty="0">
                <a:solidFill>
                  <a:schemeClr val="bg1">
                    <a:lumMod val="95000"/>
                  </a:schemeClr>
                </a:solidFill>
              </a:rPr>
              <a:t>Openness</a:t>
            </a:r>
          </a:p>
          <a:p>
            <a:r>
              <a:rPr lang="en-US" sz="1200" dirty="0">
                <a:solidFill>
                  <a:schemeClr val="bg1">
                    <a:lumMod val="95000"/>
                  </a:schemeClr>
                </a:solidFill>
              </a:rPr>
              <a:t>This trait features characteristics such as imagination and insight, and those high in this trait also tend to have a broad range of interests. People who are high in this trait tend to be more adventurous </a:t>
            </a:r>
            <a:r>
              <a:rPr lang="en-US" sz="1200" dirty="0" smtClean="0">
                <a:solidFill>
                  <a:schemeClr val="bg1">
                    <a:lumMod val="95000"/>
                  </a:schemeClr>
                </a:solidFill>
              </a:rPr>
              <a:t>and</a:t>
            </a:r>
            <a:r>
              <a:rPr lang="en-US" sz="1200" dirty="0">
                <a:solidFill>
                  <a:schemeClr val="bg1">
                    <a:lumMod val="95000"/>
                  </a:schemeClr>
                </a:solidFill>
              </a:rPr>
              <a:t> </a:t>
            </a:r>
            <a:r>
              <a:rPr lang="en-US" sz="1200" dirty="0" smtClean="0">
                <a:solidFill>
                  <a:schemeClr val="bg1">
                    <a:lumMod val="95000"/>
                  </a:schemeClr>
                </a:solidFill>
              </a:rPr>
              <a:t>creative</a:t>
            </a:r>
            <a:r>
              <a:rPr lang="en-US" sz="1200" dirty="0" smtClean="0">
                <a:solidFill>
                  <a:schemeClr val="bg1">
                    <a:lumMod val="95000"/>
                  </a:schemeClr>
                </a:solidFill>
              </a:rPr>
              <a:t>. </a:t>
            </a:r>
            <a:r>
              <a:rPr lang="en-US" sz="1200" dirty="0">
                <a:solidFill>
                  <a:schemeClr val="bg1">
                    <a:lumMod val="95000"/>
                  </a:schemeClr>
                </a:solidFill>
              </a:rPr>
              <a:t>People low in this trait are often much more traditional and may struggle with abstract thinking</a:t>
            </a:r>
            <a:r>
              <a:rPr lang="en-US" sz="1200" dirty="0" smtClean="0">
                <a:solidFill>
                  <a:schemeClr val="bg1">
                    <a:lumMod val="95000"/>
                  </a:schemeClr>
                </a:solidFill>
              </a:rPr>
              <a:t>.</a:t>
            </a:r>
          </a:p>
          <a:p>
            <a:endParaRPr lang="en-US" dirty="0" smtClean="0"/>
          </a:p>
          <a:p>
            <a:endParaRPr lang="en-US" dirty="0" smtClean="0"/>
          </a:p>
          <a:p>
            <a:r>
              <a:rPr lang="en-US" sz="1200" dirty="0" smtClean="0"/>
              <a:t>.</a:t>
            </a:r>
            <a:endParaRPr lang="en-US" dirty="0"/>
          </a:p>
          <a:p>
            <a:endParaRPr lang="en-US" dirty="0" smtClean="0"/>
          </a:p>
          <a:p>
            <a:endParaRPr lang="en-US" sz="1400" dirty="0"/>
          </a:p>
        </p:txBody>
      </p:sp>
    </p:spTree>
    <p:extLst>
      <p:ext uri="{BB962C8B-B14F-4D97-AF65-F5344CB8AC3E}">
        <p14:creationId xmlns:p14="http://schemas.microsoft.com/office/powerpoint/2010/main" val="156109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65000"/>
                  </a:schemeClr>
                </a:solidFill>
              </a:rPr>
              <a:t>Basic Decision Tree Graph</a:t>
            </a:r>
            <a:endParaRPr lang="en-US" b="1" dirty="0">
              <a:solidFill>
                <a:schemeClr val="bg1">
                  <a:lumMod val="65000"/>
                </a:schemeClr>
              </a:solidFill>
            </a:endParaRPr>
          </a:p>
        </p:txBody>
      </p:sp>
      <p:pic>
        <p:nvPicPr>
          <p:cNvPr id="4" name="Picture 3"/>
          <p:cNvPicPr>
            <a:picLocks noChangeAspect="1"/>
          </p:cNvPicPr>
          <p:nvPr/>
        </p:nvPicPr>
        <p:blipFill>
          <a:blip r:embed="rId3"/>
          <a:stretch>
            <a:fillRect/>
          </a:stretch>
        </p:blipFill>
        <p:spPr>
          <a:xfrm>
            <a:off x="1225550" y="1825625"/>
            <a:ext cx="9740900" cy="5080000"/>
          </a:xfrm>
          <a:prstGeom prst="rect">
            <a:avLst/>
          </a:prstGeom>
        </p:spPr>
      </p:pic>
      <p:sp>
        <p:nvSpPr>
          <p:cNvPr id="3" name="TextBox 2"/>
          <p:cNvSpPr txBox="1"/>
          <p:nvPr/>
        </p:nvSpPr>
        <p:spPr>
          <a:xfrm>
            <a:off x="1426464" y="2097024"/>
            <a:ext cx="2816352" cy="369332"/>
          </a:xfrm>
          <a:prstGeom prst="rect">
            <a:avLst/>
          </a:prstGeom>
          <a:noFill/>
        </p:spPr>
        <p:txBody>
          <a:bodyPr wrap="square" rtlCol="0">
            <a:spAutoFit/>
          </a:bodyPr>
          <a:lstStyle/>
          <a:p>
            <a:pPr algn="ctr"/>
            <a:r>
              <a:rPr lang="en-US" b="1" u="sng" dirty="0"/>
              <a:t> </a:t>
            </a:r>
            <a:endParaRPr lang="en-US" dirty="0" smtClean="0"/>
          </a:p>
        </p:txBody>
      </p:sp>
      <p:sp>
        <p:nvSpPr>
          <p:cNvPr id="5" name="Rounded Rectangle 4"/>
          <p:cNvSpPr/>
          <p:nvPr/>
        </p:nvSpPr>
        <p:spPr>
          <a:xfrm>
            <a:off x="1426464" y="2039636"/>
            <a:ext cx="3182112" cy="85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4 Questions per model</a:t>
            </a:r>
          </a:p>
          <a:p>
            <a:pPr algn="ctr"/>
            <a:r>
              <a:rPr lang="en-US" dirty="0"/>
              <a:t>Mean Absolute Error </a:t>
            </a:r>
            <a:r>
              <a:rPr lang="en-US" dirty="0" smtClean="0"/>
              <a:t>&lt; 15%</a:t>
            </a:r>
          </a:p>
        </p:txBody>
      </p:sp>
      <p:sp>
        <p:nvSpPr>
          <p:cNvPr id="6" name="Rounded Rectangle 5"/>
          <p:cNvSpPr/>
          <p:nvPr/>
        </p:nvSpPr>
        <p:spPr>
          <a:xfrm>
            <a:off x="7296912" y="2039636"/>
            <a:ext cx="3182112" cy="85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8 Questions </a:t>
            </a:r>
            <a:r>
              <a:rPr lang="en-US" b="1" u="sng" dirty="0"/>
              <a:t>per model</a:t>
            </a:r>
          </a:p>
          <a:p>
            <a:pPr algn="ctr"/>
            <a:r>
              <a:rPr lang="en-US" dirty="0"/>
              <a:t>Mean Absolute Error </a:t>
            </a:r>
            <a:r>
              <a:rPr lang="en-US" dirty="0" smtClean="0"/>
              <a:t>&lt;</a:t>
            </a:r>
            <a:r>
              <a:rPr lang="en-US" dirty="0"/>
              <a:t> </a:t>
            </a:r>
            <a:r>
              <a:rPr lang="en-US" dirty="0" smtClean="0"/>
              <a:t>10%</a:t>
            </a:r>
            <a:endParaRPr lang="en-US" dirty="0"/>
          </a:p>
        </p:txBody>
      </p:sp>
    </p:spTree>
    <p:extLst>
      <p:ext uri="{BB962C8B-B14F-4D97-AF65-F5344CB8AC3E}">
        <p14:creationId xmlns:p14="http://schemas.microsoft.com/office/powerpoint/2010/main" val="1378516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88" y="76229"/>
            <a:ext cx="11341608" cy="2036065"/>
          </a:xfrm>
        </p:spPr>
        <p:txBody>
          <a:bodyPr/>
          <a:lstStyle/>
          <a:p>
            <a:pPr marL="0" indent="0">
              <a:buNone/>
            </a:pPr>
            <a:r>
              <a:rPr lang="en-US" dirty="0" smtClean="0">
                <a:solidFill>
                  <a:schemeClr val="accent2">
                    <a:lumMod val="60000"/>
                    <a:lumOff val="40000"/>
                  </a:schemeClr>
                </a:solidFill>
              </a:rPr>
              <a:t>Recommender System:</a:t>
            </a:r>
          </a:p>
          <a:p>
            <a:r>
              <a:rPr lang="en-US" dirty="0" smtClean="0">
                <a:solidFill>
                  <a:schemeClr val="accent2">
                    <a:lumMod val="60000"/>
                    <a:lumOff val="40000"/>
                  </a:schemeClr>
                </a:solidFill>
              </a:rPr>
              <a:t>No Cold Start Problem</a:t>
            </a:r>
          </a:p>
          <a:p>
            <a:r>
              <a:rPr lang="en-US" dirty="0" smtClean="0">
                <a:solidFill>
                  <a:schemeClr val="accent2">
                    <a:lumMod val="60000"/>
                    <a:lumOff val="40000"/>
                  </a:schemeClr>
                </a:solidFill>
              </a:rPr>
              <a:t>Take average of similar users to identify percentile in facets</a:t>
            </a:r>
          </a:p>
          <a:p>
            <a:r>
              <a:rPr lang="en-US" dirty="0" smtClean="0">
                <a:solidFill>
                  <a:schemeClr val="accent2">
                    <a:lumMod val="60000"/>
                    <a:lumOff val="40000"/>
                  </a:schemeClr>
                </a:solidFill>
              </a:rPr>
              <a:t>Run permutation analysis to identify minimum error</a:t>
            </a:r>
          </a:p>
          <a:p>
            <a:pPr marL="0" indent="0">
              <a:buNone/>
            </a:pPr>
            <a:endParaRPr lang="en-US" dirty="0">
              <a:solidFill>
                <a:schemeClr val="accent2">
                  <a:lumMod val="60000"/>
                  <a:lumOff val="40000"/>
                </a:schemeClr>
              </a:solidFill>
            </a:endParaRPr>
          </a:p>
        </p:txBody>
      </p:sp>
      <p:pic>
        <p:nvPicPr>
          <p:cNvPr id="2" name="Picture 1"/>
          <p:cNvPicPr>
            <a:picLocks noChangeAspect="1"/>
          </p:cNvPicPr>
          <p:nvPr/>
        </p:nvPicPr>
        <p:blipFill>
          <a:blip r:embed="rId3"/>
          <a:stretch>
            <a:fillRect/>
          </a:stretch>
        </p:blipFill>
        <p:spPr>
          <a:xfrm>
            <a:off x="618744" y="2156978"/>
            <a:ext cx="5161050" cy="4603485"/>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5779794" y="2156978"/>
            <a:ext cx="5356670" cy="2779776"/>
          </a:xfrm>
          <a:prstGeom prst="rect">
            <a:avLst/>
          </a:prstGeom>
        </p:spPr>
      </p:pic>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5779794" y="4936754"/>
            <a:ext cx="4498061" cy="1921246"/>
          </a:xfrm>
          <a:prstGeom prst="rect">
            <a:avLst/>
          </a:prstGeom>
        </p:spPr>
      </p:pic>
    </p:spTree>
    <p:extLst>
      <p:ext uri="{BB962C8B-B14F-4D97-AF65-F5344CB8AC3E}">
        <p14:creationId xmlns:p14="http://schemas.microsoft.com/office/powerpoint/2010/main" val="639935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8" name="Rounded Rectangle 27"/>
          <p:cNvSpPr/>
          <p:nvPr/>
        </p:nvSpPr>
        <p:spPr>
          <a:xfrm>
            <a:off x="9589926" y="132326"/>
            <a:ext cx="2373303" cy="4336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Page</a:t>
            </a:r>
          </a:p>
          <a:p>
            <a:pPr algn="ctr"/>
            <a:r>
              <a:rPr lang="en-US" dirty="0" smtClean="0"/>
              <a:t>User Inputs a value </a:t>
            </a:r>
            <a:endParaRPr lang="en-US" dirty="0"/>
          </a:p>
        </p:txBody>
      </p:sp>
      <p:sp>
        <p:nvSpPr>
          <p:cNvPr id="33" name="Right Arrow 32"/>
          <p:cNvSpPr/>
          <p:nvPr/>
        </p:nvSpPr>
        <p:spPr>
          <a:xfrm rot="20001870">
            <a:off x="5147817" y="4314616"/>
            <a:ext cx="4863791" cy="88331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Return </a:t>
            </a:r>
            <a:r>
              <a:rPr lang="en-US" smtClean="0"/>
              <a:t>Next Question to webpage</a:t>
            </a:r>
            <a:endParaRPr lang="en-US"/>
          </a:p>
        </p:txBody>
      </p:sp>
      <p:sp>
        <p:nvSpPr>
          <p:cNvPr id="36" name="Rounded Rectangle 35"/>
          <p:cNvSpPr/>
          <p:nvPr/>
        </p:nvSpPr>
        <p:spPr>
          <a:xfrm>
            <a:off x="219456" y="4328160"/>
            <a:ext cx="5486400" cy="2426208"/>
          </a:xfrm>
          <a:prstGeom prst="roundRect">
            <a:avLst>
              <a:gd name="adj" fmla="val 2722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74722" y="2397046"/>
            <a:ext cx="2948247" cy="1139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 Server loads model and keeps track of current location </a:t>
            </a:r>
            <a:r>
              <a:rPr lang="en-US" smtClean="0"/>
              <a:t>within current tree</a:t>
            </a:r>
            <a:endParaRPr lang="en-US" dirty="0"/>
          </a:p>
        </p:txBody>
      </p:sp>
      <p:sp>
        <p:nvSpPr>
          <p:cNvPr id="5" name="Rectangle 4"/>
          <p:cNvSpPr/>
          <p:nvPr/>
        </p:nvSpPr>
        <p:spPr>
          <a:xfrm>
            <a:off x="1085087" y="4608576"/>
            <a:ext cx="3703133" cy="6138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Do not like art</a:t>
            </a:r>
            <a:r>
              <a:rPr lang="en-US" dirty="0"/>
              <a:t>.</a:t>
            </a:r>
            <a:endParaRPr lang="en-US" dirty="0" smtClean="0"/>
          </a:p>
          <a:p>
            <a:pPr algn="ctr"/>
            <a:r>
              <a:rPr lang="en-US" dirty="0" smtClean="0"/>
              <a:t>If answer &lt; 25   :</a:t>
            </a:r>
            <a:r>
              <a:rPr lang="en-US" dirty="0"/>
              <a:t> </a:t>
            </a:r>
            <a:r>
              <a:rPr lang="en-US" dirty="0" smtClean="0"/>
              <a:t>  Otherwise</a:t>
            </a:r>
            <a:endParaRPr lang="en-US" dirty="0"/>
          </a:p>
        </p:txBody>
      </p:sp>
      <p:cxnSp>
        <p:nvCxnSpPr>
          <p:cNvPr id="7" name="Straight Arrow Connector 6"/>
          <p:cNvCxnSpPr/>
          <p:nvPr/>
        </p:nvCxnSpPr>
        <p:spPr>
          <a:xfrm flipH="1">
            <a:off x="1766703" y="5285791"/>
            <a:ext cx="602682" cy="666025"/>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40274" y="5261142"/>
            <a:ext cx="480036" cy="67636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90144" y="5937504"/>
            <a:ext cx="2319134" cy="4944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Am not interested in theoretical discussions</a:t>
            </a:r>
            <a:r>
              <a:rPr lang="en-US" sz="1200" dirty="0" smtClean="0"/>
              <a:t>.</a:t>
            </a:r>
            <a:endParaRPr lang="en-US" sz="1200" dirty="0"/>
          </a:p>
        </p:txBody>
      </p:sp>
      <p:sp>
        <p:nvSpPr>
          <p:cNvPr id="20" name="Rectangle 19"/>
          <p:cNvSpPr/>
          <p:nvPr/>
        </p:nvSpPr>
        <p:spPr>
          <a:xfrm>
            <a:off x="3176016" y="5937504"/>
            <a:ext cx="2319134" cy="4944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a:t>Have difficulty imagining things.</a:t>
            </a:r>
            <a:endParaRPr lang="en-US" sz="1200" dirty="0"/>
          </a:p>
        </p:txBody>
      </p:sp>
      <p:sp>
        <p:nvSpPr>
          <p:cNvPr id="24" name="TextBox 23"/>
          <p:cNvSpPr txBox="1"/>
          <p:nvPr/>
        </p:nvSpPr>
        <p:spPr>
          <a:xfrm>
            <a:off x="754285" y="4283702"/>
            <a:ext cx="4364736" cy="369332"/>
          </a:xfrm>
          <a:prstGeom prst="rect">
            <a:avLst/>
          </a:prstGeom>
          <a:noFill/>
        </p:spPr>
        <p:txBody>
          <a:bodyPr wrap="square" rtlCol="0">
            <a:spAutoFit/>
          </a:bodyPr>
          <a:lstStyle/>
          <a:p>
            <a:pPr algn="ctr"/>
            <a:r>
              <a:rPr lang="en-US" b="1" dirty="0" smtClean="0"/>
              <a:t>Model</a:t>
            </a:r>
            <a:endParaRPr lang="en-US" b="1" dirty="0"/>
          </a:p>
        </p:txBody>
      </p:sp>
      <p:sp>
        <p:nvSpPr>
          <p:cNvPr id="27" name="Left Arrow 26"/>
          <p:cNvSpPr/>
          <p:nvPr/>
        </p:nvSpPr>
        <p:spPr>
          <a:xfrm>
            <a:off x="7275443" y="1266188"/>
            <a:ext cx="2014124" cy="794873"/>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User Input</a:t>
            </a:r>
            <a:endParaRPr lang="en-US" sz="1400" dirty="0"/>
          </a:p>
        </p:txBody>
      </p:sp>
      <p:sp>
        <p:nvSpPr>
          <p:cNvPr id="29" name="Snip Single Corner Rectangle 28"/>
          <p:cNvSpPr/>
          <p:nvPr/>
        </p:nvSpPr>
        <p:spPr>
          <a:xfrm>
            <a:off x="3573515" y="1203874"/>
            <a:ext cx="3401568" cy="79874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JQuery sends a request to the </a:t>
            </a:r>
            <a:r>
              <a:rPr lang="en-US" smtClean="0"/>
              <a:t>Flask Server on AWS EC2</a:t>
            </a:r>
            <a:endParaRPr lang="en-US" dirty="0"/>
          </a:p>
        </p:txBody>
      </p:sp>
      <p:sp>
        <p:nvSpPr>
          <p:cNvPr id="30" name="Left Arrow 29"/>
          <p:cNvSpPr/>
          <p:nvPr/>
        </p:nvSpPr>
        <p:spPr>
          <a:xfrm rot="19696440">
            <a:off x="1849509" y="1564181"/>
            <a:ext cx="1725591" cy="639358"/>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Route to endpoint</a:t>
            </a:r>
            <a:endParaRPr lang="en-US" sz="1400" dirty="0"/>
          </a:p>
        </p:txBody>
      </p:sp>
      <p:sp>
        <p:nvSpPr>
          <p:cNvPr id="31" name="Up-Down Arrow 30"/>
          <p:cNvSpPr/>
          <p:nvPr/>
        </p:nvSpPr>
        <p:spPr>
          <a:xfrm>
            <a:off x="1438656" y="3536998"/>
            <a:ext cx="328047" cy="79116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11743" y="3725264"/>
            <a:ext cx="1997535" cy="338554"/>
          </a:xfrm>
          <a:prstGeom prst="rect">
            <a:avLst/>
          </a:prstGeom>
          <a:noFill/>
        </p:spPr>
        <p:txBody>
          <a:bodyPr wrap="none" rtlCol="0">
            <a:spAutoFit/>
          </a:bodyPr>
          <a:lstStyle/>
          <a:p>
            <a:r>
              <a:rPr lang="en-US" sz="1600" dirty="0" smtClean="0">
                <a:solidFill>
                  <a:schemeClr val="bg1"/>
                </a:solidFill>
              </a:rPr>
              <a:t>Decide Next Question</a:t>
            </a:r>
            <a:endParaRPr lang="en-US" sz="1600" dirty="0">
              <a:solidFill>
                <a:schemeClr val="bg1"/>
              </a:solidFill>
            </a:endParaRPr>
          </a:p>
        </p:txBody>
      </p:sp>
      <p:sp>
        <p:nvSpPr>
          <p:cNvPr id="34" name="TextBox 33"/>
          <p:cNvSpPr txBox="1"/>
          <p:nvPr/>
        </p:nvSpPr>
        <p:spPr>
          <a:xfrm>
            <a:off x="2163695" y="146977"/>
            <a:ext cx="6088404" cy="461665"/>
          </a:xfrm>
          <a:prstGeom prst="rect">
            <a:avLst/>
          </a:prstGeom>
          <a:noFill/>
        </p:spPr>
        <p:txBody>
          <a:bodyPr wrap="square" rtlCol="0">
            <a:spAutoFit/>
          </a:bodyPr>
          <a:lstStyle/>
          <a:p>
            <a:pPr algn="ctr"/>
            <a:r>
              <a:rPr lang="en-US" sz="2400" dirty="0" smtClean="0">
                <a:solidFill>
                  <a:schemeClr val="bg1"/>
                </a:solidFill>
              </a:rPr>
              <a:t>Getting Each Question for web application</a:t>
            </a:r>
            <a:endParaRPr lang="en-US" sz="2400" dirty="0">
              <a:solidFill>
                <a:schemeClr val="bg1"/>
              </a:solidFill>
            </a:endParaRPr>
          </a:p>
        </p:txBody>
      </p:sp>
      <p:sp>
        <p:nvSpPr>
          <p:cNvPr id="35" name="TextBox 34"/>
          <p:cNvSpPr txBox="1"/>
          <p:nvPr/>
        </p:nvSpPr>
        <p:spPr>
          <a:xfrm>
            <a:off x="0" y="139888"/>
            <a:ext cx="2594119" cy="461665"/>
          </a:xfrm>
          <a:prstGeom prst="rect">
            <a:avLst/>
          </a:prstGeom>
          <a:noFill/>
        </p:spPr>
        <p:txBody>
          <a:bodyPr wrap="square" rtlCol="0">
            <a:spAutoFit/>
          </a:bodyPr>
          <a:lstStyle/>
          <a:p>
            <a:pPr algn="ctr"/>
            <a:r>
              <a:rPr lang="en-US" sz="2400" b="1" u="sng" dirty="0" smtClean="0">
                <a:solidFill>
                  <a:schemeClr val="bg1"/>
                </a:solidFill>
              </a:rPr>
              <a:t>Web Application:</a:t>
            </a:r>
            <a:endParaRPr lang="en-US" sz="2400" b="1" u="sng" dirty="0">
              <a:solidFill>
                <a:schemeClr val="bg1"/>
              </a:solidFill>
            </a:endParaRPr>
          </a:p>
        </p:txBody>
      </p:sp>
    </p:spTree>
    <p:extLst>
      <p:ext uri="{BB962C8B-B14F-4D97-AF65-F5344CB8AC3E}">
        <p14:creationId xmlns:p14="http://schemas.microsoft.com/office/powerpoint/2010/main" val="1207401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39924" y="3950208"/>
            <a:ext cx="3534156" cy="2615819"/>
          </a:xfrm>
          <a:prstGeom prst="roundRect">
            <a:avLst/>
          </a:prstGeom>
          <a:solidFill>
            <a:schemeClr val="accent4">
              <a:lumMod val="40000"/>
              <a:lumOff val="60000"/>
            </a:schemeClr>
          </a:solidFill>
          <a:ln w="3810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764764" y="3781362"/>
            <a:ext cx="2368296" cy="1134491"/>
          </a:xfrm>
        </p:spPr>
        <p:txBody>
          <a:bodyPr/>
          <a:lstStyle/>
          <a:p>
            <a:pPr algn="ctr"/>
            <a:r>
              <a:rPr lang="en-US" dirty="0" err="1" smtClean="0"/>
              <a:t>Server.py</a:t>
            </a:r>
            <a:endParaRPr lang="en-US" dirty="0"/>
          </a:p>
        </p:txBody>
      </p:sp>
      <p:sp>
        <p:nvSpPr>
          <p:cNvPr id="3" name="Content Placeholder 2"/>
          <p:cNvSpPr>
            <a:spLocks noGrp="1"/>
          </p:cNvSpPr>
          <p:nvPr>
            <p:ph idx="1"/>
          </p:nvPr>
        </p:nvSpPr>
        <p:spPr>
          <a:xfrm>
            <a:off x="356332" y="4747007"/>
            <a:ext cx="3185160" cy="1792224"/>
          </a:xfrm>
        </p:spPr>
        <p:txBody>
          <a:bodyPr>
            <a:normAutofit lnSpcReduction="10000"/>
          </a:bodyPr>
          <a:lstStyle/>
          <a:p>
            <a:r>
              <a:rPr lang="en-US" sz="1800" dirty="0" smtClean="0"/>
              <a:t>Keeps track of users location in the quiz</a:t>
            </a:r>
          </a:p>
          <a:p>
            <a:r>
              <a:rPr lang="en-US" sz="1800" dirty="0" smtClean="0"/>
              <a:t>Saves the users answers for recommender use</a:t>
            </a:r>
          </a:p>
          <a:p>
            <a:r>
              <a:rPr lang="en-US" sz="1800" dirty="0" smtClean="0"/>
              <a:t>Routes calls to correct endpoints</a:t>
            </a:r>
            <a:endParaRPr lang="en-US" sz="1800" dirty="0"/>
          </a:p>
        </p:txBody>
      </p:sp>
      <p:sp>
        <p:nvSpPr>
          <p:cNvPr id="7" name="Rounded Rectangle 6"/>
          <p:cNvSpPr/>
          <p:nvPr/>
        </p:nvSpPr>
        <p:spPr>
          <a:xfrm>
            <a:off x="6930195" y="4099881"/>
            <a:ext cx="4011168" cy="2615819"/>
          </a:xfrm>
          <a:prstGeom prst="roundRect">
            <a:avLst/>
          </a:prstGeom>
          <a:solidFill>
            <a:schemeClr val="accent2">
              <a:lumMod val="40000"/>
              <a:lumOff val="60000"/>
            </a:schemeClr>
          </a:solidFill>
          <a:ln w="38100">
            <a:solidFill>
              <a:srgbClr val="FF0000"/>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Title 1"/>
          <p:cNvSpPr txBox="1">
            <a:spLocks/>
          </p:cNvSpPr>
          <p:nvPr/>
        </p:nvSpPr>
        <p:spPr>
          <a:xfrm>
            <a:off x="7751631" y="4099881"/>
            <a:ext cx="2368296" cy="11344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smtClean="0"/>
              <a:t>Quiz.js</a:t>
            </a:r>
            <a:endParaRPr lang="en-US" dirty="0"/>
          </a:p>
        </p:txBody>
      </p:sp>
      <p:sp>
        <p:nvSpPr>
          <p:cNvPr id="9" name="Content Placeholder 2"/>
          <p:cNvSpPr txBox="1">
            <a:spLocks/>
          </p:cNvSpPr>
          <p:nvPr/>
        </p:nvSpPr>
        <p:spPr>
          <a:xfrm>
            <a:off x="7202991" y="5228912"/>
            <a:ext cx="3465576" cy="128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smtClean="0"/>
              <a:t>Uses </a:t>
            </a:r>
            <a:r>
              <a:rPr lang="en-US" sz="1800" dirty="0" err="1" smtClean="0"/>
              <a:t>jquery</a:t>
            </a:r>
            <a:r>
              <a:rPr lang="en-US" sz="1800" dirty="0" smtClean="0"/>
              <a:t> to send and receive data from server</a:t>
            </a:r>
          </a:p>
          <a:p>
            <a:r>
              <a:rPr lang="en-US" sz="1800" dirty="0" smtClean="0"/>
              <a:t>Keeps track of what to show on webpage</a:t>
            </a:r>
          </a:p>
        </p:txBody>
      </p:sp>
      <p:sp>
        <p:nvSpPr>
          <p:cNvPr id="10" name="Rounded Rectangle 9"/>
          <p:cNvSpPr/>
          <p:nvPr/>
        </p:nvSpPr>
        <p:spPr>
          <a:xfrm>
            <a:off x="8596884" y="377321"/>
            <a:ext cx="3387852" cy="2055623"/>
          </a:xfrm>
          <a:prstGeom prst="roundRect">
            <a:avLst/>
          </a:prstGeom>
          <a:solidFill>
            <a:schemeClr val="accent5">
              <a:lumMod val="60000"/>
              <a:lumOff val="40000"/>
            </a:schemeClr>
          </a:solidFill>
          <a:ln w="38100">
            <a:solidFill>
              <a:schemeClr val="accent1">
                <a:lumMod val="75000"/>
              </a:schemeClr>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Title 1"/>
          <p:cNvSpPr txBox="1">
            <a:spLocks/>
          </p:cNvSpPr>
          <p:nvPr/>
        </p:nvSpPr>
        <p:spPr>
          <a:xfrm>
            <a:off x="9106662" y="322277"/>
            <a:ext cx="2368296" cy="11344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smtClean="0"/>
              <a:t>Quiz.html</a:t>
            </a:r>
            <a:endParaRPr lang="en-US" dirty="0"/>
          </a:p>
        </p:txBody>
      </p:sp>
      <p:sp>
        <p:nvSpPr>
          <p:cNvPr id="12" name="Content Placeholder 2"/>
          <p:cNvSpPr txBox="1">
            <a:spLocks/>
          </p:cNvSpPr>
          <p:nvPr/>
        </p:nvSpPr>
        <p:spPr>
          <a:xfrm>
            <a:off x="8730996" y="1305184"/>
            <a:ext cx="3119628" cy="1127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smtClean="0"/>
              <a:t>Guide for where to put information on screen</a:t>
            </a:r>
          </a:p>
          <a:p>
            <a:r>
              <a:rPr lang="en-US" sz="1800" dirty="0" smtClean="0"/>
              <a:t>Generic HTML Code</a:t>
            </a:r>
          </a:p>
        </p:txBody>
      </p:sp>
      <p:sp>
        <p:nvSpPr>
          <p:cNvPr id="16" name="Left-Right Arrow 15"/>
          <p:cNvSpPr/>
          <p:nvPr/>
        </p:nvSpPr>
        <p:spPr>
          <a:xfrm>
            <a:off x="3776472" y="4667126"/>
            <a:ext cx="2881751" cy="1011936"/>
          </a:xfrm>
          <a:prstGeom prst="lef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Async</a:t>
            </a:r>
            <a:r>
              <a:rPr lang="en-US" dirty="0" smtClean="0"/>
              <a:t> Communication</a:t>
            </a:r>
            <a:endParaRPr lang="en-US" dirty="0"/>
          </a:p>
        </p:txBody>
      </p:sp>
      <p:sp>
        <p:nvSpPr>
          <p:cNvPr id="17" name="Rounded Rectangle 16"/>
          <p:cNvSpPr/>
          <p:nvPr/>
        </p:nvSpPr>
        <p:spPr>
          <a:xfrm>
            <a:off x="4870704" y="377321"/>
            <a:ext cx="3389376" cy="2055623"/>
          </a:xfrm>
          <a:prstGeom prst="roundRect">
            <a:avLst/>
          </a:prstGeom>
          <a:solidFill>
            <a:schemeClr val="bg1">
              <a:lumMod val="65000"/>
            </a:schemeClr>
          </a:solidFill>
          <a:ln w="38100">
            <a:solidFill>
              <a:schemeClr val="accent6">
                <a:lumMod val="75000"/>
              </a:schemeClr>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Title 1"/>
          <p:cNvSpPr txBox="1">
            <a:spLocks/>
          </p:cNvSpPr>
          <p:nvPr/>
        </p:nvSpPr>
        <p:spPr>
          <a:xfrm>
            <a:off x="5471774" y="310080"/>
            <a:ext cx="2187236" cy="11344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smtClean="0"/>
              <a:t>Quiz.css</a:t>
            </a:r>
            <a:endParaRPr lang="en-US" dirty="0"/>
          </a:p>
        </p:txBody>
      </p:sp>
      <p:sp>
        <p:nvSpPr>
          <p:cNvPr id="19" name="Content Placeholder 2"/>
          <p:cNvSpPr txBox="1">
            <a:spLocks/>
          </p:cNvSpPr>
          <p:nvPr/>
        </p:nvSpPr>
        <p:spPr>
          <a:xfrm>
            <a:off x="5387140" y="1172982"/>
            <a:ext cx="2693932" cy="7802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smtClean="0"/>
              <a:t>Formats media on page</a:t>
            </a:r>
          </a:p>
          <a:p>
            <a:r>
              <a:rPr lang="en-US" sz="1800" dirty="0" smtClean="0"/>
              <a:t>Adds aesthetics</a:t>
            </a:r>
          </a:p>
        </p:txBody>
      </p:sp>
      <p:sp>
        <p:nvSpPr>
          <p:cNvPr id="24" name="Right Brace 23"/>
          <p:cNvSpPr/>
          <p:nvPr/>
        </p:nvSpPr>
        <p:spPr>
          <a:xfrm rot="5400000">
            <a:off x="7580521" y="-622854"/>
            <a:ext cx="1694399" cy="7114032"/>
          </a:xfrm>
          <a:prstGeom prst="rightBrace">
            <a:avLst>
              <a:gd name="adj1" fmla="val 8333"/>
              <a:gd name="adj2" fmla="val 43488"/>
            </a:avLst>
          </a:prstGeom>
          <a:ln w="666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488921" y="3580876"/>
            <a:ext cx="3185160" cy="369332"/>
          </a:xfrm>
          <a:prstGeom prst="rect">
            <a:avLst/>
          </a:prstGeom>
          <a:noFill/>
        </p:spPr>
        <p:txBody>
          <a:bodyPr wrap="square" rtlCol="0">
            <a:spAutoFit/>
          </a:bodyPr>
          <a:lstStyle/>
          <a:p>
            <a:pPr algn="ctr"/>
            <a:r>
              <a:rPr lang="en-US" b="1" u="sng" dirty="0" smtClean="0">
                <a:solidFill>
                  <a:schemeClr val="tx1">
                    <a:lumMod val="85000"/>
                    <a:lumOff val="15000"/>
                  </a:schemeClr>
                </a:solidFill>
              </a:rPr>
              <a:t>EC2 Server in AWS cloud</a:t>
            </a:r>
            <a:endParaRPr lang="en-US" b="1" u="sng" dirty="0">
              <a:solidFill>
                <a:schemeClr val="tx1">
                  <a:lumMod val="85000"/>
                  <a:lumOff val="15000"/>
                </a:schemeClr>
              </a:solidFill>
            </a:endParaRPr>
          </a:p>
        </p:txBody>
      </p:sp>
    </p:spTree>
    <p:extLst>
      <p:ext uri="{BB962C8B-B14F-4D97-AF65-F5344CB8AC3E}">
        <p14:creationId xmlns:p14="http://schemas.microsoft.com/office/powerpoint/2010/main" val="1411982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smtClean="0">
                <a:solidFill>
                  <a:schemeClr val="bg1"/>
                </a:solidFill>
              </a:rPr>
              <a:t>Grand Vision </a:t>
            </a:r>
            <a:endParaRPr lang="en-US" b="1" u="sng" dirty="0">
              <a:solidFill>
                <a:schemeClr val="bg1"/>
              </a:solidFill>
            </a:endParaRPr>
          </a:p>
        </p:txBody>
      </p:sp>
      <p:pic>
        <p:nvPicPr>
          <p:cNvPr id="4" name="Picture 3"/>
          <p:cNvPicPr>
            <a:picLocks noChangeAspect="1"/>
          </p:cNvPicPr>
          <p:nvPr/>
        </p:nvPicPr>
        <p:blipFill>
          <a:blip r:embed="rId3"/>
          <a:stretch>
            <a:fillRect/>
          </a:stretch>
        </p:blipFill>
        <p:spPr>
          <a:xfrm>
            <a:off x="9858178" y="2231136"/>
            <a:ext cx="2072794" cy="4273296"/>
          </a:xfrm>
          <a:prstGeom prst="rect">
            <a:avLst/>
          </a:prstGeom>
        </p:spPr>
      </p:pic>
      <p:sp>
        <p:nvSpPr>
          <p:cNvPr id="5" name="TextBox 4"/>
          <p:cNvSpPr txBox="1"/>
          <p:nvPr/>
        </p:nvSpPr>
        <p:spPr>
          <a:xfrm>
            <a:off x="9460992" y="1572613"/>
            <a:ext cx="2731008" cy="646331"/>
          </a:xfrm>
          <a:prstGeom prst="rect">
            <a:avLst/>
          </a:prstGeom>
          <a:noFill/>
        </p:spPr>
        <p:txBody>
          <a:bodyPr wrap="square" rtlCol="0">
            <a:spAutoFit/>
          </a:bodyPr>
          <a:lstStyle/>
          <a:p>
            <a:pPr algn="ctr"/>
            <a:r>
              <a:rPr lang="en-US" dirty="0" smtClean="0">
                <a:solidFill>
                  <a:schemeClr val="bg1"/>
                </a:solidFill>
              </a:rPr>
              <a:t>Professional Discovery Application</a:t>
            </a:r>
            <a:endParaRPr lang="en-US" dirty="0">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18944"/>
            <a:ext cx="2238018" cy="4285488"/>
          </a:xfrm>
          <a:prstGeom prst="rect">
            <a:avLst/>
          </a:prstGeom>
        </p:spPr>
      </p:pic>
      <p:sp>
        <p:nvSpPr>
          <p:cNvPr id="9" name="TextBox 8"/>
          <p:cNvSpPr txBox="1"/>
          <p:nvPr/>
        </p:nvSpPr>
        <p:spPr>
          <a:xfrm>
            <a:off x="-246495" y="1581440"/>
            <a:ext cx="2731008" cy="646331"/>
          </a:xfrm>
          <a:prstGeom prst="rect">
            <a:avLst/>
          </a:prstGeom>
          <a:noFill/>
        </p:spPr>
        <p:txBody>
          <a:bodyPr wrap="square" rtlCol="0">
            <a:spAutoFit/>
          </a:bodyPr>
          <a:lstStyle/>
          <a:p>
            <a:pPr algn="ctr"/>
            <a:r>
              <a:rPr lang="en-US" smtClean="0">
                <a:solidFill>
                  <a:schemeClr val="bg1"/>
                </a:solidFill>
              </a:rPr>
              <a:t>Qualify College Dating </a:t>
            </a:r>
          </a:p>
          <a:p>
            <a:pPr algn="ctr"/>
            <a:r>
              <a:rPr lang="en-US" dirty="0" smtClean="0">
                <a:solidFill>
                  <a:schemeClr val="bg1"/>
                </a:solidFill>
              </a:rPr>
              <a:t>(On the app store)</a:t>
            </a:r>
            <a:endParaRPr lang="en-US" dirty="0">
              <a:solidFill>
                <a:schemeClr val="bg1"/>
              </a:solidFill>
            </a:endParaRPr>
          </a:p>
        </p:txBody>
      </p:sp>
      <p:sp>
        <p:nvSpPr>
          <p:cNvPr id="10" name="TextBox 9"/>
          <p:cNvSpPr txBox="1"/>
          <p:nvPr/>
        </p:nvSpPr>
        <p:spPr>
          <a:xfrm>
            <a:off x="2633472" y="6156960"/>
            <a:ext cx="6425184" cy="369332"/>
          </a:xfrm>
          <a:prstGeom prst="rect">
            <a:avLst/>
          </a:prstGeom>
          <a:noFill/>
        </p:spPr>
        <p:txBody>
          <a:bodyPr wrap="square" rtlCol="0">
            <a:spAutoFit/>
          </a:bodyPr>
          <a:lstStyle/>
          <a:p>
            <a:r>
              <a:rPr lang="en-US" dirty="0" smtClean="0"/>
              <a:t>*Both applications written in React-Native</a:t>
            </a:r>
            <a:endParaRPr lang="en-US" dirty="0"/>
          </a:p>
        </p:txBody>
      </p:sp>
      <p:sp>
        <p:nvSpPr>
          <p:cNvPr id="11" name="Rounded Rectangle 10"/>
          <p:cNvSpPr/>
          <p:nvPr/>
        </p:nvSpPr>
        <p:spPr>
          <a:xfrm>
            <a:off x="4466764" y="1861224"/>
            <a:ext cx="2368296" cy="1003590"/>
          </a:xfrm>
          <a:prstGeom prst="roundRect">
            <a:avLst/>
          </a:prstGeom>
          <a:solidFill>
            <a:schemeClr val="accent4">
              <a:lumMod val="40000"/>
              <a:lumOff val="60000"/>
            </a:schemeClr>
          </a:solidFill>
          <a:ln w="3810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Title 1"/>
          <p:cNvSpPr txBox="1">
            <a:spLocks/>
          </p:cNvSpPr>
          <p:nvPr/>
        </p:nvSpPr>
        <p:spPr>
          <a:xfrm>
            <a:off x="4454571" y="1817590"/>
            <a:ext cx="2368296" cy="11344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t>Python Question Server</a:t>
            </a:r>
            <a:endParaRPr lang="en-US" sz="2400" b="1" dirty="0"/>
          </a:p>
        </p:txBody>
      </p:sp>
      <p:sp>
        <p:nvSpPr>
          <p:cNvPr id="21" name="Left-Right Arrow 20"/>
          <p:cNvSpPr/>
          <p:nvPr/>
        </p:nvSpPr>
        <p:spPr>
          <a:xfrm>
            <a:off x="6835060" y="4206649"/>
            <a:ext cx="3023117" cy="454153"/>
          </a:xfrm>
          <a:prstGeom prst="leftRightArrow">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Requests to server</a:t>
            </a:r>
            <a:endParaRPr lang="en-US" dirty="0">
              <a:solidFill>
                <a:schemeClr val="tx1">
                  <a:lumMod val="95000"/>
                  <a:lumOff val="5000"/>
                </a:schemeClr>
              </a:solidFill>
            </a:endParaRPr>
          </a:p>
        </p:txBody>
      </p:sp>
      <p:sp>
        <p:nvSpPr>
          <p:cNvPr id="24" name="TextBox 23"/>
          <p:cNvSpPr txBox="1"/>
          <p:nvPr/>
        </p:nvSpPr>
        <p:spPr>
          <a:xfrm>
            <a:off x="3133344" y="398295"/>
            <a:ext cx="5827776" cy="646331"/>
          </a:xfrm>
          <a:prstGeom prst="rect">
            <a:avLst/>
          </a:prstGeom>
          <a:noFill/>
        </p:spPr>
        <p:txBody>
          <a:bodyPr wrap="square" rtlCol="0">
            <a:spAutoFit/>
          </a:bodyPr>
          <a:lstStyle/>
          <a:p>
            <a:r>
              <a:rPr lang="en-US" dirty="0" smtClean="0">
                <a:solidFill>
                  <a:schemeClr val="bg2">
                    <a:lumMod val="75000"/>
                  </a:schemeClr>
                </a:solidFill>
              </a:rPr>
              <a:t>Use quick &amp; easy personality assessment to match users in both dating and professional discovery</a:t>
            </a:r>
            <a:endParaRPr lang="en-US" dirty="0">
              <a:solidFill>
                <a:schemeClr val="bg2">
                  <a:lumMod val="75000"/>
                </a:schemeClr>
              </a:solidFill>
            </a:endParaRPr>
          </a:p>
        </p:txBody>
      </p:sp>
      <p:sp>
        <p:nvSpPr>
          <p:cNvPr id="25" name="Magnetic Disk 24"/>
          <p:cNvSpPr/>
          <p:nvPr/>
        </p:nvSpPr>
        <p:spPr>
          <a:xfrm>
            <a:off x="4466763" y="3938016"/>
            <a:ext cx="2368297" cy="184099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Firebase storage for </a:t>
            </a:r>
            <a:r>
              <a:rPr lang="en-US"/>
              <a:t>user </a:t>
            </a:r>
            <a:r>
              <a:rPr lang="en-US" smtClean="0"/>
              <a:t>data</a:t>
            </a:r>
            <a:endParaRPr lang="en-US" dirty="0"/>
          </a:p>
        </p:txBody>
      </p:sp>
      <p:sp>
        <p:nvSpPr>
          <p:cNvPr id="23" name="Up-Down Arrow 22"/>
          <p:cNvSpPr/>
          <p:nvPr/>
        </p:nvSpPr>
        <p:spPr>
          <a:xfrm>
            <a:off x="5431455" y="3003578"/>
            <a:ext cx="438912" cy="1041851"/>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 Arrow 25"/>
          <p:cNvSpPr/>
          <p:nvPr/>
        </p:nvSpPr>
        <p:spPr>
          <a:xfrm>
            <a:off x="2234683" y="4267405"/>
            <a:ext cx="2232080" cy="454153"/>
          </a:xfrm>
          <a:prstGeom prst="leftRightArrow">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Requests to server</a:t>
            </a:r>
            <a:endParaRPr lang="en-US" dirty="0">
              <a:solidFill>
                <a:schemeClr val="tx1">
                  <a:lumMod val="95000"/>
                  <a:lumOff val="5000"/>
                </a:schemeClr>
              </a:solidFill>
            </a:endParaRPr>
          </a:p>
        </p:txBody>
      </p:sp>
    </p:spTree>
    <p:extLst>
      <p:ext uri="{BB962C8B-B14F-4D97-AF65-F5344CB8AC3E}">
        <p14:creationId xmlns:p14="http://schemas.microsoft.com/office/powerpoint/2010/main" val="735565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15853</TotalTime>
  <Words>549</Words>
  <Application>Microsoft Macintosh PowerPoint</Application>
  <PresentationFormat>Widescreen</PresentationFormat>
  <Paragraphs>130</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Mangal</vt:lpstr>
      <vt:lpstr>Times New Roman</vt:lpstr>
      <vt:lpstr>Arial</vt:lpstr>
      <vt:lpstr>Office Theme</vt:lpstr>
      <vt:lpstr>Personality Traits Identification Using Machine Learning</vt:lpstr>
      <vt:lpstr>The Data - Big 5 Personality</vt:lpstr>
      <vt:lpstr>Goal: 60 Q’s per Trait -&gt; Less than 10 Q’s per Trait</vt:lpstr>
      <vt:lpstr>PowerPoint Presentation</vt:lpstr>
      <vt:lpstr>Basic Decision Tree Graph</vt:lpstr>
      <vt:lpstr>PowerPoint Presentation</vt:lpstr>
      <vt:lpstr>PowerPoint Presentation</vt:lpstr>
      <vt:lpstr>Server.py</vt:lpstr>
      <vt:lpstr>Grand Vision </vt:lpstr>
      <vt:lpstr>Next Steps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Saslow</dc:creator>
  <cp:lastModifiedBy>Elliott Saslow</cp:lastModifiedBy>
  <cp:revision>29</cp:revision>
  <dcterms:created xsi:type="dcterms:W3CDTF">2018-04-27T21:11:30Z</dcterms:created>
  <dcterms:modified xsi:type="dcterms:W3CDTF">2018-05-10T02:42:44Z</dcterms:modified>
</cp:coreProperties>
</file>