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59" r:id="rId5"/>
    <p:sldId id="260" r:id="rId6"/>
    <p:sldId id="262" r:id="rId7"/>
    <p:sldId id="263"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snapToObjects="1">
      <p:cViewPr>
        <p:scale>
          <a:sx n="105" d="100"/>
          <a:sy n="105" d="100"/>
        </p:scale>
        <p:origin x="368" y="5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0919BC7-FA81-F743-ABE5-B63755954065}" type="datetimeFigureOut">
              <a:rPr lang="en-US" smtClean="0"/>
              <a:t>4/27/18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2BC86E-4731-DD4E-AC79-088BADA13650}" type="slidenum">
              <a:rPr lang="en-US" smtClean="0"/>
              <a:t>‹#›</a:t>
            </a:fld>
            <a:endParaRPr lang="en-US"/>
          </a:p>
        </p:txBody>
      </p:sp>
    </p:spTree>
    <p:extLst>
      <p:ext uri="{BB962C8B-B14F-4D97-AF65-F5344CB8AC3E}">
        <p14:creationId xmlns:p14="http://schemas.microsoft.com/office/powerpoint/2010/main" val="1720940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919BC7-FA81-F743-ABE5-B63755954065}" type="datetimeFigureOut">
              <a:rPr lang="en-US" smtClean="0"/>
              <a:t>4/27/18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2BC86E-4731-DD4E-AC79-088BADA13650}" type="slidenum">
              <a:rPr lang="en-US" smtClean="0"/>
              <a:t>‹#›</a:t>
            </a:fld>
            <a:endParaRPr lang="en-US"/>
          </a:p>
        </p:txBody>
      </p:sp>
    </p:spTree>
    <p:extLst>
      <p:ext uri="{BB962C8B-B14F-4D97-AF65-F5344CB8AC3E}">
        <p14:creationId xmlns:p14="http://schemas.microsoft.com/office/powerpoint/2010/main" val="1092798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919BC7-FA81-F743-ABE5-B63755954065}" type="datetimeFigureOut">
              <a:rPr lang="en-US" smtClean="0"/>
              <a:t>4/27/18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2BC86E-4731-DD4E-AC79-088BADA13650}" type="slidenum">
              <a:rPr lang="en-US" smtClean="0"/>
              <a:t>‹#›</a:t>
            </a:fld>
            <a:endParaRPr lang="en-US"/>
          </a:p>
        </p:txBody>
      </p:sp>
    </p:spTree>
    <p:extLst>
      <p:ext uri="{BB962C8B-B14F-4D97-AF65-F5344CB8AC3E}">
        <p14:creationId xmlns:p14="http://schemas.microsoft.com/office/powerpoint/2010/main" val="1376492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919BC7-FA81-F743-ABE5-B63755954065}" type="datetimeFigureOut">
              <a:rPr lang="en-US" smtClean="0"/>
              <a:t>4/27/18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2BC86E-4731-DD4E-AC79-088BADA13650}" type="slidenum">
              <a:rPr lang="en-US" smtClean="0"/>
              <a:t>‹#›</a:t>
            </a:fld>
            <a:endParaRPr lang="en-US"/>
          </a:p>
        </p:txBody>
      </p:sp>
    </p:spTree>
    <p:extLst>
      <p:ext uri="{BB962C8B-B14F-4D97-AF65-F5344CB8AC3E}">
        <p14:creationId xmlns:p14="http://schemas.microsoft.com/office/powerpoint/2010/main" val="705444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919BC7-FA81-F743-ABE5-B63755954065}" type="datetimeFigureOut">
              <a:rPr lang="en-US" smtClean="0"/>
              <a:t>4/27/18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2BC86E-4731-DD4E-AC79-088BADA13650}" type="slidenum">
              <a:rPr lang="en-US" smtClean="0"/>
              <a:t>‹#›</a:t>
            </a:fld>
            <a:endParaRPr lang="en-US"/>
          </a:p>
        </p:txBody>
      </p:sp>
    </p:spTree>
    <p:extLst>
      <p:ext uri="{BB962C8B-B14F-4D97-AF65-F5344CB8AC3E}">
        <p14:creationId xmlns:p14="http://schemas.microsoft.com/office/powerpoint/2010/main" val="414581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0919BC7-FA81-F743-ABE5-B63755954065}" type="datetimeFigureOut">
              <a:rPr lang="en-US" smtClean="0"/>
              <a:t>4/27/18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2BC86E-4731-DD4E-AC79-088BADA13650}" type="slidenum">
              <a:rPr lang="en-US" smtClean="0"/>
              <a:t>‹#›</a:t>
            </a:fld>
            <a:endParaRPr lang="en-US"/>
          </a:p>
        </p:txBody>
      </p:sp>
    </p:spTree>
    <p:extLst>
      <p:ext uri="{BB962C8B-B14F-4D97-AF65-F5344CB8AC3E}">
        <p14:creationId xmlns:p14="http://schemas.microsoft.com/office/powerpoint/2010/main" val="1435731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0919BC7-FA81-F743-ABE5-B63755954065}" type="datetimeFigureOut">
              <a:rPr lang="en-US" smtClean="0"/>
              <a:t>4/27/18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2BC86E-4731-DD4E-AC79-088BADA13650}" type="slidenum">
              <a:rPr lang="en-US" smtClean="0"/>
              <a:t>‹#›</a:t>
            </a:fld>
            <a:endParaRPr lang="en-US"/>
          </a:p>
        </p:txBody>
      </p:sp>
    </p:spTree>
    <p:extLst>
      <p:ext uri="{BB962C8B-B14F-4D97-AF65-F5344CB8AC3E}">
        <p14:creationId xmlns:p14="http://schemas.microsoft.com/office/powerpoint/2010/main" val="1211718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0919BC7-FA81-F743-ABE5-B63755954065}" type="datetimeFigureOut">
              <a:rPr lang="en-US" smtClean="0"/>
              <a:t>4/27/18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2BC86E-4731-DD4E-AC79-088BADA13650}" type="slidenum">
              <a:rPr lang="en-US" smtClean="0"/>
              <a:t>‹#›</a:t>
            </a:fld>
            <a:endParaRPr lang="en-US"/>
          </a:p>
        </p:txBody>
      </p:sp>
    </p:spTree>
    <p:extLst>
      <p:ext uri="{BB962C8B-B14F-4D97-AF65-F5344CB8AC3E}">
        <p14:creationId xmlns:p14="http://schemas.microsoft.com/office/powerpoint/2010/main" val="761169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919BC7-FA81-F743-ABE5-B63755954065}" type="datetimeFigureOut">
              <a:rPr lang="en-US" smtClean="0"/>
              <a:t>4/27/18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2BC86E-4731-DD4E-AC79-088BADA13650}" type="slidenum">
              <a:rPr lang="en-US" smtClean="0"/>
              <a:t>‹#›</a:t>
            </a:fld>
            <a:endParaRPr lang="en-US"/>
          </a:p>
        </p:txBody>
      </p:sp>
    </p:spTree>
    <p:extLst>
      <p:ext uri="{BB962C8B-B14F-4D97-AF65-F5344CB8AC3E}">
        <p14:creationId xmlns:p14="http://schemas.microsoft.com/office/powerpoint/2010/main" val="417970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919BC7-FA81-F743-ABE5-B63755954065}" type="datetimeFigureOut">
              <a:rPr lang="en-US" smtClean="0"/>
              <a:t>4/27/18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2BC86E-4731-DD4E-AC79-088BADA13650}" type="slidenum">
              <a:rPr lang="en-US" smtClean="0"/>
              <a:t>‹#›</a:t>
            </a:fld>
            <a:endParaRPr lang="en-US"/>
          </a:p>
        </p:txBody>
      </p:sp>
    </p:spTree>
    <p:extLst>
      <p:ext uri="{BB962C8B-B14F-4D97-AF65-F5344CB8AC3E}">
        <p14:creationId xmlns:p14="http://schemas.microsoft.com/office/powerpoint/2010/main" val="407251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919BC7-FA81-F743-ABE5-B63755954065}" type="datetimeFigureOut">
              <a:rPr lang="en-US" smtClean="0"/>
              <a:t>4/27/18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2BC86E-4731-DD4E-AC79-088BADA13650}" type="slidenum">
              <a:rPr lang="en-US" smtClean="0"/>
              <a:t>‹#›</a:t>
            </a:fld>
            <a:endParaRPr lang="en-US"/>
          </a:p>
        </p:txBody>
      </p:sp>
    </p:spTree>
    <p:extLst>
      <p:ext uri="{BB962C8B-B14F-4D97-AF65-F5344CB8AC3E}">
        <p14:creationId xmlns:p14="http://schemas.microsoft.com/office/powerpoint/2010/main" val="64263628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919BC7-FA81-F743-ABE5-B63755954065}" type="datetimeFigureOut">
              <a:rPr lang="en-US" smtClean="0"/>
              <a:t>4/27/18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2BC86E-4731-DD4E-AC79-088BADA13650}" type="slidenum">
              <a:rPr lang="en-US" smtClean="0"/>
              <a:t>‹#›</a:t>
            </a:fld>
            <a:endParaRPr lang="en-US"/>
          </a:p>
        </p:txBody>
      </p:sp>
    </p:spTree>
    <p:extLst>
      <p:ext uri="{BB962C8B-B14F-4D97-AF65-F5344CB8AC3E}">
        <p14:creationId xmlns:p14="http://schemas.microsoft.com/office/powerpoint/2010/main" val="218722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hyperlink" Target="https://www.verywellmind.com/what-is-altruism-2794828" TargetMode="External"/><Relationship Id="rId4" Type="http://schemas.openxmlformats.org/officeDocument/2006/relationships/hyperlink" Target="https://www.verywellmind.com/what-is-creativity-p2-3986725" TargetMode="External"/><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a:t>
            </a:r>
            <a:endParaRPr lang="en-US" dirty="0"/>
          </a:p>
        </p:txBody>
      </p:sp>
      <p:sp>
        <p:nvSpPr>
          <p:cNvPr id="3" name="Subtitle 2"/>
          <p:cNvSpPr>
            <a:spLocks noGrp="1"/>
          </p:cNvSpPr>
          <p:nvPr>
            <p:ph type="subTitle" idx="1"/>
          </p:nvPr>
        </p:nvSpPr>
        <p:spPr/>
        <p:txBody>
          <a:bodyPr/>
          <a:lstStyle/>
          <a:p>
            <a:r>
              <a:rPr lang="en-US" dirty="0" smtClean="0"/>
              <a:t>Hello</a:t>
            </a:r>
            <a:endParaRPr lang="en-US" dirty="0"/>
          </a:p>
        </p:txBody>
      </p:sp>
    </p:spTree>
    <p:extLst>
      <p:ext uri="{BB962C8B-B14F-4D97-AF65-F5344CB8AC3E}">
        <p14:creationId xmlns:p14="http://schemas.microsoft.com/office/powerpoint/2010/main" val="15420156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Data - Big 5 Personality</a:t>
            </a:r>
            <a:endParaRPr lang="en-US" dirty="0"/>
          </a:p>
        </p:txBody>
      </p:sp>
      <p:sp>
        <p:nvSpPr>
          <p:cNvPr id="3" name="Content Placeholder 2"/>
          <p:cNvSpPr>
            <a:spLocks noGrp="1"/>
          </p:cNvSpPr>
          <p:nvPr>
            <p:ph idx="1"/>
          </p:nvPr>
        </p:nvSpPr>
        <p:spPr/>
        <p:txBody>
          <a:bodyPr/>
          <a:lstStyle/>
          <a:p>
            <a:r>
              <a:rPr lang="en-US" dirty="0" smtClean="0"/>
              <a:t>153,000 answers to 300 question set</a:t>
            </a:r>
          </a:p>
          <a:p>
            <a:r>
              <a:rPr lang="en-US" dirty="0" smtClean="0"/>
              <a:t>Possible to split users based on sex/age</a:t>
            </a:r>
          </a:p>
          <a:p>
            <a:r>
              <a:rPr lang="en-US" dirty="0" smtClean="0"/>
              <a:t>Looked at PCA to identify where the highest variance is in the set</a:t>
            </a:r>
          </a:p>
          <a:p>
            <a:endParaRPr lang="en-US" dirty="0"/>
          </a:p>
          <a:p>
            <a:endParaRPr lang="en-US" dirty="0"/>
          </a:p>
        </p:txBody>
      </p:sp>
      <p:pic>
        <p:nvPicPr>
          <p:cNvPr id="4" name="Picture 3"/>
          <p:cNvPicPr>
            <a:picLocks noChangeAspect="1"/>
          </p:cNvPicPr>
          <p:nvPr/>
        </p:nvPicPr>
        <p:blipFill>
          <a:blip r:embed="rId2"/>
          <a:stretch>
            <a:fillRect/>
          </a:stretch>
        </p:blipFill>
        <p:spPr>
          <a:xfrm>
            <a:off x="1203960" y="3327400"/>
            <a:ext cx="9296400" cy="3530600"/>
          </a:xfrm>
          <a:prstGeom prst="rect">
            <a:avLst/>
          </a:prstGeom>
        </p:spPr>
      </p:pic>
    </p:spTree>
    <p:extLst>
      <p:ext uri="{BB962C8B-B14F-4D97-AF65-F5344CB8AC3E}">
        <p14:creationId xmlns:p14="http://schemas.microsoft.com/office/powerpoint/2010/main" val="1792638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291328" y="0"/>
            <a:ext cx="6716631" cy="6858000"/>
          </a:xfrm>
          <a:prstGeom prst="rect">
            <a:avLst/>
          </a:prstGeom>
        </p:spPr>
      </p:pic>
      <p:sp>
        <p:nvSpPr>
          <p:cNvPr id="5" name="TextBox 4"/>
          <p:cNvSpPr txBox="1"/>
          <p:nvPr/>
        </p:nvSpPr>
        <p:spPr>
          <a:xfrm>
            <a:off x="250415" y="0"/>
            <a:ext cx="5516401" cy="7632859"/>
          </a:xfrm>
          <a:prstGeom prst="rect">
            <a:avLst/>
          </a:prstGeom>
          <a:noFill/>
        </p:spPr>
        <p:txBody>
          <a:bodyPr wrap="square" rtlCol="0">
            <a:spAutoFit/>
          </a:bodyPr>
          <a:lstStyle/>
          <a:p>
            <a:r>
              <a:rPr lang="en-US" dirty="0" smtClean="0"/>
              <a:t>Big 5 personality traits:</a:t>
            </a:r>
          </a:p>
          <a:p>
            <a:endParaRPr lang="en-US" dirty="0" smtClean="0"/>
          </a:p>
          <a:p>
            <a:r>
              <a:rPr lang="en-US" b="1" dirty="0" smtClean="0"/>
              <a:t>Neuroticism</a:t>
            </a:r>
          </a:p>
          <a:p>
            <a:r>
              <a:rPr lang="en-US" sz="1200" dirty="0" smtClean="0"/>
              <a:t>Neuroticism is a trait characterized by sadness, moodiness, and emotional instability. Individuals who are high in this trait tend to experience mood swings, anxiety, irritability and sadness. Those low in this trait tend to be more stable and emotionally resilient.</a:t>
            </a:r>
            <a:r>
              <a:rPr lang="en-US" sz="1200" u="sng" dirty="0" smtClean="0"/>
              <a:t> </a:t>
            </a:r>
            <a:r>
              <a:rPr lang="en-US" dirty="0" smtClean="0"/>
              <a:t/>
            </a:r>
            <a:br>
              <a:rPr lang="en-US" dirty="0" smtClean="0"/>
            </a:br>
            <a:r>
              <a:rPr lang="en-US" b="1" dirty="0" smtClean="0"/>
              <a:t>Agreeableness</a:t>
            </a:r>
          </a:p>
          <a:p>
            <a:r>
              <a:rPr lang="en-US" sz="1200" dirty="0" smtClean="0"/>
              <a:t>This personality dimension includes attributes such as trust, altruism, </a:t>
            </a:r>
            <a:r>
              <a:rPr lang="en-US" sz="1200" dirty="0" smtClean="0">
                <a:hlinkClick r:id="rId3"/>
              </a:rPr>
              <a:t>altruism</a:t>
            </a:r>
            <a:r>
              <a:rPr lang="en-US" sz="1200" dirty="0" smtClean="0"/>
              <a:t>, kindness, affection, and other prosocial behaviors. People who are high in agreeableness tend to be more cooperative while those low in this trait tend to be more competitive and even manipulative.</a:t>
            </a:r>
          </a:p>
          <a:p>
            <a:endParaRPr lang="en-US" sz="1200" dirty="0" smtClean="0"/>
          </a:p>
          <a:p>
            <a:r>
              <a:rPr lang="en-US" b="1" dirty="0" smtClean="0"/>
              <a:t>Extraversion</a:t>
            </a:r>
          </a:p>
          <a:p>
            <a:r>
              <a:rPr lang="en-US" sz="1200" dirty="0" smtClean="0"/>
              <a:t>Extraversion</a:t>
            </a:r>
            <a:r>
              <a:rPr lang="en-US" sz="1200" b="1" dirty="0" smtClean="0"/>
              <a:t> </a:t>
            </a:r>
            <a:r>
              <a:rPr lang="en-US" sz="1200" dirty="0" smtClean="0"/>
              <a:t> is characterized by excitability, sociability, talkativeness, assertiveness, and high amounts of emotional expressiveness. People who are high in extraversion are outgoing and tend to gain energy in social situations. People who are low in extraversion (or introverted) tend to be more reserved and have to expend energy in social settings</a:t>
            </a:r>
          </a:p>
          <a:p>
            <a:endParaRPr lang="en-US" sz="1200" dirty="0" smtClean="0"/>
          </a:p>
          <a:p>
            <a:r>
              <a:rPr lang="en-US" b="1" dirty="0" smtClean="0"/>
              <a:t>Conscientiousness</a:t>
            </a:r>
          </a:p>
          <a:p>
            <a:r>
              <a:rPr lang="en-US" sz="1200" dirty="0" smtClean="0"/>
              <a:t>Standard features of this dimension include high levels of thoughtfulness, with good impulse control and goal-directed behaviors. Highly conscientiousness tend to be organized and mindful of details</a:t>
            </a:r>
            <a:r>
              <a:rPr lang="en-US" dirty="0" smtClean="0"/>
              <a:t>.</a:t>
            </a:r>
          </a:p>
          <a:p>
            <a:endParaRPr lang="en-US" dirty="0" smtClean="0"/>
          </a:p>
          <a:p>
            <a:r>
              <a:rPr lang="en-US" b="1" dirty="0"/>
              <a:t>Openness</a:t>
            </a:r>
          </a:p>
          <a:p>
            <a:r>
              <a:rPr lang="en-US" sz="1200" dirty="0"/>
              <a:t>This trait features characteristics such as imagination and insight, and those high in this trait also tend to have a broad range of interests. People who are high in this trait tend to be more adventurous and </a:t>
            </a:r>
            <a:r>
              <a:rPr lang="en-US" sz="1200" u="sng" dirty="0">
                <a:hlinkClick r:id="rId4"/>
              </a:rPr>
              <a:t>creative</a:t>
            </a:r>
            <a:r>
              <a:rPr lang="en-US" sz="1200" dirty="0"/>
              <a:t>. People low in this trait are often much more traditional and may struggle with abstract thinking</a:t>
            </a:r>
            <a:r>
              <a:rPr lang="en-US" sz="1200" dirty="0" smtClean="0"/>
              <a:t>.</a:t>
            </a:r>
          </a:p>
          <a:p>
            <a:endParaRPr lang="en-US" dirty="0" smtClean="0"/>
          </a:p>
          <a:p>
            <a:endParaRPr lang="en-US" dirty="0" smtClean="0"/>
          </a:p>
          <a:p>
            <a:r>
              <a:rPr lang="en-US" sz="1200" dirty="0" smtClean="0"/>
              <a:t>.</a:t>
            </a:r>
            <a:endParaRPr lang="en-US" dirty="0"/>
          </a:p>
          <a:p>
            <a:endParaRPr lang="en-US" dirty="0" smtClean="0"/>
          </a:p>
          <a:p>
            <a:endParaRPr lang="en-US" sz="1400" dirty="0"/>
          </a:p>
        </p:txBody>
      </p:sp>
    </p:spTree>
    <p:extLst>
      <p:ext uri="{BB962C8B-B14F-4D97-AF65-F5344CB8AC3E}">
        <p14:creationId xmlns:p14="http://schemas.microsoft.com/office/powerpoint/2010/main" val="1561099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Goal: 60 Q’s per Trait -&gt; Less than</a:t>
            </a:r>
            <a:r>
              <a:rPr lang="en-US" dirty="0" smtClean="0"/>
              <a:t> 10 Q’s per Trait</a:t>
            </a:r>
            <a:endParaRPr lang="en-US" dirty="0"/>
          </a:p>
        </p:txBody>
      </p:sp>
      <p:sp>
        <p:nvSpPr>
          <p:cNvPr id="7" name="Alternate Process 6"/>
          <p:cNvSpPr/>
          <p:nvPr/>
        </p:nvSpPr>
        <p:spPr>
          <a:xfrm>
            <a:off x="5292453" y="1595041"/>
            <a:ext cx="1322571" cy="574179"/>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Traits</a:t>
            </a:r>
            <a:endParaRPr lang="en-US" dirty="0"/>
          </a:p>
        </p:txBody>
      </p:sp>
      <p:sp>
        <p:nvSpPr>
          <p:cNvPr id="10" name="Alternate Process 9"/>
          <p:cNvSpPr/>
          <p:nvPr/>
        </p:nvSpPr>
        <p:spPr>
          <a:xfrm>
            <a:off x="131111" y="2948603"/>
            <a:ext cx="2055095" cy="558586"/>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t>Openness</a:t>
            </a:r>
            <a:endParaRPr lang="en-US" dirty="0"/>
          </a:p>
        </p:txBody>
      </p:sp>
      <p:sp>
        <p:nvSpPr>
          <p:cNvPr id="13" name="Alternate Process 12"/>
          <p:cNvSpPr/>
          <p:nvPr/>
        </p:nvSpPr>
        <p:spPr>
          <a:xfrm>
            <a:off x="2528652" y="2929577"/>
            <a:ext cx="2055095" cy="558586"/>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t>Conscientiousness</a:t>
            </a:r>
            <a:endParaRPr lang="en-US" dirty="0"/>
          </a:p>
        </p:txBody>
      </p:sp>
      <p:sp>
        <p:nvSpPr>
          <p:cNvPr id="14" name="Alternate Process 13"/>
          <p:cNvSpPr/>
          <p:nvPr/>
        </p:nvSpPr>
        <p:spPr>
          <a:xfrm>
            <a:off x="4926193" y="2948603"/>
            <a:ext cx="2055095" cy="558586"/>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t>Extraversion</a:t>
            </a:r>
            <a:endParaRPr lang="en-US" dirty="0"/>
          </a:p>
        </p:txBody>
      </p:sp>
      <p:sp>
        <p:nvSpPr>
          <p:cNvPr id="15" name="Alternate Process 14"/>
          <p:cNvSpPr/>
          <p:nvPr/>
        </p:nvSpPr>
        <p:spPr>
          <a:xfrm>
            <a:off x="7323734" y="2948603"/>
            <a:ext cx="2055095" cy="558586"/>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t>Agreeableness</a:t>
            </a:r>
            <a:endParaRPr lang="en-US" dirty="0"/>
          </a:p>
        </p:txBody>
      </p:sp>
      <p:sp>
        <p:nvSpPr>
          <p:cNvPr id="16" name="Alternate Process 15"/>
          <p:cNvSpPr/>
          <p:nvPr/>
        </p:nvSpPr>
        <p:spPr>
          <a:xfrm>
            <a:off x="9721275" y="2929577"/>
            <a:ext cx="2055095" cy="558586"/>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smtClean="0"/>
              <a:t>Neuroticism</a:t>
            </a:r>
            <a:endParaRPr lang="en-US"/>
          </a:p>
        </p:txBody>
      </p:sp>
      <p:cxnSp>
        <p:nvCxnSpPr>
          <p:cNvPr id="18" name="Straight Arrow Connector 17"/>
          <p:cNvCxnSpPr>
            <a:stCxn id="7" idx="2"/>
          </p:cNvCxnSpPr>
          <p:nvPr/>
        </p:nvCxnSpPr>
        <p:spPr>
          <a:xfrm flipH="1">
            <a:off x="1797980" y="2169220"/>
            <a:ext cx="4155759" cy="712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2"/>
          </p:cNvCxnSpPr>
          <p:nvPr/>
        </p:nvCxnSpPr>
        <p:spPr>
          <a:xfrm flipH="1">
            <a:off x="4084320" y="2169220"/>
            <a:ext cx="1869419" cy="684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933396" y="2196108"/>
            <a:ext cx="20342" cy="6578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7" idx="2"/>
          </p:cNvCxnSpPr>
          <p:nvPr/>
        </p:nvCxnSpPr>
        <p:spPr>
          <a:xfrm>
            <a:off x="5953739" y="2169220"/>
            <a:ext cx="1934485" cy="8799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5951031" y="2196108"/>
            <a:ext cx="4460937" cy="6578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a:off x="2169112" y="4124057"/>
            <a:ext cx="1226820" cy="51308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Facet 1</a:t>
            </a:r>
            <a:endParaRPr lang="en-US" dirty="0"/>
          </a:p>
        </p:txBody>
      </p:sp>
      <p:sp>
        <p:nvSpPr>
          <p:cNvPr id="31" name="Rounded Rectangle 30"/>
          <p:cNvSpPr/>
          <p:nvPr/>
        </p:nvSpPr>
        <p:spPr>
          <a:xfrm>
            <a:off x="3598890" y="4124057"/>
            <a:ext cx="1226820" cy="51308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Facet 2</a:t>
            </a:r>
            <a:endParaRPr lang="en-US" dirty="0"/>
          </a:p>
        </p:txBody>
      </p:sp>
      <p:sp>
        <p:nvSpPr>
          <p:cNvPr id="44" name="Rounded Rectangle 43"/>
          <p:cNvSpPr/>
          <p:nvPr/>
        </p:nvSpPr>
        <p:spPr>
          <a:xfrm>
            <a:off x="5028668" y="4115026"/>
            <a:ext cx="1226820" cy="51308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Facet 3</a:t>
            </a:r>
            <a:endParaRPr lang="en-US" dirty="0"/>
          </a:p>
        </p:txBody>
      </p:sp>
      <p:sp>
        <p:nvSpPr>
          <p:cNvPr id="45" name="Rounded Rectangle 44"/>
          <p:cNvSpPr/>
          <p:nvPr/>
        </p:nvSpPr>
        <p:spPr>
          <a:xfrm>
            <a:off x="6458446" y="4124057"/>
            <a:ext cx="1226820" cy="51308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mtClean="0"/>
              <a:t>Facet </a:t>
            </a:r>
            <a:r>
              <a:rPr lang="en-US" smtClean="0"/>
              <a:t>4</a:t>
            </a:r>
            <a:endParaRPr lang="en-US" dirty="0"/>
          </a:p>
        </p:txBody>
      </p:sp>
      <p:sp>
        <p:nvSpPr>
          <p:cNvPr id="46" name="Rounded Rectangle 45"/>
          <p:cNvSpPr/>
          <p:nvPr/>
        </p:nvSpPr>
        <p:spPr>
          <a:xfrm>
            <a:off x="7888224" y="4124057"/>
            <a:ext cx="1226820" cy="51308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Facet </a:t>
            </a:r>
            <a:r>
              <a:rPr lang="en-US" dirty="0"/>
              <a:t>5</a:t>
            </a:r>
            <a:endParaRPr lang="en-US" dirty="0"/>
          </a:p>
        </p:txBody>
      </p:sp>
      <p:cxnSp>
        <p:nvCxnSpPr>
          <p:cNvPr id="53" name="Straight Arrow Connector 52"/>
          <p:cNvCxnSpPr/>
          <p:nvPr/>
        </p:nvCxnSpPr>
        <p:spPr>
          <a:xfrm flipH="1">
            <a:off x="3023616" y="3507189"/>
            <a:ext cx="2706624" cy="607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a:off x="4376928" y="3526215"/>
            <a:ext cx="1306866" cy="5395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H="1">
            <a:off x="5642078" y="3526215"/>
            <a:ext cx="41716" cy="5205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5683794" y="3507188"/>
            <a:ext cx="1237187" cy="5395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5683794" y="3498157"/>
            <a:ext cx="2739987" cy="548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Rounded Rectangle 71"/>
          <p:cNvSpPr/>
          <p:nvPr/>
        </p:nvSpPr>
        <p:spPr>
          <a:xfrm>
            <a:off x="3204698" y="5321606"/>
            <a:ext cx="1226820" cy="513086"/>
          </a:xfrm>
          <a:prstGeom prst="roundRect">
            <a:avLst/>
          </a:prstGeom>
          <a:solidFill>
            <a:srgbClr val="FFC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Question1</a:t>
            </a:r>
            <a:endParaRPr lang="en-US" dirty="0"/>
          </a:p>
        </p:txBody>
      </p:sp>
      <p:sp>
        <p:nvSpPr>
          <p:cNvPr id="73" name="Rounded Rectangle 72"/>
          <p:cNvSpPr/>
          <p:nvPr/>
        </p:nvSpPr>
        <p:spPr>
          <a:xfrm>
            <a:off x="4634476" y="5321606"/>
            <a:ext cx="1226820" cy="513086"/>
          </a:xfrm>
          <a:prstGeom prst="roundRect">
            <a:avLst/>
          </a:prstGeom>
          <a:solidFill>
            <a:srgbClr val="FFC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Question2</a:t>
            </a:r>
            <a:endParaRPr lang="en-US" dirty="0"/>
          </a:p>
        </p:txBody>
      </p:sp>
      <p:sp>
        <p:nvSpPr>
          <p:cNvPr id="74" name="Rounded Rectangle 73"/>
          <p:cNvSpPr/>
          <p:nvPr/>
        </p:nvSpPr>
        <p:spPr>
          <a:xfrm>
            <a:off x="6064254" y="5312575"/>
            <a:ext cx="1226820" cy="513086"/>
          </a:xfrm>
          <a:prstGeom prst="roundRect">
            <a:avLst/>
          </a:prstGeom>
          <a:solidFill>
            <a:srgbClr val="FFC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Question3</a:t>
            </a:r>
            <a:endParaRPr lang="en-US" dirty="0"/>
          </a:p>
        </p:txBody>
      </p:sp>
      <p:sp>
        <p:nvSpPr>
          <p:cNvPr id="75" name="Rounded Rectangle 74"/>
          <p:cNvSpPr/>
          <p:nvPr/>
        </p:nvSpPr>
        <p:spPr>
          <a:xfrm>
            <a:off x="7494032" y="5321606"/>
            <a:ext cx="1226820" cy="513086"/>
          </a:xfrm>
          <a:prstGeom prst="roundRect">
            <a:avLst/>
          </a:prstGeom>
          <a:solidFill>
            <a:srgbClr val="FFC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Question</a:t>
            </a:r>
            <a:r>
              <a:rPr lang="en-US" dirty="0" smtClean="0"/>
              <a:t>4</a:t>
            </a:r>
            <a:endParaRPr lang="en-US" dirty="0"/>
          </a:p>
        </p:txBody>
      </p:sp>
      <p:sp>
        <p:nvSpPr>
          <p:cNvPr id="76" name="Rounded Rectangle 75"/>
          <p:cNvSpPr/>
          <p:nvPr/>
        </p:nvSpPr>
        <p:spPr>
          <a:xfrm>
            <a:off x="8923810" y="5321606"/>
            <a:ext cx="1226820" cy="513086"/>
          </a:xfrm>
          <a:prstGeom prst="roundRect">
            <a:avLst/>
          </a:prstGeom>
          <a:solidFill>
            <a:srgbClr val="FFC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Question5</a:t>
            </a:r>
            <a:endParaRPr lang="en-US" dirty="0"/>
          </a:p>
        </p:txBody>
      </p:sp>
      <p:cxnSp>
        <p:nvCxnSpPr>
          <p:cNvPr id="77" name="Straight Arrow Connector 76"/>
          <p:cNvCxnSpPr/>
          <p:nvPr/>
        </p:nvCxnSpPr>
        <p:spPr>
          <a:xfrm flipH="1">
            <a:off x="4260803" y="4636802"/>
            <a:ext cx="2706624" cy="607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H="1">
            <a:off x="5614115" y="4655828"/>
            <a:ext cx="1306866" cy="5395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H="1">
            <a:off x="6879265" y="4655828"/>
            <a:ext cx="41716" cy="5205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6920981" y="4636801"/>
            <a:ext cx="1237187" cy="5395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6920981" y="4627770"/>
            <a:ext cx="2739987" cy="548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5689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17592" y="780287"/>
            <a:ext cx="6806184" cy="3445955"/>
          </a:xfrm>
        </p:spPr>
        <p:txBody>
          <a:bodyPr/>
          <a:lstStyle/>
          <a:p>
            <a:r>
              <a:rPr lang="en-US" dirty="0" smtClean="0"/>
              <a:t>Find the User Percentile in certain trait</a:t>
            </a:r>
          </a:p>
          <a:p>
            <a:r>
              <a:rPr lang="en-US" dirty="0" smtClean="0"/>
              <a:t>Use the percentile as a target</a:t>
            </a:r>
          </a:p>
          <a:p>
            <a:r>
              <a:rPr lang="en-US" dirty="0" smtClean="0"/>
              <a:t>Train a decision tree</a:t>
            </a:r>
          </a:p>
          <a:p>
            <a:r>
              <a:rPr lang="en-US" dirty="0" smtClean="0"/>
              <a:t>Use splits to feed user new questions</a:t>
            </a:r>
          </a:p>
          <a:p>
            <a:endParaRPr lang="en-US" dirty="0"/>
          </a:p>
        </p:txBody>
      </p:sp>
      <p:pic>
        <p:nvPicPr>
          <p:cNvPr id="4" name="Content Placeholder 3"/>
          <p:cNvPicPr>
            <a:picLocks noChangeAspect="1"/>
          </p:cNvPicPr>
          <p:nvPr/>
        </p:nvPicPr>
        <p:blipFill>
          <a:blip r:embed="rId2"/>
          <a:stretch>
            <a:fillRect/>
          </a:stretch>
        </p:blipFill>
        <p:spPr>
          <a:xfrm>
            <a:off x="5117592" y="2869628"/>
            <a:ext cx="4757928" cy="3977585"/>
          </a:xfrm>
          <a:prstGeom prst="rect">
            <a:avLst/>
          </a:prstGeom>
        </p:spPr>
      </p:pic>
      <p:pic>
        <p:nvPicPr>
          <p:cNvPr id="5" name="Picture 4"/>
          <p:cNvPicPr>
            <a:picLocks noChangeAspect="1"/>
          </p:cNvPicPr>
          <p:nvPr/>
        </p:nvPicPr>
        <p:blipFill>
          <a:blip r:embed="rId3"/>
          <a:stretch>
            <a:fillRect/>
          </a:stretch>
        </p:blipFill>
        <p:spPr>
          <a:xfrm>
            <a:off x="93433" y="115816"/>
            <a:ext cx="4990783" cy="4395224"/>
          </a:xfrm>
          <a:prstGeom prst="rect">
            <a:avLst/>
          </a:prstGeom>
        </p:spPr>
      </p:pic>
    </p:spTree>
    <p:extLst>
      <p:ext uri="{BB962C8B-B14F-4D97-AF65-F5344CB8AC3E}">
        <p14:creationId xmlns:p14="http://schemas.microsoft.com/office/powerpoint/2010/main" val="6399358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Decision Tree Graph</a:t>
            </a:r>
            <a:endParaRPr lang="en-US" dirty="0"/>
          </a:p>
        </p:txBody>
      </p:sp>
      <p:pic>
        <p:nvPicPr>
          <p:cNvPr id="4" name="Picture 3"/>
          <p:cNvPicPr>
            <a:picLocks noChangeAspect="1"/>
          </p:cNvPicPr>
          <p:nvPr/>
        </p:nvPicPr>
        <p:blipFill>
          <a:blip r:embed="rId2"/>
          <a:stretch>
            <a:fillRect/>
          </a:stretch>
        </p:blipFill>
        <p:spPr>
          <a:xfrm>
            <a:off x="1225550" y="1825625"/>
            <a:ext cx="9740900" cy="5080000"/>
          </a:xfrm>
          <a:prstGeom prst="rect">
            <a:avLst/>
          </a:prstGeom>
        </p:spPr>
      </p:pic>
    </p:spTree>
    <p:extLst>
      <p:ext uri="{BB962C8B-B14F-4D97-AF65-F5344CB8AC3E}">
        <p14:creationId xmlns:p14="http://schemas.microsoft.com/office/powerpoint/2010/main" val="13785164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so far	</a:t>
            </a:r>
            <a:endParaRPr lang="en-US" dirty="0"/>
          </a:p>
        </p:txBody>
      </p:sp>
      <p:sp>
        <p:nvSpPr>
          <p:cNvPr id="3" name="Content Placeholder 2"/>
          <p:cNvSpPr>
            <a:spLocks noGrp="1"/>
          </p:cNvSpPr>
          <p:nvPr>
            <p:ph idx="1"/>
          </p:nvPr>
        </p:nvSpPr>
        <p:spPr/>
        <p:txBody>
          <a:bodyPr/>
          <a:lstStyle/>
          <a:p>
            <a:r>
              <a:rPr lang="en-US" dirty="0" smtClean="0"/>
              <a:t>Reverse Scored questions for the game</a:t>
            </a:r>
          </a:p>
          <a:p>
            <a:r>
              <a:rPr lang="en-US" dirty="0" smtClean="0"/>
              <a:t>Loading all the transformed data (thanks Pickle)</a:t>
            </a:r>
          </a:p>
          <a:p>
            <a:r>
              <a:rPr lang="en-US" dirty="0" smtClean="0"/>
              <a:t>Calculating percentiles in in O(n)</a:t>
            </a:r>
          </a:p>
          <a:p>
            <a:r>
              <a:rPr lang="en-US" dirty="0" smtClean="0"/>
              <a:t>Building a class system for the game</a:t>
            </a:r>
          </a:p>
          <a:p>
            <a:r>
              <a:rPr lang="en-US" dirty="0" smtClean="0"/>
              <a:t>Checking to see if player already answered that question</a:t>
            </a:r>
          </a:p>
          <a:p>
            <a:endParaRPr lang="en-US" dirty="0"/>
          </a:p>
        </p:txBody>
      </p:sp>
    </p:spTree>
    <p:extLst>
      <p:ext uri="{BB962C8B-B14F-4D97-AF65-F5344CB8AC3E}">
        <p14:creationId xmlns:p14="http://schemas.microsoft.com/office/powerpoint/2010/main" val="6371983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week:</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Use another algorithm as a recommender to create predictions</a:t>
            </a:r>
          </a:p>
          <a:p>
            <a:r>
              <a:rPr lang="en-US" dirty="0" smtClean="0"/>
              <a:t>Facet Prediction addition</a:t>
            </a:r>
          </a:p>
          <a:p>
            <a:r>
              <a:rPr lang="en-US" dirty="0" smtClean="0"/>
              <a:t>Create Graph of Traits to facets</a:t>
            </a:r>
          </a:p>
          <a:p>
            <a:r>
              <a:rPr lang="en-US" dirty="0" smtClean="0"/>
              <a:t>Apply Neural network to create the predictions</a:t>
            </a:r>
          </a:p>
          <a:p>
            <a:r>
              <a:rPr lang="en-US" dirty="0" smtClean="0"/>
              <a:t>Ensample recommender and decision tree</a:t>
            </a:r>
          </a:p>
          <a:p>
            <a:r>
              <a:rPr lang="en-US" dirty="0" smtClean="0"/>
              <a:t>Visual after taking quiz where you fall</a:t>
            </a:r>
          </a:p>
          <a:p>
            <a:r>
              <a:rPr lang="en-US" dirty="0" smtClean="0"/>
              <a:t>WEB APP!</a:t>
            </a:r>
          </a:p>
          <a:p>
            <a:pPr lvl="1"/>
            <a:r>
              <a:rPr lang="en-US" dirty="0" smtClean="0"/>
              <a:t>Keep user id</a:t>
            </a:r>
          </a:p>
          <a:p>
            <a:pPr lvl="1"/>
            <a:r>
              <a:rPr lang="en-US" dirty="0" smtClean="0"/>
              <a:t>Send use message if they match </a:t>
            </a:r>
            <a:r>
              <a:rPr lang="mr-IN" dirty="0" smtClean="0"/>
              <a:t>–</a:t>
            </a:r>
            <a:r>
              <a:rPr lang="en-US" dirty="0" smtClean="0"/>
              <a:t> </a:t>
            </a:r>
            <a:r>
              <a:rPr lang="en-US" dirty="0" err="1" smtClean="0"/>
              <a:t>idk</a:t>
            </a:r>
            <a:endParaRPr lang="en-US" dirty="0" smtClean="0"/>
          </a:p>
          <a:p>
            <a:pPr lvl="1"/>
            <a:r>
              <a:rPr lang="en-US" dirty="0" smtClean="0"/>
              <a:t>T </a:t>
            </a:r>
            <a:r>
              <a:rPr lang="mr-IN" dirty="0" smtClean="0"/>
              <a:t>–</a:t>
            </a:r>
            <a:r>
              <a:rPr lang="en-US" dirty="0" smtClean="0"/>
              <a:t> </a:t>
            </a:r>
            <a:r>
              <a:rPr lang="en-US" dirty="0" err="1" smtClean="0"/>
              <a:t>sne</a:t>
            </a:r>
            <a:endParaRPr lang="en-US" dirty="0" smtClean="0"/>
          </a:p>
          <a:p>
            <a:r>
              <a:rPr lang="en-US" dirty="0" smtClean="0"/>
              <a:t>Up or down next day bitcoin price</a:t>
            </a:r>
          </a:p>
          <a:p>
            <a:endParaRPr lang="en-US" dirty="0"/>
          </a:p>
        </p:txBody>
      </p:sp>
    </p:spTree>
    <p:extLst>
      <p:ext uri="{BB962C8B-B14F-4D97-AF65-F5344CB8AC3E}">
        <p14:creationId xmlns:p14="http://schemas.microsoft.com/office/powerpoint/2010/main" val="7449062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14487</TotalTime>
  <Words>253</Words>
  <Application>Microsoft Macintosh PowerPoint</Application>
  <PresentationFormat>Widescreen</PresentationFormat>
  <Paragraphs>63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Calibri</vt:lpstr>
      <vt:lpstr>Calibri Light</vt:lpstr>
      <vt:lpstr>Mangal</vt:lpstr>
      <vt:lpstr>Arial</vt:lpstr>
      <vt:lpstr>Office Theme</vt:lpstr>
      <vt:lpstr>Project</vt:lpstr>
      <vt:lpstr>The Data - Big 5 Personality</vt:lpstr>
      <vt:lpstr>PowerPoint Presentation</vt:lpstr>
      <vt:lpstr>Goal: 60 Q’s per Trait -&gt; Less than 10 Q’s per Trait</vt:lpstr>
      <vt:lpstr>PowerPoint Presentation</vt:lpstr>
      <vt:lpstr>Basic Decision Tree Graph</vt:lpstr>
      <vt:lpstr>Challenges so far </vt:lpstr>
      <vt:lpstr>Next week: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Elliott Saslow</dc:creator>
  <cp:lastModifiedBy>Elliott Saslow</cp:lastModifiedBy>
  <cp:revision>10</cp:revision>
  <dcterms:created xsi:type="dcterms:W3CDTF">2018-04-27T21:11:30Z</dcterms:created>
  <dcterms:modified xsi:type="dcterms:W3CDTF">2018-05-07T22:38:57Z</dcterms:modified>
</cp:coreProperties>
</file>