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5" r:id="rId7"/>
    <p:sldId id="259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 autoAdjust="0"/>
    <p:restoredTop sz="94660"/>
  </p:normalViewPr>
  <p:slideViewPr>
    <p:cSldViewPr snapToGrid="0">
      <p:cViewPr>
        <p:scale>
          <a:sx n="66" d="100"/>
          <a:sy n="66" d="100"/>
        </p:scale>
        <p:origin x="1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1345B-D157-4097-AF0E-7910E0E10B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8EBFAA3-B352-468A-B4BE-7BA7F90773C8}">
      <dgm:prSet/>
      <dgm:spPr/>
      <dgm:t>
        <a:bodyPr/>
        <a:lstStyle/>
        <a:p>
          <a:r>
            <a:rPr lang="en-US" dirty="0"/>
            <a:t>What can we do?</a:t>
          </a:r>
        </a:p>
      </dgm:t>
    </dgm:pt>
    <dgm:pt modelId="{86C88D9F-ECDC-4E99-B949-2819F276411E}" type="parTrans" cxnId="{74B50C3F-9529-444E-A651-F1F50BAB0FE2}">
      <dgm:prSet/>
      <dgm:spPr/>
      <dgm:t>
        <a:bodyPr/>
        <a:lstStyle/>
        <a:p>
          <a:endParaRPr lang="en-US"/>
        </a:p>
      </dgm:t>
    </dgm:pt>
    <dgm:pt modelId="{13DCB90F-4964-441E-8676-4FDECB4BF258}" type="sibTrans" cxnId="{74B50C3F-9529-444E-A651-F1F50BAB0FE2}">
      <dgm:prSet/>
      <dgm:spPr/>
      <dgm:t>
        <a:bodyPr/>
        <a:lstStyle/>
        <a:p>
          <a:endParaRPr lang="en-US"/>
        </a:p>
      </dgm:t>
    </dgm:pt>
    <dgm:pt modelId="{0EC08493-38D1-4C81-AB2C-4393D2467BBD}">
      <dgm:prSet/>
      <dgm:spPr/>
      <dgm:t>
        <a:bodyPr/>
        <a:lstStyle/>
        <a:p>
          <a:r>
            <a:rPr lang="en-US" dirty="0"/>
            <a:t>What can you do?</a:t>
          </a:r>
        </a:p>
      </dgm:t>
    </dgm:pt>
    <dgm:pt modelId="{0E887FB6-DC7B-4566-A8B7-70F5D66AC4D3}" type="parTrans" cxnId="{13496108-6A03-49B5-AD4C-F4B1A9032E5F}">
      <dgm:prSet/>
      <dgm:spPr/>
      <dgm:t>
        <a:bodyPr/>
        <a:lstStyle/>
        <a:p>
          <a:endParaRPr lang="en-US"/>
        </a:p>
      </dgm:t>
    </dgm:pt>
    <dgm:pt modelId="{F294CA65-DF9E-4CC4-9207-E447E1F4009D}" type="sibTrans" cxnId="{13496108-6A03-49B5-AD4C-F4B1A9032E5F}">
      <dgm:prSet/>
      <dgm:spPr/>
      <dgm:t>
        <a:bodyPr/>
        <a:lstStyle/>
        <a:p>
          <a:endParaRPr lang="en-US"/>
        </a:p>
      </dgm:t>
    </dgm:pt>
    <dgm:pt modelId="{6AF842F0-4E85-45F1-93BA-912992B6355F}" type="pres">
      <dgm:prSet presAssocID="{A861345B-D157-4097-AF0E-7910E0E10B99}" presName="root" presStyleCnt="0">
        <dgm:presLayoutVars>
          <dgm:dir/>
          <dgm:resizeHandles val="exact"/>
        </dgm:presLayoutVars>
      </dgm:prSet>
      <dgm:spPr/>
    </dgm:pt>
    <dgm:pt modelId="{C8E9FF52-9C3C-4275-8DA9-96B22D423928}" type="pres">
      <dgm:prSet presAssocID="{A8EBFAA3-B352-468A-B4BE-7BA7F90773C8}" presName="compNode" presStyleCnt="0"/>
      <dgm:spPr/>
    </dgm:pt>
    <dgm:pt modelId="{5EDD8C03-05D4-4D7A-893E-4EE209BE29D5}" type="pres">
      <dgm:prSet presAssocID="{A8EBFAA3-B352-468A-B4BE-7BA7F90773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an"/>
        </a:ext>
      </dgm:extLst>
    </dgm:pt>
    <dgm:pt modelId="{08517B1E-46F2-40AE-9FB3-76367E891326}" type="pres">
      <dgm:prSet presAssocID="{A8EBFAA3-B352-468A-B4BE-7BA7F90773C8}" presName="spaceRect" presStyleCnt="0"/>
      <dgm:spPr/>
    </dgm:pt>
    <dgm:pt modelId="{DFA69D09-66D1-4DBD-BB72-447894A2E7B0}" type="pres">
      <dgm:prSet presAssocID="{A8EBFAA3-B352-468A-B4BE-7BA7F90773C8}" presName="textRect" presStyleLbl="revTx" presStyleIdx="0" presStyleCnt="2">
        <dgm:presLayoutVars>
          <dgm:chMax val="1"/>
          <dgm:chPref val="1"/>
        </dgm:presLayoutVars>
      </dgm:prSet>
      <dgm:spPr/>
    </dgm:pt>
    <dgm:pt modelId="{DB7193ED-3FC1-4335-AAE6-717077B0C2BA}" type="pres">
      <dgm:prSet presAssocID="{13DCB90F-4964-441E-8676-4FDECB4BF258}" presName="sibTrans" presStyleCnt="0"/>
      <dgm:spPr/>
    </dgm:pt>
    <dgm:pt modelId="{993372CF-7093-4BB1-9673-C24A6833A1FB}" type="pres">
      <dgm:prSet presAssocID="{0EC08493-38D1-4C81-AB2C-4393D2467BBD}" presName="compNode" presStyleCnt="0"/>
      <dgm:spPr/>
    </dgm:pt>
    <dgm:pt modelId="{9B8D560D-E641-4B28-9A21-C27FB1914A33}" type="pres">
      <dgm:prSet presAssocID="{0EC08493-38D1-4C81-AB2C-4393D2467B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il"/>
        </a:ext>
      </dgm:extLst>
    </dgm:pt>
    <dgm:pt modelId="{6BA20381-DB19-4552-9760-7AEA3C9DA24F}" type="pres">
      <dgm:prSet presAssocID="{0EC08493-38D1-4C81-AB2C-4393D2467BBD}" presName="spaceRect" presStyleCnt="0"/>
      <dgm:spPr/>
    </dgm:pt>
    <dgm:pt modelId="{B764F000-001E-4494-995D-5ABC08112A25}" type="pres">
      <dgm:prSet presAssocID="{0EC08493-38D1-4C81-AB2C-4393D2467B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496108-6A03-49B5-AD4C-F4B1A9032E5F}" srcId="{A861345B-D157-4097-AF0E-7910E0E10B99}" destId="{0EC08493-38D1-4C81-AB2C-4393D2467BBD}" srcOrd="1" destOrd="0" parTransId="{0E887FB6-DC7B-4566-A8B7-70F5D66AC4D3}" sibTransId="{F294CA65-DF9E-4CC4-9207-E447E1F4009D}"/>
    <dgm:cxn modelId="{74B50C3F-9529-444E-A651-F1F50BAB0FE2}" srcId="{A861345B-D157-4097-AF0E-7910E0E10B99}" destId="{A8EBFAA3-B352-468A-B4BE-7BA7F90773C8}" srcOrd="0" destOrd="0" parTransId="{86C88D9F-ECDC-4E99-B949-2819F276411E}" sibTransId="{13DCB90F-4964-441E-8676-4FDECB4BF258}"/>
    <dgm:cxn modelId="{9CEB9843-B60F-463A-A221-C88D0235616B}" type="presOf" srcId="{0EC08493-38D1-4C81-AB2C-4393D2467BBD}" destId="{B764F000-001E-4494-995D-5ABC08112A25}" srcOrd="0" destOrd="0" presId="urn:microsoft.com/office/officeart/2018/2/layout/IconLabelList"/>
    <dgm:cxn modelId="{2097E87A-B14B-4B54-A701-DE4E40E07E8C}" type="presOf" srcId="{A8EBFAA3-B352-468A-B4BE-7BA7F90773C8}" destId="{DFA69D09-66D1-4DBD-BB72-447894A2E7B0}" srcOrd="0" destOrd="0" presId="urn:microsoft.com/office/officeart/2018/2/layout/IconLabelList"/>
    <dgm:cxn modelId="{6F15A5E6-F289-4216-A276-037A20611A5A}" type="presOf" srcId="{A861345B-D157-4097-AF0E-7910E0E10B99}" destId="{6AF842F0-4E85-45F1-93BA-912992B6355F}" srcOrd="0" destOrd="0" presId="urn:microsoft.com/office/officeart/2018/2/layout/IconLabelList"/>
    <dgm:cxn modelId="{21E72D1E-C488-4D0C-A3C1-2311ABE26690}" type="presParOf" srcId="{6AF842F0-4E85-45F1-93BA-912992B6355F}" destId="{C8E9FF52-9C3C-4275-8DA9-96B22D423928}" srcOrd="0" destOrd="0" presId="urn:microsoft.com/office/officeart/2018/2/layout/IconLabelList"/>
    <dgm:cxn modelId="{FDB99EA6-60BD-4C64-9EAB-CF2F069DEFE0}" type="presParOf" srcId="{C8E9FF52-9C3C-4275-8DA9-96B22D423928}" destId="{5EDD8C03-05D4-4D7A-893E-4EE209BE29D5}" srcOrd="0" destOrd="0" presId="urn:microsoft.com/office/officeart/2018/2/layout/IconLabelList"/>
    <dgm:cxn modelId="{6487AC13-164A-45E4-851A-9D402F6F416E}" type="presParOf" srcId="{C8E9FF52-9C3C-4275-8DA9-96B22D423928}" destId="{08517B1E-46F2-40AE-9FB3-76367E891326}" srcOrd="1" destOrd="0" presId="urn:microsoft.com/office/officeart/2018/2/layout/IconLabelList"/>
    <dgm:cxn modelId="{9AECD99F-0C04-4A2A-92D4-3BBE47F48A67}" type="presParOf" srcId="{C8E9FF52-9C3C-4275-8DA9-96B22D423928}" destId="{DFA69D09-66D1-4DBD-BB72-447894A2E7B0}" srcOrd="2" destOrd="0" presId="urn:microsoft.com/office/officeart/2018/2/layout/IconLabelList"/>
    <dgm:cxn modelId="{15E2FD92-CD92-48BE-AE50-5505B0C58A34}" type="presParOf" srcId="{6AF842F0-4E85-45F1-93BA-912992B6355F}" destId="{DB7193ED-3FC1-4335-AAE6-717077B0C2BA}" srcOrd="1" destOrd="0" presId="urn:microsoft.com/office/officeart/2018/2/layout/IconLabelList"/>
    <dgm:cxn modelId="{1D9266F3-90A1-4F14-9922-5DD708F460F0}" type="presParOf" srcId="{6AF842F0-4E85-45F1-93BA-912992B6355F}" destId="{993372CF-7093-4BB1-9673-C24A6833A1FB}" srcOrd="2" destOrd="0" presId="urn:microsoft.com/office/officeart/2018/2/layout/IconLabelList"/>
    <dgm:cxn modelId="{17C6B532-9AAC-40A2-A135-834B88250C1B}" type="presParOf" srcId="{993372CF-7093-4BB1-9673-C24A6833A1FB}" destId="{9B8D560D-E641-4B28-9A21-C27FB1914A33}" srcOrd="0" destOrd="0" presId="urn:microsoft.com/office/officeart/2018/2/layout/IconLabelList"/>
    <dgm:cxn modelId="{ECE6B184-80C5-4A77-97E5-E9F66752C280}" type="presParOf" srcId="{993372CF-7093-4BB1-9673-C24A6833A1FB}" destId="{6BA20381-DB19-4552-9760-7AEA3C9DA24F}" srcOrd="1" destOrd="0" presId="urn:microsoft.com/office/officeart/2018/2/layout/IconLabelList"/>
    <dgm:cxn modelId="{E1D2F520-1870-491B-A9E8-6C681AACFC3C}" type="presParOf" srcId="{993372CF-7093-4BB1-9673-C24A6833A1FB}" destId="{B764F000-001E-4494-995D-5ABC08112A2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D8C03-05D4-4D7A-893E-4EE209BE29D5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69D09-66D1-4DBD-BB72-447894A2E7B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What can we do?</a:t>
          </a:r>
        </a:p>
      </dsp:txBody>
      <dsp:txXfrm>
        <a:off x="765914" y="2943510"/>
        <a:ext cx="4320000" cy="720000"/>
      </dsp:txXfrm>
    </dsp:sp>
    <dsp:sp modelId="{9B8D560D-E641-4B28-9A21-C27FB1914A33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4F000-001E-4494-995D-5ABC08112A25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What can you do?</a:t>
          </a:r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877C5-8221-42DF-8593-1E99CDE80CAB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7A87A-5743-4D29-B4F8-868CE18D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0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Quantity" TargetMode="External"/><Relationship Id="rId13" Type="http://schemas.openxmlformats.org/officeDocument/2006/relationships/hyperlink" Target="https://en.wikipedia.org/wiki/Interpretation_(logic)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Information" TargetMode="External"/><Relationship Id="rId12" Type="http://schemas.openxmlformats.org/officeDocument/2006/relationships/hyperlink" Target="https://en.wikipedia.org/wiki/Symbo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Value_(semiotics)" TargetMode="External"/><Relationship Id="rId11" Type="http://schemas.openxmlformats.org/officeDocument/2006/relationships/hyperlink" Target="https://en.wikipedia.org/wiki/Statistics" TargetMode="External"/><Relationship Id="rId5" Type="http://schemas.openxmlformats.org/officeDocument/2006/relationships/hyperlink" Target="https://en.wikipedia.org/wiki/American_English" TargetMode="External"/><Relationship Id="rId10" Type="http://schemas.openxmlformats.org/officeDocument/2006/relationships/hyperlink" Target="https://en.wikipedia.org/wiki/Fact" TargetMode="External"/><Relationship Id="rId4" Type="http://schemas.openxmlformats.org/officeDocument/2006/relationships/hyperlink" Target="https://en.wikipedia.org/wiki/Help:Pronunciation_respelling_key" TargetMode="External"/><Relationship Id="rId9" Type="http://schemas.openxmlformats.org/officeDocument/2006/relationships/hyperlink" Target="https://en.wikipedia.org/wiki/Qualitative_property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/ˈ</a:t>
            </a:r>
            <a:r>
              <a:rPr lang="en-GB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deɪtə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lp:Pronunciation respelling key"/>
              </a:rPr>
              <a:t>DAY-</a:t>
            </a:r>
            <a:r>
              <a:rPr lang="en-GB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lp:Pronunciation respelling key"/>
              </a:rPr>
              <a:t>tə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American English"/>
              </a:rPr>
              <a:t>US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also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/ˈ</a:t>
            </a:r>
            <a:r>
              <a:rPr lang="en-GB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dætə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lp:Pronunciation respelling key"/>
              </a:rPr>
              <a:t>DAT-ə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are a collection of discrete or continuous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Value (semiotics)"/>
              </a:rPr>
              <a:t>values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convey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Information"/>
              </a:rPr>
              <a:t>information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describing the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Quantity"/>
              </a:rPr>
              <a:t>quantity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Qualitative property"/>
              </a:rPr>
              <a:t>quality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Fact"/>
              </a:rPr>
              <a:t>fact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Statistics"/>
              </a:rPr>
              <a:t>statistics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other basic units of meaning, or simply sequences of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Symbol"/>
              </a:rPr>
              <a:t>symbols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may be further </a:t>
            </a:r>
            <a:r>
              <a:rPr lang="en-GB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Interpretation (logic)"/>
              </a:rPr>
              <a:t>interpreted formally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7A87A-5743-4D29-B4F8-868CE18DA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8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7A87A-5743-4D29-B4F8-868CE18DA3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9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B7A87A-5743-4D29-B4F8-868CE18DA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3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D37854-13DC-894D-D1F2-B9E4D8EC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5154D12-FB0C-291A-487F-C9EAA72BE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E918FC-7B88-46E4-EA6A-4591920A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5A534E-32A8-354E-64BF-93D32C0E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A42BCD-1E86-B604-418E-C4584C54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422181-149D-F263-6E41-0B136FB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BF0416F-1D9B-9B82-FADD-22905DB31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2E0A60-48FB-57DA-27BA-B2928A29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75B143-E613-65AD-B67C-EE185734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E54D16-AA45-C23F-CB1E-9CDC1E0C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A66FBF5-DB14-2E02-A568-11CF09B7B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E4CDA8-F840-240C-28DA-EF5B677E9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59C20F4-83F3-BD21-74AA-27E7B449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9997E6-431F-D47E-E219-EBEFBE75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CE1C52-8E34-91FB-F9C8-977183E7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65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25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74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85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26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874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4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D0B5B5-F864-80C9-BC9A-65118E68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F6B44C-4243-C4DB-7A93-01AC2BBC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239B85-D63F-EC50-2DC9-B77D517C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D8E380-5074-57EC-4776-39F717FA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6299728-7129-D153-85D5-CEF21B1F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437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11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29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88B389-EFEE-04E9-0523-2480E1F7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1306EB-99E6-E005-5478-7952F77F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83E826-EF54-54C7-D087-489353BB1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85A6CA-6D1D-31A0-CA79-348552DD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AA2728-E7BE-D72C-EE95-AF0BBBBA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7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B5E57C-41DE-F7B9-E653-161485B7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71F2E3-2C88-C002-1F91-94549A9AC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23171B-9559-5972-BB26-727AC36AF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07B906-90A5-172F-8A02-525CFDA1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A8210E-91E3-3B4E-3D19-8247B979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C1741FF-1387-77B5-BD27-AACD4959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FE0C61-EB1E-D121-5700-59494A28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61A2B78-838A-F9D0-7DEC-DEEA800A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4B36FE-BA30-5F05-4026-32073E52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1655C3-E1E2-6281-3751-67EB81C0D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A73ADB5-E815-74C7-4B56-2DB7AC9CF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24314E7-B354-2828-0D0E-22489E43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ED7849F-86B7-6BD4-0A00-0049FBCB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4EAD7C8-CF88-CD7B-C364-760DE0A8A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BB202D-122C-9FE0-F62C-CF44D839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D6406AC-524B-ADCD-F946-C9B78E1B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BE60A3A-48C3-6AAA-B508-889DDC76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3C339FB-B967-DF72-4443-31ADEC8E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FF681FC-8826-3ECA-E9A5-8BE3A50E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C750FD9-1783-237D-E331-497A190E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9C45E33-4F51-4C98-A48F-A77AF7C0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6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3FF671-2661-AC80-1428-B80F2AC2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83394E-CA45-B871-6123-1788CEDB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72805B-0C6A-A166-9897-167C2C001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F3F237-AA8B-F2A8-36E0-F467D4EB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D1CCA4A-3280-33B2-835E-3A710504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A862952-A02B-F1B9-9E88-951BD834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1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99CFF4-5E60-782C-0D8A-391B81B2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200E82A-A672-A819-FC57-801E424F9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089BA62-8C48-0912-56DC-63B2B8F0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C999FB6-B535-C065-4FAE-E4E90091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CE2982-5056-60EE-A42D-8DF308AC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349B7F-0870-CAFB-E252-0FB32C1D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4F55AC9-A5FD-A753-E753-DCA70156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947899C-F973-820B-64A1-DC473F64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76115E-4EFA-5826-4FCC-45F4022C8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5D56B3-E774-8606-4684-11A5365DB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992117-2EB9-2E25-B8A9-4B81D44B9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3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9CB2BE-3877-45F8-BB25-F40EB9BE205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D0C7AC-4380-4BFF-9278-5386C2CEA0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6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inkedin.com/in/semih-ay-25858526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A4DB7-12AB-8533-C810-5C44367E8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7400" dirty="0"/>
              <a:t>Introduction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D846DEA-F56C-2FBC-3A88-32221EDFD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Semİh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Ay</a:t>
            </a:r>
          </a:p>
          <a:p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day your life will flash before your eyes. </a:t>
            </a:r>
          </a:p>
          <a:p>
            <a:r>
              <a:rPr lang="en-GB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Make sure it's worth watching.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4" descr="Çiçek yaprak gibi açık deniz mavisi ve yeşil yatay arka plan">
            <a:extLst>
              <a:ext uri="{FF2B5EF4-FFF2-40B4-BE49-F238E27FC236}">
                <a16:creationId xmlns:a16="http://schemas.microsoft.com/office/drawing/2014/main" id="{ED805F6D-186A-DC23-51BC-ED2D241D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77" r="20556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9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Freeform: Shape 717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886B95-BA1A-1AB7-E4A1-C1EAD66F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to Work on?</a:t>
            </a:r>
          </a:p>
        </p:txBody>
      </p:sp>
      <p:pic>
        <p:nvPicPr>
          <p:cNvPr id="7170" name="Picture 2" descr="Google Colab Nedir? | Akıllı Fabrikalar">
            <a:extLst>
              <a:ext uri="{FF2B5EF4-FFF2-40B4-BE49-F238E27FC236}">
                <a16:creationId xmlns:a16="http://schemas.microsoft.com/office/drawing/2014/main" id="{8300D642-24C4-C0FE-A9D0-E68519715A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298" y="2354239"/>
            <a:ext cx="9475404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39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51DF44-E681-C6B7-4831-7F67C480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A60AD48-3EBF-2063-660A-F4D3D238B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2630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875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F82951-5F11-46C8-A3E8-A7898FC2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5F16F0EE-A24E-0D40-B9C6-24600BA5EE10}"/>
              </a:ext>
            </a:extLst>
          </p:cNvPr>
          <p:cNvSpPr txBox="1"/>
          <p:nvPr/>
        </p:nvSpPr>
        <p:spPr>
          <a:xfrm>
            <a:off x="1281430" y="3340260"/>
            <a:ext cx="12358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14E40"/>
                </a:solidFill>
              </a:rPr>
              <a:t>09.20</a:t>
            </a:r>
            <a:r>
              <a:rPr lang="tr-TR" sz="1000" dirty="0">
                <a:solidFill>
                  <a:srgbClr val="F14E40"/>
                </a:solidFill>
              </a:rPr>
              <a:t>18</a:t>
            </a:r>
            <a:r>
              <a:rPr lang="en-US" sz="1000" dirty="0">
                <a:solidFill>
                  <a:srgbClr val="F14E40"/>
                </a:solidFill>
              </a:rPr>
              <a:t> - 06.20</a:t>
            </a:r>
            <a:r>
              <a:rPr lang="tr-TR" sz="1000" dirty="0">
                <a:solidFill>
                  <a:srgbClr val="F14E40"/>
                </a:solidFill>
              </a:rPr>
              <a:t>23</a:t>
            </a:r>
            <a:endParaRPr lang="en-US" sz="1000" dirty="0">
              <a:solidFill>
                <a:srgbClr val="F14E40"/>
              </a:solidFill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EB4457-C0F8-B3DE-E77A-35BEB8EEDCC3}"/>
              </a:ext>
            </a:extLst>
          </p:cNvPr>
          <p:cNvSpPr txBox="1"/>
          <p:nvPr/>
        </p:nvSpPr>
        <p:spPr>
          <a:xfrm>
            <a:off x="1277271" y="3560950"/>
            <a:ext cx="2777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Mathematics B. Sc.</a:t>
            </a:r>
            <a:endParaRPr lang="tr-TR" sz="1200" b="1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tr-TR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(</a:t>
            </a:r>
            <a:r>
              <a:rPr lang="en-US" sz="1200" b="1" i="0" dirty="0" err="1">
                <a:latin typeface="Calibri" panose="020F0502020204030204" pitchFamily="34" charset="0"/>
                <a:cs typeface="Aharoni" panose="02010803020104030203" pitchFamily="2" charset="-79"/>
              </a:rPr>
              <a:t>Honour</a:t>
            </a:r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 Degree 3.0</a:t>
            </a:r>
            <a:r>
              <a:rPr lang="tr-TR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4/4.00</a:t>
            </a:r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)</a:t>
            </a:r>
          </a:p>
          <a:p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Boğaziçi </a:t>
            </a:r>
            <a:r>
              <a:rPr lang="en-US" sz="1200" i="0" dirty="0">
                <a:latin typeface="Calibri" panose="020F0502020204030204" pitchFamily="34" charset="0"/>
                <a:cs typeface="Aharoni" panose="02010803020104030203" pitchFamily="2" charset="-79"/>
              </a:rPr>
              <a:t>University– </a:t>
            </a:r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İstanbul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1DD8DD2-CB7A-54F9-ACF9-343B5C71C3A7}"/>
              </a:ext>
            </a:extLst>
          </p:cNvPr>
          <p:cNvSpPr txBox="1"/>
          <p:nvPr/>
        </p:nvSpPr>
        <p:spPr>
          <a:xfrm>
            <a:off x="1283139" y="4311358"/>
            <a:ext cx="1284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14E40"/>
                </a:solidFill>
              </a:rPr>
              <a:t>0</a:t>
            </a:r>
            <a:r>
              <a:rPr lang="tr-TR" sz="1000" dirty="0">
                <a:solidFill>
                  <a:srgbClr val="F14E40"/>
                </a:solidFill>
              </a:rPr>
              <a:t>9</a:t>
            </a:r>
            <a:r>
              <a:rPr lang="en-US" sz="1000" dirty="0">
                <a:solidFill>
                  <a:srgbClr val="F14E40"/>
                </a:solidFill>
              </a:rPr>
              <a:t>.20</a:t>
            </a:r>
            <a:r>
              <a:rPr lang="tr-TR" sz="1000" dirty="0">
                <a:solidFill>
                  <a:srgbClr val="F14E40"/>
                </a:solidFill>
              </a:rPr>
              <a:t>14</a:t>
            </a:r>
            <a:r>
              <a:rPr lang="en-US" sz="1000" dirty="0">
                <a:solidFill>
                  <a:srgbClr val="F14E40"/>
                </a:solidFill>
              </a:rPr>
              <a:t> - 06.20</a:t>
            </a:r>
            <a:r>
              <a:rPr lang="tr-TR" sz="1000" dirty="0">
                <a:solidFill>
                  <a:srgbClr val="F14E40"/>
                </a:solidFill>
              </a:rPr>
              <a:t>1</a:t>
            </a:r>
            <a:r>
              <a:rPr lang="en-US" sz="1000" dirty="0">
                <a:solidFill>
                  <a:srgbClr val="F14E40"/>
                </a:solidFill>
              </a:rPr>
              <a:t>8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AF6C3B08-9982-79E8-1B25-2E222B4AB451}"/>
              </a:ext>
            </a:extLst>
          </p:cNvPr>
          <p:cNvSpPr txBox="1"/>
          <p:nvPr/>
        </p:nvSpPr>
        <p:spPr>
          <a:xfrm>
            <a:off x="1283139" y="4535153"/>
            <a:ext cx="2495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High School</a:t>
            </a:r>
            <a:r>
              <a:rPr lang="tr-TR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 (96.68/100)</a:t>
            </a:r>
            <a:endParaRPr lang="tr-TR" sz="1200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Nilüfer Borsa İstanbul </a:t>
            </a:r>
            <a:r>
              <a:rPr lang="en-US" sz="1200" i="0" dirty="0">
                <a:latin typeface="Calibri" panose="020F0502020204030204" pitchFamily="34" charset="0"/>
                <a:cs typeface="Aharoni" panose="02010803020104030203" pitchFamily="2" charset="-79"/>
              </a:rPr>
              <a:t>Science </a:t>
            </a:r>
          </a:p>
          <a:p>
            <a:r>
              <a:rPr lang="en-US" sz="1200" i="0" dirty="0">
                <a:latin typeface="Calibri" panose="020F0502020204030204" pitchFamily="34" charset="0"/>
                <a:cs typeface="Aharoni" panose="02010803020104030203" pitchFamily="2" charset="-79"/>
              </a:rPr>
              <a:t>High School–</a:t>
            </a:r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 Bursa</a:t>
            </a:r>
            <a:endParaRPr lang="en-US" sz="12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40EBAD0-B99D-AD50-4DBC-6B87D7E8A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31" y="3612270"/>
            <a:ext cx="605724" cy="6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Nilüfer Borsa İstanbul Fen Lisesi | Nilüfer">
            <a:extLst>
              <a:ext uri="{FF2B5EF4-FFF2-40B4-BE49-F238E27FC236}">
                <a16:creationId xmlns:a16="http://schemas.microsoft.com/office/drawing/2014/main" id="{9CB2240D-D40D-944E-3650-A674EFE16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56" y="4555414"/>
            <a:ext cx="605724" cy="55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etin kutusu 145">
            <a:extLst>
              <a:ext uri="{FF2B5EF4-FFF2-40B4-BE49-F238E27FC236}">
                <a16:creationId xmlns:a16="http://schemas.microsoft.com/office/drawing/2014/main" id="{54E79B9E-92A9-4114-B8CD-6C87C3BAF68C}"/>
              </a:ext>
            </a:extLst>
          </p:cNvPr>
          <p:cNvSpPr txBox="1"/>
          <p:nvPr/>
        </p:nvSpPr>
        <p:spPr>
          <a:xfrm>
            <a:off x="1299214" y="2256502"/>
            <a:ext cx="14788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14E40"/>
                </a:solidFill>
              </a:rPr>
              <a:t>09.20</a:t>
            </a:r>
            <a:r>
              <a:rPr lang="tr-TR" sz="1000" dirty="0">
                <a:solidFill>
                  <a:srgbClr val="F14E40"/>
                </a:solidFill>
              </a:rPr>
              <a:t>23</a:t>
            </a:r>
            <a:r>
              <a:rPr lang="en-US" sz="1000" dirty="0">
                <a:solidFill>
                  <a:srgbClr val="F14E40"/>
                </a:solidFill>
              </a:rPr>
              <a:t> – Currently</a:t>
            </a:r>
          </a:p>
        </p:txBody>
      </p:sp>
      <p:sp>
        <p:nvSpPr>
          <p:cNvPr id="15" name="Metin kutusu 146">
            <a:extLst>
              <a:ext uri="{FF2B5EF4-FFF2-40B4-BE49-F238E27FC236}">
                <a16:creationId xmlns:a16="http://schemas.microsoft.com/office/drawing/2014/main" id="{0B97F26D-39DA-9FF3-3E15-FC8DF52260F2}"/>
              </a:ext>
            </a:extLst>
          </p:cNvPr>
          <p:cNvSpPr txBox="1"/>
          <p:nvPr/>
        </p:nvSpPr>
        <p:spPr>
          <a:xfrm>
            <a:off x="1299214" y="2546678"/>
            <a:ext cx="277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Data Science and </a:t>
            </a:r>
          </a:p>
          <a:p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Artificial Intelligence</a:t>
            </a:r>
            <a:endParaRPr lang="tr-TR" sz="1200" b="1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M. Sc.</a:t>
            </a:r>
            <a:endParaRPr lang="tr-TR" sz="1200" b="1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Boğaziçi </a:t>
            </a:r>
            <a:r>
              <a:rPr lang="en-US" sz="1200" i="0" dirty="0">
                <a:latin typeface="Calibri" panose="020F0502020204030204" pitchFamily="34" charset="0"/>
                <a:cs typeface="Aharoni" panose="02010803020104030203" pitchFamily="2" charset="-79"/>
              </a:rPr>
              <a:t>University– </a:t>
            </a:r>
            <a:r>
              <a:rPr lang="tr-TR" sz="1200" i="0" dirty="0">
                <a:latin typeface="Calibri" panose="020F0502020204030204" pitchFamily="34" charset="0"/>
                <a:cs typeface="Aharoni" panose="02010803020104030203" pitchFamily="2" charset="-79"/>
              </a:rPr>
              <a:t>İstanbul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04DB0AD4-EC4D-D43A-E6FA-46633A77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41" y="2671880"/>
            <a:ext cx="605724" cy="6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etin kutusu 146">
            <a:extLst>
              <a:ext uri="{FF2B5EF4-FFF2-40B4-BE49-F238E27FC236}">
                <a16:creationId xmlns:a16="http://schemas.microsoft.com/office/drawing/2014/main" id="{D94A726F-3F1B-B9A3-7B0F-2A45B380A78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51220" y="2841779"/>
            <a:ext cx="313944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i="1"/>
            </a:lvl1pPr>
          </a:lstStyle>
          <a:p>
            <a:pPr>
              <a:lnSpc>
                <a:spcPct val="100000"/>
              </a:lnSpc>
            </a:pPr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High School Years (Olympiad)</a:t>
            </a:r>
            <a:b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</a:br>
            <a:endParaRPr lang="en-US" sz="1200" b="1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Thesis Topic</a:t>
            </a:r>
          </a:p>
          <a:p>
            <a:pPr>
              <a:lnSpc>
                <a:spcPct val="100000"/>
              </a:lnSpc>
            </a:pPr>
            <a:endParaRPr lang="en-US" sz="1200" b="1" i="0" dirty="0">
              <a:latin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00000"/>
              </a:lnSpc>
            </a:pPr>
            <a:r>
              <a:rPr lang="en-US" sz="1200" b="1" i="0" dirty="0">
                <a:latin typeface="Calibri" panose="020F0502020204030204" pitchFamily="34" charset="0"/>
                <a:cs typeface="Aharoni" panose="02010803020104030203" pitchFamily="2" charset="-79"/>
              </a:rPr>
              <a:t>Research Interests</a:t>
            </a:r>
            <a:endParaRPr lang="tr-TR" sz="1200" i="0" dirty="0">
              <a:latin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0465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697FD1-458E-4F10-243D-CDD631D2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LinkedIn</a:t>
            </a:r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9A5E38-0D8D-492B-D7BA-9C745922A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>
                <a:hlinkClick r:id="rId2"/>
              </a:rPr>
              <a:t>https://www.linkedin.com/in/semih-ay-258585266/</a:t>
            </a:r>
            <a:endParaRPr lang="en-US" sz="2200"/>
          </a:p>
          <a:p>
            <a:endParaRPr lang="en-US" sz="2200"/>
          </a:p>
        </p:txBody>
      </p:sp>
      <p:pic>
        <p:nvPicPr>
          <p:cNvPr id="1026" name="Picture 2" descr="LinkedIn - Google Play'de Uygulamalar">
            <a:extLst>
              <a:ext uri="{FF2B5EF4-FFF2-40B4-BE49-F238E27FC236}">
                <a16:creationId xmlns:a16="http://schemas.microsoft.com/office/drawing/2014/main" id="{44EC2F91-CE95-4455-71F5-9769C465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3" r="2724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8BAFFE-F4D1-4AEB-7601-AF27B5E0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Data - Wikipedia">
            <a:extLst>
              <a:ext uri="{FF2B5EF4-FFF2-40B4-BE49-F238E27FC236}">
                <a16:creationId xmlns:a16="http://schemas.microsoft.com/office/drawing/2014/main" id="{4A9B28A1-4288-75C7-1D26-F5A1BB11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8605" y="2133758"/>
            <a:ext cx="3108525" cy="323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What is Data and its Types? Define, Importance &amp; Uses">
            <a:extLst>
              <a:ext uri="{FF2B5EF4-FFF2-40B4-BE49-F238E27FC236}">
                <a16:creationId xmlns:a16="http://schemas.microsoft.com/office/drawing/2014/main" id="{16B20AFD-E803-A4CE-0D50-43D7270503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724" y="2309527"/>
            <a:ext cx="4486215" cy="288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2D8BB1-4737-C15C-6585-ADFCA0BE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pic>
        <p:nvPicPr>
          <p:cNvPr id="8194" name="Picture 2" descr="FLUX A-Z: Data vs. Information vs. Knowledge vs. Wisdom (DIKW) - Turbulent  Flux">
            <a:extLst>
              <a:ext uri="{FF2B5EF4-FFF2-40B4-BE49-F238E27FC236}">
                <a16:creationId xmlns:a16="http://schemas.microsoft.com/office/drawing/2014/main" id="{8EF27BA8-A877-4BF9-F970-779AC6DF7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35596"/>
            <a:ext cx="7188199" cy="478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1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9B37B7-4F7A-4440-DF0A-0F86B082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Data Science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6528C86F-D815-BC95-BFF5-E7F9FC7BD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371" y="2642616"/>
            <a:ext cx="3587754" cy="3605784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045382BD-D461-83FF-C613-716015772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46" y="2642616"/>
            <a:ext cx="3973315" cy="3605784"/>
          </a:xfrm>
          <a:prstGeom prst="rect">
            <a:avLst/>
          </a:prstGeom>
        </p:spPr>
      </p:pic>
      <p:sp>
        <p:nvSpPr>
          <p:cNvPr id="8" name="AutoShape 10" descr="Data Science - A Complete Introduction | HEAVY.AI">
            <a:extLst>
              <a:ext uri="{FF2B5EF4-FFF2-40B4-BE49-F238E27FC236}">
                <a16:creationId xmlns:a16="http://schemas.microsoft.com/office/drawing/2014/main" id="{D94DAEFA-52A0-CAE8-89B6-240122EB58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92978" y="1825978"/>
            <a:ext cx="1755422" cy="175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Image showing the lifecycle of data science and how it is used in business decisions.">
            <a:extLst>
              <a:ext uri="{FF2B5EF4-FFF2-40B4-BE49-F238E27FC236}">
                <a16:creationId xmlns:a16="http://schemas.microsoft.com/office/drawing/2014/main" id="{2124D56D-A6A3-AA8F-BCE5-5C43B49E5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8" descr="Image showing the lifecycle of data science and how it is used in business decisions.">
            <a:extLst>
              <a:ext uri="{FF2B5EF4-FFF2-40B4-BE49-F238E27FC236}">
                <a16:creationId xmlns:a16="http://schemas.microsoft.com/office/drawing/2014/main" id="{2D7DB476-1ACD-8350-961E-C510BA12CD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72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Freeform: Shape 4104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Exploring the Distinct Roles of Data Engineers, ML Engineers, Data  Scientists, and Data Analysts">
            <a:extLst>
              <a:ext uri="{FF2B5EF4-FFF2-40B4-BE49-F238E27FC236}">
                <a16:creationId xmlns:a16="http://schemas.microsoft.com/office/drawing/2014/main" id="{5BC9FE10-3E3A-1FF3-A327-3C1C8A3D9B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4519" y="643466"/>
            <a:ext cx="5065818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4108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9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8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553C4AE-A2EB-054C-7A65-AAC67725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Data</a:t>
            </a:r>
          </a:p>
        </p:txBody>
      </p:sp>
      <p:pic>
        <p:nvPicPr>
          <p:cNvPr id="5122" name="Picture 2" descr="Big Data (Büyük Veri) Nedir?. Günümüzün popüler kavramlarından biri… | by Big  Data Turkey | Düşünen Beyinler | Medium">
            <a:extLst>
              <a:ext uri="{FF2B5EF4-FFF2-40B4-BE49-F238E27FC236}">
                <a16:creationId xmlns:a16="http://schemas.microsoft.com/office/drawing/2014/main" id="{D8EDD38E-62D8-5BFB-D166-85E7B351FC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067" y="2425790"/>
            <a:ext cx="5828261" cy="339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122E467-3E9E-98FE-E51C-68D19005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85" y="2139249"/>
            <a:ext cx="4117015" cy="396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69E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B0B5F1-772E-E281-6B16-A2FADADB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vs. R</a:t>
            </a:r>
          </a:p>
        </p:txBody>
      </p:sp>
      <p:pic>
        <p:nvPicPr>
          <p:cNvPr id="6146" name="Picture 2" descr="R vs Python: The Data Science language debate">
            <a:extLst>
              <a:ext uri="{FF2B5EF4-FFF2-40B4-BE49-F238E27FC236}">
                <a16:creationId xmlns:a16="http://schemas.microsoft.com/office/drawing/2014/main" id="{7D78AFA7-B2DA-F149-4F11-6D02DD99EA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414610"/>
            <a:ext cx="7188199" cy="40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60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187</Words>
  <Application>Microsoft Office PowerPoint</Application>
  <PresentationFormat>Geniş ekran</PresentationFormat>
  <Paragraphs>38</Paragraphs>
  <Slides>11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Office Teması</vt:lpstr>
      <vt:lpstr>Geçmişe bakış</vt:lpstr>
      <vt:lpstr>Introduction</vt:lpstr>
      <vt:lpstr>CV</vt:lpstr>
      <vt:lpstr>LinkedIn</vt:lpstr>
      <vt:lpstr>Data</vt:lpstr>
      <vt:lpstr>Data</vt:lpstr>
      <vt:lpstr>Data Science</vt:lpstr>
      <vt:lpstr>PowerPoint Sunusu</vt:lpstr>
      <vt:lpstr>Big Data</vt:lpstr>
      <vt:lpstr>Python vs. R</vt:lpstr>
      <vt:lpstr>Where to Work on?</vt:lpstr>
      <vt:lpstr>Future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Semih Ay</dc:creator>
  <cp:lastModifiedBy>Semih Ay</cp:lastModifiedBy>
  <cp:revision>4</cp:revision>
  <dcterms:created xsi:type="dcterms:W3CDTF">2025-04-18T17:11:19Z</dcterms:created>
  <dcterms:modified xsi:type="dcterms:W3CDTF">2025-04-20T15:09:32Z</dcterms:modified>
</cp:coreProperties>
</file>