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Josefi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regular.fntdata"/><Relationship Id="rId11" Type="http://schemas.openxmlformats.org/officeDocument/2006/relationships/slide" Target="slides/slide6.xml"/><Relationship Id="rId22" Type="http://schemas.openxmlformats.org/officeDocument/2006/relationships/font" Target="fonts/JosefinSans-italic.fntdata"/><Relationship Id="rId10" Type="http://schemas.openxmlformats.org/officeDocument/2006/relationships/slide" Target="slides/slide5.xml"/><Relationship Id="rId21" Type="http://schemas.openxmlformats.org/officeDocument/2006/relationships/font" Target="fonts/Josefi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Josefi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c2ea0a900_3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c2ea0a900_3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2ea0a90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2ea0a90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skzjc;ldjslfa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c2ea0a900_3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c2ea0a900_3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2ea0a90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c2ea0a90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c2ea0a900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c2ea0a900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c2ea0a90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c2ea0a900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c2ea0a90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c2ea0a90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2ea0a900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2ea0a900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c2ea0a900_3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c2ea0a900_3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420">
                <a:latin typeface="Josefin Sans"/>
                <a:ea typeface="Josefin Sans"/>
                <a:cs typeface="Josefin Sans"/>
                <a:sym typeface="Josefin Sans"/>
              </a:rPr>
              <a:t>Make-or-Break:</a:t>
            </a:r>
            <a:endParaRPr b="1" sz="3420">
              <a:latin typeface="Josefin Sans"/>
              <a:ea typeface="Josefin Sans"/>
              <a:cs typeface="Josefin Sans"/>
              <a:sym typeface="Josefin Sans"/>
            </a:endParaRPr>
          </a:p>
          <a:p>
            <a:pPr indent="0" lvl="0" marL="0" rtl="0" algn="l">
              <a:spcBef>
                <a:spcPts val="0"/>
              </a:spcBef>
              <a:spcAft>
                <a:spcPts val="0"/>
              </a:spcAft>
              <a:buSzPts val="990"/>
              <a:buNone/>
            </a:pPr>
            <a:r>
              <a:rPr b="1" lang="en" sz="3420">
                <a:latin typeface="Josefin Sans"/>
                <a:ea typeface="Josefin Sans"/>
                <a:cs typeface="Josefin Sans"/>
                <a:sym typeface="Josefin Sans"/>
              </a:rPr>
              <a:t>A Natural Disaster Simulation Game</a:t>
            </a:r>
            <a:endParaRPr b="1" sz="3420">
              <a:latin typeface="Josefin Sans"/>
              <a:ea typeface="Josefin Sans"/>
              <a:cs typeface="Josefin Sans"/>
              <a:sym typeface="Josefin Sans"/>
            </a:endParaRPr>
          </a:p>
          <a:p>
            <a:pPr indent="0" lvl="0" marL="0" rtl="0" algn="ctr">
              <a:spcBef>
                <a:spcPts val="0"/>
              </a:spcBef>
              <a:spcAft>
                <a:spcPts val="0"/>
              </a:spcAft>
              <a:buSzPts val="990"/>
              <a:buNone/>
            </a:pPr>
            <a:r>
              <a:t/>
            </a:r>
            <a:endParaRPr b="1" sz="3420">
              <a:latin typeface="Times New Roman"/>
              <a:ea typeface="Times New Roman"/>
              <a:cs typeface="Times New Roman"/>
              <a:sym typeface="Times New Roman"/>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rgbClr val="000000"/>
              </a:buClr>
              <a:buSzPts val="852"/>
              <a:buFont typeface="Arial"/>
              <a:buNone/>
            </a:pPr>
            <a:r>
              <a:rPr lang="en" sz="2334"/>
              <a:t>Group 5: Esat Duman, Jonathan Juarez, Kent Lizardo, Jose Tejeda</a:t>
            </a:r>
            <a:endParaRPr sz="2334"/>
          </a:p>
          <a:p>
            <a:pPr indent="0" lvl="0" marL="0" rtl="0" algn="ctr">
              <a:lnSpc>
                <a:spcPct val="80000"/>
              </a:lnSpc>
              <a:spcBef>
                <a:spcPts val="0"/>
              </a:spcBef>
              <a:spcAft>
                <a:spcPts val="0"/>
              </a:spcAft>
              <a:buSzPts val="852"/>
              <a:buNone/>
            </a:pPr>
            <a:r>
              <a:t/>
            </a:r>
            <a:endParaRPr sz="1540"/>
          </a:p>
        </p:txBody>
      </p:sp>
      <p:pic>
        <p:nvPicPr>
          <p:cNvPr id="130" name="Google Shape;130;p13"/>
          <p:cNvPicPr preferRelativeResize="0"/>
          <p:nvPr/>
        </p:nvPicPr>
        <p:blipFill>
          <a:blip r:embed="rId3">
            <a:alphaModFix/>
          </a:blip>
          <a:stretch>
            <a:fillRect/>
          </a:stretch>
        </p:blipFill>
        <p:spPr>
          <a:xfrm>
            <a:off x="5966075" y="651375"/>
            <a:ext cx="2479500" cy="27618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Important Terms</a:t>
            </a:r>
            <a:endParaRPr b="1" sz="3200"/>
          </a:p>
        </p:txBody>
      </p:sp>
      <p:sp>
        <p:nvSpPr>
          <p:cNvPr id="192" name="Google Shape;192;p22"/>
          <p:cNvSpPr txBox="1"/>
          <p:nvPr>
            <p:ph idx="1" type="body"/>
          </p:nvPr>
        </p:nvSpPr>
        <p:spPr>
          <a:xfrm>
            <a:off x="819150" y="1515075"/>
            <a:ext cx="7505700" cy="2923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b="1" lang="en" sz="2230"/>
              <a:t>Player</a:t>
            </a:r>
            <a:r>
              <a:rPr lang="en" sz="2230"/>
              <a:t>: person who buys and plays the game on their system.</a:t>
            </a:r>
            <a:endParaRPr sz="2230"/>
          </a:p>
          <a:p>
            <a:pPr indent="0" lvl="0" marL="0" rtl="0" algn="l">
              <a:lnSpc>
                <a:spcPct val="85000"/>
              </a:lnSpc>
              <a:spcBef>
                <a:spcPts val="1200"/>
              </a:spcBef>
              <a:spcAft>
                <a:spcPts val="0"/>
              </a:spcAft>
              <a:buNone/>
            </a:pPr>
            <a:r>
              <a:rPr b="1" lang="en" sz="2230"/>
              <a:t>Deterministic physics: </a:t>
            </a:r>
            <a:r>
              <a:rPr lang="en" sz="2230"/>
              <a:t>physics where the outcome is solely determined by the inputs. (no randomness)</a:t>
            </a:r>
            <a:endParaRPr sz="2230"/>
          </a:p>
          <a:p>
            <a:pPr indent="0" lvl="0" marL="0" rtl="0" algn="l">
              <a:lnSpc>
                <a:spcPct val="85000"/>
              </a:lnSpc>
              <a:spcBef>
                <a:spcPts val="1200"/>
              </a:spcBef>
              <a:spcAft>
                <a:spcPts val="0"/>
              </a:spcAft>
              <a:buNone/>
            </a:pPr>
            <a:r>
              <a:rPr b="1" lang="en" sz="2230"/>
              <a:t>Updates/Mods: </a:t>
            </a:r>
            <a:r>
              <a:rPr lang="en" sz="2230"/>
              <a:t>modifications made to the game post-release, (mods usually by players, and updates/patches by developers)</a:t>
            </a:r>
            <a:endParaRPr sz="2230"/>
          </a:p>
          <a:p>
            <a:pPr indent="0" lvl="0" marL="0" rtl="0" algn="l">
              <a:lnSpc>
                <a:spcPct val="85000"/>
              </a:lnSpc>
              <a:spcBef>
                <a:spcPts val="1200"/>
              </a:spcBef>
              <a:spcAft>
                <a:spcPts val="0"/>
              </a:spcAft>
              <a:buNone/>
            </a:pPr>
            <a:r>
              <a:rPr b="1" lang="en" sz="2230"/>
              <a:t>Real-Time Simulation:</a:t>
            </a:r>
            <a:r>
              <a:rPr lang="en" sz="2230"/>
              <a:t> Changes made by players are immediately reflected in the game’s environment</a:t>
            </a:r>
            <a:endParaRPr sz="2230"/>
          </a:p>
          <a:p>
            <a:pPr indent="0" lvl="0" marL="0" rtl="0" algn="l">
              <a:lnSpc>
                <a:spcPct val="85000"/>
              </a:lnSpc>
              <a:spcBef>
                <a:spcPts val="1200"/>
              </a:spcBef>
              <a:spcAft>
                <a:spcPts val="0"/>
              </a:spcAft>
              <a:buNone/>
            </a:pPr>
            <a:r>
              <a:t/>
            </a:r>
            <a:endParaRPr sz="2230"/>
          </a:p>
          <a:p>
            <a:pPr indent="0" lvl="0" marL="0" rtl="0" algn="l">
              <a:lnSpc>
                <a:spcPct val="85000"/>
              </a:lnSpc>
              <a:spcBef>
                <a:spcPts val="1200"/>
              </a:spcBef>
              <a:spcAft>
                <a:spcPts val="0"/>
              </a:spcAft>
              <a:buClr>
                <a:srgbClr val="000000"/>
              </a:buClr>
              <a:buSzPts val="935"/>
              <a:buFont typeface="Arial"/>
              <a:buNone/>
            </a:pPr>
            <a:r>
              <a:t/>
            </a:r>
            <a:endParaRPr sz="2230"/>
          </a:p>
          <a:p>
            <a:pPr indent="0" lvl="0" marL="0" rtl="0" algn="l">
              <a:lnSpc>
                <a:spcPct val="85000"/>
              </a:lnSpc>
              <a:spcBef>
                <a:spcPts val="1200"/>
              </a:spcBef>
              <a:spcAft>
                <a:spcPts val="0"/>
              </a:spcAft>
              <a:buClr>
                <a:srgbClr val="000000"/>
              </a:buClr>
              <a:buSzPts val="935"/>
              <a:buFont typeface="Arial"/>
              <a:buNone/>
            </a:pPr>
            <a:r>
              <a:t/>
            </a:r>
            <a:endParaRPr sz="2230"/>
          </a:p>
          <a:p>
            <a:pPr indent="0" lvl="0" marL="0" rtl="0" algn="l">
              <a:lnSpc>
                <a:spcPct val="105000"/>
              </a:lnSpc>
              <a:spcBef>
                <a:spcPts val="1200"/>
              </a:spcBef>
              <a:spcAft>
                <a:spcPts val="12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617150" y="1137975"/>
            <a:ext cx="6057000" cy="24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779"/>
              <a:t>Make or Break </a:t>
            </a:r>
            <a:r>
              <a:rPr lang="en" sz="1779"/>
              <a:t>is a game that uses real-time physics simulations in order to test virtual buildings against the forces of nature.</a:t>
            </a:r>
            <a:endParaRPr sz="1779"/>
          </a:p>
          <a:p>
            <a:pPr indent="0" lvl="0" marL="0" rtl="0" algn="l">
              <a:lnSpc>
                <a:spcPct val="105000"/>
              </a:lnSpc>
              <a:spcBef>
                <a:spcPts val="1200"/>
              </a:spcBef>
              <a:spcAft>
                <a:spcPts val="0"/>
              </a:spcAft>
              <a:buNone/>
            </a:pPr>
            <a:r>
              <a:rPr lang="en" sz="1779"/>
              <a:t>Make or Break allows users to </a:t>
            </a:r>
            <a:r>
              <a:rPr b="1" lang="en" sz="1779"/>
              <a:t>create, edit, and test </a:t>
            </a:r>
            <a:r>
              <a:rPr lang="en" sz="1779"/>
              <a:t>their designs against against natural disasters like earthquakes, floods, or tornadoes.</a:t>
            </a:r>
            <a:endParaRPr sz="1779"/>
          </a:p>
          <a:p>
            <a:pPr indent="0" lvl="0" marL="0" rtl="0" algn="l">
              <a:lnSpc>
                <a:spcPct val="105000"/>
              </a:lnSpc>
              <a:spcBef>
                <a:spcPts val="1200"/>
              </a:spcBef>
              <a:spcAft>
                <a:spcPts val="1200"/>
              </a:spcAft>
              <a:buNone/>
            </a:pPr>
            <a:r>
              <a:rPr lang="en" sz="1779"/>
              <a:t>In </a:t>
            </a:r>
            <a:r>
              <a:rPr b="1" lang="en" sz="1779"/>
              <a:t>Challenge Mode, </a:t>
            </a:r>
            <a:r>
              <a:rPr lang="en" sz="1779"/>
              <a:t>where </a:t>
            </a:r>
            <a:r>
              <a:rPr lang="en" sz="1779"/>
              <a:t>users can test buildings in order to survive certain challenges of varying difficulties. </a:t>
            </a:r>
            <a:br>
              <a:rPr lang="en" sz="1779"/>
            </a:br>
            <a:br>
              <a:rPr lang="en" sz="1779"/>
            </a:br>
            <a:r>
              <a:rPr lang="en" sz="1779"/>
              <a:t>In </a:t>
            </a:r>
            <a:r>
              <a:rPr b="1" lang="en" sz="1779"/>
              <a:t>Sandbox Mode</a:t>
            </a:r>
            <a:r>
              <a:rPr lang="en" sz="1779"/>
              <a:t> users get to make buildings with an infinite budget and create disasters of their own.</a:t>
            </a:r>
            <a:endParaRPr sz="1779"/>
          </a:p>
        </p:txBody>
      </p:sp>
      <p:sp>
        <p:nvSpPr>
          <p:cNvPr id="136" name="Google Shape;136;p14"/>
          <p:cNvSpPr txBox="1"/>
          <p:nvPr>
            <p:ph type="title"/>
          </p:nvPr>
        </p:nvSpPr>
        <p:spPr>
          <a:xfrm>
            <a:off x="617150" y="573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Make or Break: Overview</a:t>
            </a:r>
            <a:endParaRPr b="1" sz="3200"/>
          </a:p>
        </p:txBody>
      </p:sp>
      <p:pic>
        <p:nvPicPr>
          <p:cNvPr id="137" name="Google Shape;137;p14"/>
          <p:cNvPicPr preferRelativeResize="0"/>
          <p:nvPr/>
        </p:nvPicPr>
        <p:blipFill>
          <a:blip r:embed="rId3">
            <a:alphaModFix/>
          </a:blip>
          <a:stretch>
            <a:fillRect/>
          </a:stretch>
        </p:blipFill>
        <p:spPr>
          <a:xfrm>
            <a:off x="6441025" y="3223250"/>
            <a:ext cx="2376950" cy="1487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Purpose</a:t>
            </a:r>
            <a:endParaRPr b="1"/>
          </a:p>
        </p:txBody>
      </p:sp>
      <p:sp>
        <p:nvSpPr>
          <p:cNvPr id="143" name="Google Shape;143;p15"/>
          <p:cNvSpPr txBox="1"/>
          <p:nvPr>
            <p:ph idx="1" type="body"/>
          </p:nvPr>
        </p:nvSpPr>
        <p:spPr>
          <a:xfrm>
            <a:off x="819150" y="16177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Make-or-Break </a:t>
            </a:r>
            <a:r>
              <a:rPr lang="en" sz="1800"/>
              <a:t>provides a platform that empowers </a:t>
            </a:r>
            <a:br>
              <a:rPr lang="en" sz="1800"/>
            </a:br>
            <a:r>
              <a:rPr lang="en" sz="1800"/>
              <a:t>users to simulate and test the structural integrity of </a:t>
            </a:r>
            <a:br>
              <a:rPr lang="en" sz="1800"/>
            </a:br>
            <a:r>
              <a:rPr lang="en" sz="1800"/>
              <a:t>buildings against various natural disasters. </a:t>
            </a:r>
            <a:endParaRPr sz="1800"/>
          </a:p>
          <a:p>
            <a:pPr indent="0" lvl="0" marL="0" rtl="0" algn="l">
              <a:spcBef>
                <a:spcPts val="1200"/>
              </a:spcBef>
              <a:spcAft>
                <a:spcPts val="0"/>
              </a:spcAft>
              <a:buNone/>
            </a:pPr>
            <a:r>
              <a:rPr lang="en" sz="1800"/>
              <a:t>By offering a real-time physics simulation, the application aims to assist </a:t>
            </a:r>
            <a:r>
              <a:rPr b="1" lang="en" sz="1800"/>
              <a:t>designers, engineers, and architects </a:t>
            </a:r>
            <a:r>
              <a:rPr lang="en" sz="1800"/>
              <a:t>in designing safer and more resilient structures. </a:t>
            </a:r>
            <a:endParaRPr sz="1800"/>
          </a:p>
          <a:p>
            <a:pPr indent="0" lvl="0" marL="0" rtl="0" algn="l">
              <a:spcBef>
                <a:spcPts val="1200"/>
              </a:spcBef>
              <a:spcAft>
                <a:spcPts val="0"/>
              </a:spcAft>
              <a:buNone/>
            </a:pPr>
            <a:r>
              <a:rPr lang="en" sz="1800"/>
              <a:t>The </a:t>
            </a:r>
            <a:r>
              <a:rPr b="1" lang="en" sz="1800"/>
              <a:t>goal</a:t>
            </a:r>
            <a:r>
              <a:rPr lang="en" sz="1800"/>
              <a:t> behind this project seeks to help create safer environments, while also promoting safety and sustainability in construction practices. </a:t>
            </a:r>
            <a:endParaRPr sz="1800"/>
          </a:p>
          <a:p>
            <a:pPr indent="0" lvl="0" marL="0" rtl="0" algn="l">
              <a:spcBef>
                <a:spcPts val="1200"/>
              </a:spcBef>
              <a:spcAft>
                <a:spcPts val="1200"/>
              </a:spcAft>
              <a:buNone/>
            </a:pPr>
            <a:r>
              <a:rPr lang="en" sz="1800"/>
              <a:t> </a:t>
            </a:r>
            <a:endParaRPr sz="1800"/>
          </a:p>
        </p:txBody>
      </p:sp>
      <p:pic>
        <p:nvPicPr>
          <p:cNvPr id="144" name="Google Shape;144;p15"/>
          <p:cNvPicPr preferRelativeResize="0"/>
          <p:nvPr/>
        </p:nvPicPr>
        <p:blipFill rotWithShape="1">
          <a:blip r:embed="rId3">
            <a:alphaModFix/>
          </a:blip>
          <a:srcRect b="0" l="22502" r="4296" t="16029"/>
          <a:stretch/>
        </p:blipFill>
        <p:spPr>
          <a:xfrm>
            <a:off x="6048943" y="474937"/>
            <a:ext cx="2431257" cy="1695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71525" y="853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a:t>
            </a:r>
            <a:r>
              <a:rPr b="1" lang="en"/>
              <a:t>Requirements</a:t>
            </a:r>
            <a:endParaRPr b="1"/>
          </a:p>
        </p:txBody>
      </p:sp>
      <p:sp>
        <p:nvSpPr>
          <p:cNvPr id="150" name="Google Shape;150;p16"/>
          <p:cNvSpPr txBox="1"/>
          <p:nvPr>
            <p:ph idx="1" type="body"/>
          </p:nvPr>
        </p:nvSpPr>
        <p:spPr>
          <a:xfrm>
            <a:off x="671525" y="15515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505"/>
              <a:t>Precision or Accuracy:</a:t>
            </a:r>
            <a:r>
              <a:rPr lang="en" sz="1505"/>
              <a:t> Physics calculations must </a:t>
            </a:r>
            <a:r>
              <a:rPr lang="en" sz="1505"/>
              <a:t>employ fixed physics timestep solutions to ensure accuracy and consistency. </a:t>
            </a:r>
            <a:endParaRPr sz="1505"/>
          </a:p>
          <a:p>
            <a:pPr indent="0" lvl="0" marL="0" rtl="0" algn="l">
              <a:spcBef>
                <a:spcPts val="1200"/>
              </a:spcBef>
              <a:spcAft>
                <a:spcPts val="0"/>
              </a:spcAft>
              <a:buSzPts val="935"/>
              <a:buNone/>
            </a:pPr>
            <a:r>
              <a:rPr b="1" lang="en" sz="1505"/>
              <a:t>Robustness or Fault-Tolerance: </a:t>
            </a:r>
            <a:r>
              <a:rPr lang="en" sz="1505"/>
              <a:t>The levels downloaded by the users will still be playable on their systems regardless of server connection. </a:t>
            </a:r>
            <a:endParaRPr sz="1505"/>
          </a:p>
          <a:p>
            <a:pPr indent="0" lvl="0" marL="0" rtl="0" algn="l">
              <a:spcBef>
                <a:spcPts val="1200"/>
              </a:spcBef>
              <a:spcAft>
                <a:spcPts val="0"/>
              </a:spcAft>
              <a:buSzPts val="935"/>
              <a:buNone/>
            </a:pPr>
            <a:r>
              <a:rPr b="1" lang="en" sz="1505"/>
              <a:t>Adaptability: </a:t>
            </a:r>
            <a:r>
              <a:rPr lang="en" sz="1505"/>
              <a:t>Make or Break is a PC game so will be compatible with Windows, Mac-OS, and Linux. Will be available on many different gaming platforms like steam, geforce Now, and Epic Games.</a:t>
            </a:r>
            <a:endParaRPr sz="1505"/>
          </a:p>
          <a:p>
            <a:pPr indent="0" lvl="0" marL="0" rtl="0" algn="l">
              <a:spcBef>
                <a:spcPts val="1200"/>
              </a:spcBef>
              <a:spcAft>
                <a:spcPts val="0"/>
              </a:spcAft>
              <a:buSzPts val="935"/>
              <a:buNone/>
            </a:pPr>
            <a:r>
              <a:rPr b="1" lang="en" sz="1505"/>
              <a:t>Appearance:  </a:t>
            </a:r>
            <a:r>
              <a:rPr lang="en" sz="1505"/>
              <a:t>The appearance should be user friendly, simple and appealing. Fonts throughout the interface should be easy to read. Lighter colors of choice will be used and darker colors will be avoided to make it easy for the client to navigate the game. </a:t>
            </a:r>
            <a:endParaRPr sz="1505"/>
          </a:p>
          <a:p>
            <a:pPr indent="0" lvl="0" marL="0" rtl="0" algn="l">
              <a:spcBef>
                <a:spcPts val="1200"/>
              </a:spcBef>
              <a:spcAft>
                <a:spcPts val="1200"/>
              </a:spcAft>
              <a:buSzPts val="935"/>
              <a:buNone/>
            </a:pPr>
            <a:r>
              <a:t/>
            </a:r>
            <a:endParaRPr sz="1505"/>
          </a:p>
        </p:txBody>
      </p:sp>
      <p:pic>
        <p:nvPicPr>
          <p:cNvPr id="151" name="Google Shape;151;p16"/>
          <p:cNvPicPr preferRelativeResize="0"/>
          <p:nvPr/>
        </p:nvPicPr>
        <p:blipFill>
          <a:blip r:embed="rId3">
            <a:alphaModFix/>
          </a:blip>
          <a:stretch>
            <a:fillRect/>
          </a:stretch>
        </p:blipFill>
        <p:spPr>
          <a:xfrm>
            <a:off x="6652425" y="219325"/>
            <a:ext cx="2250116" cy="145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697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Design Goals</a:t>
            </a:r>
            <a:endParaRPr b="1"/>
          </a:p>
        </p:txBody>
      </p:sp>
      <p:sp>
        <p:nvSpPr>
          <p:cNvPr id="157" name="Google Shape;157;p17"/>
          <p:cNvSpPr txBox="1"/>
          <p:nvPr>
            <p:ph idx="1" type="body"/>
          </p:nvPr>
        </p:nvSpPr>
        <p:spPr>
          <a:xfrm>
            <a:off x="819150" y="1260400"/>
            <a:ext cx="5847300" cy="31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design of Make-or-Break aims for a balance between </a:t>
            </a:r>
            <a:r>
              <a:rPr b="1" lang="en" sz="1600"/>
              <a:t>realism and entertainment</a:t>
            </a:r>
            <a:r>
              <a:rPr lang="en" sz="1600"/>
              <a:t>. Keeping this in mind the main design objectives for Make or break are: </a:t>
            </a:r>
            <a:endParaRPr sz="1600"/>
          </a:p>
          <a:p>
            <a:pPr indent="-330200" lvl="0" marL="457200" rtl="0" algn="l">
              <a:spcBef>
                <a:spcPts val="1200"/>
              </a:spcBef>
              <a:spcAft>
                <a:spcPts val="0"/>
              </a:spcAft>
              <a:buSzPts val="1600"/>
              <a:buChar char="●"/>
            </a:pPr>
            <a:r>
              <a:rPr b="1" lang="en" sz="1600"/>
              <a:t>Physics Simulations: </a:t>
            </a:r>
            <a:r>
              <a:rPr lang="en" sz="1600"/>
              <a:t>Realistic depictions of natural forces on structures</a:t>
            </a:r>
            <a:endParaRPr sz="1600"/>
          </a:p>
          <a:p>
            <a:pPr indent="-330200" lvl="0" marL="457200" rtl="0" algn="l">
              <a:spcBef>
                <a:spcPts val="0"/>
              </a:spcBef>
              <a:spcAft>
                <a:spcPts val="0"/>
              </a:spcAft>
              <a:buSzPts val="1600"/>
              <a:buChar char="●"/>
            </a:pPr>
            <a:r>
              <a:rPr b="1" lang="en" sz="1600"/>
              <a:t>Scalability: </a:t>
            </a:r>
            <a:r>
              <a:rPr lang="en" sz="1600"/>
              <a:t>Wide range of building sizes / varying magnitudes of disasters</a:t>
            </a:r>
            <a:endParaRPr sz="1600"/>
          </a:p>
          <a:p>
            <a:pPr indent="-330200" lvl="0" marL="457200" rtl="0" algn="l">
              <a:spcBef>
                <a:spcPts val="0"/>
              </a:spcBef>
              <a:spcAft>
                <a:spcPts val="0"/>
              </a:spcAft>
              <a:buSzPts val="1600"/>
              <a:buChar char="●"/>
            </a:pPr>
            <a:r>
              <a:rPr b="1" lang="en" sz="1600"/>
              <a:t>Performance Optimization: </a:t>
            </a:r>
            <a:r>
              <a:rPr lang="en" sz="1600"/>
              <a:t>Smooth and responsive simulations on varying hardware</a:t>
            </a:r>
            <a:endParaRPr sz="1600"/>
          </a:p>
          <a:p>
            <a:pPr indent="-330200" lvl="0" marL="457200" rtl="0" algn="l">
              <a:spcBef>
                <a:spcPts val="0"/>
              </a:spcBef>
              <a:spcAft>
                <a:spcPts val="0"/>
              </a:spcAft>
              <a:buSzPts val="1600"/>
              <a:buChar char="●"/>
            </a:pPr>
            <a:r>
              <a:rPr b="1" lang="en" sz="1600"/>
              <a:t>Education Value: </a:t>
            </a:r>
            <a:r>
              <a:rPr lang="en" sz="1600"/>
              <a:t>Introduces engineering principles, and disaster preparedness / awareness</a:t>
            </a:r>
            <a:endParaRPr sz="1600"/>
          </a:p>
        </p:txBody>
      </p:sp>
      <p:pic>
        <p:nvPicPr>
          <p:cNvPr id="158" name="Google Shape;158;p17"/>
          <p:cNvPicPr preferRelativeResize="0"/>
          <p:nvPr/>
        </p:nvPicPr>
        <p:blipFill>
          <a:blip r:embed="rId3">
            <a:alphaModFix/>
          </a:blip>
          <a:stretch>
            <a:fillRect/>
          </a:stretch>
        </p:blipFill>
        <p:spPr>
          <a:xfrm>
            <a:off x="6570225" y="697975"/>
            <a:ext cx="2268300" cy="1749300"/>
          </a:xfrm>
          <a:prstGeom prst="flowChartAlternateProcess">
            <a:avLst/>
          </a:prstGeom>
          <a:noFill/>
          <a:ln>
            <a:noFill/>
          </a:ln>
        </p:spPr>
      </p:pic>
      <p:pic>
        <p:nvPicPr>
          <p:cNvPr id="159" name="Google Shape;159;p17"/>
          <p:cNvPicPr preferRelativeResize="0"/>
          <p:nvPr/>
        </p:nvPicPr>
        <p:blipFill>
          <a:blip r:embed="rId4">
            <a:alphaModFix/>
          </a:blip>
          <a:stretch>
            <a:fillRect/>
          </a:stretch>
        </p:blipFill>
        <p:spPr>
          <a:xfrm>
            <a:off x="6698224" y="2703825"/>
            <a:ext cx="2012400" cy="2012400"/>
          </a:xfrm>
          <a:prstGeom prst="roundRect">
            <a:avLst>
              <a:gd fmla="val 16667"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2929681" y="990600"/>
            <a:ext cx="5979018" cy="3663300"/>
          </a:xfrm>
          <a:prstGeom prst="rect">
            <a:avLst/>
          </a:prstGeom>
          <a:noFill/>
          <a:ln>
            <a:noFill/>
          </a:ln>
        </p:spPr>
      </p:pic>
      <p:sp>
        <p:nvSpPr>
          <p:cNvPr id="165" name="Google Shape;165;p18"/>
          <p:cNvSpPr txBox="1"/>
          <p:nvPr>
            <p:ph type="title"/>
          </p:nvPr>
        </p:nvSpPr>
        <p:spPr>
          <a:xfrm>
            <a:off x="446400" y="34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Subsystems - Class Diagram(s)</a:t>
            </a:r>
            <a:endParaRPr b="1"/>
          </a:p>
        </p:txBody>
      </p:sp>
      <p:sp>
        <p:nvSpPr>
          <p:cNvPr id="166" name="Google Shape;166;p18"/>
          <p:cNvSpPr txBox="1"/>
          <p:nvPr>
            <p:ph idx="1" type="body"/>
          </p:nvPr>
        </p:nvSpPr>
        <p:spPr>
          <a:xfrm>
            <a:off x="329250" y="1127850"/>
            <a:ext cx="2825700" cy="366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35"/>
              <a:buNone/>
            </a:pPr>
            <a:r>
              <a:rPr b="1" lang="en" sz="1505"/>
              <a:t>Possible Concepts/Patterns</a:t>
            </a:r>
            <a:endParaRPr b="1" sz="1505"/>
          </a:p>
          <a:p>
            <a:pPr indent="-324167" lvl="0" marL="457200" rtl="0" algn="l">
              <a:lnSpc>
                <a:spcPct val="150000"/>
              </a:lnSpc>
              <a:spcBef>
                <a:spcPts val="1200"/>
              </a:spcBef>
              <a:spcAft>
                <a:spcPts val="0"/>
              </a:spcAft>
              <a:buSzPts val="1505"/>
              <a:buChar char="-"/>
            </a:pPr>
            <a:r>
              <a:rPr b="1" lang="en" sz="1505"/>
              <a:t>FSM </a:t>
            </a:r>
            <a:r>
              <a:rPr lang="en" sz="1505"/>
              <a:t>for game modes</a:t>
            </a:r>
            <a:endParaRPr sz="1505"/>
          </a:p>
          <a:p>
            <a:pPr indent="-324167" lvl="0" marL="457200" rtl="0" algn="l">
              <a:lnSpc>
                <a:spcPct val="150000"/>
              </a:lnSpc>
              <a:spcBef>
                <a:spcPts val="0"/>
              </a:spcBef>
              <a:spcAft>
                <a:spcPts val="0"/>
              </a:spcAft>
              <a:buSzPts val="1505"/>
              <a:buChar char="-"/>
            </a:pPr>
            <a:r>
              <a:rPr b="1" lang="en" sz="1505"/>
              <a:t>Proxy </a:t>
            </a:r>
            <a:r>
              <a:rPr lang="en" sz="1505"/>
              <a:t>for server connection</a:t>
            </a:r>
            <a:endParaRPr sz="1505"/>
          </a:p>
          <a:p>
            <a:pPr indent="-324167" lvl="0" marL="457200" rtl="0" algn="l">
              <a:lnSpc>
                <a:spcPct val="150000"/>
              </a:lnSpc>
              <a:spcBef>
                <a:spcPts val="0"/>
              </a:spcBef>
              <a:spcAft>
                <a:spcPts val="0"/>
              </a:spcAft>
              <a:buSzPts val="1505"/>
              <a:buChar char="-"/>
            </a:pPr>
            <a:r>
              <a:rPr b="1" lang="en" sz="1505"/>
              <a:t>Service Locator</a:t>
            </a:r>
            <a:r>
              <a:rPr lang="en" sz="1505"/>
              <a:t> to physics engine calls</a:t>
            </a:r>
            <a:endParaRPr sz="1505"/>
          </a:p>
          <a:p>
            <a:pPr indent="-324167" lvl="0" marL="457200" rtl="0" algn="l">
              <a:lnSpc>
                <a:spcPct val="150000"/>
              </a:lnSpc>
              <a:spcBef>
                <a:spcPts val="0"/>
              </a:spcBef>
              <a:spcAft>
                <a:spcPts val="0"/>
              </a:spcAft>
              <a:buSzPts val="1505"/>
              <a:buChar char="-"/>
            </a:pPr>
            <a:r>
              <a:rPr b="1" lang="en" sz="1505"/>
              <a:t>Aggregation/Composition </a:t>
            </a:r>
            <a:r>
              <a:rPr lang="en" sz="1505"/>
              <a:t>for game objects and entities</a:t>
            </a:r>
            <a:endParaRPr sz="1505"/>
          </a:p>
          <a:p>
            <a:pPr indent="-324167" lvl="0" marL="457200" rtl="0" algn="l">
              <a:lnSpc>
                <a:spcPct val="150000"/>
              </a:lnSpc>
              <a:spcBef>
                <a:spcPts val="0"/>
              </a:spcBef>
              <a:spcAft>
                <a:spcPts val="0"/>
              </a:spcAft>
              <a:buSzPts val="1505"/>
              <a:buChar char="-"/>
            </a:pPr>
            <a:r>
              <a:rPr b="1" lang="en" sz="1505"/>
              <a:t>Factory</a:t>
            </a:r>
            <a:r>
              <a:rPr b="1" lang="en"/>
              <a:t> </a:t>
            </a:r>
            <a:r>
              <a:rPr lang="en"/>
              <a:t>for importing levels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rotWithShape="1">
          <a:blip r:embed="rId3">
            <a:alphaModFix/>
          </a:blip>
          <a:srcRect b="0" l="0" r="0" t="31058"/>
          <a:stretch/>
        </p:blipFill>
        <p:spPr>
          <a:xfrm>
            <a:off x="884325" y="281650"/>
            <a:ext cx="7085001" cy="4580225"/>
          </a:xfrm>
          <a:prstGeom prst="rect">
            <a:avLst/>
          </a:prstGeom>
          <a:noFill/>
          <a:ln>
            <a:noFill/>
          </a:ln>
        </p:spPr>
      </p:pic>
      <p:sp>
        <p:nvSpPr>
          <p:cNvPr id="172" name="Google Shape;172;p19"/>
          <p:cNvSpPr/>
          <p:nvPr/>
        </p:nvSpPr>
        <p:spPr>
          <a:xfrm>
            <a:off x="1951850" y="3739750"/>
            <a:ext cx="2718600" cy="996900"/>
          </a:xfrm>
          <a:prstGeom prst="wedgeRectCallout">
            <a:avLst>
              <a:gd fmla="val 82661" name="adj1"/>
              <a:gd fmla="val -36610" name="adj2"/>
            </a:avLst>
          </a:prstGeom>
          <a:solidFill>
            <a:srgbClr val="FFE599"/>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Unity focuses on </a:t>
            </a:r>
            <a:r>
              <a:rPr b="1" lang="en">
                <a:latin typeface="Calibri"/>
                <a:ea typeface="Calibri"/>
                <a:cs typeface="Calibri"/>
                <a:sym typeface="Calibri"/>
              </a:rPr>
              <a:t>Composition/Aggregation </a:t>
            </a:r>
            <a:r>
              <a:rPr lang="en">
                <a:latin typeface="Calibri"/>
                <a:ea typeface="Calibri"/>
                <a:cs typeface="Calibri"/>
                <a:sym typeface="Calibri"/>
              </a:rPr>
              <a:t>through GameObject’s rather </a:t>
            </a:r>
            <a:r>
              <a:rPr lang="en">
                <a:latin typeface="Calibri"/>
                <a:ea typeface="Calibri"/>
                <a:cs typeface="Calibri"/>
                <a:sym typeface="Calibri"/>
              </a:rPr>
              <a:t>than OOP</a:t>
            </a:r>
            <a:r>
              <a:rPr lang="en">
                <a:latin typeface="Calibri"/>
                <a:ea typeface="Calibri"/>
                <a:cs typeface="Calibri"/>
                <a:sym typeface="Calibri"/>
              </a:rPr>
              <a:t> using the Scripting engine.</a:t>
            </a:r>
            <a:endParaRPr>
              <a:latin typeface="Calibri"/>
              <a:ea typeface="Calibri"/>
              <a:cs typeface="Calibri"/>
              <a:sym typeface="Calibri"/>
            </a:endParaRPr>
          </a:p>
        </p:txBody>
      </p:sp>
      <p:sp>
        <p:nvSpPr>
          <p:cNvPr id="173" name="Google Shape;173;p19"/>
          <p:cNvSpPr/>
          <p:nvPr/>
        </p:nvSpPr>
        <p:spPr>
          <a:xfrm>
            <a:off x="6212700" y="1324825"/>
            <a:ext cx="2526600" cy="1050000"/>
          </a:xfrm>
          <a:prstGeom prst="wedgeRectCallout">
            <a:avLst>
              <a:gd fmla="val -49375" name="adj1"/>
              <a:gd fmla="val -76264" name="adj2"/>
            </a:avLst>
          </a:prstGeom>
          <a:solidFill>
            <a:srgbClr val="FFE599"/>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 </a:t>
            </a:r>
            <a:r>
              <a:rPr b="1" lang="en">
                <a:latin typeface="Calibri"/>
                <a:ea typeface="Calibri"/>
                <a:cs typeface="Calibri"/>
                <a:sym typeface="Calibri"/>
              </a:rPr>
              <a:t>Proxy</a:t>
            </a:r>
            <a:r>
              <a:rPr lang="en">
                <a:latin typeface="Calibri"/>
                <a:ea typeface="Calibri"/>
                <a:cs typeface="Calibri"/>
                <a:sym typeface="Calibri"/>
              </a:rPr>
              <a:t> can be used to create a local server to unify Singleplayer and Multiplayer builds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924200" y="0"/>
            <a:ext cx="7001409" cy="5143500"/>
          </a:xfrm>
          <a:prstGeom prst="rect">
            <a:avLst/>
          </a:prstGeom>
          <a:noFill/>
          <a:ln>
            <a:noFill/>
          </a:ln>
        </p:spPr>
      </p:pic>
      <p:sp>
        <p:nvSpPr>
          <p:cNvPr id="179" name="Google Shape;179;p20"/>
          <p:cNvSpPr/>
          <p:nvPr/>
        </p:nvSpPr>
        <p:spPr>
          <a:xfrm>
            <a:off x="2881550" y="1202200"/>
            <a:ext cx="1776900" cy="362400"/>
          </a:xfrm>
          <a:prstGeom prst="wedgeRectCallout">
            <a:avLst>
              <a:gd fmla="val -83513" name="adj1"/>
              <a:gd fmla="val -32352" name="adj2"/>
            </a:avLst>
          </a:prstGeom>
          <a:solidFill>
            <a:srgbClr val="EA9999"/>
          </a:soli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alibri"/>
                <a:ea typeface="Calibri"/>
                <a:cs typeface="Calibri"/>
                <a:sym typeface="Calibri"/>
              </a:rPr>
              <a:t>Auth session ID is already created at this point</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71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Potential Issues</a:t>
            </a:r>
            <a:endParaRPr b="1"/>
          </a:p>
        </p:txBody>
      </p:sp>
      <p:sp>
        <p:nvSpPr>
          <p:cNvPr id="185" name="Google Shape;185;p21"/>
          <p:cNvSpPr txBox="1"/>
          <p:nvPr>
            <p:ph idx="1" type="body"/>
          </p:nvPr>
        </p:nvSpPr>
        <p:spPr>
          <a:xfrm>
            <a:off x="819150" y="1305275"/>
            <a:ext cx="5823900" cy="327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t>Some Factors that could cause </a:t>
            </a:r>
            <a:r>
              <a:rPr b="1" lang="en" sz="1900"/>
              <a:t>uncertainty or significant issues </a:t>
            </a:r>
            <a:r>
              <a:rPr lang="en" sz="1900"/>
              <a:t>in Make or Break’s development and success are: </a:t>
            </a:r>
            <a:endParaRPr sz="1900"/>
          </a:p>
          <a:p>
            <a:pPr indent="-349250" lvl="0" marL="457200" rtl="0" algn="l">
              <a:lnSpc>
                <a:spcPct val="95000"/>
              </a:lnSpc>
              <a:spcBef>
                <a:spcPts val="1200"/>
              </a:spcBef>
              <a:spcAft>
                <a:spcPts val="0"/>
              </a:spcAft>
              <a:buSzPts val="1900"/>
              <a:buChar char="●"/>
            </a:pPr>
            <a:r>
              <a:rPr b="1" lang="en" sz="1900"/>
              <a:t>Hardware </a:t>
            </a:r>
            <a:r>
              <a:rPr b="1" lang="en" sz="1900"/>
              <a:t>Compatibility: </a:t>
            </a:r>
            <a:r>
              <a:rPr lang="en" sz="1900"/>
              <a:t>Consistent performance across varying hardware configurations</a:t>
            </a:r>
            <a:endParaRPr b="1" sz="1900"/>
          </a:p>
          <a:p>
            <a:pPr indent="-349250" lvl="0" marL="457200" rtl="0" algn="l">
              <a:lnSpc>
                <a:spcPct val="95000"/>
              </a:lnSpc>
              <a:spcBef>
                <a:spcPts val="0"/>
              </a:spcBef>
              <a:spcAft>
                <a:spcPts val="0"/>
              </a:spcAft>
              <a:buSzPts val="1900"/>
              <a:buChar char="●"/>
            </a:pPr>
            <a:r>
              <a:rPr b="1" lang="en" sz="1900"/>
              <a:t>Resource Constraints: </a:t>
            </a:r>
            <a:r>
              <a:rPr lang="en" sz="1900"/>
              <a:t>Limited budgets, time or personnel </a:t>
            </a:r>
            <a:endParaRPr sz="1900"/>
          </a:p>
          <a:p>
            <a:pPr indent="-349250" lvl="0" marL="457200" rtl="0" algn="l">
              <a:lnSpc>
                <a:spcPct val="95000"/>
              </a:lnSpc>
              <a:spcBef>
                <a:spcPts val="0"/>
              </a:spcBef>
              <a:spcAft>
                <a:spcPts val="0"/>
              </a:spcAft>
              <a:buSzPts val="1900"/>
              <a:buChar char="●"/>
            </a:pPr>
            <a:r>
              <a:rPr b="1" lang="en" sz="1900"/>
              <a:t>Technological Dependencies: </a:t>
            </a:r>
            <a:r>
              <a:rPr lang="en" sz="1900"/>
              <a:t>Reliance on third party </a:t>
            </a:r>
            <a:r>
              <a:rPr lang="en" sz="1900"/>
              <a:t>technologies</a:t>
            </a:r>
            <a:r>
              <a:rPr lang="en" sz="1900"/>
              <a:t> for physics simulations, rendering, multiplayer support, etc.</a:t>
            </a:r>
            <a:endParaRPr sz="1900"/>
          </a:p>
          <a:p>
            <a:pPr indent="-349250" lvl="0" marL="457200" rtl="0" algn="l">
              <a:lnSpc>
                <a:spcPct val="95000"/>
              </a:lnSpc>
              <a:spcBef>
                <a:spcPts val="0"/>
              </a:spcBef>
              <a:spcAft>
                <a:spcPts val="0"/>
              </a:spcAft>
              <a:buSzPts val="1900"/>
              <a:buChar char="●"/>
            </a:pPr>
            <a:r>
              <a:rPr b="1" lang="en" sz="1900"/>
              <a:t>User Feedback: </a:t>
            </a:r>
            <a:r>
              <a:rPr lang="en" sz="1900"/>
              <a:t>Affects future </a:t>
            </a:r>
            <a:r>
              <a:rPr lang="en" sz="1900"/>
              <a:t>updates</a:t>
            </a:r>
            <a:r>
              <a:rPr lang="en" sz="1900"/>
              <a:t>, features, marketing strategies, etc. </a:t>
            </a:r>
            <a:endParaRPr sz="1900"/>
          </a:p>
        </p:txBody>
      </p:sp>
      <p:pic>
        <p:nvPicPr>
          <p:cNvPr id="186" name="Google Shape;186;p21"/>
          <p:cNvPicPr preferRelativeResize="0"/>
          <p:nvPr/>
        </p:nvPicPr>
        <p:blipFill>
          <a:blip r:embed="rId3">
            <a:alphaModFix/>
          </a:blip>
          <a:stretch>
            <a:fillRect/>
          </a:stretch>
        </p:blipFill>
        <p:spPr>
          <a:xfrm>
            <a:off x="6463275" y="358700"/>
            <a:ext cx="2464426" cy="19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