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062E-548C-CAAD-A5C9-5D718C4FB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EF0E5-38E6-0022-70F2-D82DB5C4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896A6-042B-8C30-8C46-07991167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29A-0F7D-49A0-A0C3-A8ACEC43FEB0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9DB9-6AB3-2D92-9C05-6DCDF4BC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7281D-9167-FBF8-FD00-F0E7BC51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089F-7307-4FFE-807A-244A67D908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14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11F8-E46B-D24E-D568-8DAF8FFF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7D286-867F-9E68-E636-DCA7406D8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FB67B-7932-2EA8-0CCB-D7429611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29A-0F7D-49A0-A0C3-A8ACEC43FEB0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F4A6-A747-7B41-D7AE-AF8BC241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C688-CC50-B557-7B6F-923730EC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089F-7307-4FFE-807A-244A67D908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39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C8372-8E38-B4E9-7B6F-B7B737FE8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77A5D-0926-D3F2-05CA-645388F32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F575C-B4E9-5C8A-1503-9855F5C7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29A-0F7D-49A0-A0C3-A8ACEC43FEB0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FEC5A-0C44-0804-1799-450E12B3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3475D-506F-ABD2-31B9-B6552304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089F-7307-4FFE-807A-244A67D908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14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6DA0-692F-2754-4C89-4564ADD3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0FBC-7D7F-A572-986E-4B5C4035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11A8-CA6E-BB69-68B6-75E1D710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29A-0F7D-49A0-A0C3-A8ACEC43FEB0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6C52-440F-6BBF-B620-E33A75D6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D879-5475-5820-D654-BD76309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089F-7307-4FFE-807A-244A67D908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89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6D8C-CACE-8EC4-FAE0-8CB6926E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01939-F07F-7E54-7F3A-C4086777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3E21-FF5D-E2A2-DAAF-D957EFBC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29A-0F7D-49A0-A0C3-A8ACEC43FEB0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4C986-DF53-C648-108D-CA586F3F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984F5-F14C-AF3C-2499-36E61439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089F-7307-4FFE-807A-244A67D908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65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18D0-EF02-FB1F-FF4B-38BFBE45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B0E9-E40B-DF11-083D-630AFE0AB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B9E2E-2EE7-22E7-0ABA-D2F376462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95547-1ABF-FC83-3F88-B14AFE01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29A-0F7D-49A0-A0C3-A8ACEC43FEB0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BFDC8-0575-1F95-181A-ED509D59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56671-858F-4AF7-F3BC-8628F3F7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089F-7307-4FFE-807A-244A67D908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28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8B58-8DA8-360C-3C33-FFCD7954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BD74-D02A-DB61-DE2A-24842B587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D7071-52A5-5CFF-2695-9347829C4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15896-64EF-9CD6-1365-C3BCBB5CC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139DD-9C4D-7E46-9A4E-386F102CA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06756-6ED3-0680-41B2-589270BD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29A-0F7D-49A0-A0C3-A8ACEC43FEB0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CC592-6C92-86DC-7760-D9BCFDEA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503E5-7B41-0002-625B-C8A9916D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089F-7307-4FFE-807A-244A67D908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90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6FB7-4059-18AE-1E0E-2F1CDA52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6D514-3189-D67E-5581-15DF866D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29A-0F7D-49A0-A0C3-A8ACEC43FEB0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3DEAA-F57C-08B4-1114-51387CA8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70DD5-99C2-D0EC-C6C9-65AFCE5D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089F-7307-4FFE-807A-244A67D908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229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641AB-9640-F9B7-E9A6-1BDE8361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29A-0F7D-49A0-A0C3-A8ACEC43FEB0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E1003-6B28-CB32-1AE8-CB1EF29F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26E4B-0B9D-3892-02D6-ED4E8505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089F-7307-4FFE-807A-244A67D908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28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9321-921D-DE41-D1AE-443DD6ED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7D24-068B-BB7E-E5AD-4D7E3138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9B52D-1331-8519-9265-D17AE2D80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D7F9B-12DE-B445-4A9E-05C0590B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29A-0F7D-49A0-A0C3-A8ACEC43FEB0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75C19-ABBC-097C-7D1D-14C0457B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0337A-58BC-D9E9-52FC-70C4AD2B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089F-7307-4FFE-807A-244A67D908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56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2D13-5D72-6B50-8F81-16048707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0FAF0-51E0-4C59-42D4-DF5684CB6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CF313-F9DF-F9E1-7FE9-F882DC64E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43FB5-FD36-02AA-71FE-D7083DC8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29A-0F7D-49A0-A0C3-A8ACEC43FEB0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6CCC1-5C14-6B7B-B8FC-B40C72D2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DC97B-BA3E-2078-C873-82271BE4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089F-7307-4FFE-807A-244A67D908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72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26661-18A7-F373-5B0D-4824B1DC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9C105-84B1-957E-FCB3-7047043C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8D291-DCE6-7093-322A-DE929DC5F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7729A-0F7D-49A0-A0C3-A8ACEC43FEB0}" type="datetimeFigureOut">
              <a:rPr lang="en-CA" smtClean="0"/>
              <a:t>2025-05-14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03C4E-BF69-1FA9-916F-FDB39C6BF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A3D4E-A0EA-F6BF-BC69-46AA24178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3E089F-7307-4FFE-807A-244A67D908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01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B2CD75-5E4A-E17E-D452-2DF93199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10694121" cy="53022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Capstone Project #1</a:t>
            </a:r>
            <a:endParaRPr lang="en-CA" sz="2400" b="1" dirty="0">
              <a:solidFill>
                <a:srgbClr val="00206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B076A3-A1F3-2C31-8B24-BD8BB795D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9256"/>
            <a:ext cx="9581219" cy="4873624"/>
          </a:xfrm>
        </p:spPr>
        <p:txBody>
          <a:bodyPr>
            <a:normAutofit/>
          </a:bodyPr>
          <a:lstStyle/>
          <a:p>
            <a:pPr marL="82550"/>
            <a:r>
              <a:rPr lang="en-US" sz="2000" b="1" dirty="0"/>
              <a:t>Trainee: Esatu Elilo Dulla</a:t>
            </a:r>
          </a:p>
          <a:p>
            <a:pPr marL="82550"/>
            <a:r>
              <a:rPr lang="en-US" sz="2000" b="1" dirty="0"/>
              <a:t>Title: </a:t>
            </a:r>
            <a:r>
              <a:rPr lang="en-US" sz="2000" dirty="0"/>
              <a:t>Trends of Food Prices in Canada </a:t>
            </a:r>
            <a:r>
              <a:rPr lang="en-US" sz="2000" dirty="0" err="1"/>
              <a:t>e.g</a:t>
            </a:r>
            <a:r>
              <a:rPr lang="en-US" sz="2000" dirty="0"/>
              <a:t> Eggs and Vegetable Oil (2027-2023</a:t>
            </a:r>
            <a:r>
              <a:rPr lang="en-US" sz="2000" b="1" dirty="0">
                <a:solidFill>
                  <a:srgbClr val="002060"/>
                </a:solidFill>
              </a:rPr>
              <a:t>)</a:t>
            </a:r>
          </a:p>
          <a:p>
            <a:pPr marL="82550"/>
            <a:r>
              <a:rPr lang="en-US" sz="2000" b="1" dirty="0"/>
              <a:t>Data Source: </a:t>
            </a:r>
            <a:r>
              <a:rPr lang="en-US" sz="2000" dirty="0" err="1"/>
              <a:t>Kaggel</a:t>
            </a:r>
            <a:r>
              <a:rPr lang="en-US" sz="2000" dirty="0"/>
              <a:t>:  </a:t>
            </a:r>
            <a:r>
              <a:rPr lang="en-US" sz="2000" b="1" dirty="0">
                <a:solidFill>
                  <a:srgbClr val="002060"/>
                </a:solidFill>
              </a:rPr>
              <a:t>https://www.kaggle.com/datasets/roberttarus/canadian-food-prices?utm_source=chatgpt.com</a:t>
            </a:r>
          </a:p>
          <a:p>
            <a:pPr marL="82550"/>
            <a:r>
              <a:rPr lang="en-US" sz="2000" b="1" dirty="0"/>
              <a:t>Libraries used: </a:t>
            </a:r>
            <a:r>
              <a:rPr lang="en-US" sz="2000" dirty="0"/>
              <a:t>Pandas, Matplotlib, </a:t>
            </a:r>
            <a:r>
              <a:rPr lang="en-CA" sz="2400" dirty="0"/>
              <a:t>scikit-learn and </a:t>
            </a:r>
            <a:r>
              <a:rPr lang="en-CA" sz="2400" dirty="0" err="1"/>
              <a:t>numpy</a:t>
            </a:r>
            <a:endParaRPr lang="en-US" sz="2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707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4EED7-25AA-14CC-6C25-C1972D9A0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C73D81-A35B-2399-07C8-081E782F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10694121" cy="53022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Trends of Eggs and Vegetable Oil Prices in Canada-(2027-2023)</a:t>
            </a:r>
            <a:endParaRPr lang="en-CA" sz="2800" b="1" dirty="0">
              <a:solidFill>
                <a:srgbClr val="002060"/>
              </a:solidFill>
            </a:endParaRPr>
          </a:p>
        </p:txBody>
      </p:sp>
      <p:pic>
        <p:nvPicPr>
          <p:cNvPr id="8" name="Picture Placeholder 7" descr="A graph with blue lines">
            <a:extLst>
              <a:ext uri="{FF2B5EF4-FFF2-40B4-BE49-F238E27FC236}">
                <a16:creationId xmlns:a16="http://schemas.microsoft.com/office/drawing/2014/main" id="{559CA814-C841-BCAE-CABC-AF7DA578B1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7" r="19637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06705C-E17B-7A4D-6C57-8368F6C7C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9256"/>
            <a:ext cx="3932237" cy="4873624"/>
          </a:xfrm>
        </p:spPr>
        <p:txBody>
          <a:bodyPr>
            <a:normAutofit lnSpcReduction="10000"/>
          </a:bodyPr>
          <a:lstStyle/>
          <a:p>
            <a:pPr marL="187325" indent="-104775">
              <a:buFont typeface="Arial" panose="020B0604020202020204" pitchFamily="34" charset="0"/>
              <a:buChar char="•"/>
            </a:pPr>
            <a:r>
              <a:rPr lang="en-US" sz="2000" dirty="0"/>
              <a:t>Displays monthly average retail price for 1 dozen eggs in Ontario.</a:t>
            </a:r>
          </a:p>
          <a:p>
            <a:pPr marL="187325" indent="-104775">
              <a:buFont typeface="Arial" panose="020B0604020202020204" pitchFamily="34" charset="0"/>
              <a:buChar char="•"/>
            </a:pPr>
            <a:r>
              <a:rPr lang="en-US" sz="2000" dirty="0"/>
              <a:t>Data covers January 2017 to December 2023.</a:t>
            </a:r>
          </a:p>
          <a:p>
            <a:pPr marL="187325" indent="-104775">
              <a:buFont typeface="Arial" panose="020B0604020202020204" pitchFamily="34" charset="0"/>
              <a:buChar char="•"/>
            </a:pPr>
            <a:r>
              <a:rPr lang="en-US" sz="2000" dirty="0"/>
              <a:t>Prices remained relatively stable until early 2020.</a:t>
            </a:r>
          </a:p>
          <a:p>
            <a:pPr marL="187325" indent="-104775">
              <a:buFont typeface="Arial" panose="020B0604020202020204" pitchFamily="34" charset="0"/>
              <a:buChar char="•"/>
            </a:pPr>
            <a:r>
              <a:rPr lang="en-US" sz="2000" dirty="0"/>
              <a:t>Noticeable price increase began during the COVID-19 pandemic.</a:t>
            </a:r>
          </a:p>
          <a:p>
            <a:pPr marL="187325" indent="-104775">
              <a:buFont typeface="Arial" panose="020B0604020202020204" pitchFamily="34" charset="0"/>
              <a:buChar char="•"/>
            </a:pPr>
            <a:r>
              <a:rPr lang="en-US" sz="2000" dirty="0"/>
              <a:t>Continued upward trend through 2021–2023.</a:t>
            </a:r>
          </a:p>
          <a:p>
            <a:pPr marL="187325" indent="-104775">
              <a:buFont typeface="Arial" panose="020B0604020202020204" pitchFamily="34" charset="0"/>
              <a:buChar char="•"/>
            </a:pPr>
            <a:r>
              <a:rPr lang="en-US" sz="2000" dirty="0"/>
              <a:t>Reflects supply chain disruptions and broader inflation effects.</a:t>
            </a:r>
          </a:p>
          <a:p>
            <a:pPr marL="187325" indent="-104775">
              <a:buFont typeface="Arial" panose="020B0604020202020204" pitchFamily="34" charset="0"/>
              <a:buChar char="•"/>
            </a:pPr>
            <a:r>
              <a:rPr lang="en-US" sz="2000" dirty="0"/>
              <a:t>Suggests need for market resilience planning in agri-food sector.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725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62AB-7E81-EEF1-6846-5ACF1656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5302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Average Egg Prices by Province (2017–2023</a:t>
            </a:r>
            <a:endParaRPr lang="en-CA" sz="2800" b="1" dirty="0">
              <a:solidFill>
                <a:srgbClr val="00206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EF738-7525-E0EE-02E8-F210BF7B6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84564"/>
            <a:ext cx="3399703" cy="4684424"/>
          </a:xfrm>
        </p:spPr>
        <p:txBody>
          <a:bodyPr/>
          <a:lstStyle/>
          <a:p>
            <a:pPr marL="187325" indent="-104775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Egg prices vary by province across Canada.</a:t>
            </a:r>
          </a:p>
          <a:p>
            <a:pPr marL="82550">
              <a:lnSpc>
                <a:spcPct val="80000"/>
              </a:lnSpc>
            </a:pPr>
            <a:endParaRPr lang="en-US" sz="1900" dirty="0"/>
          </a:p>
          <a:p>
            <a:pPr marL="187325" indent="-104775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Highest prices observed in remote or smaller provinces.</a:t>
            </a:r>
          </a:p>
          <a:p>
            <a:pPr marL="82550">
              <a:lnSpc>
                <a:spcPct val="80000"/>
              </a:lnSpc>
            </a:pPr>
            <a:endParaRPr lang="en-US" sz="1900" dirty="0"/>
          </a:p>
          <a:p>
            <a:pPr marL="187325" indent="-104775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Regional differences may be due to supply chains or local demand.</a:t>
            </a:r>
          </a:p>
          <a:p>
            <a:endParaRPr lang="en-C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D6CE3FD-3DA9-F5F3-6295-72F900807455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A652E03-57E5-4F35-109E-5FD6FB5D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7" y="1813034"/>
            <a:ext cx="6216663" cy="326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7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73BF-EF65-8FB2-2CB1-533DEA79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7094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Average Egg Prices in Canada by Year</a:t>
            </a:r>
            <a:endParaRPr lang="en-CA" dirty="0">
              <a:solidFill>
                <a:srgbClr val="002060"/>
              </a:solidFill>
            </a:endParaRPr>
          </a:p>
        </p:txBody>
      </p:sp>
      <p:pic>
        <p:nvPicPr>
          <p:cNvPr id="9" name="Picture Placeholder 8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287FDE21-8CD9-8ABD-C68C-99D7176362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7" r="19637"/>
          <a:stretch>
            <a:fillRect/>
          </a:stretch>
        </p:blipFill>
        <p:spPr>
          <a:xfrm>
            <a:off x="4966138" y="987424"/>
            <a:ext cx="6172200" cy="4873625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183EB43-EE62-5A1D-FC22-D8615FB74D8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77181" y="1934054"/>
            <a:ext cx="4488957" cy="298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7325" marR="0" lvl="0" indent="-104775" fontAlgn="base">
              <a:lnSpc>
                <a:spcPct val="8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/>
              <a:t>Prices remained steady from 2017 to 2019.</a:t>
            </a:r>
          </a:p>
          <a:p>
            <a:pPr marL="187325" marR="0" lvl="0" indent="-104775" fontAlgn="base">
              <a:lnSpc>
                <a:spcPct val="8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/>
          </a:p>
          <a:p>
            <a:pPr marL="187325" marR="0" lvl="0" indent="-104775" fontAlgn="base">
              <a:lnSpc>
                <a:spcPct val="8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/>
              <a:t>Sharp increase started in 2020 during COVID-19.</a:t>
            </a:r>
          </a:p>
          <a:p>
            <a:pPr marL="82550" marR="0" lvl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endParaRPr lang="en-US" altLang="en-US" sz="2400" dirty="0"/>
          </a:p>
          <a:p>
            <a:pPr marL="187325" marR="0" lvl="0" indent="-104775" fontAlgn="base">
              <a:lnSpc>
                <a:spcPct val="8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/>
              <a:t>Continued upward trend through 2023.</a:t>
            </a:r>
          </a:p>
        </p:txBody>
      </p:sp>
    </p:spTree>
    <p:extLst>
      <p:ext uri="{BB962C8B-B14F-4D97-AF65-F5344CB8AC3E}">
        <p14:creationId xmlns:p14="http://schemas.microsoft.com/office/powerpoint/2010/main" val="129024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BD1D-B498-D48C-E7B3-6EA13814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912" y="236483"/>
            <a:ext cx="10389476" cy="5302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Vegetable Oil Price Trends by Province (2017–2023)</a:t>
            </a:r>
            <a:endParaRPr lang="en-CA" dirty="0">
              <a:solidFill>
                <a:srgbClr val="002060"/>
              </a:solidFill>
            </a:endParaRPr>
          </a:p>
        </p:txBody>
      </p:sp>
      <p:pic>
        <p:nvPicPr>
          <p:cNvPr id="7" name="Picture Placeholder 6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8148D703-CF81-6EEF-268D-4F4815ED81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9" r="18339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3766E-A0B8-90E1-D003-18CAA1B07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766" y="2057400"/>
            <a:ext cx="3932237" cy="3811588"/>
          </a:xfrm>
        </p:spPr>
        <p:txBody>
          <a:bodyPr/>
          <a:lstStyle/>
          <a:p>
            <a:pPr marL="187325" indent="-104775">
              <a:buFont typeface="Arial" panose="020B0604020202020204" pitchFamily="34" charset="0"/>
              <a:buChar char="•"/>
            </a:pPr>
            <a:r>
              <a:rPr lang="en-US" sz="2000" dirty="0"/>
              <a:t>Shows monthly price trends for 3L vegetable oil across all provinces.</a:t>
            </a:r>
          </a:p>
          <a:p>
            <a:pPr marL="187325" indent="-104775">
              <a:buFont typeface="Arial" panose="020B0604020202020204" pitchFamily="34" charset="0"/>
              <a:buChar char="•"/>
            </a:pPr>
            <a:r>
              <a:rPr lang="en-US" sz="2000" dirty="0"/>
              <a:t>Clear upward trend beginning around 2020.Some provinces experienced sharper price increases than others.</a:t>
            </a:r>
          </a:p>
          <a:p>
            <a:pPr marL="187325" indent="-104775">
              <a:buFont typeface="Arial" panose="020B0604020202020204" pitchFamily="34" charset="0"/>
              <a:buChar char="•"/>
            </a:pPr>
            <a:r>
              <a:rPr lang="en-US" sz="2000" dirty="0"/>
              <a:t>Reflects national inflation, supply disruptions, and possible regional differences in food distribution.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0297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EA0D-8301-2652-1C9A-02DC55D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3941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Vegetable Oil vs Egg Prices in Canada (2017–2023)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38003-373D-91FF-C38E-FAE558913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19352"/>
            <a:ext cx="3932237" cy="4749636"/>
          </a:xfrm>
        </p:spPr>
        <p:txBody>
          <a:bodyPr>
            <a:normAutofit/>
          </a:bodyPr>
          <a:lstStyle/>
          <a:p>
            <a:pPr marL="187325" indent="-104775">
              <a:buFont typeface="Arial" panose="020B0604020202020204" pitchFamily="34" charset="0"/>
              <a:buChar char="•"/>
            </a:pPr>
            <a:r>
              <a:rPr lang="en-US" sz="2400" dirty="0"/>
              <a:t>Compares national average prices of eggs and vegetable oil.</a:t>
            </a:r>
          </a:p>
          <a:p>
            <a:pPr marL="82550"/>
            <a:endParaRPr lang="en-US" sz="2400" dirty="0"/>
          </a:p>
          <a:p>
            <a:pPr marL="187325" indent="-104775">
              <a:buFont typeface="Arial" panose="020B0604020202020204" pitchFamily="34" charset="0"/>
              <a:buChar char="•"/>
            </a:pPr>
            <a:r>
              <a:rPr lang="en-US" sz="2400" dirty="0"/>
              <a:t>Both products show similar upward trends starting in 2020.</a:t>
            </a:r>
          </a:p>
          <a:p>
            <a:pPr marL="82550"/>
            <a:endParaRPr lang="en-US" sz="2400" dirty="0"/>
          </a:p>
          <a:p>
            <a:pPr marL="187325" indent="-104775">
              <a:buFont typeface="Arial" panose="020B0604020202020204" pitchFamily="34" charset="0"/>
              <a:buChar char="•"/>
            </a:pPr>
            <a:r>
              <a:rPr lang="en-US" sz="2400" dirty="0"/>
              <a:t>Indicates a potential correlation in food price inflation.</a:t>
            </a:r>
            <a:endParaRPr lang="en-CA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5D4385-E732-A1FB-4982-F2165036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14" y="2317531"/>
            <a:ext cx="6286998" cy="2956299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160B5E-6DFA-95F6-5244-98D3A7E8E9D9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76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784D-2571-6B8E-39FC-BEBCFCB6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36260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Clustering Analysis of Food Prices by Province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46062-C96B-F920-0236-1FAC653E0CBC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51F33-DDC9-2357-A481-F8A02B84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819807"/>
            <a:ext cx="3932237" cy="558099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Clustered provinces based on average prices of eggs and vegetable oil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K-Means algorithm from the scikit-learn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Divided provinces into 3 distinct groups with similar pricing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Visualized clusters using a scatter plot with color-coded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Helps identify regions with comparable food cost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Cluster 0 (e.g., Lower prices) </a:t>
            </a:r>
            <a:r>
              <a:rPr lang="en-CA" dirty="0"/>
              <a:t>Saskatchewan, Manitoba and Nova Scotia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Cluster 1 (Mid-range prices) </a:t>
            </a:r>
            <a:r>
              <a:rPr lang="en-CA" dirty="0"/>
              <a:t>Ontario, Alberta &amp; Quebec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Cluster 2 ( Higher prices) </a:t>
            </a:r>
            <a:r>
              <a:rPr lang="en-CA" dirty="0"/>
              <a:t>Yukon, Northwest Territories &amp; Nunavut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Useful for market segmentation and targeted food policy decisions.</a:t>
            </a:r>
          </a:p>
          <a:p>
            <a:endParaRPr lang="en-CA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C5037-1188-C2DB-57DD-34DB1D804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2057400"/>
            <a:ext cx="6941754" cy="339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6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96F1-97F3-BA39-99E7-1030F8AA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4099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Vegetable Oil Price Forecast in Canada (2023–2024)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A4D92-0AD3-C79B-3516-F0410B83F82D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432D7-8BC6-0848-48F5-C04A8FAD1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Forecast created using Linear Regression on national monthly price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Price trend shows a steady upward movement from 2017 through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 predicts a continued rise in vegetable oil prices over the next 12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Suggests inflationary pressure will likely persist into 2024 and beyond.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Useful for policymakers and market planners to anticipate cost of essential goods</a:t>
            </a:r>
            <a:endParaRPr lang="en-CA" sz="2000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45F8930B-DBA2-1E3E-DAB7-4F5001DDBD61}"/>
              </a:ext>
            </a:extLst>
          </p:cNvPr>
          <p:cNvSpPr txBox="1">
            <a:spLocks/>
          </p:cNvSpPr>
          <p:nvPr/>
        </p:nvSpPr>
        <p:spPr>
          <a:xfrm>
            <a:off x="5269350" y="995363"/>
            <a:ext cx="61722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4BB03-9621-7B23-8CDF-016797BA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903" y="2205122"/>
            <a:ext cx="6710815" cy="324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1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461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Capstone Project #1</vt:lpstr>
      <vt:lpstr>Trends of Eggs and Vegetable Oil Prices in Canada-(2027-2023)</vt:lpstr>
      <vt:lpstr>Average Egg Prices by Province (2017–2023</vt:lpstr>
      <vt:lpstr>Average Egg Prices in Canada by Year</vt:lpstr>
      <vt:lpstr>Vegetable Oil Price Trends by Province (2017–2023)</vt:lpstr>
      <vt:lpstr>Vegetable Oil vs Egg Prices in Canada (2017–2023)</vt:lpstr>
      <vt:lpstr>Clustering Analysis of Food Prices by Province</vt:lpstr>
      <vt:lpstr>Vegetable Oil Price Forecast in Canada (2023–2024)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DULLA Esatu</dc:creator>
  <cp:lastModifiedBy>DULLA Esatu</cp:lastModifiedBy>
  <cp:revision>2</cp:revision>
  <dcterms:created xsi:type="dcterms:W3CDTF">2025-05-14T12:28:53Z</dcterms:created>
  <dcterms:modified xsi:type="dcterms:W3CDTF">2025-05-14T14:39:54Z</dcterms:modified>
</cp:coreProperties>
</file>