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Montserrat Heavy" pitchFamily="2" charset="77"/>
      <p:regular r:id="rId9"/>
      <p:bold r:id="rId10"/>
    </p:embeddedFont>
    <p:embeddedFont>
      <p:font typeface="Open Sauce" pitchFamily="2" charset="77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3" autoAdjust="0"/>
    <p:restoredTop sz="94638" autoAdjust="0"/>
  </p:normalViewPr>
  <p:slideViewPr>
    <p:cSldViewPr>
      <p:cViewPr varScale="1">
        <p:scale>
          <a:sx n="75" d="100"/>
          <a:sy n="75" d="100"/>
        </p:scale>
        <p:origin x="3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2705" y="1028700"/>
            <a:ext cx="16184343" cy="8229600"/>
            <a:chOff x="0" y="0"/>
            <a:chExt cx="3124181" cy="1588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24181" cy="1588620"/>
            </a:xfrm>
            <a:custGeom>
              <a:avLst/>
              <a:gdLst/>
              <a:ahLst/>
              <a:cxnLst/>
              <a:rect l="l" t="t" r="r" b="b"/>
              <a:pathLst>
                <a:path w="3124181" h="1588620">
                  <a:moveTo>
                    <a:pt x="2999721" y="1588619"/>
                  </a:moveTo>
                  <a:lnTo>
                    <a:pt x="124460" y="1588619"/>
                  </a:lnTo>
                  <a:cubicBezTo>
                    <a:pt x="55880" y="1588619"/>
                    <a:pt x="0" y="1532739"/>
                    <a:pt x="0" y="14641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99721" y="0"/>
                  </a:lnTo>
                  <a:cubicBezTo>
                    <a:pt x="3068301" y="0"/>
                    <a:pt x="3124181" y="55880"/>
                    <a:pt x="3124181" y="124460"/>
                  </a:cubicBezTo>
                  <a:lnTo>
                    <a:pt x="3124181" y="1464159"/>
                  </a:lnTo>
                  <a:cubicBezTo>
                    <a:pt x="3124181" y="1532739"/>
                    <a:pt x="3068301" y="1588620"/>
                    <a:pt x="2999721" y="1588620"/>
                  </a:cubicBezTo>
                  <a:close/>
                </a:path>
              </a:pathLst>
            </a:custGeom>
            <a:solidFill>
              <a:srgbClr val="1E1E1E"/>
            </a:solidFill>
          </p:spPr>
          <p:txBody>
            <a:bodyPr/>
            <a:lstStyle/>
            <a:p>
              <a:endParaRPr lang="en-EC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1651838"/>
            <a:ext cx="7013323" cy="6995790"/>
          </a:xfrm>
          <a:custGeom>
            <a:avLst/>
            <a:gdLst/>
            <a:ahLst/>
            <a:cxnLst/>
            <a:rect l="l" t="t" r="r" b="b"/>
            <a:pathLst>
              <a:path w="7013323" h="6995790">
                <a:moveTo>
                  <a:pt x="0" y="0"/>
                </a:moveTo>
                <a:lnTo>
                  <a:pt x="7013323" y="0"/>
                </a:lnTo>
                <a:lnTo>
                  <a:pt x="7013323" y="6995790"/>
                </a:lnTo>
                <a:lnTo>
                  <a:pt x="0" y="6995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EC"/>
          </a:p>
        </p:txBody>
      </p:sp>
      <p:sp>
        <p:nvSpPr>
          <p:cNvPr id="5" name="TextBox 5"/>
          <p:cNvSpPr txBox="1"/>
          <p:nvPr/>
        </p:nvSpPr>
        <p:spPr>
          <a:xfrm>
            <a:off x="7917280" y="3540622"/>
            <a:ext cx="8473868" cy="3313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7"/>
              </a:lnSpc>
            </a:pPr>
            <a:r>
              <a:rPr lang="en-US" sz="8044" b="1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GENERADOR DE CONTRASEÑAS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03191" y="1028700"/>
            <a:ext cx="15681618" cy="8229600"/>
            <a:chOff x="0" y="0"/>
            <a:chExt cx="3080055" cy="16163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80055" cy="1616391"/>
            </a:xfrm>
            <a:custGeom>
              <a:avLst/>
              <a:gdLst/>
              <a:ahLst/>
              <a:cxnLst/>
              <a:rect l="l" t="t" r="r" b="b"/>
              <a:pathLst>
                <a:path w="3080055" h="1616391">
                  <a:moveTo>
                    <a:pt x="2955595" y="1616391"/>
                  </a:moveTo>
                  <a:lnTo>
                    <a:pt x="124460" y="1616391"/>
                  </a:lnTo>
                  <a:cubicBezTo>
                    <a:pt x="55880" y="1616391"/>
                    <a:pt x="0" y="1560511"/>
                    <a:pt x="0" y="14919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55595" y="0"/>
                  </a:lnTo>
                  <a:cubicBezTo>
                    <a:pt x="3024175" y="0"/>
                    <a:pt x="3080055" y="55880"/>
                    <a:pt x="3080055" y="124460"/>
                  </a:cubicBezTo>
                  <a:lnTo>
                    <a:pt x="3080055" y="1491931"/>
                  </a:lnTo>
                  <a:cubicBezTo>
                    <a:pt x="3080055" y="1560511"/>
                    <a:pt x="3024175" y="1616391"/>
                    <a:pt x="2955595" y="1616391"/>
                  </a:cubicBezTo>
                  <a:close/>
                </a:path>
              </a:pathLst>
            </a:custGeom>
            <a:solidFill>
              <a:srgbClr val="1E1E1E">
                <a:alpha val="89804"/>
              </a:srgbClr>
            </a:solidFill>
          </p:spPr>
          <p:txBody>
            <a:bodyPr/>
            <a:lstStyle/>
            <a:p>
              <a:endParaRPr lang="en-EC"/>
            </a:p>
          </p:txBody>
        </p:sp>
      </p:grpSp>
      <p:sp>
        <p:nvSpPr>
          <p:cNvPr id="4" name="Freeform 4"/>
          <p:cNvSpPr/>
          <p:nvPr/>
        </p:nvSpPr>
        <p:spPr>
          <a:xfrm>
            <a:off x="10645680" y="2088499"/>
            <a:ext cx="7195315" cy="6826555"/>
          </a:xfrm>
          <a:custGeom>
            <a:avLst/>
            <a:gdLst/>
            <a:ahLst/>
            <a:cxnLst/>
            <a:rect l="l" t="t" r="r" b="b"/>
            <a:pathLst>
              <a:path w="7195315" h="6826555">
                <a:moveTo>
                  <a:pt x="0" y="0"/>
                </a:moveTo>
                <a:lnTo>
                  <a:pt x="7195314" y="0"/>
                </a:lnTo>
                <a:lnTo>
                  <a:pt x="7195314" y="6826555"/>
                </a:lnTo>
                <a:lnTo>
                  <a:pt x="0" y="6826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EC"/>
          </a:p>
        </p:txBody>
      </p:sp>
      <p:sp>
        <p:nvSpPr>
          <p:cNvPr id="5" name="TextBox 5"/>
          <p:cNvSpPr txBox="1"/>
          <p:nvPr/>
        </p:nvSpPr>
        <p:spPr>
          <a:xfrm>
            <a:off x="2418719" y="1433294"/>
            <a:ext cx="9936029" cy="331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19"/>
              </a:lnSpc>
              <a:spcBef>
                <a:spcPct val="0"/>
              </a:spcBef>
            </a:pPr>
            <a:r>
              <a:rPr lang="en-US" sz="7266" b="1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PROBLEMA DE LA SEGURIDAD DIGITAL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18719" y="4933074"/>
            <a:ext cx="7818813" cy="3595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1816" lvl="1" indent="-420908" algn="l">
              <a:lnSpc>
                <a:spcPts val="4795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81% de Brechas por contraseñas débiles</a:t>
            </a:r>
          </a:p>
          <a:p>
            <a:pPr marL="841816" lvl="1" indent="-420908" algn="l">
              <a:lnSpc>
                <a:spcPts val="4795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El 43% de usuarios reutilizan contraseñas</a:t>
            </a:r>
          </a:p>
          <a:p>
            <a:pPr marL="841816" lvl="1" indent="-420908" algn="l">
              <a:lnSpc>
                <a:spcPts val="4795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El 59% usan nombres o fechas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9370" y="1028700"/>
            <a:ext cx="16219930" cy="8229600"/>
            <a:chOff x="0" y="0"/>
            <a:chExt cx="3056424" cy="15507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56424" cy="1550756"/>
            </a:xfrm>
            <a:custGeom>
              <a:avLst/>
              <a:gdLst/>
              <a:ahLst/>
              <a:cxnLst/>
              <a:rect l="l" t="t" r="r" b="b"/>
              <a:pathLst>
                <a:path w="3056424" h="1550756">
                  <a:moveTo>
                    <a:pt x="2931964" y="1550756"/>
                  </a:moveTo>
                  <a:lnTo>
                    <a:pt x="124460" y="1550756"/>
                  </a:lnTo>
                  <a:cubicBezTo>
                    <a:pt x="55880" y="1550756"/>
                    <a:pt x="0" y="1494876"/>
                    <a:pt x="0" y="14262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31964" y="0"/>
                  </a:lnTo>
                  <a:cubicBezTo>
                    <a:pt x="3000544" y="0"/>
                    <a:pt x="3056424" y="55880"/>
                    <a:pt x="3056424" y="124460"/>
                  </a:cubicBezTo>
                  <a:lnTo>
                    <a:pt x="3056424" y="1426296"/>
                  </a:lnTo>
                  <a:cubicBezTo>
                    <a:pt x="3056424" y="1494876"/>
                    <a:pt x="3000544" y="1550756"/>
                    <a:pt x="2931964" y="1550756"/>
                  </a:cubicBezTo>
                  <a:close/>
                </a:path>
              </a:pathLst>
            </a:custGeom>
            <a:solidFill>
              <a:srgbClr val="616161"/>
            </a:solidFill>
          </p:spPr>
          <p:txBody>
            <a:bodyPr/>
            <a:lstStyle/>
            <a:p>
              <a:endParaRPr lang="en-EC"/>
            </a:p>
          </p:txBody>
        </p:sp>
      </p:grpSp>
      <p:sp>
        <p:nvSpPr>
          <p:cNvPr id="4" name="Freeform 4"/>
          <p:cNvSpPr/>
          <p:nvPr/>
        </p:nvSpPr>
        <p:spPr>
          <a:xfrm>
            <a:off x="731698" y="2195249"/>
            <a:ext cx="5977107" cy="7063051"/>
          </a:xfrm>
          <a:custGeom>
            <a:avLst/>
            <a:gdLst/>
            <a:ahLst/>
            <a:cxnLst/>
            <a:rect l="l" t="t" r="r" b="b"/>
            <a:pathLst>
              <a:path w="5977107" h="7063051">
                <a:moveTo>
                  <a:pt x="0" y="0"/>
                </a:moveTo>
                <a:lnTo>
                  <a:pt x="5977107" y="0"/>
                </a:lnTo>
                <a:lnTo>
                  <a:pt x="5977107" y="7063051"/>
                </a:lnTo>
                <a:lnTo>
                  <a:pt x="0" y="7063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EC"/>
          </a:p>
        </p:txBody>
      </p:sp>
      <p:sp>
        <p:nvSpPr>
          <p:cNvPr id="5" name="TextBox 5"/>
          <p:cNvSpPr txBox="1"/>
          <p:nvPr/>
        </p:nvSpPr>
        <p:spPr>
          <a:xfrm>
            <a:off x="7098319" y="2204774"/>
            <a:ext cx="10080887" cy="260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98"/>
              </a:lnSpc>
              <a:spcBef>
                <a:spcPct val="0"/>
              </a:spcBef>
            </a:pPr>
            <a:r>
              <a:rPr lang="en-US" sz="8582" b="1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OBJETIVOS DEL PROYECTO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98319" y="5133975"/>
            <a:ext cx="9891332" cy="2963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4968" lvl="1" indent="-517484" algn="l">
              <a:lnSpc>
                <a:spcPts val="5896"/>
              </a:lnSpc>
              <a:buFont typeface="Arial"/>
              <a:buChar char="•"/>
            </a:pPr>
            <a:r>
              <a:rPr lang="en-US" sz="479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Desarrollar una aplicación que genere contraseñas seguras</a:t>
            </a:r>
          </a:p>
          <a:p>
            <a:pPr marL="1034968" lvl="1" indent="-517484" algn="l">
              <a:lnSpc>
                <a:spcPts val="5896"/>
              </a:lnSpc>
              <a:buFont typeface="Arial"/>
              <a:buChar char="•"/>
            </a:pPr>
            <a:r>
              <a:rPr lang="en-US" sz="479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Un análisis de seguridad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5811505" cy="8229600"/>
            <a:chOff x="0" y="0"/>
            <a:chExt cx="3056424" cy="15908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56424" cy="1590813"/>
            </a:xfrm>
            <a:custGeom>
              <a:avLst/>
              <a:gdLst/>
              <a:ahLst/>
              <a:cxnLst/>
              <a:rect l="l" t="t" r="r" b="b"/>
              <a:pathLst>
                <a:path w="3056424" h="1590813">
                  <a:moveTo>
                    <a:pt x="2931964" y="1590813"/>
                  </a:moveTo>
                  <a:lnTo>
                    <a:pt x="124460" y="1590813"/>
                  </a:lnTo>
                  <a:cubicBezTo>
                    <a:pt x="55880" y="1590813"/>
                    <a:pt x="0" y="1534933"/>
                    <a:pt x="0" y="14663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31964" y="0"/>
                  </a:lnTo>
                  <a:cubicBezTo>
                    <a:pt x="3000544" y="0"/>
                    <a:pt x="3056424" y="55880"/>
                    <a:pt x="3056424" y="124460"/>
                  </a:cubicBezTo>
                  <a:lnTo>
                    <a:pt x="3056424" y="1466353"/>
                  </a:lnTo>
                  <a:cubicBezTo>
                    <a:pt x="3056424" y="1534933"/>
                    <a:pt x="3000544" y="1590813"/>
                    <a:pt x="2931964" y="159081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EC"/>
            </a:p>
          </p:txBody>
        </p:sp>
      </p:grpSp>
      <p:sp>
        <p:nvSpPr>
          <p:cNvPr id="4" name="Freeform 4"/>
          <p:cNvSpPr/>
          <p:nvPr/>
        </p:nvSpPr>
        <p:spPr>
          <a:xfrm>
            <a:off x="2032665" y="1529999"/>
            <a:ext cx="6901788" cy="7227003"/>
          </a:xfrm>
          <a:custGeom>
            <a:avLst/>
            <a:gdLst/>
            <a:ahLst/>
            <a:cxnLst/>
            <a:rect l="l" t="t" r="r" b="b"/>
            <a:pathLst>
              <a:path w="6901788" h="7227003">
                <a:moveTo>
                  <a:pt x="0" y="0"/>
                </a:moveTo>
                <a:lnTo>
                  <a:pt x="6901787" y="0"/>
                </a:lnTo>
                <a:lnTo>
                  <a:pt x="6901787" y="7227002"/>
                </a:lnTo>
                <a:lnTo>
                  <a:pt x="0" y="722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EC"/>
          </a:p>
        </p:txBody>
      </p:sp>
      <p:sp>
        <p:nvSpPr>
          <p:cNvPr id="5" name="TextBox 5"/>
          <p:cNvSpPr txBox="1"/>
          <p:nvPr/>
        </p:nvSpPr>
        <p:spPr>
          <a:xfrm>
            <a:off x="10246847" y="3309302"/>
            <a:ext cx="5545230" cy="3535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 b="1">
                <a:solidFill>
                  <a:srgbClr val="1E1E1E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LÓGICA DEL PROGRAMA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5811505" cy="8229600"/>
            <a:chOff x="0" y="0"/>
            <a:chExt cx="3056424" cy="15908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56424" cy="1590813"/>
            </a:xfrm>
            <a:custGeom>
              <a:avLst/>
              <a:gdLst/>
              <a:ahLst/>
              <a:cxnLst/>
              <a:rect l="l" t="t" r="r" b="b"/>
              <a:pathLst>
                <a:path w="3056424" h="1590813">
                  <a:moveTo>
                    <a:pt x="2931964" y="1590813"/>
                  </a:moveTo>
                  <a:lnTo>
                    <a:pt x="124460" y="1590813"/>
                  </a:lnTo>
                  <a:cubicBezTo>
                    <a:pt x="55880" y="1590813"/>
                    <a:pt x="0" y="1534933"/>
                    <a:pt x="0" y="14663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31964" y="0"/>
                  </a:lnTo>
                  <a:cubicBezTo>
                    <a:pt x="3000544" y="0"/>
                    <a:pt x="3056424" y="55880"/>
                    <a:pt x="3056424" y="124460"/>
                  </a:cubicBezTo>
                  <a:lnTo>
                    <a:pt x="3056424" y="1466353"/>
                  </a:lnTo>
                  <a:cubicBezTo>
                    <a:pt x="3056424" y="1534933"/>
                    <a:pt x="3000544" y="1590813"/>
                    <a:pt x="2931964" y="1590813"/>
                  </a:cubicBezTo>
                  <a:close/>
                </a:path>
              </a:pathLst>
            </a:custGeom>
            <a:solidFill>
              <a:srgbClr val="1E1E1E"/>
            </a:solidFill>
          </p:spPr>
          <p:txBody>
            <a:bodyPr/>
            <a:lstStyle/>
            <a:p>
              <a:endParaRPr lang="en-EC"/>
            </a:p>
          </p:txBody>
        </p:sp>
      </p:grpSp>
      <p:sp>
        <p:nvSpPr>
          <p:cNvPr id="4" name="Freeform 4"/>
          <p:cNvSpPr/>
          <p:nvPr/>
        </p:nvSpPr>
        <p:spPr>
          <a:xfrm>
            <a:off x="12285315" y="1910112"/>
            <a:ext cx="5823553" cy="5319279"/>
          </a:xfrm>
          <a:custGeom>
            <a:avLst/>
            <a:gdLst/>
            <a:ahLst/>
            <a:cxnLst/>
            <a:rect l="l" t="t" r="r" b="b"/>
            <a:pathLst>
              <a:path w="5823553" h="5319279">
                <a:moveTo>
                  <a:pt x="0" y="0"/>
                </a:moveTo>
                <a:lnTo>
                  <a:pt x="5823553" y="0"/>
                </a:lnTo>
                <a:lnTo>
                  <a:pt x="5823553" y="5319279"/>
                </a:lnTo>
                <a:lnTo>
                  <a:pt x="0" y="5319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EC"/>
          </a:p>
        </p:txBody>
      </p:sp>
      <p:sp>
        <p:nvSpPr>
          <p:cNvPr id="5" name="TextBox 5"/>
          <p:cNvSpPr txBox="1"/>
          <p:nvPr/>
        </p:nvSpPr>
        <p:spPr>
          <a:xfrm>
            <a:off x="2318823" y="2086482"/>
            <a:ext cx="10782005" cy="200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34"/>
              </a:lnSpc>
              <a:spcBef>
                <a:spcPct val="0"/>
              </a:spcBef>
            </a:pPr>
            <a:r>
              <a:rPr lang="en-US" sz="6612" b="1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CARACTERÍSTICAS PRINCIPALES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18823" y="4560227"/>
            <a:ext cx="10349253" cy="3595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6190" lvl="1" indent="-418095" algn="l">
              <a:lnSpc>
                <a:spcPts val="4763"/>
              </a:lnSpc>
              <a:buFont typeface="Arial"/>
              <a:buChar char="•"/>
            </a:pPr>
            <a:r>
              <a:rPr lang="en-US" sz="387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Longitud 4-50, tipos de caracteres, generación múltiple</a:t>
            </a:r>
          </a:p>
          <a:p>
            <a:pPr marL="836190" lvl="1" indent="-418095" algn="l">
              <a:lnSpc>
                <a:spcPts val="4763"/>
              </a:lnSpc>
              <a:buFont typeface="Arial"/>
              <a:buChar char="•"/>
            </a:pPr>
            <a:r>
              <a:rPr lang="en-US" sz="387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Evaluación automática con puntuación 0-100</a:t>
            </a:r>
          </a:p>
          <a:p>
            <a:pPr marL="836190" lvl="1" indent="-418095" algn="l">
              <a:lnSpc>
                <a:spcPts val="4763"/>
              </a:lnSpc>
              <a:buFont typeface="Arial"/>
              <a:buChar char="•"/>
            </a:pPr>
            <a:r>
              <a:rPr lang="en-US" sz="387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Interfaz hecha con Tkinter, copiar al portapapeles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3056424" cy="15497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56424" cy="1549736"/>
            </a:xfrm>
            <a:custGeom>
              <a:avLst/>
              <a:gdLst/>
              <a:ahLst/>
              <a:cxnLst/>
              <a:rect l="l" t="t" r="r" b="b"/>
              <a:pathLst>
                <a:path w="3056424" h="1549736">
                  <a:moveTo>
                    <a:pt x="2931964" y="1549736"/>
                  </a:moveTo>
                  <a:lnTo>
                    <a:pt x="124460" y="1549736"/>
                  </a:lnTo>
                  <a:cubicBezTo>
                    <a:pt x="55880" y="1549736"/>
                    <a:pt x="0" y="1493856"/>
                    <a:pt x="0" y="14252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31964" y="0"/>
                  </a:lnTo>
                  <a:cubicBezTo>
                    <a:pt x="3000544" y="0"/>
                    <a:pt x="3056424" y="55880"/>
                    <a:pt x="3056424" y="124460"/>
                  </a:cubicBezTo>
                  <a:lnTo>
                    <a:pt x="3056424" y="1425276"/>
                  </a:lnTo>
                  <a:cubicBezTo>
                    <a:pt x="3056424" y="1493856"/>
                    <a:pt x="3000544" y="1549736"/>
                    <a:pt x="2931964" y="1549736"/>
                  </a:cubicBezTo>
                  <a:close/>
                </a:path>
              </a:pathLst>
            </a:custGeom>
            <a:solidFill>
              <a:srgbClr val="1E1E1E">
                <a:alpha val="89804"/>
              </a:srgbClr>
            </a:solidFill>
          </p:spPr>
          <p:txBody>
            <a:bodyPr/>
            <a:lstStyle/>
            <a:p>
              <a:endParaRPr lang="en-EC"/>
            </a:p>
          </p:txBody>
        </p:sp>
      </p:grpSp>
      <p:sp>
        <p:nvSpPr>
          <p:cNvPr id="4" name="Freeform 4"/>
          <p:cNvSpPr/>
          <p:nvPr/>
        </p:nvSpPr>
        <p:spPr>
          <a:xfrm>
            <a:off x="1725781" y="3086100"/>
            <a:ext cx="4714875" cy="4114800"/>
          </a:xfrm>
          <a:custGeom>
            <a:avLst/>
            <a:gdLst/>
            <a:ahLst/>
            <a:cxnLst/>
            <a:rect l="l" t="t" r="r" b="b"/>
            <a:pathLst>
              <a:path w="4714875" h="4114800">
                <a:moveTo>
                  <a:pt x="0" y="0"/>
                </a:moveTo>
                <a:lnTo>
                  <a:pt x="4714875" y="0"/>
                </a:lnTo>
                <a:lnTo>
                  <a:pt x="4714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EC"/>
          </a:p>
        </p:txBody>
      </p:sp>
      <p:grpSp>
        <p:nvGrpSpPr>
          <p:cNvPr id="5" name="Group 5"/>
          <p:cNvGrpSpPr/>
          <p:nvPr/>
        </p:nvGrpSpPr>
        <p:grpSpPr>
          <a:xfrm>
            <a:off x="7050210" y="3760866"/>
            <a:ext cx="2093790" cy="1382634"/>
            <a:chOff x="0" y="0"/>
            <a:chExt cx="551451" cy="3641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1451" cy="364151"/>
            </a:xfrm>
            <a:custGeom>
              <a:avLst/>
              <a:gdLst/>
              <a:ahLst/>
              <a:cxnLst/>
              <a:rect l="l" t="t" r="r" b="b"/>
              <a:pathLst>
                <a:path w="551451" h="364151">
                  <a:moveTo>
                    <a:pt x="182075" y="0"/>
                  </a:moveTo>
                  <a:lnTo>
                    <a:pt x="369376" y="0"/>
                  </a:lnTo>
                  <a:cubicBezTo>
                    <a:pt x="469933" y="0"/>
                    <a:pt x="551451" y="81518"/>
                    <a:pt x="551451" y="182075"/>
                  </a:cubicBezTo>
                  <a:lnTo>
                    <a:pt x="551451" y="182075"/>
                  </a:lnTo>
                  <a:cubicBezTo>
                    <a:pt x="551451" y="282633"/>
                    <a:pt x="469933" y="364151"/>
                    <a:pt x="369376" y="364151"/>
                  </a:cubicBezTo>
                  <a:lnTo>
                    <a:pt x="182075" y="364151"/>
                  </a:lnTo>
                  <a:cubicBezTo>
                    <a:pt x="81518" y="364151"/>
                    <a:pt x="0" y="282633"/>
                    <a:pt x="0" y="182075"/>
                  </a:cubicBezTo>
                  <a:lnTo>
                    <a:pt x="0" y="182075"/>
                  </a:lnTo>
                  <a:cubicBezTo>
                    <a:pt x="0" y="81518"/>
                    <a:pt x="81518" y="0"/>
                    <a:pt x="18207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EC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51451" cy="402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1E1E1E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DÉBIL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1E1E1E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0-49 pts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501761" y="1730183"/>
            <a:ext cx="8797515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45"/>
              </a:lnSpc>
              <a:spcBef>
                <a:spcPct val="0"/>
              </a:spcBef>
            </a:pPr>
            <a:r>
              <a:rPr lang="en-US" sz="5788" b="1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ANÁLISIS DE SEGURIDAD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50210" y="5403056"/>
            <a:ext cx="9897839" cy="743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900"/>
              </a:lnSpc>
            </a:pPr>
            <a:r>
              <a:rPr lang="en-US" sz="479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Criterios de Evalución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473354" y="3760866"/>
            <a:ext cx="2093790" cy="1382634"/>
            <a:chOff x="0" y="0"/>
            <a:chExt cx="551451" cy="3641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1451" cy="364151"/>
            </a:xfrm>
            <a:custGeom>
              <a:avLst/>
              <a:gdLst/>
              <a:ahLst/>
              <a:cxnLst/>
              <a:rect l="l" t="t" r="r" b="b"/>
              <a:pathLst>
                <a:path w="551451" h="364151">
                  <a:moveTo>
                    <a:pt x="182075" y="0"/>
                  </a:moveTo>
                  <a:lnTo>
                    <a:pt x="369376" y="0"/>
                  </a:lnTo>
                  <a:cubicBezTo>
                    <a:pt x="469933" y="0"/>
                    <a:pt x="551451" y="81518"/>
                    <a:pt x="551451" y="182075"/>
                  </a:cubicBezTo>
                  <a:lnTo>
                    <a:pt x="551451" y="182075"/>
                  </a:lnTo>
                  <a:cubicBezTo>
                    <a:pt x="551451" y="282633"/>
                    <a:pt x="469933" y="364151"/>
                    <a:pt x="369376" y="364151"/>
                  </a:cubicBezTo>
                  <a:lnTo>
                    <a:pt x="182075" y="364151"/>
                  </a:lnTo>
                  <a:cubicBezTo>
                    <a:pt x="81518" y="364151"/>
                    <a:pt x="0" y="282633"/>
                    <a:pt x="0" y="182075"/>
                  </a:cubicBezTo>
                  <a:lnTo>
                    <a:pt x="0" y="182075"/>
                  </a:lnTo>
                  <a:cubicBezTo>
                    <a:pt x="0" y="81518"/>
                    <a:pt x="81518" y="0"/>
                    <a:pt x="18207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EC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51451" cy="402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1E1E1E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MODERADA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1E1E1E"/>
                  </a:solidFill>
                  <a:latin typeface="Open Sauce"/>
                  <a:ea typeface="Open Sauce"/>
                  <a:cs typeface="Open Sauce"/>
                  <a:sym typeface="Open Sauce"/>
                </a:rPr>
                <a:t>50-69 pts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900519" y="3760866"/>
            <a:ext cx="2093790" cy="1382634"/>
            <a:chOff x="0" y="0"/>
            <a:chExt cx="551451" cy="36415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51451" cy="364151"/>
            </a:xfrm>
            <a:custGeom>
              <a:avLst/>
              <a:gdLst/>
              <a:ahLst/>
              <a:cxnLst/>
              <a:rect l="l" t="t" r="r" b="b"/>
              <a:pathLst>
                <a:path w="551451" h="364151">
                  <a:moveTo>
                    <a:pt x="182075" y="0"/>
                  </a:moveTo>
                  <a:lnTo>
                    <a:pt x="369376" y="0"/>
                  </a:lnTo>
                  <a:cubicBezTo>
                    <a:pt x="469933" y="0"/>
                    <a:pt x="551451" y="81518"/>
                    <a:pt x="551451" y="182075"/>
                  </a:cubicBezTo>
                  <a:lnTo>
                    <a:pt x="551451" y="182075"/>
                  </a:lnTo>
                  <a:cubicBezTo>
                    <a:pt x="551451" y="282633"/>
                    <a:pt x="469933" y="364151"/>
                    <a:pt x="369376" y="364151"/>
                  </a:cubicBezTo>
                  <a:lnTo>
                    <a:pt x="182075" y="364151"/>
                  </a:lnTo>
                  <a:cubicBezTo>
                    <a:pt x="81518" y="364151"/>
                    <a:pt x="0" y="282633"/>
                    <a:pt x="0" y="182075"/>
                  </a:cubicBezTo>
                  <a:lnTo>
                    <a:pt x="0" y="182075"/>
                  </a:lnTo>
                  <a:cubicBezTo>
                    <a:pt x="0" y="81518"/>
                    <a:pt x="81518" y="0"/>
                    <a:pt x="18207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EC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51451" cy="402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1E1E1E"/>
                  </a:solidFill>
                  <a:latin typeface="Open Sauce"/>
                  <a:ea typeface="Open Sauce"/>
                  <a:cs typeface="Open Sauce"/>
                  <a:sym typeface="Open Sauce"/>
                </a:rPr>
                <a:t>FUERTE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1E1E1E"/>
                  </a:solidFill>
                  <a:latin typeface="Open Sauce"/>
                  <a:ea typeface="Open Sauce"/>
                  <a:cs typeface="Open Sauce"/>
                  <a:sym typeface="Open Sauce"/>
                </a:rPr>
                <a:t>70-84 pts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4327684" y="3760866"/>
            <a:ext cx="2093790" cy="1382634"/>
            <a:chOff x="0" y="0"/>
            <a:chExt cx="551451" cy="36415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51451" cy="364151"/>
            </a:xfrm>
            <a:custGeom>
              <a:avLst/>
              <a:gdLst/>
              <a:ahLst/>
              <a:cxnLst/>
              <a:rect l="l" t="t" r="r" b="b"/>
              <a:pathLst>
                <a:path w="551451" h="364151">
                  <a:moveTo>
                    <a:pt x="182075" y="0"/>
                  </a:moveTo>
                  <a:lnTo>
                    <a:pt x="369376" y="0"/>
                  </a:lnTo>
                  <a:cubicBezTo>
                    <a:pt x="469933" y="0"/>
                    <a:pt x="551451" y="81518"/>
                    <a:pt x="551451" y="182075"/>
                  </a:cubicBezTo>
                  <a:lnTo>
                    <a:pt x="551451" y="182075"/>
                  </a:lnTo>
                  <a:cubicBezTo>
                    <a:pt x="551451" y="282633"/>
                    <a:pt x="469933" y="364151"/>
                    <a:pt x="369376" y="364151"/>
                  </a:cubicBezTo>
                  <a:lnTo>
                    <a:pt x="182075" y="364151"/>
                  </a:lnTo>
                  <a:cubicBezTo>
                    <a:pt x="81518" y="364151"/>
                    <a:pt x="0" y="282633"/>
                    <a:pt x="0" y="182075"/>
                  </a:cubicBezTo>
                  <a:lnTo>
                    <a:pt x="0" y="182075"/>
                  </a:lnTo>
                  <a:cubicBezTo>
                    <a:pt x="0" y="81518"/>
                    <a:pt x="81518" y="0"/>
                    <a:pt x="18207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EC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551451" cy="402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1E1E1E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MUY FUERTE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1E1E1E"/>
                  </a:solidFill>
                  <a:latin typeface="Open Sauce"/>
                  <a:ea typeface="Open Sauce"/>
                  <a:cs typeface="Open Sauce"/>
                  <a:sym typeface="Open Sauce"/>
                </a:rPr>
                <a:t>85-100 pts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050210" y="6347853"/>
            <a:ext cx="9897839" cy="188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4522" lvl="1" indent="-442261" algn="l">
              <a:lnSpc>
                <a:spcPts val="5039"/>
              </a:lnSpc>
              <a:buFont typeface="Arial"/>
              <a:buChar char="•"/>
            </a:pPr>
            <a:r>
              <a:rPr lang="en-US" sz="4096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Longitud</a:t>
            </a:r>
            <a:endParaRPr lang="en-US" sz="4096" dirty="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884522" lvl="1" indent="-442261" algn="l">
              <a:lnSpc>
                <a:spcPts val="5039"/>
              </a:lnSpc>
              <a:buFont typeface="Arial"/>
              <a:buChar char="•"/>
            </a:pPr>
            <a:r>
              <a:rPr lang="en-US" sz="4096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Tipos</a:t>
            </a:r>
            <a:r>
              <a:rPr lang="en-US" sz="4096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4096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Caracteres</a:t>
            </a:r>
            <a:endParaRPr lang="en-US" sz="4096" dirty="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884522" lvl="1" indent="-442261" algn="l">
              <a:lnSpc>
                <a:spcPts val="5039"/>
              </a:lnSpc>
              <a:buFont typeface="Arial"/>
              <a:buChar char="•"/>
            </a:pPr>
            <a:r>
              <a:rPr lang="en-US" sz="4096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Variedad</a:t>
            </a:r>
            <a:endParaRPr lang="en-US" sz="4096" dirty="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39276"/>
            <a:ext cx="16081269" cy="8808448"/>
            <a:chOff x="0" y="0"/>
            <a:chExt cx="3275531" cy="17941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75531" cy="1794159"/>
            </a:xfrm>
            <a:custGeom>
              <a:avLst/>
              <a:gdLst/>
              <a:ahLst/>
              <a:cxnLst/>
              <a:rect l="l" t="t" r="r" b="b"/>
              <a:pathLst>
                <a:path w="3275531" h="1794159">
                  <a:moveTo>
                    <a:pt x="3151071" y="1794158"/>
                  </a:moveTo>
                  <a:lnTo>
                    <a:pt x="124460" y="1794158"/>
                  </a:lnTo>
                  <a:cubicBezTo>
                    <a:pt x="55880" y="1794158"/>
                    <a:pt x="0" y="1738278"/>
                    <a:pt x="0" y="166969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51071" y="0"/>
                  </a:lnTo>
                  <a:cubicBezTo>
                    <a:pt x="3219651" y="0"/>
                    <a:pt x="3275531" y="55880"/>
                    <a:pt x="3275531" y="124460"/>
                  </a:cubicBezTo>
                  <a:lnTo>
                    <a:pt x="3275531" y="1669698"/>
                  </a:lnTo>
                  <a:cubicBezTo>
                    <a:pt x="3275531" y="1738278"/>
                    <a:pt x="3219651" y="1794159"/>
                    <a:pt x="3151071" y="1794159"/>
                  </a:cubicBezTo>
                  <a:close/>
                </a:path>
              </a:pathLst>
            </a:custGeom>
            <a:solidFill>
              <a:srgbClr val="616161"/>
            </a:solidFill>
          </p:spPr>
          <p:txBody>
            <a:bodyPr/>
            <a:lstStyle/>
            <a:p>
              <a:endParaRPr lang="en-EC"/>
            </a:p>
          </p:txBody>
        </p:sp>
      </p:grpSp>
      <p:sp>
        <p:nvSpPr>
          <p:cNvPr id="4" name="Freeform 4"/>
          <p:cNvSpPr/>
          <p:nvPr/>
        </p:nvSpPr>
        <p:spPr>
          <a:xfrm>
            <a:off x="7003819" y="2580032"/>
            <a:ext cx="4131030" cy="6566101"/>
          </a:xfrm>
          <a:custGeom>
            <a:avLst/>
            <a:gdLst/>
            <a:ahLst/>
            <a:cxnLst/>
            <a:rect l="l" t="t" r="r" b="b"/>
            <a:pathLst>
              <a:path w="4131030" h="6566101">
                <a:moveTo>
                  <a:pt x="0" y="0"/>
                </a:moveTo>
                <a:lnTo>
                  <a:pt x="4131030" y="0"/>
                </a:lnTo>
                <a:lnTo>
                  <a:pt x="4131030" y="6566101"/>
                </a:lnTo>
                <a:lnTo>
                  <a:pt x="0" y="65661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55"/>
            </a:stretch>
          </a:blipFill>
        </p:spPr>
        <p:txBody>
          <a:bodyPr/>
          <a:lstStyle/>
          <a:p>
            <a:endParaRPr lang="en-EC"/>
          </a:p>
        </p:txBody>
      </p:sp>
      <p:sp>
        <p:nvSpPr>
          <p:cNvPr id="5" name="TextBox 5"/>
          <p:cNvSpPr txBox="1"/>
          <p:nvPr/>
        </p:nvSpPr>
        <p:spPr>
          <a:xfrm>
            <a:off x="2562515" y="1019175"/>
            <a:ext cx="13013638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08"/>
              </a:lnSpc>
              <a:spcBef>
                <a:spcPct val="0"/>
              </a:spcBef>
            </a:pPr>
            <a:r>
              <a:rPr lang="en-US" sz="7840" b="1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INTERFAZ DE USUARIO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97</Words>
  <Application>Microsoft Macintosh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 Heavy</vt:lpstr>
      <vt:lpstr>Arial</vt:lpstr>
      <vt:lpstr>Open Sauce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Password Educational Video</dc:title>
  <cp:lastModifiedBy>ANASTACIO RIVERA ESAUL JEZAEL</cp:lastModifiedBy>
  <cp:revision>2</cp:revision>
  <dcterms:created xsi:type="dcterms:W3CDTF">2006-08-16T00:00:00Z</dcterms:created>
  <dcterms:modified xsi:type="dcterms:W3CDTF">2025-08-24T00:09:39Z</dcterms:modified>
  <dc:identifier>DAGw7zpIKQ4</dc:identifier>
</cp:coreProperties>
</file>