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3B41-C63B-4A5C-887D-CD1088688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IGN Video game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1BC0-4AC0-4693-87AA-11650E423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Ellen A. Savoye</a:t>
            </a:r>
          </a:p>
          <a:p>
            <a:r>
              <a:rPr lang="en-US" dirty="0"/>
              <a:t>July 12, 2018</a:t>
            </a:r>
          </a:p>
        </p:txBody>
      </p:sp>
    </p:spTree>
    <p:extLst>
      <p:ext uri="{BB962C8B-B14F-4D97-AF65-F5344CB8AC3E}">
        <p14:creationId xmlns:p14="http://schemas.microsoft.com/office/powerpoint/2010/main" val="146642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/>
          </a:bodyPr>
          <a:lstStyle/>
          <a:p>
            <a:r>
              <a:rPr lang="en-US" dirty="0"/>
              <a:t>Xbox and Windows have higher overall scores (25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and 75</a:t>
            </a:r>
            <a:r>
              <a:rPr lang="en-US" baseline="30000" dirty="0"/>
              <a:t>th</a:t>
            </a:r>
            <a:r>
              <a:rPr lang="en-US" dirty="0"/>
              <a:t> IQR)</a:t>
            </a:r>
          </a:p>
          <a:p>
            <a:r>
              <a:rPr lang="en-US" dirty="0"/>
              <a:t>Nintendo has lower scores on average when compared with other top four platforms</a:t>
            </a:r>
          </a:p>
        </p:txBody>
      </p:sp>
    </p:spTree>
    <p:extLst>
      <p:ext uri="{BB962C8B-B14F-4D97-AF65-F5344CB8AC3E}">
        <p14:creationId xmlns:p14="http://schemas.microsoft.com/office/powerpoint/2010/main" val="1549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(Dates)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7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Number of games released yearly increases until 2008 (year with most reviewed and published)</a:t>
            </a:r>
          </a:p>
          <a:p>
            <a:r>
              <a:rPr lang="en-US" dirty="0"/>
              <a:t>October and November were the preferred release month for historical releases</a:t>
            </a:r>
          </a:p>
          <a:p>
            <a:r>
              <a:rPr lang="en-US" dirty="0"/>
              <a:t>Decrease in quantity of games could be due to more intricate storylines and elaborate graphics</a:t>
            </a:r>
          </a:p>
        </p:txBody>
      </p:sp>
    </p:spTree>
    <p:extLst>
      <p:ext uri="{BB962C8B-B14F-4D97-AF65-F5344CB8AC3E}">
        <p14:creationId xmlns:p14="http://schemas.microsoft.com/office/powerpoint/2010/main" val="17271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ABA7-F100-464D-A612-3A61C486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(Data)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9AC4-7261-4F47-B209-6C5E1301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the data</a:t>
            </a:r>
          </a:p>
          <a:p>
            <a:r>
              <a:rPr lang="en-US" dirty="0"/>
              <a:t>Remove blank records (36 records)</a:t>
            </a:r>
          </a:p>
          <a:p>
            <a:pPr lvl="1"/>
            <a:r>
              <a:rPr lang="en-US" dirty="0"/>
              <a:t>Predictive models cannot run with blank records</a:t>
            </a:r>
          </a:p>
          <a:p>
            <a:r>
              <a:rPr lang="en-US" dirty="0"/>
              <a:t>Binary/Dummy variables for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29297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BD6A7-D848-46FC-8D61-A167066E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(linear regression)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6C9C4-00E3-4036-B2F9-2667540C6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iterations</a:t>
            </a:r>
          </a:p>
          <a:p>
            <a:pPr lvl="1"/>
            <a:r>
              <a:rPr lang="en-US" dirty="0"/>
              <a:t>Removed high collinearity (multicollinearity)</a:t>
            </a:r>
          </a:p>
          <a:p>
            <a:pPr lvl="1"/>
            <a:r>
              <a:rPr lang="en-US" dirty="0"/>
              <a:t>Insignificant fields</a:t>
            </a:r>
          </a:p>
          <a:p>
            <a:pPr lvl="1"/>
            <a:r>
              <a:rPr lang="en-US" dirty="0"/>
              <a:t>R-squared: 31.27%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0930A-9703-4505-8FC6-831C73BE3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1646773"/>
            <a:ext cx="4458334" cy="3907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205BA-76A3-4322-90D3-33F987DE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5553808"/>
            <a:ext cx="4458334" cy="122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(CART Model 1)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FC1D3E2-287E-46D5-A50D-62410776B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94215"/>
            <a:ext cx="4878387" cy="3252258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Only one node</a:t>
            </a:r>
          </a:p>
          <a:p>
            <a:r>
              <a:rPr lang="en-US" dirty="0"/>
              <a:t>Editor’s choice has greatest determination of score</a:t>
            </a:r>
          </a:p>
          <a:p>
            <a:r>
              <a:rPr lang="en-US" dirty="0"/>
              <a:t>R-Squared: 30.4%</a:t>
            </a:r>
          </a:p>
          <a:p>
            <a:pPr lvl="1"/>
            <a:r>
              <a:rPr lang="en-US" dirty="0"/>
              <a:t>Linear regression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09E-32DB-42CA-AA95-F86AAAAE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(Random forest)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AC9E1C9-B322-4645-ADA9-319F4C18A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data randomly and with replacement</a:t>
            </a:r>
          </a:p>
          <a:p>
            <a:r>
              <a:rPr lang="en-US" dirty="0"/>
              <a:t>R-squared: 32.69%</a:t>
            </a:r>
          </a:p>
          <a:p>
            <a:pPr lvl="1"/>
            <a:r>
              <a:rPr lang="en-US" dirty="0"/>
              <a:t>Better than both linear regression and CART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03D77-BE34-4D20-A16F-B9E3459DA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313424"/>
            <a:ext cx="4878387" cy="1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4222B7-36F4-49D6-9AA9-E6D1ACD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2E1582-4F87-4054-9137-BD70F7014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Low R-squared, significant predictors</a:t>
            </a:r>
          </a:p>
          <a:p>
            <a:pPr lvl="1"/>
            <a:r>
              <a:rPr lang="en-US" dirty="0"/>
              <a:t>While specific platforms are significant in the models, relationship is negative</a:t>
            </a:r>
          </a:p>
          <a:p>
            <a:pPr lvl="1"/>
            <a:r>
              <a:rPr lang="en-US" dirty="0"/>
              <a:t>Genre RPG and Strategy and release months have positive relationship</a:t>
            </a:r>
          </a:p>
          <a:p>
            <a:pPr lvl="1"/>
            <a:r>
              <a:rPr lang="en-US" dirty="0"/>
              <a:t>Human factor/opinion in scores</a:t>
            </a:r>
          </a:p>
          <a:p>
            <a:pPr lvl="2"/>
            <a:r>
              <a:rPr lang="en-US" dirty="0"/>
              <a:t>Pose a challenge when creating a precise model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F7B32-06AB-42B7-AAD0-CB1C17D6DC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Human factor</a:t>
            </a:r>
          </a:p>
          <a:p>
            <a:pPr lvl="1"/>
            <a:r>
              <a:rPr lang="en-US" dirty="0"/>
              <a:t>Lack of detail behind score determination</a:t>
            </a:r>
          </a:p>
          <a:p>
            <a:pPr lvl="2"/>
            <a:r>
              <a:rPr lang="en-US" dirty="0"/>
              <a:t>Graphics</a:t>
            </a:r>
          </a:p>
          <a:p>
            <a:pPr lvl="2"/>
            <a:r>
              <a:rPr lang="en-US" dirty="0"/>
              <a:t>Storyline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5DF-11DA-4F0A-8E64-CA52B951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4992F-1B1C-4DE8-BC61-6A969713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study incorporating information regarding the following:</a:t>
            </a:r>
          </a:p>
          <a:p>
            <a:pPr lvl="1"/>
            <a:r>
              <a:rPr lang="en-US" dirty="0"/>
              <a:t>Score determination</a:t>
            </a:r>
          </a:p>
          <a:p>
            <a:pPr lvl="1"/>
            <a:r>
              <a:rPr lang="en-US" dirty="0"/>
              <a:t>Financial data</a:t>
            </a:r>
          </a:p>
          <a:p>
            <a:pPr lvl="2"/>
            <a:r>
              <a:rPr lang="en-US" dirty="0"/>
              <a:t>Sales volume</a:t>
            </a:r>
          </a:p>
          <a:p>
            <a:pPr lvl="2"/>
            <a:r>
              <a:rPr lang="en-US" dirty="0"/>
              <a:t>Cost of each game</a:t>
            </a:r>
          </a:p>
          <a:p>
            <a:pPr lvl="1"/>
            <a:r>
              <a:rPr lang="en-US" dirty="0"/>
              <a:t>Demographics of buyers (</a:t>
            </a:r>
            <a:r>
              <a:rPr lang="en-US"/>
              <a:t>if available)</a:t>
            </a:r>
          </a:p>
        </p:txBody>
      </p:sp>
    </p:spTree>
    <p:extLst>
      <p:ext uri="{BB962C8B-B14F-4D97-AF65-F5344CB8AC3E}">
        <p14:creationId xmlns:p14="http://schemas.microsoft.com/office/powerpoint/2010/main" val="24524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14B-5087-4A05-BE16-D94FD5C0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A00-B124-4878-9032-EAEA37CB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Caveats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397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7C67-9536-4679-A348-02D9BAE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A4B-EA11-4B24-B473-FF5FCEF7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 of video games</a:t>
            </a:r>
          </a:p>
          <a:p>
            <a:r>
              <a:rPr lang="en-US" dirty="0"/>
              <a:t>What is IGN</a:t>
            </a:r>
          </a:p>
          <a:p>
            <a:r>
              <a:rPr lang="en-US" dirty="0"/>
              <a:t>Where does the underlying data come from?</a:t>
            </a:r>
          </a:p>
          <a:p>
            <a:r>
              <a:rPr lang="en-US" dirty="0"/>
              <a:t>What is the purpose of this study?</a:t>
            </a:r>
          </a:p>
        </p:txBody>
      </p:sp>
    </p:spTree>
    <p:extLst>
      <p:ext uri="{BB962C8B-B14F-4D97-AF65-F5344CB8AC3E}">
        <p14:creationId xmlns:p14="http://schemas.microsoft.com/office/powerpoint/2010/main" val="21828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857F-79C9-4CDB-A629-374F713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2D32-4EA9-429D-931F-2E55B1C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financial data</a:t>
            </a:r>
          </a:p>
          <a:p>
            <a:r>
              <a:rPr lang="en-US" dirty="0"/>
              <a:t>Multiple console games</a:t>
            </a:r>
          </a:p>
        </p:txBody>
      </p:sp>
    </p:spTree>
    <p:extLst>
      <p:ext uri="{BB962C8B-B14F-4D97-AF65-F5344CB8AC3E}">
        <p14:creationId xmlns:p14="http://schemas.microsoft.com/office/powerpoint/2010/main" val="31169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649-297D-4FC2-BCBE-865179F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99F4-5396-45BB-AC9D-A318ADBB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954590" cy="398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overview</a:t>
            </a:r>
          </a:p>
          <a:p>
            <a:pPr lvl="1"/>
            <a:r>
              <a:rPr lang="en-US" dirty="0"/>
              <a:t>10 original columns</a:t>
            </a:r>
          </a:p>
          <a:p>
            <a:pPr lvl="1"/>
            <a:r>
              <a:rPr lang="en-US" dirty="0"/>
              <a:t>18,625 records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“The Walking Dead: The Game – Episode 1: A New Day”</a:t>
            </a:r>
          </a:p>
          <a:p>
            <a:r>
              <a:rPr lang="en-US" dirty="0"/>
              <a:t>Consolidating Fields</a:t>
            </a:r>
          </a:p>
          <a:p>
            <a:pPr lvl="1"/>
            <a:r>
              <a:rPr lang="en-US" dirty="0"/>
              <a:t>Genre (113       21)</a:t>
            </a:r>
          </a:p>
          <a:p>
            <a:pPr lvl="1"/>
            <a:r>
              <a:rPr lang="en-US" dirty="0"/>
              <a:t>Platform (59      14)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53DEA4-9A0F-47CF-9869-7D4204435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613"/>
            <a:ext cx="4875213" cy="26894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DE76F9F-A0F6-4EAA-ABAD-4322D2C42741}"/>
              </a:ext>
            </a:extLst>
          </p:cNvPr>
          <p:cNvSpPr/>
          <p:nvPr/>
        </p:nvSpPr>
        <p:spPr>
          <a:xfrm>
            <a:off x="3235569" y="5477608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0553B6-90C6-4672-92AC-56C6BB55AEFD}"/>
              </a:ext>
            </a:extLst>
          </p:cNvPr>
          <p:cNvSpPr/>
          <p:nvPr/>
        </p:nvSpPr>
        <p:spPr>
          <a:xfrm>
            <a:off x="3260480" y="5868803"/>
            <a:ext cx="254977" cy="13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0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9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Cumulatively, the “Action” genre is more than double the next highest genre, “Sports”</a:t>
            </a:r>
          </a:p>
        </p:txBody>
      </p:sp>
    </p:spTree>
    <p:extLst>
      <p:ext uri="{BB962C8B-B14F-4D97-AF65-F5344CB8AC3E}">
        <p14:creationId xmlns:p14="http://schemas.microsoft.com/office/powerpoint/2010/main" val="29191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(genre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4256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550 is the minimum for “Top Genres”</a:t>
            </a:r>
          </a:p>
          <a:p>
            <a:pPr lvl="1"/>
            <a:r>
              <a:rPr lang="en-US" dirty="0"/>
              <a:t>Excluding the catch-all “Other”</a:t>
            </a:r>
          </a:p>
          <a:p>
            <a:r>
              <a:rPr lang="en-US" dirty="0"/>
              <a:t>RPG – higher ratings overall compared to others</a:t>
            </a:r>
          </a:p>
          <a:p>
            <a:r>
              <a:rPr lang="en-US" dirty="0"/>
              <a:t>Racing – largest range of scores </a:t>
            </a:r>
          </a:p>
          <a:p>
            <a:r>
              <a:rPr lang="en-US" dirty="0"/>
              <a:t>Action – even though it has the most volume, the scores are in line with other genres with less volume: i.e., Adventure, Puzzle, Simulation </a:t>
            </a:r>
          </a:p>
        </p:txBody>
      </p:sp>
    </p:spTree>
    <p:extLst>
      <p:ext uri="{BB962C8B-B14F-4D97-AF65-F5344CB8AC3E}">
        <p14:creationId xmlns:p14="http://schemas.microsoft.com/office/powerpoint/2010/main" val="35465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2249486"/>
            <a:ext cx="3943226" cy="3541714"/>
          </a:xfrm>
        </p:spPr>
        <p:txBody>
          <a:bodyPr/>
          <a:lstStyle/>
          <a:p>
            <a:r>
              <a:rPr lang="en-US" dirty="0"/>
              <a:t>Platform evolution have been grouped</a:t>
            </a:r>
          </a:p>
          <a:p>
            <a:r>
              <a:rPr lang="en-US" dirty="0"/>
              <a:t>PlayStation is top of the video game quantity market even though it launched after Nintendo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7EC-7462-450F-8362-B9885280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(Platform Cont.)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2485BC-FDDE-45DA-850F-8EC01C5BA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375" y="1827474"/>
            <a:ext cx="6028378" cy="401891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6ED2-0D76-4F41-AEAB-7F4A11B9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85" y="1827474"/>
            <a:ext cx="3943226" cy="3963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5 years for top 5 systems</a:t>
            </a:r>
          </a:p>
          <a:p>
            <a:r>
              <a:rPr lang="en-US" dirty="0"/>
              <a:t>2012-2014: PlayStation is the clear leader, consistent with all years combined</a:t>
            </a:r>
          </a:p>
          <a:p>
            <a:r>
              <a:rPr lang="en-US" dirty="0"/>
              <a:t>2015-2016: Windows is the top platform</a:t>
            </a:r>
          </a:p>
          <a:p>
            <a:pPr lvl="1"/>
            <a:r>
              <a:rPr lang="en-US" dirty="0"/>
              <a:t>Shift towards more computer based games</a:t>
            </a:r>
          </a:p>
          <a:p>
            <a:pPr lvl="1"/>
            <a:r>
              <a:rPr lang="en-US" dirty="0"/>
              <a:t>Better graphics, 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6997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1992</TotalTime>
  <Words>516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IGN Video game reviews</vt:lpstr>
      <vt:lpstr>Approach</vt:lpstr>
      <vt:lpstr>Background</vt:lpstr>
      <vt:lpstr>Caveats</vt:lpstr>
      <vt:lpstr>The Data</vt:lpstr>
      <vt:lpstr>Exploratory analysis (genre)</vt:lpstr>
      <vt:lpstr>Exploratory analysis (genre Cont.)</vt:lpstr>
      <vt:lpstr>Exploratory analysis (Platform)</vt:lpstr>
      <vt:lpstr>Exploratory analysis (Platform Cont.)</vt:lpstr>
      <vt:lpstr>Exploratory analysis (Platform Cont.)</vt:lpstr>
      <vt:lpstr>Exploratory analysis (Dates)</vt:lpstr>
      <vt:lpstr>Predictive Models (Data)</vt:lpstr>
      <vt:lpstr>Predictive Models (linear regression)</vt:lpstr>
      <vt:lpstr>Predictive Models (CART Model 1)</vt:lpstr>
      <vt:lpstr>Predictive Models (Random forest)</vt:lpstr>
      <vt:lpstr>Conclusions/limitations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 Video game reviews</dc:title>
  <dc:creator>Ellen Savoye</dc:creator>
  <cp:lastModifiedBy>Ellen Savoye</cp:lastModifiedBy>
  <cp:revision>22</cp:revision>
  <dcterms:created xsi:type="dcterms:W3CDTF">2018-07-12T19:53:08Z</dcterms:created>
  <dcterms:modified xsi:type="dcterms:W3CDTF">2018-07-14T15:22:32Z</dcterms:modified>
</cp:coreProperties>
</file>