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2F5597"/>
        </a:solidFill>
        <a:effectLst/>
        <a:uFillTx/>
        <a:latin typeface="+mj-lt"/>
        <a:ea typeface="+mj-ea"/>
        <a:cs typeface="+mj-cs"/>
        <a:sym typeface="PingFang SC Semibold" panose="020B0400000000000000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ingFang SC Semibold" panose="020B0400000000000000" charset="-122"/>
      </a:defRPr>
    </a:lvl1pPr>
    <a:lvl2pPr indent="228600" latinLnBrk="0">
      <a:defRPr sz="1200">
        <a:latin typeface="+mj-lt"/>
        <a:ea typeface="+mj-ea"/>
        <a:cs typeface="+mj-cs"/>
        <a:sym typeface="PingFang SC Semibold" panose="020B0400000000000000" charset="-122"/>
      </a:defRPr>
    </a:lvl2pPr>
    <a:lvl3pPr indent="457200" latinLnBrk="0">
      <a:defRPr sz="1200">
        <a:latin typeface="+mj-lt"/>
        <a:ea typeface="+mj-ea"/>
        <a:cs typeface="+mj-cs"/>
        <a:sym typeface="PingFang SC Semibold" panose="020B0400000000000000" charset="-122"/>
      </a:defRPr>
    </a:lvl3pPr>
    <a:lvl4pPr indent="685800" latinLnBrk="0">
      <a:defRPr sz="1200">
        <a:latin typeface="+mj-lt"/>
        <a:ea typeface="+mj-ea"/>
        <a:cs typeface="+mj-cs"/>
        <a:sym typeface="PingFang SC Semibold" panose="020B0400000000000000" charset="-122"/>
      </a:defRPr>
    </a:lvl4pPr>
    <a:lvl5pPr indent="914400" latinLnBrk="0">
      <a:defRPr sz="1200">
        <a:latin typeface="+mj-lt"/>
        <a:ea typeface="+mj-ea"/>
        <a:cs typeface="+mj-cs"/>
        <a:sym typeface="PingFang SC Semibold" panose="020B0400000000000000" charset="-122"/>
      </a:defRPr>
    </a:lvl5pPr>
    <a:lvl6pPr indent="1143000" latinLnBrk="0">
      <a:defRPr sz="1200">
        <a:latin typeface="+mj-lt"/>
        <a:ea typeface="+mj-ea"/>
        <a:cs typeface="+mj-cs"/>
        <a:sym typeface="PingFang SC Semibold" panose="020B0400000000000000" charset="-122"/>
      </a:defRPr>
    </a:lvl6pPr>
    <a:lvl7pPr indent="1371600" latinLnBrk="0">
      <a:defRPr sz="1200">
        <a:latin typeface="+mj-lt"/>
        <a:ea typeface="+mj-ea"/>
        <a:cs typeface="+mj-cs"/>
        <a:sym typeface="PingFang SC Semibold" panose="020B0400000000000000" charset="-122"/>
      </a:defRPr>
    </a:lvl7pPr>
    <a:lvl8pPr indent="1600200" latinLnBrk="0">
      <a:defRPr sz="1200">
        <a:latin typeface="+mj-lt"/>
        <a:ea typeface="+mj-ea"/>
        <a:cs typeface="+mj-cs"/>
        <a:sym typeface="PingFang SC Semibold" panose="020B0400000000000000" charset="-122"/>
      </a:defRPr>
    </a:lvl8pPr>
    <a:lvl9pPr indent="1828800" latinLnBrk="0">
      <a:defRPr sz="1200">
        <a:latin typeface="+mj-lt"/>
        <a:ea typeface="+mj-ea"/>
        <a:cs typeface="+mj-cs"/>
        <a:sym typeface="PingFang SC Semibold" panose="020B0400000000000000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单击此处添加标题"/>
          <p:cNvSpPr txBox="1"/>
          <p:nvPr>
            <p:ph type="title" hasCustomPrompt="1"/>
          </p:nvPr>
        </p:nvSpPr>
        <p:spPr>
          <a:xfrm>
            <a:off x="876300" y="654957"/>
            <a:ext cx="2668822" cy="461932"/>
          </a:xfrm>
          <a:prstGeom prst="rect">
            <a:avLst/>
          </a:prstGeom>
        </p:spPr>
        <p:txBody>
          <a:bodyPr>
            <a:normAutofit/>
          </a:bodyPr>
          <a:lstStyle>
            <a:lvl1pPr algn="just">
              <a:defRPr sz="2400">
                <a:solidFill>
                  <a:srgbClr val="2F5597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19" name="矩形 6"/>
          <p:cNvSpPr/>
          <p:nvPr/>
        </p:nvSpPr>
        <p:spPr>
          <a:xfrm>
            <a:off x="622300" y="654957"/>
            <a:ext cx="254000" cy="461932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" name="矩形 7"/>
          <p:cNvSpPr/>
          <p:nvPr/>
        </p:nvSpPr>
        <p:spPr>
          <a:xfrm>
            <a:off x="3545120" y="654957"/>
            <a:ext cx="1013577" cy="461932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" name="矩形 8"/>
          <p:cNvSpPr/>
          <p:nvPr/>
        </p:nvSpPr>
        <p:spPr>
          <a:xfrm>
            <a:off x="101599" y="101599"/>
            <a:ext cx="11959775" cy="6633031"/>
          </a:xfrm>
          <a:prstGeom prst="rect">
            <a:avLst/>
          </a:prstGeom>
          <a:ln w="254000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添加标题"/>
          <p:cNvSpPr txBox="1"/>
          <p:nvPr>
            <p:ph type="title" hasCustomPrompt="1"/>
          </p:nvPr>
        </p:nvSpPr>
        <p:spPr>
          <a:xfrm>
            <a:off x="876300" y="654957"/>
            <a:ext cx="2668822" cy="461932"/>
          </a:xfrm>
          <a:prstGeom prst="rect">
            <a:avLst/>
          </a:prstGeom>
        </p:spPr>
        <p:txBody>
          <a:bodyPr>
            <a:normAutofit/>
          </a:bodyPr>
          <a:lstStyle>
            <a:lvl1pPr algn="just">
              <a:defRPr sz="2400">
                <a:solidFill>
                  <a:srgbClr val="2F5597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30" name="矩形 6"/>
          <p:cNvSpPr/>
          <p:nvPr/>
        </p:nvSpPr>
        <p:spPr>
          <a:xfrm>
            <a:off x="622300" y="654957"/>
            <a:ext cx="254000" cy="461932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" name="矩形 7"/>
          <p:cNvSpPr/>
          <p:nvPr/>
        </p:nvSpPr>
        <p:spPr>
          <a:xfrm>
            <a:off x="3545120" y="654957"/>
            <a:ext cx="1013577" cy="461932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" name="矩形 8"/>
          <p:cNvSpPr/>
          <p:nvPr/>
        </p:nvSpPr>
        <p:spPr>
          <a:xfrm>
            <a:off x="101599" y="101599"/>
            <a:ext cx="11959775" cy="6633031"/>
          </a:xfrm>
          <a:prstGeom prst="rect">
            <a:avLst/>
          </a:prstGeom>
          <a:ln w="254000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" name="矩形 5"/>
          <p:cNvSpPr/>
          <p:nvPr/>
        </p:nvSpPr>
        <p:spPr>
          <a:xfrm rot="5400000">
            <a:off x="7642432" y="2004480"/>
            <a:ext cx="566593" cy="47217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" name="矩形 9"/>
          <p:cNvSpPr/>
          <p:nvPr/>
        </p:nvSpPr>
        <p:spPr>
          <a:xfrm rot="5400000">
            <a:off x="7642432" y="3005897"/>
            <a:ext cx="566593" cy="47217"/>
          </a:xfrm>
          <a:prstGeom prst="rect">
            <a:avLst/>
          </a:prstGeom>
          <a:solidFill>
            <a:srgbClr val="A9D18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" name="矩形 10"/>
          <p:cNvSpPr/>
          <p:nvPr/>
        </p:nvSpPr>
        <p:spPr>
          <a:xfrm rot="5400000">
            <a:off x="7642432" y="4007315"/>
            <a:ext cx="566593" cy="47217"/>
          </a:xfrm>
          <a:prstGeom prst="rect">
            <a:avLst/>
          </a:prstGeom>
          <a:solidFill>
            <a:srgbClr val="54823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" name="矩形 11"/>
          <p:cNvSpPr/>
          <p:nvPr/>
        </p:nvSpPr>
        <p:spPr>
          <a:xfrm rot="5400000">
            <a:off x="7642432" y="5008733"/>
            <a:ext cx="566593" cy="47217"/>
          </a:xfrm>
          <a:prstGeom prst="rect">
            <a:avLst/>
          </a:prstGeom>
          <a:solidFill>
            <a:srgbClr val="38572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" name="TextBox 13"/>
          <p:cNvSpPr txBox="1"/>
          <p:nvPr/>
        </p:nvSpPr>
        <p:spPr>
          <a:xfrm>
            <a:off x="8006498" y="1733200"/>
            <a:ext cx="3118154" cy="739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8" name="TextBox 13"/>
          <p:cNvSpPr txBox="1"/>
          <p:nvPr/>
        </p:nvSpPr>
        <p:spPr>
          <a:xfrm>
            <a:off x="8031124" y="2716456"/>
            <a:ext cx="3118154" cy="739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9" name="TextBox 13"/>
          <p:cNvSpPr txBox="1"/>
          <p:nvPr/>
        </p:nvSpPr>
        <p:spPr>
          <a:xfrm>
            <a:off x="8031124" y="3726446"/>
            <a:ext cx="3118154" cy="739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0" name="TextBox 13"/>
          <p:cNvSpPr txBox="1"/>
          <p:nvPr/>
        </p:nvSpPr>
        <p:spPr>
          <a:xfrm>
            <a:off x="8031124" y="4710136"/>
            <a:ext cx="3118154" cy="739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1"/>
          <p:cNvSpPr/>
          <p:nvPr/>
        </p:nvSpPr>
        <p:spPr>
          <a:xfrm>
            <a:off x="101599" y="101599"/>
            <a:ext cx="11959775" cy="6633031"/>
          </a:xfrm>
          <a:prstGeom prst="rect">
            <a:avLst/>
          </a:prstGeom>
          <a:ln w="254000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7"/>
          <p:cNvSpPr txBox="1"/>
          <p:nvPr/>
        </p:nvSpPr>
        <p:spPr>
          <a:xfrm>
            <a:off x="486322" y="759872"/>
            <a:ext cx="8153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608965">
              <a:defRPr>
                <a:solidFill>
                  <a:srgbClr val="FFFFFF"/>
                </a:solidFill>
              </a:defRPr>
            </a:lvl1pPr>
          </a:lstStyle>
          <a:p>
            <a:r>
              <a:t>标注</a:t>
            </a:r>
          </a:p>
        </p:txBody>
      </p:sp>
      <p:sp>
        <p:nvSpPr>
          <p:cNvPr id="57" name="矩形 8"/>
          <p:cNvSpPr txBox="1"/>
          <p:nvPr/>
        </p:nvSpPr>
        <p:spPr>
          <a:xfrm>
            <a:off x="2903394" y="841947"/>
            <a:ext cx="1310561" cy="358902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字体使用 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行距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背景图片出处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声明</a:t>
            </a:r>
          </a:p>
        </p:txBody>
      </p:sp>
      <p:sp>
        <p:nvSpPr>
          <p:cNvPr id="58" name="矩形 9"/>
          <p:cNvSpPr txBox="1"/>
          <p:nvPr/>
        </p:nvSpPr>
        <p:spPr>
          <a:xfrm>
            <a:off x="4440771" y="841948"/>
            <a:ext cx="3636018" cy="41833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英文 Calibri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中文 微软雅黑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正文 1.3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cn.bing.com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互联网是一个开放共享的平台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OfficePLUS 部分设计灵感与元素来源于网络</a:t>
            </a:r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</a:defRPr>
            </a:pPr>
            <a:r>
              <a:t>如有建议请联系officeplus@microsoft.com</a:t>
            </a:r>
          </a:p>
        </p:txBody>
      </p:sp>
      <p:sp>
        <p:nvSpPr>
          <p:cNvPr id="59" name="矩形 10"/>
          <p:cNvSpPr txBox="1"/>
          <p:nvPr/>
        </p:nvSpPr>
        <p:spPr>
          <a:xfrm>
            <a:off x="486322" y="182445"/>
            <a:ext cx="81102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608965">
              <a:defRPr sz="1000">
                <a:solidFill>
                  <a:srgbClr val="FFFFFF"/>
                </a:solidFill>
              </a:defRPr>
            </a:lvl1pPr>
          </a:lstStyle>
          <a:p>
            <a:r>
              <a:t>OfficePLUS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17" descr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30" y="2521041"/>
            <a:ext cx="3177904" cy="4185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8" name="文本框 18"/>
          <p:cNvSpPr txBox="1"/>
          <p:nvPr/>
        </p:nvSpPr>
        <p:spPr>
          <a:xfrm>
            <a:off x="4362945" y="3740751"/>
            <a:ext cx="3140991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 sz="1300">
                <a:solidFill>
                  <a:srgbClr val="404040"/>
                </a:solidFill>
              </a:defRPr>
            </a:pPr>
            <a:r>
              <a:t>点击Logo获取更多优质模板（放映模式）</a:t>
            </a:r>
          </a:p>
        </p:txBody>
      </p:sp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1"/>
          <p:cNvSpPr txBox="1"/>
          <p:nvPr/>
        </p:nvSpPr>
        <p:spPr>
          <a:xfrm>
            <a:off x="488662" y="478140"/>
            <a:ext cx="11214677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5400"/>
            </a:lvl1pPr>
          </a:lstStyle>
          <a:p>
            <a:r>
              <a:t>Serverless 分享与演示</a:t>
            </a:r>
          </a:p>
        </p:txBody>
      </p:sp>
      <p:sp>
        <p:nvSpPr>
          <p:cNvPr id="86" name="文本框 18"/>
          <p:cNvSpPr txBox="1"/>
          <p:nvPr/>
        </p:nvSpPr>
        <p:spPr>
          <a:xfrm>
            <a:off x="9157701" y="5350290"/>
            <a:ext cx="2393940" cy="13823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      分享人</a:t>
            </a:r>
          </a:p>
          <a:p>
            <a:r>
              <a:rPr lang="zh-CN"/>
              <a:t>研发部</a:t>
            </a:r>
            <a:r>
              <a:rPr lang="en-US" altLang="zh-CN"/>
              <a:t>ßß</a:t>
            </a:r>
            <a:r>
              <a:t> 陈先杰</a:t>
            </a:r>
          </a:p>
        </p:txBody>
      </p:sp>
      <p:pic>
        <p:nvPicPr>
          <p:cNvPr id="87" name="serverless-computing-1024x641-1.jpeg" descr="serverless-computing-1024x641-1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743" y="1581864"/>
            <a:ext cx="6675081" cy="41784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内容占位符 4"/>
          <p:cNvSpPr txBox="1"/>
          <p:nvPr/>
        </p:nvSpPr>
        <p:spPr>
          <a:xfrm>
            <a:off x="280850" y="2573382"/>
            <a:ext cx="11612882" cy="878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 sz="4400"/>
            </a:pPr>
            <a:r>
              <a:t>技术选型：Technology Comparison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公有云平台 技术选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公有云平台 技术选型</a:t>
            </a:r>
          </a:p>
        </p:txBody>
      </p:sp>
      <p:graphicFrame>
        <p:nvGraphicFramePr>
          <p:cNvPr id="157" name="表格"/>
          <p:cNvGraphicFramePr/>
          <p:nvPr/>
        </p:nvGraphicFramePr>
        <p:xfrm>
          <a:off x="407300" y="1217489"/>
          <a:ext cx="10004475" cy="508000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39800"/>
                <a:gridCol w="1442799"/>
                <a:gridCol w="1433333"/>
                <a:gridCol w="1553174"/>
                <a:gridCol w="2905065"/>
                <a:gridCol w="3103226"/>
              </a:tblGrid>
              <a:tr h="330200">
                <a:tc>
                  <a:txBody>
                    <a:bodyPr/>
                    <a:lstStyle/>
                    <a:p>
                      <a:pPr algn="l"/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   支持编程语言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   部署方式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   定价模型、计费因素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  功能函数触发类型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  执行时间、并发数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</a:tr>
              <a:tr h="98990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AWS 
Lambda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Python、Node.js、Java、C#、Ruby、Powershell、Go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Lambda 控制台、AWS CLI 配置和部署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每月100万个请求和每秒400,000 GB的计算时间(computing time)免费。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通过API提供已配置的触发器类型。使用API网关作为API触发器，通过Amazon S3作为基于文件的触发器，以及通过DynamoDB来执行动态触发。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并发数为1,000个，其最长执行时间为15分钟。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</a:tr>
              <a:tr h="12267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Azure Functions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.NET、Node.js、PHP、Python、F#、Java、javaScript、Powershell、C#、Go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外部包 URL、压缩部署、Docker 容器、Web 部署、源代码管理、本地 Git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提供免费的套餐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通过API提供已配置的触发器类型。Azure建议使用其他的Microsoft服务、Azure事件中心和Azure存储，来实现Web API触发和计划性调用。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通过API提供已配置的触发器类型。Azure建议使用其他的Microsoft服务、Azure事件中心和Azure存储，来实现Web API触发和计划性调用。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</a:tr>
              <a:tr h="140900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腾讯云
SCF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Python、Node.js、PHP、Go、Java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支持控制台部署，命令行部署，SDK/API部署，Web IDE直接部署以及镜像部署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支持按1ms时间粒度计费；每月免费额度：100万次函数调用，40万GBs资源使用量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支持事件触发与 HTTP 请求触发两种触发模式；Web Function支持原生的Socket监听的方式触发，改造成本更低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默认最大并发：默认可支持1,000并发， 可选择使用预置并发进行预热，降低冷启动时间；首创异步执行模式，解锁长时重计算，可支持长达24小时的计算任务；默认账号的地域级别扩容速度为每分钟可500个函数实例，可通过工单申请提升以上的配额限制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rgbClr val="DDDDDD"/>
                    </a:solidFill>
                  </a:tcPr>
                </a:tc>
              </a:tr>
              <a:tr h="119310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阿里云FC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t" anchorCtr="0" horzOverflow="overflow">
                    <a:solidFill>
                      <a:schemeClr val="accent5">
                        <a:satOff val="-3546"/>
                        <a:lumOff val="-1035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Node.js、Python、PHP、Java、C#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控制台、Funcraft、VSCode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每月前100万次函数调用免费。 每月前400,000（GB-秒）函数实例资源使用量免费。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IoT触发器、表格存储（OTS）触发器、日志服务（SLS）触发器、消息队列（MNS）触发器、内容分发网络（CDN）触发器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函数计算一个地域（Region）中按量实例数的上限默认值为300，一个地域可以同时处理的最大请求数为“300×InstanceConcurrency”。</a:t>
                      </a:r>
                      <a:endParaRPr sz="1200"/>
                    </a:p>
                  </a:txBody>
                  <a:tcPr marL="0" marR="0" marT="0" marB="0" anchor="t" anchorCtr="0" horzOverflow="overflow">
                    <a:solidFill>
                      <a:schemeClr val="accent3">
                        <a:lumOff val="8823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开源平台 技术选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545">
              <a:defRPr sz="2110"/>
            </a:lvl1pPr>
          </a:lstStyle>
          <a:p>
            <a:r>
              <a:t>开源平台 技术选型</a:t>
            </a:r>
          </a:p>
        </p:txBody>
      </p:sp>
      <p:pic>
        <p:nvPicPr>
          <p:cNvPr id="160" name="epub_23744100_32.jpeg" descr="epub_23744100_32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486" y="1529953"/>
            <a:ext cx="7620001" cy="4521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内容占位符 4"/>
          <p:cNvSpPr txBox="1"/>
          <p:nvPr/>
        </p:nvSpPr>
        <p:spPr>
          <a:xfrm>
            <a:off x="280850" y="2573382"/>
            <a:ext cx="11612882" cy="878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 sz="4400"/>
            </a:pPr>
            <a:r>
              <a:t>实践演示：Use Cases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相关书籍推荐"/>
          <p:cNvSpPr txBox="1"/>
          <p:nvPr>
            <p:ph type="title"/>
          </p:nvPr>
        </p:nvSpPr>
        <p:spPr>
          <a:xfrm>
            <a:off x="876300" y="654957"/>
            <a:ext cx="2668821" cy="461932"/>
          </a:xfrm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相关书籍推荐</a:t>
            </a:r>
          </a:p>
        </p:txBody>
      </p:sp>
      <p:pic>
        <p:nvPicPr>
          <p:cNvPr id="165" name="深入浅出Serverless- 技术原理与应用实践.jpg" descr="深入浅出Serverless- 技术原理与应用实践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459" y="1308274"/>
            <a:ext cx="3261724" cy="4258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6" name="Serverless架构：从原理、设计到项目实战.jpg" descr="Serverless架构：从原理、设计到项目实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61" y="1267189"/>
            <a:ext cx="3263901" cy="43402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7" name="serverless架构.jpg" descr="serverless架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640" y="1250517"/>
            <a:ext cx="3263901" cy="43518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7" grpId="3" animBg="1" advAuto="0"/>
      <p:bldP spid="16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?"/>
          <p:cNvSpPr txBox="1"/>
          <p:nvPr/>
        </p:nvSpPr>
        <p:spPr>
          <a:xfrm>
            <a:off x="5532437" y="2049780"/>
            <a:ext cx="1167131" cy="275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5000">
                <a:solidFill>
                  <a:schemeClr val="accent5">
                    <a:satOff val="-3546"/>
                    <a:lumOff val="-10351"/>
                  </a:schemeClr>
                </a:solidFill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E END"/>
          <p:cNvSpPr txBox="1"/>
          <p:nvPr/>
        </p:nvSpPr>
        <p:spPr>
          <a:xfrm>
            <a:off x="3302726" y="2589529"/>
            <a:ext cx="5717541" cy="186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chemeClr val="accent5">
                    <a:satOff val="-3546"/>
                    <a:lumOff val="-10351"/>
                  </a:schemeClr>
                </a:solidFill>
              </a:defRPr>
            </a:lvl1pPr>
          </a:lstStyle>
          <a:p>
            <a: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自由: 形状 3"/>
          <p:cNvGrpSpPr/>
          <p:nvPr/>
        </p:nvGrpSpPr>
        <p:grpSpPr>
          <a:xfrm>
            <a:off x="876305" y="2571512"/>
            <a:ext cx="3471280" cy="1388512"/>
            <a:chOff x="0" y="0"/>
            <a:chExt cx="3471278" cy="1388510"/>
          </a:xfrm>
        </p:grpSpPr>
        <p:sp>
          <p:nvSpPr>
            <p:cNvPr id="89" name="形状"/>
            <p:cNvSpPr/>
            <p:nvPr/>
          </p:nvSpPr>
          <p:spPr>
            <a:xfrm>
              <a:off x="-1" y="0"/>
              <a:ext cx="3471280" cy="138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0" y="21600"/>
                  </a:lnTo>
                  <a:lnTo>
                    <a:pt x="432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70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" name="理论概念"/>
            <p:cNvSpPr txBox="1"/>
            <p:nvPr/>
          </p:nvSpPr>
          <p:spPr>
            <a:xfrm>
              <a:off x="796617" y="328749"/>
              <a:ext cx="1974057" cy="731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005" tIns="48005" rIns="48005" bIns="48005" numCol="1" anchor="ctr">
              <a:spAutoFit/>
            </a:bodyPr>
            <a:lstStyle>
              <a:lvl1pPr algn="ctr" defTabSz="1600200">
                <a:lnSpc>
                  <a:spcPct val="90000"/>
                </a:lnSpc>
                <a:spcBef>
                  <a:spcPts val="1500"/>
                </a:spcBef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理论概念</a:t>
              </a:r>
            </a:p>
          </p:txBody>
        </p:sp>
      </p:grpSp>
      <p:sp>
        <p:nvSpPr>
          <p:cNvPr id="92" name="自由: 形状 5"/>
          <p:cNvSpPr txBox="1"/>
          <p:nvPr/>
        </p:nvSpPr>
        <p:spPr>
          <a:xfrm>
            <a:off x="1669187" y="4394842"/>
            <a:ext cx="1885516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ts val="500"/>
              </a:spcBef>
              <a:defRPr sz="2000"/>
            </a:pPr>
            <a:r>
              <a:t>What Is It</a:t>
            </a:r>
          </a:p>
        </p:txBody>
      </p:sp>
      <p:grpSp>
        <p:nvGrpSpPr>
          <p:cNvPr id="95" name="自由: 形状 6"/>
          <p:cNvGrpSpPr/>
          <p:nvPr/>
        </p:nvGrpSpPr>
        <p:grpSpPr>
          <a:xfrm>
            <a:off x="4390923" y="2573525"/>
            <a:ext cx="3471279" cy="1388512"/>
            <a:chOff x="0" y="0"/>
            <a:chExt cx="3471278" cy="1388510"/>
          </a:xfrm>
        </p:grpSpPr>
        <p:sp>
          <p:nvSpPr>
            <p:cNvPr id="93" name="形状"/>
            <p:cNvSpPr/>
            <p:nvPr/>
          </p:nvSpPr>
          <p:spPr>
            <a:xfrm>
              <a:off x="-1" y="0"/>
              <a:ext cx="3471280" cy="138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0" y="21600"/>
                  </a:lnTo>
                  <a:lnTo>
                    <a:pt x="432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BB8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70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" name="技术选型"/>
            <p:cNvSpPr txBox="1"/>
            <p:nvPr/>
          </p:nvSpPr>
          <p:spPr>
            <a:xfrm>
              <a:off x="796617" y="328749"/>
              <a:ext cx="1974057" cy="731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005" tIns="48005" rIns="48005" bIns="48005" numCol="1" anchor="ctr">
              <a:spAutoFit/>
            </a:bodyPr>
            <a:lstStyle>
              <a:lvl1pPr algn="ctr" defTabSz="1600200">
                <a:lnSpc>
                  <a:spcPct val="90000"/>
                </a:lnSpc>
                <a:spcBef>
                  <a:spcPts val="1500"/>
                </a:spcBef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技术选型</a:t>
              </a:r>
            </a:p>
          </p:txBody>
        </p:sp>
      </p:grpSp>
      <p:sp>
        <p:nvSpPr>
          <p:cNvPr id="96" name="自由: 形状 7"/>
          <p:cNvSpPr txBox="1"/>
          <p:nvPr/>
        </p:nvSpPr>
        <p:spPr>
          <a:xfrm>
            <a:off x="4085819" y="4394842"/>
            <a:ext cx="4081486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28600" lvl="1" indent="-228600" algn="ctr" defTabSz="1066800">
              <a:lnSpc>
                <a:spcPct val="90000"/>
              </a:lnSpc>
              <a:spcBef>
                <a:spcPts val="400"/>
              </a:spcBef>
              <a:defRPr sz="2000"/>
            </a:pPr>
            <a:r>
              <a:t>Technology Comparison</a:t>
            </a:r>
          </a:p>
        </p:txBody>
      </p:sp>
      <p:grpSp>
        <p:nvGrpSpPr>
          <p:cNvPr id="99" name="自由: 形状 8"/>
          <p:cNvGrpSpPr/>
          <p:nvPr/>
        </p:nvGrpSpPr>
        <p:grpSpPr>
          <a:xfrm>
            <a:off x="7882394" y="2558445"/>
            <a:ext cx="3471279" cy="1388512"/>
            <a:chOff x="0" y="0"/>
            <a:chExt cx="3471278" cy="1388510"/>
          </a:xfrm>
        </p:grpSpPr>
        <p:sp>
          <p:nvSpPr>
            <p:cNvPr id="97" name="形状"/>
            <p:cNvSpPr/>
            <p:nvPr/>
          </p:nvSpPr>
          <p:spPr>
            <a:xfrm>
              <a:off x="-1" y="0"/>
              <a:ext cx="3471280" cy="138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0" y="21600"/>
                  </a:lnTo>
                  <a:lnTo>
                    <a:pt x="432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700"/>
                </a:spcBef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" name="实践演示"/>
            <p:cNvSpPr txBox="1"/>
            <p:nvPr/>
          </p:nvSpPr>
          <p:spPr>
            <a:xfrm>
              <a:off x="796617" y="328749"/>
              <a:ext cx="1974057" cy="731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005" tIns="48005" rIns="48005" bIns="48005" numCol="1" anchor="ctr">
              <a:spAutoFit/>
            </a:bodyPr>
            <a:lstStyle>
              <a:lvl1pPr algn="ctr" defTabSz="1600200">
                <a:lnSpc>
                  <a:spcPct val="90000"/>
                </a:lnSpc>
                <a:spcBef>
                  <a:spcPts val="1500"/>
                </a:spcBef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实践演示</a:t>
              </a:r>
            </a:p>
          </p:txBody>
        </p:sp>
      </p:grpSp>
      <p:sp>
        <p:nvSpPr>
          <p:cNvPr id="100" name="自由: 形状 9"/>
          <p:cNvSpPr txBox="1"/>
          <p:nvPr/>
        </p:nvSpPr>
        <p:spPr>
          <a:xfrm>
            <a:off x="8571511" y="4394842"/>
            <a:ext cx="2093045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85750" lvl="1" indent="-285750" algn="ctr" defTabSz="1244600">
              <a:lnSpc>
                <a:spcPct val="90000"/>
              </a:lnSpc>
              <a:spcBef>
                <a:spcPts val="500"/>
              </a:spcBef>
              <a:defRPr sz="2000"/>
            </a:pPr>
            <a:r>
              <a:t>Use Cases</a:t>
            </a:r>
          </a:p>
        </p:txBody>
      </p:sp>
      <p:sp>
        <p:nvSpPr>
          <p:cNvPr id="101" name="标题 4"/>
          <p:cNvSpPr txBox="1"/>
          <p:nvPr>
            <p:ph type="title"/>
          </p:nvPr>
        </p:nvSpPr>
        <p:spPr>
          <a:xfrm>
            <a:off x="940893" y="654957"/>
            <a:ext cx="2539635" cy="461932"/>
          </a:xfrm>
          <a:prstGeom prst="rect">
            <a:avLst/>
          </a:prstGeom>
        </p:spPr>
        <p:txBody>
          <a:bodyPr/>
          <a:lstStyle>
            <a:lvl1pPr defTabSz="603250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分享题纲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5" animBg="1" advAuto="0"/>
      <p:bldP spid="92" grpId="2" animBg="1" advAuto="0"/>
      <p:bldP spid="96" grpId="4" animBg="1" advAuto="0"/>
      <p:bldP spid="91" grpId="1" animBg="1" advAuto="0"/>
      <p:bldP spid="100" grpId="6" animBg="1" advAuto="0"/>
      <p:bldP spid="95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内容占位符 4"/>
          <p:cNvSpPr txBox="1"/>
          <p:nvPr/>
        </p:nvSpPr>
        <p:spPr>
          <a:xfrm>
            <a:off x="280850" y="2573382"/>
            <a:ext cx="11612882" cy="878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 sz="4400"/>
            </a:pPr>
            <a:r>
              <a:t>理论概念：What Is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erverless 是什么"/>
          <p:cNvSpPr txBox="1"/>
          <p:nvPr>
            <p:ph type="title"/>
          </p:nvPr>
        </p:nvSpPr>
        <p:spPr>
          <a:xfrm>
            <a:off x="917689" y="654956"/>
            <a:ext cx="2586043" cy="461933"/>
          </a:xfrm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Serverless 是什么</a:t>
            </a:r>
          </a:p>
        </p:txBody>
      </p:sp>
      <p:pic>
        <p:nvPicPr>
          <p:cNvPr id="106" name="Serverless-Icon.png" descr="Serverless-Ic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706" y="1770090"/>
            <a:ext cx="3733561" cy="37335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文本框 18"/>
          <p:cNvSpPr txBox="1"/>
          <p:nvPr/>
        </p:nvSpPr>
        <p:spPr>
          <a:xfrm>
            <a:off x="1493923" y="3129282"/>
            <a:ext cx="3788153" cy="599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Serverless ≠ 无服务器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2" animBg="1" advAuto="0"/>
      <p:bldP spid="10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架构演进"/>
          <p:cNvSpPr txBox="1"/>
          <p:nvPr>
            <p:ph type="title"/>
          </p:nvPr>
        </p:nvSpPr>
        <p:spPr>
          <a:xfrm>
            <a:off x="899607" y="654956"/>
            <a:ext cx="2622206" cy="461933"/>
          </a:xfrm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架构演进</a:t>
            </a:r>
          </a:p>
        </p:txBody>
      </p:sp>
      <p:pic>
        <p:nvPicPr>
          <p:cNvPr id="110" name="截屏2021-11-03 19.22.20.png" descr="截屏2021-11-03 19.22.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287" y="1258479"/>
            <a:ext cx="9505836" cy="48688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直接连接符 10"/>
          <p:cNvSpPr/>
          <p:nvPr/>
        </p:nvSpPr>
        <p:spPr>
          <a:xfrm>
            <a:off x="5071929" y="920447"/>
            <a:ext cx="1901370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标题 2"/>
          <p:cNvSpPr txBox="1"/>
          <p:nvPr>
            <p:ph type="title"/>
          </p:nvPr>
        </p:nvSpPr>
        <p:spPr>
          <a:xfrm>
            <a:off x="882288" y="654957"/>
            <a:ext cx="2656845" cy="461932"/>
          </a:xfrm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Serverless 基本概念</a:t>
            </a:r>
          </a:p>
        </p:txBody>
      </p:sp>
      <p:sp>
        <p:nvSpPr>
          <p:cNvPr id="114" name="文本框 18"/>
          <p:cNvSpPr txBox="1"/>
          <p:nvPr/>
        </p:nvSpPr>
        <p:spPr>
          <a:xfrm>
            <a:off x="1067295" y="1397339"/>
            <a:ext cx="7216137" cy="1158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Serverless：指构建和运行不需要服务器管理的应用程序的一种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软件系统架构思想和方法。应用正常运行所需要的计算资源由底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层的云计算平台动态提供。</a:t>
            </a:r>
          </a:p>
        </p:txBody>
      </p:sp>
      <p:sp>
        <p:nvSpPr>
          <p:cNvPr id="115" name="文本框 18"/>
          <p:cNvSpPr txBox="1"/>
          <p:nvPr/>
        </p:nvSpPr>
        <p:spPr>
          <a:xfrm>
            <a:off x="1202314" y="3860431"/>
            <a:ext cx="1024887" cy="415287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wrap="none" lIns="45718" tIns="45718" rIns="45718" bIns="45718">
            <a:spAutoFit/>
          </a:bodyPr>
          <a:lstStyle>
            <a:lvl1pPr>
              <a:defRPr sz="1800"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技术特点</a:t>
            </a:r>
          </a:p>
        </p:txBody>
      </p:sp>
      <p:sp>
        <p:nvSpPr>
          <p:cNvPr id="116" name="文本框 18"/>
          <p:cNvSpPr txBox="1"/>
          <p:nvPr/>
        </p:nvSpPr>
        <p:spPr>
          <a:xfrm>
            <a:off x="1152766" y="4488372"/>
            <a:ext cx="7299195" cy="802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FaaS（函数即服务）：函数定义事件触发，代码托管给云厂商，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以服务形式运行。</a:t>
            </a:r>
          </a:p>
        </p:txBody>
      </p:sp>
      <p:sp>
        <p:nvSpPr>
          <p:cNvPr id="117" name="文本框 18"/>
          <p:cNvSpPr txBox="1"/>
          <p:nvPr/>
        </p:nvSpPr>
        <p:spPr>
          <a:xfrm>
            <a:off x="1165466" y="5500489"/>
            <a:ext cx="7848851" cy="8026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BaaS（后端即服务）：指云平台提供的后端组件整合。通过API/SDK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的调用便可获得服务能力。</a:t>
            </a:r>
          </a:p>
        </p:txBody>
      </p:sp>
      <p:pic>
        <p:nvPicPr>
          <p:cNvPr id="118" name="e848f1e6a1c57f70aa6da83063454ba0.jpg" descr="e848f1e6a1c57f70aa6da83063454ba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667" y="2395846"/>
            <a:ext cx="4274293" cy="204453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4" animBg="1" advAuto="0"/>
      <p:bldP spid="118" grpId="5" animBg="1" advAuto="0"/>
      <p:bldP spid="116" grpId="3" animBg="1" advAuto="0"/>
      <p:bldP spid="114" grpId="1" animBg="1" advAuto="0"/>
      <p:bldP spid="115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应用架构对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应用架构对比</a:t>
            </a:r>
          </a:p>
        </p:txBody>
      </p:sp>
      <p:pic>
        <p:nvPicPr>
          <p:cNvPr id="121" name="传统架构图.jpg" descr="传统架构图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90" y="1475935"/>
            <a:ext cx="5194305" cy="22732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2" name="Serverless应用架构图.jpg" descr="Serverless应用架构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44" y="1475935"/>
            <a:ext cx="5544566" cy="22732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传统应用架构"/>
          <p:cNvSpPr txBox="1"/>
          <p:nvPr/>
        </p:nvSpPr>
        <p:spPr>
          <a:xfrm>
            <a:off x="2209172" y="3879655"/>
            <a:ext cx="1628141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传统应用架构</a:t>
            </a:r>
          </a:p>
        </p:txBody>
      </p:sp>
      <p:sp>
        <p:nvSpPr>
          <p:cNvPr id="124" name="Serverless应用架构"/>
          <p:cNvSpPr txBox="1"/>
          <p:nvPr/>
        </p:nvSpPr>
        <p:spPr>
          <a:xfrm>
            <a:off x="7829798" y="3879655"/>
            <a:ext cx="2327657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Serverless应用架构</a:t>
            </a:r>
          </a:p>
        </p:txBody>
      </p:sp>
      <p:sp>
        <p:nvSpPr>
          <p:cNvPr id="125" name="文本框 18"/>
          <p:cNvSpPr txBox="1"/>
          <p:nvPr/>
        </p:nvSpPr>
        <p:spPr>
          <a:xfrm>
            <a:off x="465457" y="4317631"/>
            <a:ext cx="567687" cy="415287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wrap="none" lIns="45718" tIns="45718" rIns="45718" bIns="45718">
            <a:spAutoFit/>
          </a:bodyPr>
          <a:lstStyle>
            <a:lvl1pPr>
              <a:defRPr sz="1800"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异同</a:t>
            </a:r>
          </a:p>
        </p:txBody>
      </p:sp>
      <p:sp>
        <p:nvSpPr>
          <p:cNvPr id="126" name="都存在一个逻辑层处理用户请求，数据存储在外部数据库中。"/>
          <p:cNvSpPr txBox="1"/>
          <p:nvPr/>
        </p:nvSpPr>
        <p:spPr>
          <a:xfrm>
            <a:off x="1053472" y="4819455"/>
            <a:ext cx="6962141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都存在一个逻辑层处理用户请求，数据存储在外部数据库中。</a:t>
            </a:r>
          </a:p>
        </p:txBody>
      </p:sp>
      <p:sp>
        <p:nvSpPr>
          <p:cNvPr id="127" name="传统架构的应用，所有的逻辑都集中在同一个交付件中，Serverless架构中，应用的逻辑…"/>
          <p:cNvSpPr txBox="1"/>
          <p:nvPr/>
        </p:nvSpPr>
        <p:spPr>
          <a:xfrm>
            <a:off x="1053472" y="5390955"/>
            <a:ext cx="9947657" cy="802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传统架构的应用，所有的逻辑都集中在同一个交付件中，Serverless架构中，应用的逻辑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被打散成多个独立的细颗粒度的函数逻辑。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7" animBg="1" advAuto="0"/>
      <p:bldP spid="122" grpId="3" animBg="1" advAuto="0"/>
      <p:bldP spid="123" grpId="2" animBg="1" advAuto="0"/>
      <p:bldP spid="121" grpId="1" animBg="1" advAuto="0"/>
      <p:bldP spid="125" grpId="5" animBg="1" advAuto="0"/>
      <p:bldP spid="124" grpId="4" animBg="1" advAuto="0"/>
      <p:bldP spid="126" grpId="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直接连接符 10"/>
          <p:cNvSpPr/>
          <p:nvPr/>
        </p:nvSpPr>
        <p:spPr>
          <a:xfrm>
            <a:off x="5071929" y="920447"/>
            <a:ext cx="1901370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标题 2"/>
          <p:cNvSpPr txBox="1"/>
          <p:nvPr>
            <p:ph type="title"/>
          </p:nvPr>
        </p:nvSpPr>
        <p:spPr>
          <a:xfrm>
            <a:off x="882288" y="654957"/>
            <a:ext cx="2656845" cy="461932"/>
          </a:xfrm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Serverless 的价值</a:t>
            </a:r>
          </a:p>
        </p:txBody>
      </p:sp>
      <p:pic>
        <p:nvPicPr>
          <p:cNvPr id="131" name="截屏2021-11-08 20.32.40.png" descr="截屏2021-11-08 20.32.4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457" y="1838142"/>
            <a:ext cx="889001" cy="711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2" name="截屏2021-11-08 20.32.59.png" descr="截屏2021-11-08 20.32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07" y="3564602"/>
            <a:ext cx="952501" cy="673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3" name="截屏2021-11-08 20.33.08.png" descr="截屏2021-11-08 20.33.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07" y="5252962"/>
            <a:ext cx="927101" cy="647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文本框 18"/>
          <p:cNvSpPr txBox="1"/>
          <p:nvPr/>
        </p:nvSpPr>
        <p:spPr>
          <a:xfrm>
            <a:off x="2423871" y="1824174"/>
            <a:ext cx="5051244" cy="726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免运维：无需管理服务器，降低人工运维成本、NoOPS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可以更加专注于业务开发</a:t>
            </a:r>
          </a:p>
        </p:txBody>
      </p:sp>
      <p:pic>
        <p:nvPicPr>
          <p:cNvPr id="135" name="TB1z0_EOxjaK1RjSZFAXXbdLFXa-2152-1557.png" descr="TB1z0_EOxjaK1RjSZFAXXbdLFXa-2152-15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71" y="1842816"/>
            <a:ext cx="5689837" cy="41166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文本框 18"/>
          <p:cNvSpPr txBox="1"/>
          <p:nvPr/>
        </p:nvSpPr>
        <p:spPr>
          <a:xfrm>
            <a:off x="2423871" y="3537934"/>
            <a:ext cx="3152137" cy="726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按需加载：事件驱动、闲时不计费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节约服务器的开销</a:t>
            </a:r>
          </a:p>
        </p:txBody>
      </p:sp>
      <p:sp>
        <p:nvSpPr>
          <p:cNvPr id="137" name="文本框 18"/>
          <p:cNvSpPr txBox="1"/>
          <p:nvPr/>
        </p:nvSpPr>
        <p:spPr>
          <a:xfrm>
            <a:off x="2423871" y="5213594"/>
            <a:ext cx="3152137" cy="726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动态伸缩：多场景、峰时自动扩容</a:t>
            </a:r>
          </a:p>
          <a:p>
            <a:pPr>
              <a:defRPr sz="2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t>更好的可用性、可扩展性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2" animBg="1" advAuto="0"/>
      <p:bldP spid="137" grpId="6" animBg="1" advAuto="0"/>
      <p:bldP spid="135" grpId="7" animBg="1" advAuto="0"/>
      <p:bldP spid="132" grpId="3" animBg="1" advAuto="0"/>
      <p:bldP spid="133" grpId="5" animBg="1" advAuto="0"/>
      <p:bldP spid="131" grpId="1" animBg="1" advAuto="0"/>
      <p:bldP spid="136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 txBox="1"/>
          <p:nvPr>
            <p:ph type="title"/>
          </p:nvPr>
        </p:nvSpPr>
        <p:spPr>
          <a:xfrm>
            <a:off x="876300" y="654957"/>
            <a:ext cx="2668822" cy="461932"/>
          </a:xfrm>
          <a:prstGeom prst="rect">
            <a:avLst/>
          </a:prstGeom>
        </p:spPr>
        <p:txBody>
          <a:bodyPr/>
          <a:lstStyle>
            <a:lvl1pPr defTabSz="804545">
              <a:defRPr sz="211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Serverless 应用场景</a:t>
            </a:r>
          </a:p>
        </p:txBody>
      </p:sp>
      <p:sp>
        <p:nvSpPr>
          <p:cNvPr id="140" name="Web应用"/>
          <p:cNvSpPr txBox="1"/>
          <p:nvPr/>
        </p:nvSpPr>
        <p:spPr>
          <a:xfrm>
            <a:off x="1715616" y="2174520"/>
            <a:ext cx="1569924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Web应用</a:t>
            </a:r>
          </a:p>
        </p:txBody>
      </p:sp>
      <p:pic>
        <p:nvPicPr>
          <p:cNvPr id="141" name="4531.jpg_wh860.jpg" descr="4531.jpg_wh860.jpg"/>
          <p:cNvPicPr>
            <a:picLocks noChangeAspect="1"/>
          </p:cNvPicPr>
          <p:nvPr/>
        </p:nvPicPr>
        <p:blipFill>
          <a:blip r:embed="rId1">
            <a:alphaModFix amt="80011"/>
          </a:blip>
          <a:stretch>
            <a:fillRect/>
          </a:stretch>
        </p:blipFill>
        <p:spPr>
          <a:xfrm>
            <a:off x="4755936" y="1583660"/>
            <a:ext cx="2651101" cy="15906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移动互联网"/>
          <p:cNvSpPr txBox="1"/>
          <p:nvPr/>
        </p:nvSpPr>
        <p:spPr>
          <a:xfrm>
            <a:off x="5140416" y="2079270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移动互联网</a:t>
            </a:r>
          </a:p>
        </p:txBody>
      </p:sp>
      <p:pic>
        <p:nvPicPr>
          <p:cNvPr id="143" name="v2-202ec6a35abfa4b5d8ef87e32fdb513c_720w.jpeg" descr="v2-202ec6a35abfa4b5d8ef87e32fdb513c_720w.jpeg"/>
          <p:cNvPicPr>
            <a:picLocks noChangeAspect="1"/>
          </p:cNvPicPr>
          <p:nvPr/>
        </p:nvPicPr>
        <p:blipFill>
          <a:blip r:embed="rId2">
            <a:alphaModFix amt="79796"/>
          </a:blip>
          <a:stretch>
            <a:fillRect/>
          </a:stretch>
        </p:blipFill>
        <p:spPr>
          <a:xfrm>
            <a:off x="8450918" y="1585240"/>
            <a:ext cx="2621560" cy="1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物联网"/>
          <p:cNvSpPr txBox="1"/>
          <p:nvPr/>
        </p:nvSpPr>
        <p:spPr>
          <a:xfrm>
            <a:off x="9176228" y="2079270"/>
            <a:ext cx="1170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物联网</a:t>
            </a:r>
          </a:p>
        </p:txBody>
      </p:sp>
      <p:pic>
        <p:nvPicPr>
          <p:cNvPr id="145" name="下载.jpeg" descr="下载.jpeg"/>
          <p:cNvPicPr>
            <a:picLocks noChangeAspect="1"/>
          </p:cNvPicPr>
          <p:nvPr/>
        </p:nvPicPr>
        <p:blipFill>
          <a:blip r:embed="rId3">
            <a:alphaModFix amt="79581"/>
          </a:blip>
          <a:stretch>
            <a:fillRect/>
          </a:stretch>
        </p:blipFill>
        <p:spPr>
          <a:xfrm>
            <a:off x="895724" y="1585240"/>
            <a:ext cx="2834822" cy="1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" name="Web应用"/>
          <p:cNvSpPr txBox="1"/>
          <p:nvPr/>
        </p:nvSpPr>
        <p:spPr>
          <a:xfrm>
            <a:off x="1537241" y="2079270"/>
            <a:ext cx="1551789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Web应用</a:t>
            </a:r>
          </a:p>
        </p:txBody>
      </p:sp>
      <p:pic>
        <p:nvPicPr>
          <p:cNvPr id="147" name="unnamed1.jpeg" descr="unnamed1.jpe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926104" y="4097320"/>
            <a:ext cx="2774063" cy="1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多媒体应用"/>
          <p:cNvSpPr txBox="1"/>
          <p:nvPr/>
        </p:nvSpPr>
        <p:spPr>
          <a:xfrm>
            <a:off x="1372065" y="4591349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多媒体应用</a:t>
            </a:r>
          </a:p>
        </p:txBody>
      </p:sp>
      <p:pic>
        <p:nvPicPr>
          <p:cNvPr id="149" name="unnamed2.jpeg" descr="unnamed2.jpeg"/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4684888" y="4097320"/>
            <a:ext cx="2822224" cy="1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0" name="数据流处理"/>
          <p:cNvSpPr txBox="1"/>
          <p:nvPr/>
        </p:nvSpPr>
        <p:spPr>
          <a:xfrm>
            <a:off x="5154929" y="4591349"/>
            <a:ext cx="1882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数据流处理</a:t>
            </a:r>
          </a:p>
        </p:txBody>
      </p:sp>
      <p:pic>
        <p:nvPicPr>
          <p:cNvPr id="151" name="902489-Ditching-the-Hardware-Joseph-Salzer-BLOG.png" descr="902489-Ditching-the-Hardware-Joseph-Salzer-BLOG.png"/>
          <p:cNvPicPr>
            <a:picLocks noChangeAspect="1"/>
          </p:cNvPicPr>
          <p:nvPr/>
        </p:nvPicPr>
        <p:blipFill>
          <a:blip r:embed="rId6">
            <a:alphaModFix amt="80000"/>
          </a:blip>
          <a:srcRect/>
          <a:stretch>
            <a:fillRect/>
          </a:stretch>
        </p:blipFill>
        <p:spPr>
          <a:xfrm>
            <a:off x="8462806" y="4097320"/>
            <a:ext cx="2634576" cy="1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系统集成"/>
          <p:cNvSpPr txBox="1"/>
          <p:nvPr/>
        </p:nvSpPr>
        <p:spPr>
          <a:xfrm>
            <a:off x="9016765" y="4591349"/>
            <a:ext cx="15265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系统集成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1" animBg="1" advAuto="0"/>
      <p:bldP spid="149" grpId="9" animBg="1" advAuto="0"/>
      <p:bldP spid="141" grpId="3" animBg="1" advAuto="0"/>
      <p:bldP spid="147" grpId="7" animBg="1" advAuto="0"/>
      <p:bldP spid="146" grpId="2" animBg="1" advAuto="0"/>
      <p:bldP spid="148" grpId="8" animBg="1" advAuto="0"/>
      <p:bldP spid="143" grpId="5" animBg="1" advAuto="0"/>
      <p:bldP spid="144" grpId="6" animBg="1" advAuto="0"/>
      <p:bldP spid="150" grpId="10" animBg="1" advAuto="0"/>
      <p:bldP spid="152" grpId="12" animBg="1" advAuto="0"/>
      <p:bldP spid="142" grpId="4" animBg="1" advAuto="0"/>
      <p:bldP spid="145" grpId="1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2F5597"/>
      </a:lt1>
      <a:dk2>
        <a:srgbClr val="A7A7A7"/>
      </a:dk2>
      <a:lt2>
        <a:srgbClr val="535353"/>
      </a:lt2>
      <a:accent1>
        <a:srgbClr val="FF0000"/>
      </a:accent1>
      <a:accent2>
        <a:srgbClr val="8F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PingFang SC Semibold"/>
        <a:ea typeface="PingFang SC Semibold"/>
        <a:cs typeface="PingFang SC Semibold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2F5597"/>
            </a:solidFill>
            <a:effectLst/>
            <a:uFillTx/>
            <a:latin typeface="+mj-lt"/>
            <a:ea typeface="+mj-ea"/>
            <a:cs typeface="+mj-cs"/>
            <a:sym typeface="PingFang SC Semibold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8F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PingFang SC Semibold"/>
        <a:ea typeface="PingFang SC Semibold"/>
        <a:cs typeface="PingFang SC Semibold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2F5597"/>
            </a:solidFill>
            <a:effectLst/>
            <a:uFillTx/>
            <a:latin typeface="+mj-lt"/>
            <a:ea typeface="+mj-ea"/>
            <a:cs typeface="+mj-cs"/>
            <a:sym typeface="PingFang SC Semibold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演示</Application>
  <PresentationFormat/>
  <Paragraphs>153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方正书宋_GBK</vt:lpstr>
      <vt:lpstr>Wingdings</vt:lpstr>
      <vt:lpstr>PingFang SC Semibold</vt:lpstr>
      <vt:lpstr>Calibri</vt:lpstr>
      <vt:lpstr>Helvetica Neue</vt:lpstr>
      <vt:lpstr>Calibri Light</vt:lpstr>
      <vt:lpstr>Arial</vt:lpstr>
      <vt:lpstr>PingFang SC Regular</vt:lpstr>
      <vt:lpstr>微软雅黑</vt:lpstr>
      <vt:lpstr>汉仪旗黑</vt:lpstr>
      <vt:lpstr>宋体</vt:lpstr>
      <vt:lpstr>Arial Unicode MS</vt:lpstr>
      <vt:lpstr>Helvetica</vt:lpstr>
      <vt:lpstr>宋体-简</vt:lpstr>
      <vt:lpstr>Office 主题</vt:lpstr>
      <vt:lpstr>PowerPoint 演示文稿</vt:lpstr>
      <vt:lpstr>分享题纲</vt:lpstr>
      <vt:lpstr>PowerPoint 演示文稿</vt:lpstr>
      <vt:lpstr>Serverless 是什么</vt:lpstr>
      <vt:lpstr>架构演进</vt:lpstr>
      <vt:lpstr>Serverless 基本概念</vt:lpstr>
      <vt:lpstr>应用架构对比</vt:lpstr>
      <vt:lpstr>Serverless 的价值</vt:lpstr>
      <vt:lpstr>Serverless 应用场景</vt:lpstr>
      <vt:lpstr>PowerPoint 演示文稿</vt:lpstr>
      <vt:lpstr>公有云平台 技术选型</vt:lpstr>
      <vt:lpstr>开源平台 技术选型</vt:lpstr>
      <vt:lpstr>PowerPoint 演示文稿</vt:lpstr>
      <vt:lpstr>相关书籍推荐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escalice</cp:lastModifiedBy>
  <cp:revision>1</cp:revision>
  <dcterms:created xsi:type="dcterms:W3CDTF">2022-02-25T12:26:48Z</dcterms:created>
  <dcterms:modified xsi:type="dcterms:W3CDTF">2022-02-25T12:26:48Z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