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77" r:id="rId13"/>
    <p:sldId id="278" r:id="rId14"/>
    <p:sldId id="265" r:id="rId15"/>
    <p:sldId id="266" r:id="rId16"/>
  </p:sldIdLst>
  <p:sldSz cx="9144000" cy="5143500" type="screen16x9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95553E-83BA-43B5-9123-259A4FE1A996}">
  <a:tblStyle styleId="{5295553E-83BA-43B5-9123-259A4FE1A9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20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966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526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949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54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41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4000" dirty="0"/>
              <a:t>Подключение и настройка балансировщика нагрузки и мониторинга </a:t>
            </a:r>
            <a:r>
              <a:rPr lang="ru-RU" sz="4000" dirty="0" err="1"/>
              <a:t>PostgreSQL</a:t>
            </a:r>
            <a:br>
              <a:rPr lang="ru-RU" sz="4000" dirty="0"/>
            </a:b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Настраиваем инфраструктуру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668525" y="1211749"/>
            <a:ext cx="3921600" cy="231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Развернули и настроили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pgbouncer_exporter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в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docker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в облаке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для получения метрик с </a:t>
            </a: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пуллера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 err="1">
                <a:latin typeface="Roboto"/>
                <a:ea typeface="Roboto"/>
                <a:cs typeface="Roboto"/>
                <a:sym typeface="Roboto"/>
              </a:rPr>
              <a:t>Донастроили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Prometheus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на получение метрик из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exporter.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Проблемы: строка подключения к статистике </a:t>
            </a:r>
            <a:r>
              <a:rPr lang="ru-RU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пуллера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плохо описана в проекте, нашлись какие-то данные только в багах на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B88686-09D4-4073-8BB9-832F2392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63" y="1224744"/>
            <a:ext cx="3784187" cy="12696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89C2F3-8B46-4AE9-ABD8-3F279E6EF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264" y="2571751"/>
            <a:ext cx="3784186" cy="86783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D06FC0-F5F1-4BA6-9D39-4D8B7B81F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98" y="3601475"/>
            <a:ext cx="7742611" cy="61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6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Настраиваем инфраструктуру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668525" y="1211749"/>
            <a:ext cx="3921600" cy="231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Загрузили в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Grafana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 стандартный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dashboard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для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pgbouncer_exporter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Перерисовал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dashboard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по текущим метрикам (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pgbouncer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1.23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U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Проблемы: Стандартный 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dashboard 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почти не 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соответствует текущим  предоставляемым метрикам – часть отсутствует, часть отображается неправильно или вообще не отображается из-за других переменных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860397-30B6-4C52-AF32-54EF5ADFA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1" y="3274703"/>
            <a:ext cx="2679821" cy="144298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A9A134-BB19-482C-B385-303011556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252" y="1240912"/>
            <a:ext cx="3277255" cy="35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6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Настраиваем и тестируем </a:t>
            </a:r>
            <a:r>
              <a:rPr lang="en-US" sz="3000" dirty="0" err="1"/>
              <a:t>pgbouncer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660382" y="929270"/>
            <a:ext cx="8200935" cy="125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Изначально используем стандартные настройки соединений, только меняем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pool_mode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 = transaction –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соединение возвращается в пул после окончания транзакции.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err="1">
                <a:latin typeface="Roboto"/>
                <a:ea typeface="Roboto"/>
              </a:rPr>
              <a:t>max_client_conn</a:t>
            </a:r>
            <a:r>
              <a:rPr lang="ru-RU" sz="1200" dirty="0">
                <a:latin typeface="Roboto"/>
                <a:ea typeface="Roboto"/>
              </a:rPr>
              <a:t> = 100 - Максимальное количество клиентских соединений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err="1">
                <a:latin typeface="Roboto"/>
                <a:ea typeface="Roboto"/>
              </a:rPr>
              <a:t>default_pool_size</a:t>
            </a:r>
            <a:r>
              <a:rPr lang="ru-RU" sz="1200" dirty="0">
                <a:latin typeface="Roboto"/>
                <a:ea typeface="Roboto"/>
              </a:rPr>
              <a:t> = 20 - Сколько подключений к серверу разрешено для каждой пары </a:t>
            </a:r>
            <a:br>
              <a:rPr lang="ru-RU" sz="1200" dirty="0">
                <a:latin typeface="Roboto"/>
                <a:ea typeface="Roboto"/>
              </a:rPr>
            </a:br>
            <a:r>
              <a:rPr lang="ru-RU" sz="1200" dirty="0">
                <a:latin typeface="Roboto"/>
                <a:ea typeface="Roboto"/>
              </a:rPr>
              <a:t>пользователь/база </a:t>
            </a:r>
            <a:r>
              <a:rPr lang="ru-RU" sz="1200" dirty="0" err="1">
                <a:latin typeface="Roboto"/>
                <a:ea typeface="Roboto"/>
              </a:rPr>
              <a:t>данны</a:t>
            </a:r>
            <a:r>
              <a:rPr lang="ru-RU" sz="1200" dirty="0">
                <a:latin typeface="Roboto"/>
                <a:ea typeface="Roboto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err="1">
                <a:latin typeface="Roboto"/>
                <a:ea typeface="Roboto"/>
              </a:rPr>
              <a:t>min_pool_size</a:t>
            </a:r>
            <a:r>
              <a:rPr lang="ru-RU" sz="1200" dirty="0">
                <a:latin typeface="Roboto"/>
                <a:ea typeface="Roboto"/>
              </a:rPr>
              <a:t> = 0 - Минимальное количество подключений к серверу для хранения в </a:t>
            </a:r>
            <a:br>
              <a:rPr lang="ru-RU" sz="1200" dirty="0">
                <a:latin typeface="Roboto"/>
                <a:ea typeface="Roboto"/>
              </a:rPr>
            </a:br>
            <a:r>
              <a:rPr lang="ru-RU" sz="1200" dirty="0">
                <a:latin typeface="Roboto"/>
                <a:ea typeface="Roboto"/>
              </a:rPr>
              <a:t>пуле.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err="1">
                <a:latin typeface="Roboto"/>
                <a:ea typeface="Roboto"/>
              </a:rPr>
              <a:t>reserve_pool_size</a:t>
            </a:r>
            <a:r>
              <a:rPr lang="ru-RU" sz="1200" dirty="0">
                <a:latin typeface="Roboto"/>
                <a:ea typeface="Roboto"/>
              </a:rPr>
              <a:t> = 0 - Сколько дополнительных подключений разрешить к пулу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80D5209-0EB9-44FE-B3AC-2F7518F0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831" y="1275383"/>
            <a:ext cx="3274305" cy="34813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05F343-E96E-4477-B698-2D43CCF18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31" y="2396665"/>
            <a:ext cx="2447776" cy="18175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B0429C-EDBF-417B-9037-63DAC3FAC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703" y="2396665"/>
            <a:ext cx="2407128" cy="18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4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Настраиваем и тестируем </a:t>
            </a:r>
            <a:r>
              <a:rPr lang="en-US" sz="3000" dirty="0" err="1"/>
              <a:t>pgbouncer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660382" y="929271"/>
            <a:ext cx="8200935" cy="87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Изменяем настройки соединения и пулов:</a:t>
            </a:r>
            <a:endParaRPr lang="ru-RU" sz="1200" dirty="0">
              <a:latin typeface="Roboto"/>
              <a:ea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</a:rPr>
              <a:t>Увеличиваем максимальное количество клиентов - 500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</a:rPr>
              <a:t>Включаем размер пула по умолчанию - 20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</a:rPr>
              <a:t>Выставляем минимальный пул - 10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</a:rPr>
              <a:t>И зарезервированный пул соединений для случаев нагрузки - 20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B950BF0-A973-4C5A-B5A4-26506351D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741" y="970194"/>
            <a:ext cx="2788762" cy="174730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D3F5D9-F250-463A-A460-3159EFBCE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82" y="1905804"/>
            <a:ext cx="5353409" cy="28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4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2073490059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{5295553E-83BA-43B5-9123-259A4FE1A996}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Установили и настроили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pgbouncer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Настроили мониторинг соединений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Протестировали параметры и нагрузки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pgbouncer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Планы: применить в работе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pgbouncer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его мониторинг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4978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56344" y="691011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>
              <a:buSzPts val="1100"/>
            </a:pPr>
            <a:r>
              <a:rPr lang="ru" sz="3000" dirty="0"/>
              <a:t>Тема: </a:t>
            </a:r>
            <a:r>
              <a:rPr lang="ru-RU" dirty="0"/>
              <a:t>Подключение и настройка балансировщика нагрузки и мониторинга </a:t>
            </a:r>
            <a:r>
              <a:rPr lang="ru-RU" dirty="0" err="1"/>
              <a:t>PostgreSQL</a:t>
            </a:r>
            <a:br>
              <a:rPr lang="ru-RU" dirty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2418B"/>
                </a:solidFill>
              </a:rPr>
              <a:t>Скобелев Илья</a:t>
            </a:r>
            <a:r>
              <a:rPr lang="ru" dirty="0">
                <a:solidFill>
                  <a:srgbClr val="02418B"/>
                </a:solidFill>
              </a:rPr>
              <a:t> 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Ведущий программист-разработчик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/>
              <a:t>Программный Продукт</a:t>
            </a:r>
            <a:endParaRPr dirty="0"/>
          </a:p>
        </p:txBody>
      </p:sp>
      <p:pic>
        <p:nvPicPr>
          <p:cNvPr id="7" name="Google Shape;83;p18">
            <a:extLst>
              <a:ext uri="{FF2B5EF4-FFF2-40B4-BE49-F238E27FC236}">
                <a16:creationId xmlns:a16="http://schemas.microsoft.com/office/drawing/2014/main" id="{D42B7616-678A-4485-BDCE-379C37DDEE6C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1095299" y="2963889"/>
            <a:ext cx="1457150" cy="14886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297785881"/>
              </p:ext>
            </p:extLst>
          </p:nvPr>
        </p:nvGraphicFramePr>
        <p:xfrm>
          <a:off x="952500" y="2058925"/>
          <a:ext cx="7239000" cy="1645292"/>
        </p:xfrm>
        <a:graphic>
          <a:graphicData uri="http://schemas.openxmlformats.org/drawingml/2006/table">
            <a:tbl>
              <a:tblPr>
                <a:noFill/>
                <a:tableStyleId>{5295553E-83BA-43B5-9123-259A4FE1A996}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Разобраться с </a:t>
                      </a:r>
                      <a:r>
                        <a:rPr lang="ru-RU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пуллерами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соединений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</a:t>
                      </a:r>
                      <a:r>
                        <a:rPr lang="ru-RU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пуллер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соединений </a:t>
                      </a:r>
                      <a:r>
                        <a:rPr lang="en-US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pgbouncer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облаке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Настроить мониторинг в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Потестировать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нагрузку с различными конфигурациями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планировалось</a:t>
            </a:r>
            <a:endParaRPr sz="300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097104345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{5295553E-83BA-43B5-9123-259A4FE1A996}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pgbouncer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облаке около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и настроить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Prometheus, Grafana,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pgbouncer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-exporter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мониторинга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Увидеть разницу в нагрузке напрямую в БД и через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пуллер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соединений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321741877"/>
              </p:ext>
            </p:extLst>
          </p:nvPr>
        </p:nvGraphicFramePr>
        <p:xfrm>
          <a:off x="952500" y="1544194"/>
          <a:ext cx="7239000" cy="2445128"/>
        </p:xfrm>
        <a:graphic>
          <a:graphicData uri="http://schemas.openxmlformats.org/drawingml/2006/table">
            <a:tbl>
              <a:tblPr>
                <a:noFill/>
                <a:tableStyleId>{5295553E-83BA-43B5-9123-259A4FE1A996}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Облако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Yandex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OC Ubuntu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12200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15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9389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Grafana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Pgbouncer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pgbouncer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_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exporter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24838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886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Настраиваем инфраструктуру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668525" y="1211750"/>
            <a:ext cx="3921600" cy="141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Установили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Prometheus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Grafana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Docker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на своей машине.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Прописали коннекты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загрузили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dashboard Prometheus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, метрики пошли.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88B54C-8033-46B3-B445-CEC1950F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70" y="2267552"/>
            <a:ext cx="5443005" cy="16641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Настраиваем инфраструктуру</a:t>
            </a:r>
            <a:endParaRPr sz="30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668525" y="1211749"/>
            <a:ext cx="3921600" cy="214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Установили </a:t>
            </a:r>
            <a:r>
              <a:rPr lang="en-US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pgbouncer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рядом с 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PostgreSQL </a:t>
            </a: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 облаке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Настроили его подключение к БД – адреса, способ аутентификации, разрешения в</a:t>
            </a:r>
            <a:r>
              <a:rPr lang="en-US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pgbounce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r.ini </a:t>
            </a: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userlist.txt</a:t>
            </a:r>
            <a:endParaRPr lang="ru-RU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Проблемы: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не получалось изначально подключиться к БД, по умолчанию, 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стоит подключение с  паролями в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md5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 – там свой определенный формат, нужно было менять на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sha-256.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19572C-FD6B-4185-BE45-5A2F5D37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699" y="1211750"/>
            <a:ext cx="2807084" cy="14198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657A92-2DEC-4916-B414-5209720BE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699" y="2718402"/>
            <a:ext cx="2807084" cy="4574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EEEE46-05E5-4C50-B0B7-3EE1C0B78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700" y="3283939"/>
            <a:ext cx="2807084" cy="2401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94A28E4-2F8B-4EC7-BFA6-A33C07A7D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210" y="3290731"/>
            <a:ext cx="3977618" cy="140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86224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487</Words>
  <Application>Microsoft Office PowerPoint</Application>
  <PresentationFormat>Экран (16:9)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Roboto</vt:lpstr>
      <vt:lpstr>Arial</vt:lpstr>
      <vt:lpstr>Courier New</vt:lpstr>
      <vt:lpstr>Светлая тема</vt:lpstr>
      <vt:lpstr>Подключение и настройка балансировщика нагрузки и мониторинга PostgreSQL </vt:lpstr>
      <vt:lpstr>Меня хорошо видно &amp; слышно?</vt:lpstr>
      <vt:lpstr>Защита проекта Тема: Подключение и настройка балансировщика нагрузки и мониторинга PostgreSQL    </vt:lpstr>
      <vt:lpstr>Презентация PowerPoint</vt:lpstr>
      <vt:lpstr>Презентация PowerPoint</vt:lpstr>
      <vt:lpstr>Что планировалось</vt:lpstr>
      <vt:lpstr>Используемые технологии </vt:lpstr>
      <vt:lpstr>Настраиваем инфраструктуру</vt:lpstr>
      <vt:lpstr>Настраиваем инфраструктуру</vt:lpstr>
      <vt:lpstr>Настраиваем инфраструктуру</vt:lpstr>
      <vt:lpstr>Настраиваем инфраструктуру</vt:lpstr>
      <vt:lpstr>Настраиваем и тестируем pgbouncer</vt:lpstr>
      <vt:lpstr>Настраиваем и тестируем pgbouncer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Ilya Skobelev</dc:creator>
  <cp:lastModifiedBy>Ilya Skobelev</cp:lastModifiedBy>
  <cp:revision>28</cp:revision>
  <dcterms:modified xsi:type="dcterms:W3CDTF">2024-08-19T17:32:04Z</dcterms:modified>
</cp:coreProperties>
</file>