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75" r:id="rId5"/>
    <p:sldId id="259" r:id="rId6"/>
    <p:sldId id="260" r:id="rId7"/>
    <p:sldId id="261" r:id="rId8"/>
    <p:sldId id="262" r:id="rId9"/>
    <p:sldId id="263" r:id="rId10"/>
    <p:sldId id="265" r:id="rId11"/>
    <p:sldId id="266"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24" autoAdjust="0"/>
  </p:normalViewPr>
  <p:slideViewPr>
    <p:cSldViewPr>
      <p:cViewPr varScale="1">
        <p:scale>
          <a:sx n="69" d="100"/>
          <a:sy n="69" d="100"/>
        </p:scale>
        <p:origin x="-5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F7E1FD0A-BEB0-4552-B81D-411AF56BB28B}" type="datetimeFigureOut">
              <a:rPr lang="fr-FR" smtClean="0"/>
              <a:pPr/>
              <a:t>06/05/2020</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70879588-D005-49FD-ACEE-0246CFF9E334}"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7E1FD0A-BEB0-4552-B81D-411AF56BB28B}" type="datetimeFigureOut">
              <a:rPr lang="fr-FR" smtClean="0"/>
              <a:pPr/>
              <a:t>06/05/2020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879588-D005-49FD-ACEE-0246CFF9E33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7E1FD0A-BEB0-4552-B81D-411AF56BB28B}" type="datetimeFigureOut">
              <a:rPr lang="fr-FR" smtClean="0"/>
              <a:pPr/>
              <a:t>06/05/2020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0879588-D005-49FD-ACEE-0246CFF9E33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F7E1FD0A-BEB0-4552-B81D-411AF56BB28B}" type="datetimeFigureOut">
              <a:rPr lang="fr-FR" smtClean="0"/>
              <a:pPr/>
              <a:t>06/05/2020</a:t>
            </a:fld>
            <a:endParaRPr lang="fr-FR"/>
          </a:p>
        </p:txBody>
      </p:sp>
      <p:sp>
        <p:nvSpPr>
          <p:cNvPr id="9" name="Espace réservé du numéro de diapositive 8"/>
          <p:cNvSpPr>
            <a:spLocks noGrp="1"/>
          </p:cNvSpPr>
          <p:nvPr>
            <p:ph type="sldNum" sz="quarter" idx="15"/>
          </p:nvPr>
        </p:nvSpPr>
        <p:spPr/>
        <p:txBody>
          <a:bodyPr rtlCol="0"/>
          <a:lstStyle/>
          <a:p>
            <a:fld id="{70879588-D005-49FD-ACEE-0246CFF9E334}" type="slidenum">
              <a:rPr lang="fr-FR" smtClean="0"/>
              <a:pPr/>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F7E1FD0A-BEB0-4552-B81D-411AF56BB28B}" type="datetimeFigureOut">
              <a:rPr lang="fr-FR" smtClean="0"/>
              <a:pPr/>
              <a:t>06/05/2020</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70879588-D005-49FD-ACEE-0246CFF9E334}"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F7E1FD0A-BEB0-4552-B81D-411AF56BB28B}" type="datetimeFigureOut">
              <a:rPr lang="fr-FR" smtClean="0"/>
              <a:pPr/>
              <a:t>06/05/2020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0879588-D005-49FD-ACEE-0246CFF9E334}" type="slidenum">
              <a:rPr lang="fr-FR" smtClean="0"/>
              <a:pPr/>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F7E1FD0A-BEB0-4552-B81D-411AF56BB28B}" type="datetimeFigureOut">
              <a:rPr lang="fr-FR" smtClean="0"/>
              <a:pPr/>
              <a:t>06/05/2020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0879588-D005-49FD-ACEE-0246CFF9E334}" type="slidenum">
              <a:rPr lang="fr-FR" smtClean="0"/>
              <a:pPr/>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F7E1FD0A-BEB0-4552-B81D-411AF56BB28B}" type="datetimeFigureOut">
              <a:rPr lang="fr-FR" smtClean="0"/>
              <a:pPr/>
              <a:t>06/05/2020</a:t>
            </a:fld>
            <a:endParaRPr lang="fr-FR"/>
          </a:p>
        </p:txBody>
      </p:sp>
      <p:sp>
        <p:nvSpPr>
          <p:cNvPr id="7" name="Espace réservé du numéro de diapositive 6"/>
          <p:cNvSpPr>
            <a:spLocks noGrp="1"/>
          </p:cNvSpPr>
          <p:nvPr>
            <p:ph type="sldNum" sz="quarter" idx="11"/>
          </p:nvPr>
        </p:nvSpPr>
        <p:spPr/>
        <p:txBody>
          <a:bodyPr rtlCol="0"/>
          <a:lstStyle/>
          <a:p>
            <a:fld id="{70879588-D005-49FD-ACEE-0246CFF9E334}" type="slidenum">
              <a:rPr lang="fr-FR" smtClean="0"/>
              <a:pPr/>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7E1FD0A-BEB0-4552-B81D-411AF56BB28B}" type="datetimeFigureOut">
              <a:rPr lang="fr-FR" smtClean="0"/>
              <a:pPr/>
              <a:t>06/05/2020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0879588-D005-49FD-ACEE-0246CFF9E33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F7E1FD0A-BEB0-4552-B81D-411AF56BB28B}" type="datetimeFigureOut">
              <a:rPr lang="fr-FR" smtClean="0"/>
              <a:pPr/>
              <a:t>06/05/2020</a:t>
            </a:fld>
            <a:endParaRPr lang="fr-FR"/>
          </a:p>
        </p:txBody>
      </p:sp>
      <p:sp>
        <p:nvSpPr>
          <p:cNvPr id="22" name="Espace réservé du numéro de diapositive 21"/>
          <p:cNvSpPr>
            <a:spLocks noGrp="1"/>
          </p:cNvSpPr>
          <p:nvPr>
            <p:ph type="sldNum" sz="quarter" idx="15"/>
          </p:nvPr>
        </p:nvSpPr>
        <p:spPr/>
        <p:txBody>
          <a:bodyPr rtlCol="0"/>
          <a:lstStyle/>
          <a:p>
            <a:fld id="{70879588-D005-49FD-ACEE-0246CFF9E334}" type="slidenum">
              <a:rPr lang="fr-FR" smtClean="0"/>
              <a:pPr/>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F7E1FD0A-BEB0-4552-B81D-411AF56BB28B}" type="datetimeFigureOut">
              <a:rPr lang="fr-FR" smtClean="0"/>
              <a:pPr/>
              <a:t>06/05/2020</a:t>
            </a:fld>
            <a:endParaRPr lang="fr-FR"/>
          </a:p>
        </p:txBody>
      </p:sp>
      <p:sp>
        <p:nvSpPr>
          <p:cNvPr id="18" name="Espace réservé du numéro de diapositive 17"/>
          <p:cNvSpPr>
            <a:spLocks noGrp="1"/>
          </p:cNvSpPr>
          <p:nvPr>
            <p:ph type="sldNum" sz="quarter" idx="11"/>
          </p:nvPr>
        </p:nvSpPr>
        <p:spPr/>
        <p:txBody>
          <a:bodyPr rtlCol="0"/>
          <a:lstStyle/>
          <a:p>
            <a:fld id="{70879588-D005-49FD-ACEE-0246CFF9E334}" type="slidenum">
              <a:rPr lang="fr-FR" smtClean="0"/>
              <a:pPr/>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7E1FD0A-BEB0-4552-B81D-411AF56BB28B}" type="datetimeFigureOut">
              <a:rPr lang="fr-FR" smtClean="0"/>
              <a:pPr/>
              <a:t>06/05/2020</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0879588-D005-49FD-ACEE-0246CFF9E33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Il était une fois un vieux couple heureux"</a:t>
            </a:r>
            <a:br>
              <a:rPr lang="fr-FR" dirty="0" smtClean="0"/>
            </a:br>
            <a:r>
              <a:rPr lang="fr-FR" dirty="0" smtClean="0"/>
              <a:t/>
            </a:r>
            <a:br>
              <a:rPr lang="fr-FR" dirty="0" smtClean="0"/>
            </a:br>
            <a:endParaRPr lang="fr-FR" dirty="0"/>
          </a:p>
        </p:txBody>
      </p:sp>
      <p:sp>
        <p:nvSpPr>
          <p:cNvPr id="3" name="Sous-titre 2"/>
          <p:cNvSpPr>
            <a:spLocks noGrp="1"/>
          </p:cNvSpPr>
          <p:nvPr>
            <p:ph type="subTitle" idx="1"/>
          </p:nvPr>
        </p:nvSpPr>
        <p:spPr/>
        <p:txBody>
          <a:bodyPr/>
          <a:lstStyle/>
          <a:p>
            <a:r>
              <a:rPr lang="fr-FR" dirty="0" smtClean="0"/>
              <a:t>                              présentée par </a:t>
            </a:r>
            <a:r>
              <a:rPr lang="fr-FR" dirty="0" err="1" smtClean="0"/>
              <a:t>Alouaoui</a:t>
            </a:r>
            <a:r>
              <a:rPr lang="fr-FR" dirty="0" smtClean="0"/>
              <a:t> </a:t>
            </a:r>
            <a:r>
              <a:rPr lang="fr-FR" dirty="0" err="1" smtClean="0"/>
              <a:t>Omayma</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sz="quarter" idx="1"/>
          </p:nvPr>
        </p:nvSpPr>
        <p:spPr>
          <a:xfrm>
            <a:off x="468313" y="333375"/>
            <a:ext cx="8229600" cy="6335713"/>
          </a:xfrm>
        </p:spPr>
        <p:txBody>
          <a:bodyPr/>
          <a:lstStyle/>
          <a:p>
            <a:pPr>
              <a:buNone/>
            </a:pPr>
            <a:r>
              <a:rPr lang="fr-FR" dirty="0" smtClean="0"/>
              <a:t>    -</a:t>
            </a:r>
            <a:r>
              <a:rPr lang="fr-FR" dirty="0" err="1" smtClean="0"/>
              <a:t>Talaquouit</a:t>
            </a:r>
            <a:r>
              <a:rPr lang="fr-FR" dirty="0"/>
              <a:t> : La vieille voisine du couple , C'est une Saint aimée et respectée par le voisinage . Elle sait lire et écrire couramment l'arabe classique et le berbère. Elle était capable d'engager une soute avec n'importe quel alim </a:t>
            </a:r>
            <a:r>
              <a:rPr lang="fr-FR" dirty="0" smtClean="0"/>
              <a:t> </a:t>
            </a:r>
            <a:r>
              <a:rPr lang="fr-FR" dirty="0"/>
              <a:t>Cette vieille pouvait aussi soignait les anciens car elle maîtrisait la pharmacopée de </a:t>
            </a:r>
            <a:r>
              <a:rPr lang="fr-FR" dirty="0" smtClean="0"/>
              <a:t>l'époque</a:t>
            </a:r>
          </a:p>
          <a:p>
            <a:pPr>
              <a:buNone/>
            </a:pPr>
            <a:r>
              <a:rPr lang="fr-FR" dirty="0"/>
              <a:t> </a:t>
            </a:r>
            <a:r>
              <a:rPr lang="fr-FR" dirty="0" smtClean="0"/>
              <a:t>   </a:t>
            </a: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731837"/>
            <a:ext cx="8229600" cy="6126163"/>
          </a:xfrm>
        </p:spPr>
        <p:txBody>
          <a:bodyPr>
            <a:normAutofit fontScale="47500" lnSpcReduction="20000"/>
          </a:bodyPr>
          <a:lstStyle/>
          <a:p>
            <a:pPr>
              <a:buNone/>
            </a:pPr>
            <a:r>
              <a:rPr lang="fr-FR" sz="4200" dirty="0" smtClean="0">
                <a:solidFill>
                  <a:srgbClr val="00B050"/>
                </a:solidFill>
              </a:rPr>
              <a:t>     </a:t>
            </a:r>
            <a:r>
              <a:rPr lang="fr-FR" sz="5100" dirty="0" smtClean="0">
                <a:solidFill>
                  <a:srgbClr val="00B050"/>
                </a:solidFill>
              </a:rPr>
              <a:t>Résumé de l’œuvre:</a:t>
            </a:r>
          </a:p>
          <a:p>
            <a:pPr>
              <a:buNone/>
            </a:pPr>
            <a:r>
              <a:rPr lang="fr-FR" sz="4600" dirty="0" smtClean="0">
                <a:latin typeface="+mj-lt"/>
              </a:rPr>
              <a:t>    Il </a:t>
            </a:r>
            <a:r>
              <a:rPr lang="fr-FR" sz="4600" dirty="0">
                <a:latin typeface="+mj-lt"/>
              </a:rPr>
              <a:t>était une fois un couple heureux qui vivait dans une vallée au rythme des saisons , </a:t>
            </a:r>
            <a:r>
              <a:rPr lang="fr-FR" sz="4600" dirty="0" err="1">
                <a:latin typeface="+mj-lt"/>
              </a:rPr>
              <a:t>Bouchaib</a:t>
            </a:r>
            <a:r>
              <a:rPr lang="fr-FR" sz="4600" dirty="0">
                <a:latin typeface="+mj-lt"/>
              </a:rPr>
              <a:t>, au passé agité rencontre à une carrière militaire pour travailler la terre de ses ancêtres </a:t>
            </a:r>
            <a:r>
              <a:rPr lang="fr-FR" sz="4600" dirty="0" smtClean="0">
                <a:latin typeface="+mj-lt"/>
              </a:rPr>
              <a:t>. Il vivait </a:t>
            </a:r>
            <a:r>
              <a:rPr lang="fr-FR" sz="4600" dirty="0">
                <a:latin typeface="+mj-lt"/>
              </a:rPr>
              <a:t>auprès de sa femme </a:t>
            </a:r>
            <a:r>
              <a:rPr lang="fr-FR" sz="4600" dirty="0" smtClean="0">
                <a:latin typeface="+mj-lt"/>
              </a:rPr>
              <a:t>dont </a:t>
            </a:r>
            <a:r>
              <a:rPr lang="fr-FR" sz="4600" dirty="0">
                <a:latin typeface="+mj-lt"/>
              </a:rPr>
              <a:t>la c</a:t>
            </a:r>
            <a:r>
              <a:rPr lang="fr-FR" sz="4600" dirty="0" smtClean="0">
                <a:latin typeface="+mj-lt"/>
              </a:rPr>
              <a:t>uisine </a:t>
            </a:r>
            <a:r>
              <a:rPr lang="fr-FR" sz="4600" dirty="0">
                <a:latin typeface="+mj-lt"/>
              </a:rPr>
              <a:t>le régale et la présence l'inspire et le rassure. En effet , </a:t>
            </a:r>
            <a:r>
              <a:rPr lang="fr-FR" sz="4600" dirty="0" err="1">
                <a:latin typeface="+mj-lt"/>
              </a:rPr>
              <a:t>Bouchaib</a:t>
            </a:r>
            <a:r>
              <a:rPr lang="fr-FR" sz="4600" dirty="0">
                <a:latin typeface="+mj-lt"/>
              </a:rPr>
              <a:t> </a:t>
            </a:r>
            <a:r>
              <a:rPr lang="fr-FR" sz="4600" dirty="0" smtClean="0">
                <a:latin typeface="+mj-lt"/>
              </a:rPr>
              <a:t>calligraphe </a:t>
            </a:r>
            <a:r>
              <a:rPr lang="fr-FR" sz="4600" dirty="0">
                <a:latin typeface="+mj-lt"/>
              </a:rPr>
              <a:t>en langue </a:t>
            </a:r>
            <a:r>
              <a:rPr lang="fr-FR" sz="4600" dirty="0" err="1">
                <a:latin typeface="+mj-lt"/>
              </a:rPr>
              <a:t>Tifinagh</a:t>
            </a:r>
            <a:r>
              <a:rPr lang="fr-FR" sz="4600" dirty="0">
                <a:latin typeface="+mj-lt"/>
              </a:rPr>
              <a:t> un </a:t>
            </a:r>
            <a:r>
              <a:rPr lang="fr-FR" sz="4600" dirty="0" smtClean="0">
                <a:latin typeface="+mj-lt"/>
              </a:rPr>
              <a:t>long </a:t>
            </a:r>
            <a:r>
              <a:rPr lang="fr-FR" sz="4600" dirty="0">
                <a:latin typeface="+mj-lt"/>
              </a:rPr>
              <a:t>poème à la gloire d'un Saint méconnu tout en buvant du thé chinois reçu de France. L'Imam de la Medersa du village trouva le moyen de faire éditer le poème qui est mis aussi en musique , chanté par des </a:t>
            </a:r>
            <a:r>
              <a:rPr lang="fr-FR" sz="4600" dirty="0" err="1">
                <a:latin typeface="+mj-lt"/>
              </a:rPr>
              <a:t>raîss</a:t>
            </a:r>
            <a:r>
              <a:rPr lang="fr-FR" sz="4600" dirty="0">
                <a:latin typeface="+mj-lt"/>
              </a:rPr>
              <a:t> , diffusé à la radio et écouté par tous . Même </a:t>
            </a:r>
            <a:r>
              <a:rPr lang="fr-FR" sz="4600" dirty="0" err="1">
                <a:latin typeface="+mj-lt"/>
              </a:rPr>
              <a:t>Redwane</a:t>
            </a:r>
            <a:r>
              <a:rPr lang="fr-FR" sz="4600" dirty="0">
                <a:latin typeface="+mj-lt"/>
              </a:rPr>
              <a:t> ,l'ami de </a:t>
            </a:r>
            <a:r>
              <a:rPr lang="fr-FR" sz="4600" dirty="0" err="1">
                <a:latin typeface="+mj-lt"/>
              </a:rPr>
              <a:t>Bouchaib</a:t>
            </a:r>
            <a:r>
              <a:rPr lang="fr-FR" sz="4600" dirty="0">
                <a:latin typeface="+mj-lt"/>
              </a:rPr>
              <a:t> , qui vit en France depuis trente ans , prend connaissance du poème de </a:t>
            </a:r>
            <a:r>
              <a:rPr lang="fr-FR" sz="4600" dirty="0" err="1">
                <a:latin typeface="+mj-lt"/>
              </a:rPr>
              <a:t>Bouchaib</a:t>
            </a:r>
            <a:r>
              <a:rPr lang="fr-FR" sz="4600" dirty="0">
                <a:latin typeface="+mj-lt"/>
              </a:rPr>
              <a:t> ce qui le décide à lui rendre visite . Malgré l'isolement du village , la modernité commence à s'y faire </a:t>
            </a:r>
            <a:r>
              <a:rPr lang="fr-FR" sz="4600">
                <a:latin typeface="+mj-lt"/>
              </a:rPr>
              <a:t>sentir </a:t>
            </a:r>
            <a:r>
              <a:rPr lang="fr-FR" sz="4600" smtClean="0">
                <a:latin typeface="+mj-lt"/>
              </a:rPr>
              <a:t> </a:t>
            </a:r>
            <a:r>
              <a:rPr lang="fr-FR" sz="4600" dirty="0">
                <a:latin typeface="+mj-lt"/>
              </a:rPr>
              <a:t>. </a:t>
            </a:r>
            <a:r>
              <a:rPr lang="fr-FR" sz="4600" dirty="0" err="1">
                <a:latin typeface="+mj-lt"/>
              </a:rPr>
              <a:t>Bouchaib</a:t>
            </a:r>
            <a:r>
              <a:rPr lang="fr-FR" sz="4600" dirty="0">
                <a:latin typeface="+mj-lt"/>
              </a:rPr>
              <a:t> et sa femme garants des traditions, adoptent la m</a:t>
            </a:r>
            <a:r>
              <a:rPr lang="fr-FR" sz="4600" dirty="0" smtClean="0">
                <a:latin typeface="+mj-lt"/>
              </a:rPr>
              <a:t>odernité </a:t>
            </a:r>
            <a:r>
              <a:rPr lang="fr-FR" sz="4600" dirty="0">
                <a:latin typeface="+mj-lt"/>
              </a:rPr>
              <a:t>dans les limites du raisonnable ce qui n'est pas le cas des parvenus . Ces derniers sont méprisés par le Vieux qui voit en eux des corrompus qui trompent le peuple et flouent l'Etat</a:t>
            </a: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55776" y="188640"/>
            <a:ext cx="4896544" cy="504056"/>
          </a:xfrm>
        </p:spPr>
        <p:txBody>
          <a:bodyPr>
            <a:normAutofit fontScale="90000"/>
          </a:bodyPr>
          <a:lstStyle/>
          <a:p>
            <a:r>
              <a:rPr lang="fr-FR" dirty="0" smtClean="0">
                <a:solidFill>
                  <a:srgbClr val="7030A0"/>
                </a:solidFill>
                <a:latin typeface="Arial Black" pitchFamily="34" charset="0"/>
                <a:cs typeface="Aharoni" pitchFamily="2" charset="-79"/>
              </a:rPr>
              <a:t>Les </a:t>
            </a:r>
            <a:r>
              <a:rPr lang="fr-FR" dirty="0" err="1" smtClean="0">
                <a:solidFill>
                  <a:srgbClr val="7030A0"/>
                </a:solidFill>
                <a:latin typeface="Arial Black" pitchFamily="34" charset="0"/>
                <a:cs typeface="Aharoni" pitchFamily="2" charset="-79"/>
              </a:rPr>
              <a:t>thémes</a:t>
            </a:r>
            <a:endParaRPr lang="fr-FR" dirty="0">
              <a:solidFill>
                <a:srgbClr val="7030A0"/>
              </a:solidFill>
              <a:latin typeface="Arial Black" pitchFamily="34" charset="0"/>
              <a:cs typeface="Aharoni" pitchFamily="2" charset="-79"/>
            </a:endParaRPr>
          </a:p>
        </p:txBody>
      </p:sp>
      <p:sp>
        <p:nvSpPr>
          <p:cNvPr id="3" name="Espace réservé du contenu 2"/>
          <p:cNvSpPr>
            <a:spLocks noGrp="1"/>
          </p:cNvSpPr>
          <p:nvPr>
            <p:ph sz="quarter" idx="1"/>
          </p:nvPr>
        </p:nvSpPr>
        <p:spPr>
          <a:xfrm>
            <a:off x="395536" y="764704"/>
            <a:ext cx="8229600" cy="5760640"/>
          </a:xfrm>
        </p:spPr>
        <p:txBody>
          <a:bodyPr>
            <a:normAutofit fontScale="25000" lnSpcReduction="20000"/>
          </a:bodyPr>
          <a:lstStyle/>
          <a:p>
            <a:pPr>
              <a:buFont typeface="Wingdings" pitchFamily="2" charset="2"/>
              <a:buChar char="v"/>
            </a:pPr>
            <a:r>
              <a:rPr lang="fr-FR" sz="7200" b="1" i="1" u="sng" dirty="0">
                <a:solidFill>
                  <a:schemeClr val="accent6"/>
                </a:solidFill>
              </a:rPr>
              <a:t>La situation de la </a:t>
            </a:r>
            <a:r>
              <a:rPr lang="fr-FR" sz="7200" b="1" i="1" u="sng" dirty="0" smtClean="0">
                <a:solidFill>
                  <a:schemeClr val="accent6"/>
                </a:solidFill>
              </a:rPr>
              <a:t>femme:</a:t>
            </a:r>
          </a:p>
          <a:p>
            <a:pPr>
              <a:buNone/>
            </a:pPr>
            <a:r>
              <a:rPr lang="fr-FR" sz="7200" dirty="0" smtClean="0"/>
              <a:t>       La </a:t>
            </a:r>
            <a:r>
              <a:rPr lang="fr-FR" sz="7200" dirty="0"/>
              <a:t>figure féminine la plus dominante est la vieille. La femme de </a:t>
            </a:r>
            <a:r>
              <a:rPr lang="fr-FR" sz="7200" i="1" dirty="0" err="1"/>
              <a:t>Bouchaïb</a:t>
            </a:r>
            <a:r>
              <a:rPr lang="fr-FR" sz="7200" dirty="0"/>
              <a:t>. Une femme qui passe son temps à fabriquer  des tajines pour son vieux époux et qui doit sous-estimer heureuse dans toutes les situations et à toutes les conditions : le bonheur est un apprentissage, un mode de vie et non un sentiment. Une obligation et non un choix. La femme à l’époque n’existait que dans l’ombre et devait accepter son sort d’épouse fidèle et heureuse : </a:t>
            </a:r>
          </a:p>
          <a:p>
            <a:pPr>
              <a:buNone/>
            </a:pPr>
            <a:r>
              <a:rPr lang="fr-FR" sz="7200" dirty="0" smtClean="0"/>
              <a:t>       «</a:t>
            </a:r>
            <a:r>
              <a:rPr lang="fr-FR" sz="7200" dirty="0"/>
              <a:t> </a:t>
            </a:r>
            <a:r>
              <a:rPr lang="fr-FR" sz="7200" i="1" dirty="0"/>
              <a:t>-Je dois t’apprendre une chose, </a:t>
            </a:r>
            <a:r>
              <a:rPr lang="fr-FR" sz="7200" b="1" i="1" dirty="0"/>
              <a:t>femme</a:t>
            </a:r>
            <a:r>
              <a:rPr lang="fr-FR" sz="7200" i="1" dirty="0"/>
              <a:t>, dit le vieux. Une chose très importante. On est heureux ensemble, n’est ce pas ?</a:t>
            </a:r>
            <a:endParaRPr lang="fr-FR" sz="7200" dirty="0"/>
          </a:p>
          <a:p>
            <a:pPr>
              <a:buNone/>
            </a:pPr>
            <a:r>
              <a:rPr lang="fr-FR" sz="7200" i="1" dirty="0" smtClean="0"/>
              <a:t>       -</a:t>
            </a:r>
            <a:r>
              <a:rPr lang="fr-FR" sz="7200" i="1" dirty="0"/>
              <a:t>Oui, mais sans enfants</a:t>
            </a:r>
            <a:r>
              <a:rPr lang="fr-FR" sz="7200" i="1" dirty="0" smtClean="0"/>
              <a:t>…</a:t>
            </a:r>
            <a:r>
              <a:rPr lang="fr-FR" sz="7200" dirty="0" smtClean="0"/>
              <a:t> </a:t>
            </a:r>
            <a:endParaRPr lang="fr-FR" sz="7200" dirty="0"/>
          </a:p>
          <a:p>
            <a:pPr>
              <a:buNone/>
            </a:pPr>
            <a:r>
              <a:rPr lang="fr-FR" sz="7200" i="1" dirty="0" smtClean="0"/>
              <a:t>       -</a:t>
            </a:r>
            <a:r>
              <a:rPr lang="fr-FR" sz="7200" i="1" dirty="0"/>
              <a:t>Bah ! C’est mieux ainsi. Dieu l’a voulu, la lignée est finie. Même des rois ont subi ce sort.</a:t>
            </a:r>
            <a:r>
              <a:rPr lang="fr-FR" sz="7200" dirty="0"/>
              <a:t>» (</a:t>
            </a:r>
            <a:r>
              <a:rPr lang="fr-FR" sz="7200" dirty="0" smtClean="0"/>
              <a:t>p.37)</a:t>
            </a:r>
          </a:p>
          <a:p>
            <a:pPr>
              <a:buNone/>
            </a:pPr>
            <a:r>
              <a:rPr lang="fr-FR" sz="7200" dirty="0"/>
              <a:t> </a:t>
            </a:r>
            <a:r>
              <a:rPr lang="fr-FR" sz="7200" dirty="0" smtClean="0"/>
              <a:t>      Dans </a:t>
            </a:r>
            <a:r>
              <a:rPr lang="fr-FR" sz="7200" dirty="0"/>
              <a:t>ce passage, la stérilité d’un homme n’est pas discutable. La femme ici, doit confirmer son bonheur même si elle ne pourra jamais être mère ou grand-mère. Pourtant, la stérilité d’une femme est une honte, une chose inexcusable. En effet, la société ne pardonne jamais une femme inféconde, qui doit remarier son mari et lui trouver une autre femme. Dieu dans ce sens aura d’autres choses à dire. Mohammed  Khair-Eddine traite ici un problème socioculturel d’une manière dérisoire et met ainsi le bonheur de ce couple entre parenthèses.   Ce qui nous pousse en tant que lecteurs réels, à poser la question : </a:t>
            </a:r>
            <a:r>
              <a:rPr lang="fr-FR" sz="7200" b="1" i="1" dirty="0"/>
              <a:t>Y a- t- il vraiment  un vieux couple heureux ?</a:t>
            </a:r>
            <a:r>
              <a:rPr lang="fr-FR" sz="7200" dirty="0"/>
              <a:t> N’oublions pas que l’auteur n’a pas avancé le non de la vieille, qui sombre dans l’anonymat</a:t>
            </a:r>
            <a:r>
              <a:rPr lang="fr-FR" sz="7200" dirty="0" smtClean="0"/>
              <a:t>. </a:t>
            </a:r>
            <a:r>
              <a:rPr lang="fr-FR" dirty="0"/>
              <a:t/>
            </a:r>
            <a:br>
              <a:rPr lang="fr-FR" dirty="0"/>
            </a:br>
            <a:r>
              <a:rPr lang="fr-FR" dirty="0"/>
              <a:t> </a:t>
            </a:r>
          </a:p>
          <a:p>
            <a:r>
              <a:rPr lang="fr-FR" dirty="0" smtClean="0"/>
              <a:t/>
            </a:r>
            <a:br>
              <a:rPr lang="fr-FR" dirty="0" smtClean="0"/>
            </a:br>
            <a:endParaRPr lang="fr-FR"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39552" y="332656"/>
            <a:ext cx="8229600" cy="6264696"/>
          </a:xfrm>
        </p:spPr>
        <p:txBody>
          <a:bodyPr>
            <a:normAutofit/>
          </a:bodyPr>
          <a:lstStyle/>
          <a:p>
            <a:pPr>
              <a:buFont typeface="Wingdings" pitchFamily="2" charset="2"/>
              <a:buChar char="v"/>
            </a:pPr>
            <a:r>
              <a:rPr lang="fr-FR" b="1" i="1" u="sng" dirty="0">
                <a:solidFill>
                  <a:schemeClr val="accent6">
                    <a:lumMod val="75000"/>
                  </a:schemeClr>
                </a:solidFill>
              </a:rPr>
              <a:t>L’argent devient la règle du </a:t>
            </a:r>
            <a:r>
              <a:rPr lang="fr-FR" b="1" i="1" u="sng" dirty="0" smtClean="0">
                <a:solidFill>
                  <a:schemeClr val="accent6">
                    <a:lumMod val="75000"/>
                  </a:schemeClr>
                </a:solidFill>
              </a:rPr>
              <a:t>jeu</a:t>
            </a:r>
          </a:p>
          <a:p>
            <a:pPr>
              <a:buFont typeface="Wingdings" pitchFamily="2" charset="2"/>
              <a:buChar char="v"/>
            </a:pPr>
            <a:r>
              <a:rPr lang="fr-FR" dirty="0"/>
              <a:t>   Dans son roman : </a:t>
            </a:r>
            <a:r>
              <a:rPr lang="fr-FR" b="1" i="1" dirty="0"/>
              <a:t>Il était une fois un vieux couple heureux</a:t>
            </a:r>
            <a:r>
              <a:rPr lang="fr-FR" dirty="0"/>
              <a:t>,  Mohammed </a:t>
            </a:r>
            <a:r>
              <a:rPr lang="fr-FR" dirty="0" err="1"/>
              <a:t>Khaïr</a:t>
            </a:r>
            <a:r>
              <a:rPr lang="fr-FR" dirty="0"/>
              <a:t> –Eddine signale le changement que la société a subi à cause de l’intervention européenne et américaine. Les gens sont devenus avides d’argent.  Les principes et les valeurs humaines deviennent une mode archaïque sans importance. Cela veut dire, que Mohammed </a:t>
            </a:r>
            <a:r>
              <a:rPr lang="fr-FR" dirty="0" err="1"/>
              <a:t>Khaïr</a:t>
            </a:r>
            <a:r>
              <a:rPr lang="fr-FR" dirty="0"/>
              <a:t> -Eddine a remarqué cette évolution matérielle, qui pénétrait nos foyers et bouleversait nos convictions. La foi des anciens n’a plus de place dans un monde où : </a:t>
            </a:r>
            <a:br>
              <a:rPr lang="fr-FR" dirty="0"/>
            </a:br>
            <a:r>
              <a:rPr lang="fr-FR" dirty="0">
                <a:solidFill>
                  <a:schemeClr val="accent2"/>
                </a:solidFill>
              </a:rPr>
              <a:t>« </a:t>
            </a:r>
            <a:r>
              <a:rPr lang="fr-FR" i="1" dirty="0">
                <a:solidFill>
                  <a:schemeClr val="accent2"/>
                </a:solidFill>
              </a:rPr>
              <a:t>On va bientôt renier  père et mère pour de l’or</a:t>
            </a:r>
            <a:r>
              <a:rPr lang="fr-FR" dirty="0">
                <a:solidFill>
                  <a:schemeClr val="accent2"/>
                </a:solidFill>
              </a:rPr>
              <a:t> » (p.45) </a:t>
            </a:r>
            <a:r>
              <a:rPr lang="fr-FR" dirty="0"/>
              <a:t/>
            </a:r>
            <a:br>
              <a:rPr lang="fr-FR" dirty="0"/>
            </a:br>
            <a:endParaRPr lang="fr-FR"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sz="quarter" idx="1"/>
          </p:nvPr>
        </p:nvSpPr>
        <p:spPr>
          <a:xfrm>
            <a:off x="468313" y="333375"/>
            <a:ext cx="8229600" cy="6264275"/>
          </a:xfrm>
        </p:spPr>
        <p:txBody>
          <a:bodyPr>
            <a:normAutofit lnSpcReduction="10000"/>
          </a:bodyPr>
          <a:lstStyle/>
          <a:p>
            <a:pPr>
              <a:buFont typeface="Wingdings" pitchFamily="2" charset="2"/>
              <a:buChar char="v"/>
            </a:pPr>
            <a:r>
              <a:rPr lang="fr-FR" b="1" i="1" u="sng" dirty="0">
                <a:solidFill>
                  <a:schemeClr val="accent6">
                    <a:lumMod val="75000"/>
                  </a:schemeClr>
                </a:solidFill>
              </a:rPr>
              <a:t>Le conflit des </a:t>
            </a:r>
            <a:r>
              <a:rPr lang="fr-FR" b="1" i="1" u="sng" dirty="0" smtClean="0">
                <a:solidFill>
                  <a:schemeClr val="accent6">
                    <a:lumMod val="75000"/>
                  </a:schemeClr>
                </a:solidFill>
              </a:rPr>
              <a:t>générations:</a:t>
            </a:r>
          </a:p>
          <a:p>
            <a:pPr>
              <a:buNone/>
            </a:pPr>
            <a:r>
              <a:rPr lang="fr-FR" dirty="0" smtClean="0"/>
              <a:t>    Un </a:t>
            </a:r>
            <a:r>
              <a:rPr lang="fr-FR" dirty="0"/>
              <a:t>phénomène socioculturel évident qui distingue chaque époque et que Mohammed </a:t>
            </a:r>
            <a:r>
              <a:rPr lang="fr-FR" dirty="0" err="1"/>
              <a:t>Khaïr</a:t>
            </a:r>
            <a:r>
              <a:rPr lang="fr-FR" dirty="0"/>
              <a:t> -Eddine prend le temps d’exposer et d’analyser dans  son roman : </a:t>
            </a:r>
            <a:r>
              <a:rPr lang="fr-FR" i="1" dirty="0"/>
              <a:t>Il était une fois un vieux couple heureux</a:t>
            </a:r>
            <a:r>
              <a:rPr lang="fr-FR" dirty="0"/>
              <a:t>, est celui du conflit des générations. D’abord, il met l’accent sur la solidarité qui n’existe plus même entre les membres de la même famille. Cette tendance de l’individualité égocentrique qui caractérise désormais la société marocaine. Cette envie de voler avec ses propres ailes, de partir, de vivre ailleurs, de s’enrichir loin du pouvoir paternel, d’imiter les européens, de trouver d’autres manières d’exister… : </a:t>
            </a:r>
          </a:p>
          <a:p>
            <a:pPr>
              <a:buNone/>
            </a:pPr>
            <a:r>
              <a:rPr lang="fr-FR" dirty="0" smtClean="0"/>
              <a:t>     </a:t>
            </a:r>
            <a:r>
              <a:rPr lang="fr-FR" dirty="0" smtClean="0">
                <a:solidFill>
                  <a:schemeClr val="accent2">
                    <a:lumMod val="75000"/>
                  </a:schemeClr>
                </a:solidFill>
              </a:rPr>
              <a:t>«</a:t>
            </a:r>
            <a:r>
              <a:rPr lang="fr-FR" i="1" dirty="0">
                <a:solidFill>
                  <a:schemeClr val="accent2">
                    <a:lumMod val="75000"/>
                  </a:schemeClr>
                </a:solidFill>
              </a:rPr>
              <a:t> Seuls les jeunes écervelés, voulaient imiter à tout prix leurs aînés, allaient se perdre ailleurs, abandonnant à la fraiche les terres qui les avaient nourris et vu grandir… </a:t>
            </a:r>
            <a:r>
              <a:rPr lang="fr-FR" dirty="0">
                <a:solidFill>
                  <a:schemeClr val="accent2">
                    <a:lumMod val="75000"/>
                  </a:schemeClr>
                </a:solidFill>
              </a:rPr>
              <a:t>» (p.58</a:t>
            </a:r>
            <a:r>
              <a:rPr lang="fr-FR" dirty="0" smtClean="0">
                <a:solidFill>
                  <a:schemeClr val="accent2">
                    <a:lumMod val="75000"/>
                  </a:schemeClr>
                </a:solidFill>
              </a:rPr>
              <a:t>)</a:t>
            </a:r>
            <a:endParaRPr lang="fr-FR"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260648"/>
            <a:ext cx="8229600" cy="6264696"/>
          </a:xfrm>
        </p:spPr>
        <p:txBody>
          <a:bodyPr>
            <a:normAutofit fontScale="92500" lnSpcReduction="10000"/>
          </a:bodyPr>
          <a:lstStyle/>
          <a:p>
            <a:pPr>
              <a:buNone/>
            </a:pPr>
            <a:r>
              <a:rPr lang="fr-FR" dirty="0" smtClean="0"/>
              <a:t>    Pour </a:t>
            </a:r>
            <a:r>
              <a:rPr lang="fr-FR" dirty="0"/>
              <a:t>les anciens, les jeunes sont des ingrats. Pour les jeunes, ils ont le droit de changer leur situation au lieu de rester coller à la terre qui nécessite un travail fou et régulier. Les villageois trouvent que les jeunes nés en Europe sont encore pires : </a:t>
            </a:r>
            <a:r>
              <a:rPr lang="fr-FR" dirty="0" smtClean="0"/>
              <a:t> </a:t>
            </a:r>
          </a:p>
          <a:p>
            <a:pPr>
              <a:buNone/>
            </a:pPr>
            <a:r>
              <a:rPr lang="fr-FR" dirty="0" smtClean="0">
                <a:solidFill>
                  <a:schemeClr val="accent2">
                    <a:lumMod val="75000"/>
                  </a:schemeClr>
                </a:solidFill>
              </a:rPr>
              <a:t>     «</a:t>
            </a:r>
            <a:r>
              <a:rPr lang="fr-FR" dirty="0">
                <a:solidFill>
                  <a:schemeClr val="accent2">
                    <a:lumMod val="75000"/>
                  </a:schemeClr>
                </a:solidFill>
              </a:rPr>
              <a:t> Ces enfants nés en Europe sont les pires qui soient, dit le vieux </a:t>
            </a:r>
            <a:r>
              <a:rPr lang="fr-FR" dirty="0" err="1">
                <a:solidFill>
                  <a:schemeClr val="accent2">
                    <a:lumMod val="75000"/>
                  </a:schemeClr>
                </a:solidFill>
              </a:rPr>
              <a:t>Bouchaïb</a:t>
            </a:r>
            <a:r>
              <a:rPr lang="fr-FR" dirty="0">
                <a:solidFill>
                  <a:schemeClr val="accent2">
                    <a:lumMod val="75000"/>
                  </a:schemeClr>
                </a:solidFill>
              </a:rPr>
              <a:t>. Ils ne respectent même pas les morts. J’en ai vu une bande qui profanait les tombes. Ils ne parlent même pas notre langue ? » (p.59)</a:t>
            </a:r>
          </a:p>
          <a:p>
            <a:pPr>
              <a:buNone/>
            </a:pPr>
            <a:r>
              <a:rPr lang="fr-FR" dirty="0" smtClean="0"/>
              <a:t>     En </a:t>
            </a:r>
            <a:r>
              <a:rPr lang="fr-FR" dirty="0"/>
              <a:t>effet, il y a un grand problème de communication entre les générations. Les jeunes sont mal copris et mal vus par les anciens qui n’arrivent pas à saisir leur pensée, leurs transformations subites, leurs tentatives de se trouver dans un monde sans frontières où tout se complique et se croise. Mohammed </a:t>
            </a:r>
            <a:r>
              <a:rPr lang="fr-FR" dirty="0" err="1"/>
              <a:t>Khaïr</a:t>
            </a:r>
            <a:r>
              <a:rPr lang="fr-FR" dirty="0"/>
              <a:t> – Eddine a bien indiqué ces mutations que les jeunes  subissent sans arrêt et qui modifient leur façon d’agir et de voir les choses. Il anticipe déjà sur le rôle de la technologie et la place qu’elle va occuper dans la </a:t>
            </a:r>
            <a:r>
              <a:rPr lang="fr-FR" dirty="0" smtClean="0"/>
              <a:t>société</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95536" y="260648"/>
            <a:ext cx="8229600" cy="6264696"/>
          </a:xfrm>
        </p:spPr>
        <p:txBody>
          <a:bodyPr>
            <a:normAutofit/>
          </a:bodyPr>
          <a:lstStyle/>
          <a:p>
            <a:pPr>
              <a:buFont typeface="Wingdings" pitchFamily="2" charset="2"/>
              <a:buChar char="v"/>
            </a:pPr>
            <a:r>
              <a:rPr lang="fr-FR" b="1" i="1" u="sng" dirty="0">
                <a:solidFill>
                  <a:schemeClr val="accent6">
                    <a:lumMod val="75000"/>
                  </a:schemeClr>
                </a:solidFill>
              </a:rPr>
              <a:t>L’isolement du milieu </a:t>
            </a:r>
            <a:r>
              <a:rPr lang="fr-FR" b="1" i="1" u="sng" dirty="0" smtClean="0">
                <a:solidFill>
                  <a:schemeClr val="accent6">
                    <a:lumMod val="75000"/>
                  </a:schemeClr>
                </a:solidFill>
              </a:rPr>
              <a:t>rural</a:t>
            </a:r>
          </a:p>
          <a:p>
            <a:pPr>
              <a:buNone/>
            </a:pPr>
            <a:r>
              <a:rPr lang="fr-FR" dirty="0"/>
              <a:t>        Mohammed </a:t>
            </a:r>
            <a:r>
              <a:rPr lang="fr-FR" dirty="0" err="1"/>
              <a:t>Khaïr–Eddine</a:t>
            </a:r>
            <a:r>
              <a:rPr lang="fr-FR" dirty="0"/>
              <a:t> n’oublie pas de dévoiler la réalité du milieu rural. Derrière le village paisible et beau se cachent d’autres réalités atroces. La vie difficile des villageois qui doivent subir seuls les malheurs des années de sécheresse. La pauvreté attaque le village autrefois fascinant et prodigieux. Un milieu isolé sans école, sans route… : </a:t>
            </a:r>
          </a:p>
          <a:p>
            <a:pPr>
              <a:buNone/>
            </a:pPr>
            <a:r>
              <a:rPr lang="fr-FR" dirty="0" smtClean="0"/>
              <a:t>    </a:t>
            </a:r>
            <a:r>
              <a:rPr lang="fr-FR" dirty="0" smtClean="0">
                <a:solidFill>
                  <a:schemeClr val="accent2">
                    <a:lumMod val="75000"/>
                  </a:schemeClr>
                </a:solidFill>
              </a:rPr>
              <a:t>«</a:t>
            </a:r>
            <a:r>
              <a:rPr lang="fr-FR" dirty="0">
                <a:solidFill>
                  <a:schemeClr val="accent2">
                    <a:lumMod val="75000"/>
                  </a:schemeClr>
                </a:solidFill>
              </a:rPr>
              <a:t> </a:t>
            </a:r>
            <a:r>
              <a:rPr lang="fr-FR" i="1" dirty="0">
                <a:solidFill>
                  <a:schemeClr val="accent2">
                    <a:lumMod val="75000"/>
                  </a:schemeClr>
                </a:solidFill>
              </a:rPr>
              <a:t>Même les vagabonds de jadis  avaient déserté la région.</a:t>
            </a:r>
            <a:r>
              <a:rPr lang="fr-FR" dirty="0">
                <a:solidFill>
                  <a:schemeClr val="accent2">
                    <a:lumMod val="75000"/>
                  </a:schemeClr>
                </a:solidFill>
              </a:rPr>
              <a:t> »(p.150)</a:t>
            </a:r>
          </a:p>
          <a:p>
            <a:pPr>
              <a:buNone/>
            </a:pPr>
            <a:endParaRPr lang="fr-FR"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980728"/>
            <a:ext cx="6603504" cy="216024"/>
          </a:xfrm>
        </p:spPr>
        <p:txBody>
          <a:bodyPr>
            <a:normAutofit fontScale="90000"/>
          </a:bodyPr>
          <a:lstStyle/>
          <a:p>
            <a:r>
              <a:rPr lang="fr-FR" dirty="0" smtClean="0"/>
              <a:t/>
            </a:r>
            <a:br>
              <a:rPr lang="fr-FR" dirty="0" smtClean="0"/>
            </a:br>
            <a:r>
              <a:rPr lang="fr-FR" sz="3200" dirty="0" smtClean="0">
                <a:solidFill>
                  <a:schemeClr val="accent4">
                    <a:lumMod val="75000"/>
                  </a:schemeClr>
                </a:solidFill>
              </a:rPr>
              <a:t> La visée ou la portée du roman</a:t>
            </a:r>
            <a:endParaRPr lang="fr-FR" dirty="0"/>
          </a:p>
        </p:txBody>
      </p:sp>
      <p:sp>
        <p:nvSpPr>
          <p:cNvPr id="3" name="Espace réservé du contenu 2"/>
          <p:cNvSpPr>
            <a:spLocks noGrp="1"/>
          </p:cNvSpPr>
          <p:nvPr>
            <p:ph sz="quarter" idx="1"/>
          </p:nvPr>
        </p:nvSpPr>
        <p:spPr/>
        <p:txBody>
          <a:bodyPr>
            <a:normAutofit fontScale="85000" lnSpcReduction="20000"/>
          </a:bodyPr>
          <a:lstStyle/>
          <a:p>
            <a:pPr>
              <a:buNone/>
            </a:pPr>
            <a:r>
              <a:rPr lang="fr-FR" dirty="0" smtClean="0"/>
              <a:t>      Mohammed </a:t>
            </a:r>
            <a:r>
              <a:rPr lang="fr-FR" dirty="0" err="1"/>
              <a:t>Khaïr-Eddine</a:t>
            </a:r>
            <a:r>
              <a:rPr lang="fr-FR" dirty="0"/>
              <a:t> dans son œuvre : </a:t>
            </a:r>
            <a:r>
              <a:rPr lang="fr-FR" i="1" dirty="0"/>
              <a:t>Il était une fois un vieux couple heureux </a:t>
            </a:r>
            <a:r>
              <a:rPr lang="fr-FR" dirty="0"/>
              <a:t>a essayé depuis l’incipit de son roman à mettre en relief la situation des villageois et leurs problèmes. Il voulait que L’Etat commence à penser à cette classe </a:t>
            </a:r>
            <a:r>
              <a:rPr lang="fr-FR" dirty="0" smtClean="0"/>
              <a:t>sociales </a:t>
            </a:r>
            <a:r>
              <a:rPr lang="fr-FR" dirty="0" err="1" smtClean="0"/>
              <a:t>ouvent</a:t>
            </a:r>
            <a:r>
              <a:rPr lang="fr-FR" dirty="0" smtClean="0"/>
              <a:t> </a:t>
            </a:r>
            <a:r>
              <a:rPr lang="fr-FR" dirty="0"/>
              <a:t>marginalisée, isolée, voire reléguée au second plan.</a:t>
            </a:r>
          </a:p>
          <a:p>
            <a:pPr>
              <a:buNone/>
            </a:pPr>
            <a:r>
              <a:rPr lang="fr-FR" dirty="0" smtClean="0"/>
              <a:t>      La </a:t>
            </a:r>
            <a:r>
              <a:rPr lang="fr-FR" dirty="0"/>
              <a:t>situation des femmes qui n’arrivent pas à s’épanouir dans un monde fait par les hommes et pour les hommes. Des femmes qui travaillent la terre, font des enfants et préparent des tajines qui sombrent dans l’anonymat et </a:t>
            </a:r>
            <a:r>
              <a:rPr lang="fr-FR" dirty="0" smtClean="0"/>
              <a:t>l’oubli. </a:t>
            </a:r>
          </a:p>
          <a:p>
            <a:pPr>
              <a:buNone/>
            </a:pPr>
            <a:r>
              <a:rPr lang="fr-FR" dirty="0"/>
              <a:t> </a:t>
            </a:r>
            <a:r>
              <a:rPr lang="fr-FR" dirty="0" smtClean="0"/>
              <a:t>     Les </a:t>
            </a:r>
            <a:r>
              <a:rPr lang="fr-FR" dirty="0"/>
              <a:t>villageois sont séduits par l’immigration en Europe, par l’argent et la vie facile. Ils ne pensent plus à travailler la terre qui leur semble inféconde et ingrate. Soit ils partent pour l’Etranger en quittant à jamais leur pays pour faire fortune ailleurs. </a:t>
            </a:r>
            <a:r>
              <a:rPr lang="fr-FR" dirty="0" smtClean="0"/>
              <a:t>Soit ils </a:t>
            </a:r>
            <a:r>
              <a:rPr lang="fr-FR" dirty="0"/>
              <a:t>évacuent les villages pour atterrir  aux grandes villes à la recherche de la vie facile qui peut tourner en drame</a:t>
            </a:r>
            <a:r>
              <a:rPr lang="fr-FR" dirty="0" smtClean="0"/>
              <a:t>.</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332656"/>
            <a:ext cx="8229600" cy="5976664"/>
          </a:xfrm>
        </p:spPr>
        <p:txBody>
          <a:bodyPr>
            <a:normAutofit fontScale="47500" lnSpcReduction="20000"/>
          </a:bodyPr>
          <a:lstStyle/>
          <a:p>
            <a:pPr>
              <a:buNone/>
            </a:pPr>
            <a:r>
              <a:rPr lang="fr-FR" dirty="0" smtClean="0"/>
              <a:t>      </a:t>
            </a:r>
            <a:r>
              <a:rPr lang="fr-FR" sz="4600" dirty="0" smtClean="0"/>
              <a:t>Les </a:t>
            </a:r>
            <a:r>
              <a:rPr lang="fr-FR" sz="4600" dirty="0"/>
              <a:t>immigrés pour le narrateur, sont des ingrats puisqu’ils ne comprennent pas la vie et ses valeurs au sérieux. En Europe, leurs petits sont bouleversés par deux pays opposés. Ici, ils participent à consolider la crise sociale et la pauvreté une fois échoués à réaliser leurs rêves dans les grandes villes marocaines.</a:t>
            </a:r>
          </a:p>
          <a:p>
            <a:pPr>
              <a:buNone/>
            </a:pPr>
            <a:r>
              <a:rPr lang="fr-FR" sz="4600" dirty="0" smtClean="0"/>
              <a:t>      Le </a:t>
            </a:r>
            <a:r>
              <a:rPr lang="fr-FR" sz="4600" dirty="0"/>
              <a:t>narrateur veut que l’Etat intervienne pour sauver la civilisation traditionnelle, le village ancien et ses ruines, pour empêcher la mort des terres et des maisons archaïques. Il veut que les villageois puissent à leur tour travailler leurs terres sans avoir peur de la faim. Il cherche à protéger la beauté naturelle, la beauté de cultiver son pain et de pouvoir manger ce que sa main a pu façonner, voire travailler avec soin et avec dignité.</a:t>
            </a:r>
          </a:p>
          <a:p>
            <a:pPr>
              <a:buNone/>
            </a:pPr>
            <a:r>
              <a:rPr lang="fr-FR" sz="4600" dirty="0" smtClean="0"/>
              <a:t>      De </a:t>
            </a:r>
            <a:r>
              <a:rPr lang="fr-FR" sz="4600" dirty="0"/>
              <a:t>là, le bonheur dans </a:t>
            </a:r>
            <a:r>
              <a:rPr lang="fr-FR" sz="4600" i="1" dirty="0"/>
              <a:t>Il était une fois un vieux couple heureux</a:t>
            </a:r>
            <a:r>
              <a:rPr lang="fr-FR" sz="4600" dirty="0"/>
              <a:t>, n’a pas de place car le titre ne relate nullement le contenu du livre ou la situation du couple, qui souffre le martyre sans enfants, et qui subit le changement d’un monde dont-il est exclu et marginalisé.  </a:t>
            </a:r>
          </a:p>
          <a:p>
            <a:pPr>
              <a:buNone/>
            </a:pP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sz="6000" dirty="0" smtClean="0">
                <a:solidFill>
                  <a:srgbClr val="FF0000"/>
                </a:solidFill>
                <a:latin typeface="Aharoni" pitchFamily="2" charset="-79"/>
                <a:cs typeface="Aharoni" pitchFamily="2" charset="-79"/>
              </a:rPr>
              <a:t>Le plan</a:t>
            </a:r>
            <a:endParaRPr lang="fr-FR" sz="6000" dirty="0">
              <a:solidFill>
                <a:srgbClr val="FF0000"/>
              </a:solidFill>
              <a:latin typeface="Aharoni" pitchFamily="2" charset="-79"/>
              <a:cs typeface="Aharoni" pitchFamily="2" charset="-79"/>
            </a:endParaRPr>
          </a:p>
        </p:txBody>
      </p:sp>
      <p:sp>
        <p:nvSpPr>
          <p:cNvPr id="7" name="Espace réservé du contenu 6"/>
          <p:cNvSpPr>
            <a:spLocks noGrp="1"/>
          </p:cNvSpPr>
          <p:nvPr>
            <p:ph sz="quarter" idx="1"/>
          </p:nvPr>
        </p:nvSpPr>
        <p:spPr/>
        <p:txBody>
          <a:bodyPr>
            <a:normAutofit fontScale="47500" lnSpcReduction="20000"/>
          </a:bodyPr>
          <a:lstStyle/>
          <a:p>
            <a:pPr marL="514350" indent="-514350">
              <a:buFont typeface="+mj-lt"/>
              <a:buAutoNum type="arabicParenR"/>
            </a:pPr>
            <a:r>
              <a:rPr lang="fr-FR" sz="7300" dirty="0" smtClean="0"/>
              <a:t>la biographie et la bibliographie de l’auteur</a:t>
            </a:r>
          </a:p>
          <a:p>
            <a:pPr marL="514350" indent="-514350">
              <a:buFont typeface="+mj-lt"/>
              <a:buAutoNum type="arabicParenR"/>
            </a:pPr>
            <a:r>
              <a:rPr lang="fr-FR" sz="7300" dirty="0" smtClean="0"/>
              <a:t>L’analyse du roman:</a:t>
            </a:r>
          </a:p>
          <a:p>
            <a:pPr marL="514350" indent="-514350">
              <a:buNone/>
            </a:pPr>
            <a:r>
              <a:rPr lang="fr-FR" sz="5900" dirty="0"/>
              <a:t> </a:t>
            </a:r>
            <a:r>
              <a:rPr lang="fr-FR" sz="5900" dirty="0" smtClean="0"/>
              <a:t>      </a:t>
            </a:r>
            <a:r>
              <a:rPr lang="fr-FR" sz="5900" dirty="0" smtClean="0">
                <a:solidFill>
                  <a:srgbClr val="00B050"/>
                </a:solidFill>
              </a:rPr>
              <a:t>-le titre</a:t>
            </a:r>
          </a:p>
          <a:p>
            <a:pPr marL="514350" indent="-514350">
              <a:buNone/>
            </a:pPr>
            <a:r>
              <a:rPr lang="fr-FR" sz="5900" dirty="0">
                <a:solidFill>
                  <a:srgbClr val="00B050"/>
                </a:solidFill>
              </a:rPr>
              <a:t> </a:t>
            </a:r>
            <a:r>
              <a:rPr lang="fr-FR" sz="5900" dirty="0" smtClean="0">
                <a:solidFill>
                  <a:srgbClr val="00B050"/>
                </a:solidFill>
              </a:rPr>
              <a:t>      -Ancrage spatiotemporel</a:t>
            </a:r>
          </a:p>
          <a:p>
            <a:pPr marL="514350" indent="-514350">
              <a:buNone/>
            </a:pPr>
            <a:r>
              <a:rPr lang="fr-FR" sz="5900" dirty="0">
                <a:solidFill>
                  <a:srgbClr val="00B050"/>
                </a:solidFill>
              </a:rPr>
              <a:t> </a:t>
            </a:r>
            <a:r>
              <a:rPr lang="fr-FR" sz="5900" dirty="0" smtClean="0">
                <a:solidFill>
                  <a:srgbClr val="00B050"/>
                </a:solidFill>
              </a:rPr>
              <a:t>      -Présentation du personnage essentiel</a:t>
            </a:r>
          </a:p>
          <a:p>
            <a:pPr marL="514350" indent="-514350">
              <a:buNone/>
            </a:pPr>
            <a:r>
              <a:rPr lang="fr-FR" sz="5900" dirty="0">
                <a:solidFill>
                  <a:srgbClr val="00B050"/>
                </a:solidFill>
              </a:rPr>
              <a:t> </a:t>
            </a:r>
            <a:r>
              <a:rPr lang="fr-FR" sz="5900" dirty="0" smtClean="0">
                <a:solidFill>
                  <a:srgbClr val="00B050"/>
                </a:solidFill>
              </a:rPr>
              <a:t>       -</a:t>
            </a:r>
            <a:r>
              <a:rPr lang="fr-FR" sz="6400" dirty="0" smtClean="0">
                <a:solidFill>
                  <a:srgbClr val="00B050"/>
                </a:solidFill>
              </a:rPr>
              <a:t>Résumé de l’œuvre</a:t>
            </a:r>
          </a:p>
          <a:p>
            <a:pPr marL="514350" indent="-514350">
              <a:buAutoNum type="arabicParenR" startAt="3"/>
            </a:pPr>
            <a:r>
              <a:rPr lang="fr-FR" sz="6400" dirty="0" smtClean="0"/>
              <a:t>Les thèmes</a:t>
            </a:r>
          </a:p>
          <a:p>
            <a:pPr marL="514350" indent="-514350">
              <a:buAutoNum type="arabicParenR" startAt="3"/>
            </a:pPr>
            <a:r>
              <a:rPr lang="fr-FR" sz="6400" dirty="0" smtClean="0"/>
              <a:t>La visée ou la portée du roman</a:t>
            </a:r>
          </a:p>
          <a:p>
            <a:pPr marL="514350" indent="-514350">
              <a:buAutoNum type="arabicParenR" startAt="3"/>
            </a:pPr>
            <a:endParaRPr lang="fr-FR" dirty="0" smtClean="0"/>
          </a:p>
          <a:p>
            <a:pPr marL="514350" indent="-514350">
              <a:buFont typeface="+mj-lt"/>
              <a:buAutoNum type="arabicParenR"/>
            </a:pPr>
            <a:endParaRPr lang="fr-FR" dirty="0" smtClean="0"/>
          </a:p>
          <a:p>
            <a:pPr marL="514350" indent="-514350">
              <a:buNone/>
            </a:pPr>
            <a:r>
              <a:rPr lang="fr-FR"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32656"/>
            <a:ext cx="8409112" cy="720080"/>
          </a:xfrm>
        </p:spPr>
        <p:txBody>
          <a:bodyPr>
            <a:normAutofit fontScale="90000"/>
          </a:bodyPr>
          <a:lstStyle/>
          <a:p>
            <a:r>
              <a:rPr lang="fr-FR" sz="3100" dirty="0" smtClean="0">
                <a:solidFill>
                  <a:srgbClr val="7030A0"/>
                </a:solidFill>
                <a:latin typeface="Aharoni" pitchFamily="2" charset="-79"/>
                <a:cs typeface="Aharoni" pitchFamily="2" charset="-79"/>
              </a:rPr>
              <a:t>la biographie et la bibliographie de </a:t>
            </a:r>
            <a:r>
              <a:rPr lang="fr-FR" sz="4000" dirty="0" smtClean="0">
                <a:solidFill>
                  <a:srgbClr val="7030A0"/>
                </a:solidFill>
                <a:latin typeface="Aharoni" pitchFamily="2" charset="-79"/>
                <a:cs typeface="Aharoni" pitchFamily="2" charset="-79"/>
              </a:rPr>
              <a:t>l’auteur</a:t>
            </a:r>
            <a:r>
              <a:rPr lang="fr-FR" dirty="0" smtClean="0"/>
              <a:t/>
            </a:r>
            <a:br>
              <a:rPr lang="fr-FR" dirty="0" smtClean="0"/>
            </a:br>
            <a:endParaRPr lang="fr-FR" dirty="0"/>
          </a:p>
        </p:txBody>
      </p:sp>
      <p:sp>
        <p:nvSpPr>
          <p:cNvPr id="7" name="Espace réservé du contenu 6"/>
          <p:cNvSpPr>
            <a:spLocks noGrp="1"/>
          </p:cNvSpPr>
          <p:nvPr>
            <p:ph sz="quarter" idx="1"/>
          </p:nvPr>
        </p:nvSpPr>
        <p:spPr>
          <a:xfrm>
            <a:off x="251520" y="980728"/>
            <a:ext cx="8229600" cy="4525963"/>
          </a:xfrm>
        </p:spPr>
        <p:txBody>
          <a:bodyPr>
            <a:normAutofit fontScale="25000" lnSpcReduction="20000"/>
          </a:bodyPr>
          <a:lstStyle/>
          <a:p>
            <a:pPr>
              <a:buNone/>
            </a:pPr>
            <a:r>
              <a:rPr lang="fr-FR" dirty="0" smtClean="0"/>
              <a:t>           </a:t>
            </a:r>
            <a:r>
              <a:rPr lang="fr-FR" sz="11200" dirty="0" smtClean="0">
                <a:cs typeface="Arabic Typesetting" pitchFamily="66" charset="-78"/>
              </a:rPr>
              <a:t>Mohammed </a:t>
            </a:r>
            <a:r>
              <a:rPr lang="fr-FR" sz="11200" dirty="0">
                <a:cs typeface="Arabic Typesetting" pitchFamily="66" charset="-78"/>
              </a:rPr>
              <a:t>Khair-Eddine est l'un des </a:t>
            </a:r>
            <a:r>
              <a:rPr lang="fr-FR" sz="11200" dirty="0" smtClean="0">
                <a:cs typeface="Arabic Typesetting" pitchFamily="66" charset="-78"/>
              </a:rPr>
              <a:t>grands écrivains </a:t>
            </a:r>
            <a:r>
              <a:rPr lang="fr-FR" sz="11200" dirty="0">
                <a:cs typeface="Arabic Typesetting" pitchFamily="66" charset="-78"/>
              </a:rPr>
              <a:t>de la littérature francophone </a:t>
            </a:r>
            <a:r>
              <a:rPr lang="fr-FR" sz="11200" dirty="0" smtClean="0">
                <a:cs typeface="Arabic Typesetting" pitchFamily="66" charset="-78"/>
              </a:rPr>
              <a:t>marocaine.</a:t>
            </a:r>
            <a:br>
              <a:rPr lang="fr-FR" sz="11200" dirty="0" smtClean="0">
                <a:cs typeface="Arabic Typesetting" pitchFamily="66" charset="-78"/>
              </a:rPr>
            </a:br>
            <a:endParaRPr lang="fr-FR" sz="11200" dirty="0" smtClean="0">
              <a:cs typeface="Arabic Typesetting" pitchFamily="66" charset="-78"/>
            </a:endParaRPr>
          </a:p>
          <a:p>
            <a:pPr>
              <a:buNone/>
            </a:pPr>
            <a:r>
              <a:rPr lang="fr-FR" sz="11200" dirty="0" smtClean="0">
                <a:cs typeface="Arabic Typesetting" pitchFamily="66" charset="-78"/>
              </a:rPr>
              <a:t>Il </a:t>
            </a:r>
            <a:r>
              <a:rPr lang="fr-FR" sz="11200" dirty="0">
                <a:cs typeface="Arabic Typesetting" pitchFamily="66" charset="-78"/>
              </a:rPr>
              <a:t>est né en 1941 à </a:t>
            </a:r>
            <a:r>
              <a:rPr lang="fr-FR" sz="11200" dirty="0" err="1">
                <a:cs typeface="Arabic Typesetting" pitchFamily="66" charset="-78"/>
              </a:rPr>
              <a:t>Tafraout</a:t>
            </a:r>
            <a:r>
              <a:rPr lang="fr-FR" sz="11200" dirty="0">
                <a:cs typeface="Arabic Typesetting" pitchFamily="66" charset="-78"/>
              </a:rPr>
              <a:t>, petite ville de la région du </a:t>
            </a:r>
            <a:r>
              <a:rPr lang="fr-FR" sz="11200" dirty="0" err="1">
                <a:cs typeface="Arabic Typesetting" pitchFamily="66" charset="-78"/>
              </a:rPr>
              <a:t>Souss</a:t>
            </a:r>
            <a:r>
              <a:rPr lang="fr-FR" sz="11200" dirty="0">
                <a:cs typeface="Arabic Typesetting" pitchFamily="66" charset="-78"/>
              </a:rPr>
              <a:t> au Sud du </a:t>
            </a:r>
            <a:r>
              <a:rPr lang="fr-FR" sz="11200" dirty="0" smtClean="0">
                <a:cs typeface="Arabic Typesetting" pitchFamily="66" charset="-78"/>
              </a:rPr>
              <a:t>Maroc</a:t>
            </a:r>
            <a:r>
              <a:rPr lang="fr-FR" sz="11200" dirty="0">
                <a:cs typeface="Arabic Typesetting" pitchFamily="66" charset="-78"/>
              </a:rPr>
              <a:t>, à 180 km au sud </a:t>
            </a:r>
            <a:r>
              <a:rPr lang="fr-FR" sz="11200" dirty="0" smtClean="0">
                <a:cs typeface="Arabic Typesetting" pitchFamily="66" charset="-78"/>
              </a:rPr>
              <a:t>d'Agadir.</a:t>
            </a:r>
          </a:p>
          <a:p>
            <a:pPr>
              <a:buNone/>
            </a:pPr>
            <a:r>
              <a:rPr lang="fr-FR" sz="11200" dirty="0">
                <a:cs typeface="Arabic Typesetting" pitchFamily="66" charset="-78"/>
              </a:rPr>
              <a:t> </a:t>
            </a:r>
            <a:r>
              <a:rPr lang="fr-FR" sz="11200" dirty="0" smtClean="0">
                <a:cs typeface="Arabic Typesetting" pitchFamily="66" charset="-78"/>
              </a:rPr>
              <a:t>  </a:t>
            </a:r>
            <a:r>
              <a:rPr lang="fr-FR" sz="11200" dirty="0" smtClean="0"/>
              <a:t/>
            </a:r>
            <a:br>
              <a:rPr lang="fr-FR" sz="11200" dirty="0" smtClean="0"/>
            </a:br>
            <a:r>
              <a:rPr lang="fr-FR" sz="11200" dirty="0"/>
              <a:t>Très marqué par le séisme de 1960, il s’installe à Agadir en 1961 et y vit jusqu’en 1963. Il est chargé par la Sécurité sociale d'enquêter auprès de la population. Jeune écrivain, il fréquente ensuite le cercle des Amitiés littéraires et artistique de Casablanca. En 1964, il fonde, avec Mostafa </a:t>
            </a:r>
            <a:r>
              <a:rPr lang="fr-FR" sz="11200" dirty="0" err="1"/>
              <a:t>Nissaboury</a:t>
            </a:r>
            <a:r>
              <a:rPr lang="fr-FR" sz="11200" dirty="0"/>
              <a:t>, le Mouvement "Poésie Toute"</a:t>
            </a:r>
            <a:r>
              <a:rPr lang="fr-FR" sz="4000" dirty="0"/>
              <a:t/>
            </a:r>
            <a:br>
              <a:rPr lang="fr-FR" sz="4000" dirty="0"/>
            </a:br>
            <a:r>
              <a:rPr lang="fr-FR" sz="7200" dirty="0" smtClean="0">
                <a:latin typeface="Arial Black" pitchFamily="34" charset="0"/>
                <a:cs typeface="Arabic Typesetting" pitchFamily="66" charset="-78"/>
              </a:rPr>
              <a:t/>
            </a:r>
            <a:br>
              <a:rPr lang="fr-FR" sz="7200" dirty="0" smtClean="0">
                <a:latin typeface="Arial Black" pitchFamily="34" charset="0"/>
                <a:cs typeface="Arabic Typesetting" pitchFamily="66" charset="-78"/>
              </a:rPr>
            </a:br>
            <a:r>
              <a:rPr lang="fr-FR" sz="7200" dirty="0" smtClean="0">
                <a:latin typeface="Arial" pitchFamily="34" charset="0"/>
                <a:cs typeface="Arial" pitchFamily="34" charset="0"/>
              </a:rPr>
              <a:t/>
            </a:r>
            <a:br>
              <a:rPr lang="fr-FR" sz="7200" dirty="0" smtClean="0">
                <a:latin typeface="Arial" pitchFamily="34" charset="0"/>
                <a:cs typeface="Arial" pitchFamily="34" charset="0"/>
              </a:rPr>
            </a:br>
            <a:r>
              <a:rPr lang="fr-FR" sz="6200" dirty="0">
                <a:latin typeface="Aharoni" pitchFamily="2" charset="-79"/>
                <a:cs typeface="Aharoni" pitchFamily="2" charset="-79"/>
              </a:rPr>
              <a:t/>
            </a:r>
            <a:br>
              <a:rPr lang="fr-FR" sz="6200" dirty="0">
                <a:latin typeface="Aharoni" pitchFamily="2" charset="-79"/>
                <a:cs typeface="Aharoni" pitchFamily="2" charset="-79"/>
              </a:rPr>
            </a:b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0" y="620688"/>
            <a:ext cx="8697144" cy="6237312"/>
          </a:xfrm>
        </p:spPr>
        <p:txBody>
          <a:bodyPr>
            <a:normAutofit fontScale="62500" lnSpcReduction="20000"/>
          </a:bodyPr>
          <a:lstStyle/>
          <a:p>
            <a:pPr>
              <a:buNone/>
            </a:pPr>
            <a:r>
              <a:rPr lang="fr-FR" dirty="0"/>
              <a:t> </a:t>
            </a:r>
            <a:r>
              <a:rPr lang="fr-FR" dirty="0" smtClean="0"/>
              <a:t>   </a:t>
            </a:r>
            <a:r>
              <a:rPr lang="fr-FR" sz="3800" dirty="0" smtClean="0"/>
              <a:t>Mohammed </a:t>
            </a:r>
            <a:r>
              <a:rPr lang="fr-FR" sz="3800" dirty="0" err="1"/>
              <a:t>Khaïr</a:t>
            </a:r>
            <a:r>
              <a:rPr lang="fr-FR" sz="3800" dirty="0"/>
              <a:t> Eddine est connu </a:t>
            </a:r>
            <a:r>
              <a:rPr lang="fr-FR" sz="3800" dirty="0" smtClean="0"/>
              <a:t>par son écriture </a:t>
            </a:r>
            <a:r>
              <a:rPr lang="fr-FR" sz="3800" dirty="0"/>
              <a:t>pamphlétaire et difficile. Par ses poèmes et ses romans qui montrent que cet homme a la création dans le sang. Ses origines n’ont pas empêchés cette personne de devenir l’un des  écrivains maghrébins les plus importants ; il est même nommé : </a:t>
            </a:r>
            <a:r>
              <a:rPr lang="fr-FR" sz="3800" i="1" dirty="0"/>
              <a:t>L’enfant terrible de la littérature </a:t>
            </a:r>
            <a:r>
              <a:rPr lang="fr-FR" sz="3800" i="1" dirty="0" smtClean="0"/>
              <a:t>maghrébine</a:t>
            </a:r>
            <a:r>
              <a:rPr lang="fr-FR" sz="3800" dirty="0" smtClean="0"/>
              <a:t>. </a:t>
            </a:r>
            <a:br>
              <a:rPr lang="fr-FR" sz="3800" dirty="0" smtClean="0"/>
            </a:br>
            <a:r>
              <a:rPr lang="fr-FR" sz="3800" dirty="0"/>
              <a:t>Il s'exile volontairement en France en 1965, et devient, pour subsister, ouvrier dans la banlieue parisienne. A partir de 1966, il publie dans la revue "Encres vives" et collabore en même temps aux "Lettres nouvelles" et à "Présence africaine". En 1967, c'est la révélation de son roman "Agadir", salué par le prix "Enfants terribles", qu'avait fondé Jean Cocteau.</a:t>
            </a:r>
            <a:r>
              <a:rPr lang="fr-FR" sz="3800" dirty="0" smtClean="0"/>
              <a:t/>
            </a:r>
            <a:br>
              <a:rPr lang="fr-FR" sz="3800" dirty="0" smtClean="0"/>
            </a:br>
            <a:r>
              <a:rPr lang="fr-FR" sz="3800" dirty="0" smtClean="0"/>
              <a:t/>
            </a:r>
            <a:br>
              <a:rPr lang="fr-FR" sz="3800" dirty="0" smtClean="0"/>
            </a:br>
            <a:r>
              <a:rPr lang="fr-FR" sz="3800" dirty="0"/>
              <a:t>En 1979, il s'installe à nouveau au Maroc. Il meurt à Rabat le 18 novembre 1995, jour de la fête de l'Indépendance du </a:t>
            </a:r>
            <a:r>
              <a:rPr lang="fr-FR" sz="3800" dirty="0" smtClean="0"/>
              <a:t>Maroc</a:t>
            </a:r>
            <a:r>
              <a:rPr lang="fr-FR" dirty="0"/>
              <a:t/>
            </a:r>
            <a:br>
              <a:rPr lang="fr-FR" dirty="0"/>
            </a:br>
            <a:endParaRPr lang="fr-FR" dirty="0" smtClean="0"/>
          </a:p>
          <a:p>
            <a:pPr>
              <a:buNone/>
            </a:pPr>
            <a:r>
              <a:rPr lang="fr-FR" dirty="0"/>
              <a:t> </a:t>
            </a:r>
            <a:r>
              <a:rPr lang="fr-FR" dirty="0" smtClean="0"/>
              <a:t>   </a:t>
            </a:r>
          </a:p>
          <a:p>
            <a:pPr>
              <a:buNone/>
            </a:pP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0"/>
            <a:ext cx="8229600" cy="6126163"/>
          </a:xfrm>
        </p:spPr>
        <p:txBody>
          <a:bodyPr>
            <a:normAutofit/>
          </a:bodyPr>
          <a:lstStyle/>
          <a:p>
            <a:pPr>
              <a:buNone/>
            </a:pPr>
            <a:r>
              <a:rPr lang="fr-FR" dirty="0"/>
              <a:t/>
            </a:r>
            <a:br>
              <a:rPr lang="fr-FR" dirty="0"/>
            </a:br>
            <a:r>
              <a:rPr lang="fr-FR" dirty="0"/>
              <a:t>Ses œuvres ont été publiées, pour la plupart, aux Éditions du Seuil :</a:t>
            </a:r>
            <a:br>
              <a:rPr lang="fr-FR" dirty="0"/>
            </a:br>
            <a:r>
              <a:rPr lang="fr-FR" dirty="0" smtClean="0"/>
              <a:t/>
            </a:r>
            <a:br>
              <a:rPr lang="fr-FR" dirty="0" smtClean="0"/>
            </a:br>
            <a:r>
              <a:rPr lang="fr-FR" dirty="0"/>
              <a:t>* Agadir (1967)</a:t>
            </a:r>
            <a:r>
              <a:rPr lang="fr-FR" dirty="0" smtClean="0"/>
              <a:t/>
            </a:r>
            <a:br>
              <a:rPr lang="fr-FR" dirty="0" smtClean="0"/>
            </a:br>
            <a:r>
              <a:rPr lang="fr-FR" dirty="0"/>
              <a:t>* Corps négatif (1968)</a:t>
            </a:r>
            <a:r>
              <a:rPr lang="fr-FR" dirty="0" smtClean="0"/>
              <a:t/>
            </a:r>
            <a:br>
              <a:rPr lang="fr-FR" dirty="0" smtClean="0"/>
            </a:br>
            <a:r>
              <a:rPr lang="fr-FR" dirty="0"/>
              <a:t>* Histoire d'un Bon Dieu(1968)</a:t>
            </a:r>
            <a:r>
              <a:rPr lang="fr-FR" dirty="0" smtClean="0"/>
              <a:t/>
            </a:r>
            <a:br>
              <a:rPr lang="fr-FR" dirty="0" smtClean="0"/>
            </a:br>
            <a:r>
              <a:rPr lang="fr-FR" dirty="0"/>
              <a:t>* Soleil arachnide (1969)</a:t>
            </a:r>
            <a:r>
              <a:rPr lang="fr-FR" dirty="0" smtClean="0"/>
              <a:t/>
            </a:r>
            <a:br>
              <a:rPr lang="fr-FR" dirty="0" smtClean="0"/>
            </a:br>
            <a:r>
              <a:rPr lang="fr-FR" dirty="0"/>
              <a:t>* Moi l'aigre (1970)</a:t>
            </a:r>
            <a:r>
              <a:rPr lang="fr-FR" dirty="0" smtClean="0"/>
              <a:t/>
            </a:r>
            <a:br>
              <a:rPr lang="fr-FR" dirty="0" smtClean="0"/>
            </a:br>
            <a:r>
              <a:rPr lang="fr-FR" dirty="0"/>
              <a:t>* Le Déterreur (1973)</a:t>
            </a:r>
            <a:r>
              <a:rPr lang="fr-FR" dirty="0" smtClean="0"/>
              <a:t/>
            </a:r>
            <a:br>
              <a:rPr lang="fr-FR" dirty="0" smtClean="0"/>
            </a:br>
            <a:r>
              <a:rPr lang="fr-FR" dirty="0"/>
              <a:t>* Ce Maroc ! (1975)</a:t>
            </a:r>
            <a:r>
              <a:rPr lang="fr-FR" dirty="0" smtClean="0"/>
              <a:t/>
            </a:r>
            <a:br>
              <a:rPr lang="fr-FR" dirty="0" smtClean="0"/>
            </a:br>
            <a:r>
              <a:rPr lang="fr-FR" dirty="0"/>
              <a:t>* Une odeur de </a:t>
            </a:r>
            <a:r>
              <a:rPr lang="fr-FR" dirty="0" err="1"/>
              <a:t>mantèque</a:t>
            </a:r>
            <a:r>
              <a:rPr lang="fr-FR" dirty="0"/>
              <a:t> (1976)</a:t>
            </a:r>
            <a:br>
              <a:rPr lang="fr-FR" dirty="0"/>
            </a:b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3728" y="476672"/>
            <a:ext cx="5400600" cy="476672"/>
          </a:xfrm>
        </p:spPr>
        <p:txBody>
          <a:bodyPr>
            <a:normAutofit fontScale="90000"/>
          </a:bodyPr>
          <a:lstStyle/>
          <a:p>
            <a:r>
              <a:rPr lang="fr-FR" dirty="0" smtClean="0"/>
              <a:t/>
            </a:r>
            <a:br>
              <a:rPr lang="fr-FR" dirty="0" smtClean="0"/>
            </a:br>
            <a:r>
              <a:rPr lang="fr-FR" dirty="0" smtClean="0">
                <a:solidFill>
                  <a:srgbClr val="7030A0"/>
                </a:solidFill>
              </a:rPr>
              <a:t> L’analyse de roman:</a:t>
            </a:r>
            <a:endParaRPr lang="fr-FR" dirty="0"/>
          </a:p>
        </p:txBody>
      </p:sp>
      <p:sp>
        <p:nvSpPr>
          <p:cNvPr id="3" name="Espace réservé du contenu 2"/>
          <p:cNvSpPr>
            <a:spLocks noGrp="1"/>
          </p:cNvSpPr>
          <p:nvPr>
            <p:ph sz="quarter" idx="1"/>
          </p:nvPr>
        </p:nvSpPr>
        <p:spPr>
          <a:xfrm>
            <a:off x="467544" y="980728"/>
            <a:ext cx="8229600" cy="5433467"/>
          </a:xfrm>
        </p:spPr>
        <p:txBody>
          <a:bodyPr>
            <a:normAutofit fontScale="92500" lnSpcReduction="10000"/>
          </a:bodyPr>
          <a:lstStyle/>
          <a:p>
            <a:pPr>
              <a:buFont typeface="Wingdings" pitchFamily="2" charset="2"/>
              <a:buChar char="Ø"/>
            </a:pPr>
            <a:r>
              <a:rPr lang="fr-FR" dirty="0" smtClean="0">
                <a:solidFill>
                  <a:srgbClr val="00B050"/>
                </a:solidFill>
              </a:rPr>
              <a:t>le titre : </a:t>
            </a:r>
          </a:p>
          <a:p>
            <a:pPr>
              <a:buNone/>
            </a:pPr>
            <a:r>
              <a:rPr lang="fr-FR" dirty="0" smtClean="0"/>
              <a:t>     Le </a:t>
            </a:r>
            <a:r>
              <a:rPr lang="fr-FR" dirty="0"/>
              <a:t>titre nous met dans une situation de confusion et de rêves. Nous avons l’impression qu’il s’agit d’un conte magique, ou plutôt que le livre fera l’objet d’un conte qui prendra en charge la narration d’une histoire fabuleuse dont un couple fût heureux malgré sa vieillesse. Un titre qui fait l’objet de plusieurs hypothèses de lecture : S’agit-il d’un récit magique où on raconte l’aventure d’un héros à la recherche de sa bien aimée? Y a-t-il des événements fantastiques, des adjuvants, des opposants qui donnent au récit ce goût du danger suspensif ? De quel couple s’agit-il ? De quel bonheur ? Quand et comment ce couple vieux fût-il heureux ? Le titre écrit en jaune, en Majuscules sur un fond sombre semble insinuer ce malheur déguisé en bonheur souhaité ou perdu</a:t>
            </a:r>
            <a:br>
              <a:rPr lang="fr-FR" dirty="0"/>
            </a:br>
            <a:endParaRPr lang="fr-FR"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sz="quarter" idx="1"/>
          </p:nvPr>
        </p:nvSpPr>
        <p:spPr>
          <a:xfrm>
            <a:off x="457200" y="188913"/>
            <a:ext cx="8229600" cy="5937250"/>
          </a:xfrm>
        </p:spPr>
        <p:txBody>
          <a:bodyPr>
            <a:normAutofit/>
          </a:bodyPr>
          <a:lstStyle/>
          <a:p>
            <a:pPr>
              <a:buFont typeface="Wingdings" pitchFamily="2" charset="2"/>
              <a:buChar char="Ø"/>
            </a:pPr>
            <a:r>
              <a:rPr lang="fr-FR" dirty="0" smtClean="0">
                <a:solidFill>
                  <a:srgbClr val="00B050"/>
                </a:solidFill>
              </a:rPr>
              <a:t>Ancrage spatiotemporel:</a:t>
            </a:r>
          </a:p>
          <a:p>
            <a:r>
              <a:rPr lang="fr-FR" dirty="0" smtClean="0"/>
              <a:t>La </a:t>
            </a:r>
            <a:r>
              <a:rPr lang="fr-FR" dirty="0"/>
              <a:t>vallée un endroit important qui contient les décombres des anciens et les nouveaux bâtiments modernes des riches.  </a:t>
            </a:r>
            <a:r>
              <a:rPr lang="fr-FR" i="1" dirty="0"/>
              <a:t>L’espace ici est un espace double, qui met en valeur les ruines oubliées en le comparant aux édifices modernes</a:t>
            </a:r>
            <a:r>
              <a:rPr lang="fr-FR" dirty="0"/>
              <a:t>.</a:t>
            </a:r>
            <a:r>
              <a:rPr lang="fr-FR" i="1" dirty="0"/>
              <a:t> Le temps reste imprécis dans la mesure où nous n’avons pas de dates exactes : « </a:t>
            </a:r>
            <a:r>
              <a:rPr lang="fr-FR" b="1" i="1" dirty="0"/>
              <a:t>Depuis son retour au pays…</a:t>
            </a:r>
            <a:r>
              <a:rPr lang="fr-FR" i="1" dirty="0"/>
              <a:t> »</a:t>
            </a:r>
            <a:endParaRPr lang="fr-FR" dirty="0"/>
          </a:p>
          <a:p>
            <a:r>
              <a:rPr lang="fr-FR" dirty="0" smtClean="0"/>
              <a:t>Le </a:t>
            </a:r>
            <a:r>
              <a:rPr lang="fr-FR" dirty="0"/>
              <a:t>souk hebdomadaire tous les mercredis</a:t>
            </a:r>
            <a:r>
              <a:rPr lang="fr-FR" dirty="0" smtClean="0"/>
              <a:t>…</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188640"/>
            <a:ext cx="8229600" cy="6336704"/>
          </a:xfrm>
        </p:spPr>
        <p:txBody>
          <a:bodyPr>
            <a:normAutofit lnSpcReduction="10000"/>
          </a:bodyPr>
          <a:lstStyle/>
          <a:p>
            <a:pPr>
              <a:buFont typeface="Wingdings" pitchFamily="2" charset="2"/>
              <a:buChar char="Ø"/>
            </a:pPr>
            <a:r>
              <a:rPr lang="fr-FR" dirty="0" smtClean="0">
                <a:solidFill>
                  <a:srgbClr val="00B050"/>
                </a:solidFill>
              </a:rPr>
              <a:t>Présentation du personnage essentiel:</a:t>
            </a:r>
          </a:p>
          <a:p>
            <a:pPr>
              <a:buNone/>
            </a:pPr>
            <a:r>
              <a:rPr lang="fr-FR" dirty="0" smtClean="0"/>
              <a:t>    -</a:t>
            </a:r>
            <a:r>
              <a:rPr lang="fr-FR" sz="3600" dirty="0" err="1" smtClean="0"/>
              <a:t>Bouchaîb</a:t>
            </a:r>
            <a:r>
              <a:rPr lang="fr-FR" sz="3600" dirty="0"/>
              <a:t> </a:t>
            </a:r>
            <a:r>
              <a:rPr lang="fr-FR" dirty="0"/>
              <a:t>: Le Vieux héros du roman .Il avait beaucoup voyagé dans le Nord et dans une partie d'Europe à la recherche d'une fortune qu'il n'a pas trouvée . Il était un fin lettré et un </a:t>
            </a:r>
            <a:r>
              <a:rPr lang="fr-FR" dirty="0" err="1"/>
              <a:t>croyent</a:t>
            </a:r>
            <a:r>
              <a:rPr lang="fr-FR" dirty="0"/>
              <a:t> exemplaire</a:t>
            </a:r>
            <a:br>
              <a:rPr lang="fr-FR" dirty="0"/>
            </a:br>
            <a:r>
              <a:rPr lang="fr-FR" dirty="0" smtClean="0"/>
              <a:t>-</a:t>
            </a:r>
            <a:r>
              <a:rPr lang="fr-FR" b="1" i="1" dirty="0"/>
              <a:t> </a:t>
            </a:r>
            <a:r>
              <a:rPr lang="fr-FR" b="1" i="1" dirty="0" smtClean="0"/>
              <a:t>la femme</a:t>
            </a:r>
            <a:r>
              <a:rPr lang="fr-FR" dirty="0"/>
              <a:t> : sa femme dont-on ignore énormément de choses, est  soumise, citée en même temps que l’âne et le chat de la maison</a:t>
            </a:r>
            <a:r>
              <a:rPr lang="fr-FR" dirty="0" smtClean="0"/>
              <a:t>.</a:t>
            </a:r>
          </a:p>
          <a:p>
            <a:pPr>
              <a:buNone/>
            </a:pPr>
            <a:r>
              <a:rPr lang="fr-FR" dirty="0"/>
              <a:t> </a:t>
            </a:r>
            <a:r>
              <a:rPr lang="fr-FR" dirty="0" smtClean="0"/>
              <a:t>   -</a:t>
            </a:r>
            <a:r>
              <a:rPr lang="fr-FR" b="1" i="1" dirty="0"/>
              <a:t> L’intervention du narrateur</a:t>
            </a:r>
            <a:r>
              <a:rPr lang="fr-FR" dirty="0"/>
              <a:t> </a:t>
            </a:r>
            <a:r>
              <a:rPr lang="fr-FR" dirty="0" smtClean="0"/>
              <a:t>:</a:t>
            </a:r>
            <a:r>
              <a:rPr lang="fr-FR" dirty="0"/>
              <a:t> Le narrateur intervient, pour commenter et préciser quelques caractéristiques relatives à </a:t>
            </a:r>
            <a:r>
              <a:rPr lang="fr-FR" dirty="0" err="1"/>
              <a:t>Bouchaïb</a:t>
            </a:r>
            <a:r>
              <a:rPr lang="fr-FR" dirty="0"/>
              <a:t>. Cette intervention donne à l’incipit cet </a:t>
            </a:r>
            <a:r>
              <a:rPr lang="fr-FR" b="1" i="1" dirty="0"/>
              <a:t>effet de réel</a:t>
            </a:r>
            <a:r>
              <a:rPr lang="fr-FR" dirty="0"/>
              <a:t>, car nous avons l’impression que le narrateur connaissait </a:t>
            </a:r>
            <a:r>
              <a:rPr lang="fr-FR" dirty="0" err="1"/>
              <a:t>Bouchaïb</a:t>
            </a:r>
            <a:r>
              <a:rPr lang="fr-FR" dirty="0"/>
              <a:t> et sa vie comme il est capable d’affirmer ou de nier certains faits : « </a:t>
            </a:r>
            <a:r>
              <a:rPr lang="fr-FR" b="1" i="1" dirty="0"/>
              <a:t>Rien de tout cela n’était tout-à-fait juste ; seul le vieux </a:t>
            </a:r>
            <a:r>
              <a:rPr lang="fr-FR" b="1" i="1" dirty="0" err="1"/>
              <a:t>Bouchaïb</a:t>
            </a:r>
            <a:r>
              <a:rPr lang="fr-FR" b="1" i="1" dirty="0"/>
              <a:t> détenait le secret de sa jeunesse enfuie.</a:t>
            </a:r>
            <a:r>
              <a:rPr lang="fr-FR" dirty="0"/>
              <a:t> »(p.7)</a:t>
            </a:r>
            <a:br>
              <a:rPr lang="fr-FR" dirty="0"/>
            </a:b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469</TotalTime>
  <Words>560</Words>
  <Application>Microsoft Office PowerPoint</Application>
  <PresentationFormat>Affichage à l'écran (4:3)</PresentationFormat>
  <Paragraphs>61</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Oriel</vt:lpstr>
      <vt:lpstr>Il était une fois un vieux couple heureux"  </vt:lpstr>
      <vt:lpstr>Le plan</vt:lpstr>
      <vt:lpstr>la biographie et la bibliographie de l’auteur </vt:lpstr>
      <vt:lpstr>Diapositive 4</vt:lpstr>
      <vt:lpstr>Diapositive 5</vt:lpstr>
      <vt:lpstr>Diapositive 6</vt:lpstr>
      <vt:lpstr>  L’analyse de roman:</vt:lpstr>
      <vt:lpstr>Diapositive 8</vt:lpstr>
      <vt:lpstr>Diapositive 9</vt:lpstr>
      <vt:lpstr>Diapositive 10</vt:lpstr>
      <vt:lpstr>Diapositive 11</vt:lpstr>
      <vt:lpstr>Les thémes</vt:lpstr>
      <vt:lpstr>Diapositive 13</vt:lpstr>
      <vt:lpstr>Diapositive 14</vt:lpstr>
      <vt:lpstr>Diapositive 15</vt:lpstr>
      <vt:lpstr>Diapositive 16</vt:lpstr>
      <vt:lpstr>  La visée ou la portée du roman</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était une fois un vieux couple heureux"</dc:title>
  <dc:creator>admin</dc:creator>
  <cp:lastModifiedBy>admin</cp:lastModifiedBy>
  <cp:revision>31</cp:revision>
  <dcterms:created xsi:type="dcterms:W3CDTF">2018-12-02T16:23:51Z</dcterms:created>
  <dcterms:modified xsi:type="dcterms:W3CDTF">2020-05-06T23:58:18Z</dcterms:modified>
</cp:coreProperties>
</file>